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7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7" r:id="rId2"/>
    <p:sldId id="414" r:id="rId3"/>
    <p:sldId id="443" r:id="rId4"/>
    <p:sldId id="444" r:id="rId5"/>
    <p:sldId id="445" r:id="rId6"/>
    <p:sldId id="446" r:id="rId7"/>
    <p:sldId id="447" r:id="rId8"/>
    <p:sldId id="452" r:id="rId9"/>
    <p:sldId id="453" r:id="rId10"/>
    <p:sldId id="457" r:id="rId11"/>
    <p:sldId id="455" r:id="rId12"/>
    <p:sldId id="456" r:id="rId13"/>
    <p:sldId id="458" r:id="rId14"/>
    <p:sldId id="454" r:id="rId15"/>
    <p:sldId id="448" r:id="rId16"/>
    <p:sldId id="450" r:id="rId17"/>
    <p:sldId id="451" r:id="rId18"/>
    <p:sldId id="449" r:id="rId19"/>
    <p:sldId id="459" r:id="rId20"/>
    <p:sldId id="499" r:id="rId21"/>
    <p:sldId id="501" r:id="rId22"/>
    <p:sldId id="500" r:id="rId23"/>
    <p:sldId id="502" r:id="rId24"/>
    <p:sldId id="503" r:id="rId25"/>
    <p:sldId id="508" r:id="rId26"/>
    <p:sldId id="509" r:id="rId27"/>
    <p:sldId id="511" r:id="rId28"/>
    <p:sldId id="513" r:id="rId29"/>
    <p:sldId id="512" r:id="rId30"/>
    <p:sldId id="514" r:id="rId31"/>
    <p:sldId id="460" r:id="rId32"/>
    <p:sldId id="461" r:id="rId33"/>
    <p:sldId id="462" r:id="rId34"/>
    <p:sldId id="463" r:id="rId35"/>
    <p:sldId id="464" r:id="rId36"/>
    <p:sldId id="466" r:id="rId37"/>
    <p:sldId id="465" r:id="rId38"/>
    <p:sldId id="496" r:id="rId39"/>
    <p:sldId id="497" r:id="rId40"/>
    <p:sldId id="467" r:id="rId41"/>
    <p:sldId id="472" r:id="rId42"/>
    <p:sldId id="473" r:id="rId43"/>
    <p:sldId id="474" r:id="rId44"/>
    <p:sldId id="475" r:id="rId45"/>
    <p:sldId id="476" r:id="rId46"/>
    <p:sldId id="477" r:id="rId47"/>
    <p:sldId id="479" r:id="rId48"/>
    <p:sldId id="478" r:id="rId49"/>
    <p:sldId id="480" r:id="rId50"/>
    <p:sldId id="504" r:id="rId51"/>
    <p:sldId id="505" r:id="rId52"/>
    <p:sldId id="506" r:id="rId53"/>
    <p:sldId id="507" r:id="rId54"/>
    <p:sldId id="515" r:id="rId55"/>
    <p:sldId id="516" r:id="rId56"/>
    <p:sldId id="517" r:id="rId57"/>
    <p:sldId id="519" r:id="rId58"/>
    <p:sldId id="518" r:id="rId59"/>
    <p:sldId id="520" r:id="rId60"/>
    <p:sldId id="521" r:id="rId61"/>
    <p:sldId id="481" r:id="rId62"/>
    <p:sldId id="482" r:id="rId63"/>
    <p:sldId id="484" r:id="rId64"/>
    <p:sldId id="491" r:id="rId65"/>
    <p:sldId id="492" r:id="rId66"/>
    <p:sldId id="494" r:id="rId67"/>
    <p:sldId id="493" r:id="rId68"/>
    <p:sldId id="495" r:id="rId69"/>
    <p:sldId id="487" r:id="rId70"/>
    <p:sldId id="488" r:id="rId71"/>
    <p:sldId id="489" r:id="rId72"/>
    <p:sldId id="490" r:id="rId73"/>
    <p:sldId id="498" r:id="rId74"/>
    <p:sldId id="522" r:id="rId75"/>
    <p:sldId id="523" r:id="rId76"/>
    <p:sldId id="526" r:id="rId77"/>
    <p:sldId id="524" r:id="rId78"/>
    <p:sldId id="525" r:id="rId79"/>
    <p:sldId id="471" r:id="rId80"/>
    <p:sldId id="378" r:id="rId8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01CF"/>
    <a:srgbClr val="028421"/>
    <a:srgbClr val="0066FF"/>
    <a:srgbClr val="5C045E"/>
    <a:srgbClr val="D77249"/>
    <a:srgbClr val="5F015B"/>
    <a:srgbClr val="FFCC66"/>
    <a:srgbClr val="FF5050"/>
    <a:srgbClr val="E9E53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5255" autoAdjust="0"/>
  </p:normalViewPr>
  <p:slideViewPr>
    <p:cSldViewPr>
      <p:cViewPr>
        <p:scale>
          <a:sx n="100" d="100"/>
          <a:sy n="100" d="100"/>
        </p:scale>
        <p:origin x="-1890" y="-252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_makarov:Downloads:&#1076;&#1080;&#1087;&#1083;&#1086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_makarov:Downloads:&#1076;&#1080;&#1087;&#1083;&#1086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_makarov:Downloads:&#1076;&#1080;&#1087;&#1083;&#1086;&#1084;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_makarov:Downloads:&#1076;&#1080;&#1087;&#1083;&#1086;&#1084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&#1053;&#1086;&#1074;&#1072;&#1103;%20&#1087;&#1072;&#1087;&#1082;&#1072;\uhfabrb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тыс.т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Приволжский ФО</c:v>
                </c:pt>
                <c:pt idx="2">
                  <c:v>Северо-Западный ФО</c:v>
                </c:pt>
                <c:pt idx="3">
                  <c:v>Северный ФО</c:v>
                </c:pt>
                <c:pt idx="4">
                  <c:v>Уральский ФО</c:v>
                </c:pt>
                <c:pt idx="5">
                  <c:v>Южный ФО</c:v>
                </c:pt>
                <c:pt idx="6">
                  <c:v>Северо-Кавказский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120</c:v>
                </c:pt>
                <c:pt idx="1">
                  <c:v>74</c:v>
                </c:pt>
                <c:pt idx="2">
                  <c:v>46</c:v>
                </c:pt>
                <c:pt idx="3">
                  <c:v>43</c:v>
                </c:pt>
                <c:pt idx="4">
                  <c:v>37</c:v>
                </c:pt>
                <c:pt idx="5">
                  <c:v>35</c:v>
                </c:pt>
                <c:pt idx="6">
                  <c:v>13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965312"/>
        <c:axId val="114862720"/>
        <c:axId val="0"/>
      </c:bar3DChart>
      <c:catAx>
        <c:axId val="67965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862720"/>
        <c:crosses val="autoZero"/>
        <c:auto val="1"/>
        <c:lblAlgn val="ctr"/>
        <c:lblOffset val="100"/>
        <c:noMultiLvlLbl val="0"/>
      </c:catAx>
      <c:valAx>
        <c:axId val="114862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965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622769689397563E-2"/>
          <c:y val="4.2862675864351052E-3"/>
          <c:w val="0.13409672853172486"/>
          <c:h val="0.1079454117806318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22998683511609E-2"/>
          <c:y val="7.0191857744501596E-2"/>
          <c:w val="0.47766105556258692"/>
          <c:h val="0.88301357042583084"/>
        </c:manualLayout>
      </c:layout>
      <c:pieChart>
        <c:varyColors val="1"/>
        <c:ser>
          <c:idx val="0"/>
          <c:order val="0"/>
          <c:spPr>
            <a:solidFill>
              <a:srgbClr val="004586"/>
            </a:solidFill>
            <a:ln>
              <a:solidFill>
                <a:srgbClr val="000000"/>
              </a:solidFill>
            </a:ln>
          </c:spPr>
          <c:dPt>
            <c:idx val="1"/>
            <c:bubble3D val="0"/>
            <c:spPr>
              <a:solidFill>
                <a:srgbClr val="FF420E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bubble3D val="0"/>
            <c:spPr>
              <a:solidFill>
                <a:srgbClr val="FFD320"/>
              </a:solidFill>
              <a:ln>
                <a:solidFill>
                  <a:srgbClr val="00000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Лист1!$B$149:$D$149</c:f>
              <c:strCache>
                <c:ptCount val="3"/>
                <c:pt idx="0">
                  <c:v>«акулы»</c:v>
                </c:pt>
                <c:pt idx="1">
                  <c:v>Крупные компании</c:v>
                </c:pt>
                <c:pt idx="2">
                  <c:v>Мелкие компании</c:v>
                </c:pt>
              </c:strCache>
            </c:strRef>
          </c:cat>
          <c:val>
            <c:numRef>
              <c:f>Лист1!$B$150:$D$150</c:f>
              <c:numCache>
                <c:formatCode>0.00%</c:formatCode>
                <c:ptCount val="3"/>
                <c:pt idx="0">
                  <c:v>0.2</c:v>
                </c:pt>
                <c:pt idx="1">
                  <c:v>0.30000000000000004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solidFill>
            <a:srgbClr val="B3B3B3"/>
          </a:solidFill>
        </a:ln>
      </c:spPr>
    </c:plotArea>
    <c:legend>
      <c:legendPos val="r"/>
      <c:layout/>
      <c:overlay val="1"/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08740052633207E-2"/>
          <c:y val="3.8516585086003599E-2"/>
          <c:w val="0.49065059519781312"/>
          <c:h val="0.86349905558780016"/>
        </c:manualLayout>
      </c:layout>
      <c:pieChart>
        <c:varyColors val="1"/>
        <c:ser>
          <c:idx val="0"/>
          <c:order val="0"/>
          <c:spPr>
            <a:solidFill>
              <a:srgbClr val="004586"/>
            </a:solidFill>
            <a:ln>
              <a:solidFill>
                <a:srgbClr val="000000"/>
              </a:solidFill>
            </a:ln>
          </c:spPr>
          <c:dPt>
            <c:idx val="1"/>
            <c:bubble3D val="0"/>
            <c:spPr>
              <a:solidFill>
                <a:srgbClr val="FF420E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bubble3D val="0"/>
            <c:spPr>
              <a:solidFill>
                <a:srgbClr val="FFD320"/>
              </a:solidFill>
              <a:ln>
                <a:solidFill>
                  <a:srgbClr val="00000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Лист1!$B$63:$D$63</c:f>
              <c:strCache>
                <c:ptCount val="3"/>
                <c:pt idx="0">
                  <c:v>«акулы»</c:v>
                </c:pt>
                <c:pt idx="1">
                  <c:v>Крупные компании</c:v>
                </c:pt>
                <c:pt idx="2">
                  <c:v>Мелкие компании</c:v>
                </c:pt>
              </c:strCache>
            </c:strRef>
          </c:cat>
          <c:val>
            <c:numRef>
              <c:f>Лист1!$B$64:$D$64</c:f>
              <c:numCache>
                <c:formatCode>0.00%</c:formatCode>
                <c:ptCount val="3"/>
                <c:pt idx="0">
                  <c:v>0.2</c:v>
                </c:pt>
                <c:pt idx="1">
                  <c:v>0.4</c:v>
                </c:pt>
                <c:pt idx="2">
                  <c:v>0.30000000000000004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solidFill>
            <a:srgbClr val="B3B3B3"/>
          </a:solidFill>
        </a:ln>
      </c:spPr>
    </c:plotArea>
    <c:legend>
      <c:legendPos val="r"/>
      <c:layout/>
      <c:overlay val="1"/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тыс.т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Приволжский ФО</c:v>
                </c:pt>
                <c:pt idx="1">
                  <c:v>Центральный ФО</c:v>
                </c:pt>
                <c:pt idx="2">
                  <c:v>Северный ФО</c:v>
                </c:pt>
                <c:pt idx="3">
                  <c:v>Южный ФО</c:v>
                </c:pt>
                <c:pt idx="4">
                  <c:v>Северо-Кавказский ФО</c:v>
                </c:pt>
                <c:pt idx="5">
                  <c:v>Уральский ФО</c:v>
                </c:pt>
                <c:pt idx="6">
                  <c:v>Северо-Западный ФО</c:v>
                </c:pt>
                <c:pt idx="7">
                  <c:v>Дальневосточный 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5148</c:v>
                </c:pt>
                <c:pt idx="1">
                  <c:v>3014</c:v>
                </c:pt>
                <c:pt idx="2">
                  <c:v>2717</c:v>
                </c:pt>
                <c:pt idx="3">
                  <c:v>1596</c:v>
                </c:pt>
                <c:pt idx="4">
                  <c:v>1284</c:v>
                </c:pt>
                <c:pt idx="5">
                  <c:v>1066</c:v>
                </c:pt>
                <c:pt idx="6">
                  <c:v>902</c:v>
                </c:pt>
                <c:pt idx="7">
                  <c:v>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824896"/>
        <c:axId val="117884032"/>
        <c:axId val="0"/>
      </c:bar3DChart>
      <c:catAx>
        <c:axId val="117824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17884032"/>
        <c:crosses val="autoZero"/>
        <c:auto val="1"/>
        <c:lblAlgn val="ctr"/>
        <c:lblOffset val="100"/>
        <c:noMultiLvlLbl val="0"/>
      </c:catAx>
      <c:valAx>
        <c:axId val="11788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24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тыс.т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Южный ФО</c:v>
                </c:pt>
                <c:pt idx="1">
                  <c:v>Центральный ФО</c:v>
                </c:pt>
                <c:pt idx="2">
                  <c:v>Приволжский ФО</c:v>
                </c:pt>
                <c:pt idx="3">
                  <c:v>Северо-Западный ФО</c:v>
                </c:pt>
                <c:pt idx="4">
                  <c:v>Сибирский ФО</c:v>
                </c:pt>
                <c:pt idx="5">
                  <c:v>Дальневосточный ФО</c:v>
                </c:pt>
                <c:pt idx="6">
                  <c:v>Уральский ФО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286</c:v>
                </c:pt>
                <c:pt idx="1">
                  <c:v>197</c:v>
                </c:pt>
                <c:pt idx="2">
                  <c:v>147.69999999999999</c:v>
                </c:pt>
                <c:pt idx="3">
                  <c:v>42.3</c:v>
                </c:pt>
                <c:pt idx="4">
                  <c:v>20</c:v>
                </c:pt>
                <c:pt idx="5">
                  <c:v>3.9</c:v>
                </c:pt>
                <c:pt idx="6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215424"/>
        <c:axId val="118216960"/>
        <c:axId val="0"/>
      </c:bar3DChart>
      <c:catAx>
        <c:axId val="118215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8216960"/>
        <c:crosses val="autoZero"/>
        <c:auto val="1"/>
        <c:lblAlgn val="ctr"/>
        <c:lblOffset val="100"/>
        <c:noMultiLvlLbl val="0"/>
      </c:catAx>
      <c:valAx>
        <c:axId val="11821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215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27622076471398"/>
          <c:y val="4.03460081508503E-2"/>
          <c:w val="0.48897500792333698"/>
          <c:h val="0.93740210043838001"/>
        </c:manualLayout>
      </c:layout>
      <c:pieChart>
        <c:varyColors val="1"/>
        <c:ser>
          <c:idx val="0"/>
          <c:order val="0"/>
          <c:spPr>
            <a:solidFill>
              <a:srgbClr val="004586"/>
            </a:solidFill>
            <a:ln>
              <a:solidFill>
                <a:srgbClr val="000000"/>
              </a:solidFill>
            </a:ln>
          </c:spPr>
          <c:dPt>
            <c:idx val="1"/>
            <c:bubble3D val="0"/>
            <c:spPr>
              <a:solidFill>
                <a:srgbClr val="FF420E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bubble3D val="0"/>
            <c:spPr>
              <a:solidFill>
                <a:srgbClr val="FFD320"/>
              </a:solidFill>
              <a:ln>
                <a:solidFill>
                  <a:srgbClr val="00000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Лист1!$B$326:$D$326</c:f>
              <c:strCache>
                <c:ptCount val="3"/>
                <c:pt idx="0">
                  <c:v>«акулы»</c:v>
                </c:pt>
                <c:pt idx="1">
                  <c:v>Крупные компании</c:v>
                </c:pt>
                <c:pt idx="2">
                  <c:v>Мелкие компании</c:v>
                </c:pt>
              </c:strCache>
            </c:strRef>
          </c:cat>
          <c:val>
            <c:numRef>
              <c:f>Лист1!$B$327:$D$327</c:f>
              <c:numCache>
                <c:formatCode>0.00%</c:formatCode>
                <c:ptCount val="3"/>
                <c:pt idx="0">
                  <c:v>0.30000000000000004</c:v>
                </c:pt>
                <c:pt idx="1">
                  <c:v>0.45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solidFill>
            <a:srgbClr val="B3B3B3"/>
          </a:solidFill>
        </a:ln>
      </c:spPr>
    </c:plotArea>
    <c:legend>
      <c:legendPos val="r"/>
      <c:layout/>
      <c:overlay val="1"/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тыс.т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Центральный ФО</c:v>
                </c:pt>
                <c:pt idx="1">
                  <c:v>Северо-Западный ФО</c:v>
                </c:pt>
                <c:pt idx="2">
                  <c:v>Сибирский ФО</c:v>
                </c:pt>
                <c:pt idx="3">
                  <c:v>Приволжский ФО</c:v>
                </c:pt>
                <c:pt idx="4">
                  <c:v>Дальневосточный ФО</c:v>
                </c:pt>
                <c:pt idx="5">
                  <c:v>Южный ФО</c:v>
                </c:pt>
                <c:pt idx="6">
                  <c:v>Уральский ФО</c:v>
                </c:pt>
                <c:pt idx="7">
                  <c:v>Северо-Кавказский 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18693</c:v>
                </c:pt>
                <c:pt idx="1">
                  <c:v>12120</c:v>
                </c:pt>
                <c:pt idx="2">
                  <c:v>7146</c:v>
                </c:pt>
                <c:pt idx="3">
                  <c:v>4794</c:v>
                </c:pt>
                <c:pt idx="4">
                  <c:v>2032</c:v>
                </c:pt>
                <c:pt idx="5">
                  <c:v>1018</c:v>
                </c:pt>
                <c:pt idx="6">
                  <c:v>965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331264"/>
        <c:axId val="118332800"/>
        <c:axId val="0"/>
      </c:bar3DChart>
      <c:catAx>
        <c:axId val="118331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8332800"/>
        <c:crosses val="autoZero"/>
        <c:auto val="1"/>
        <c:lblAlgn val="ctr"/>
        <c:lblOffset val="100"/>
        <c:noMultiLvlLbl val="0"/>
      </c:catAx>
      <c:valAx>
        <c:axId val="11833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331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98043267530701"/>
          <c:y val="6.6197638737519215E-2"/>
          <c:w val="0.59334380802742492"/>
          <c:h val="0.8593297476210181"/>
        </c:manualLayout>
      </c:layout>
      <c:pieChart>
        <c:varyColors val="1"/>
        <c:ser>
          <c:idx val="0"/>
          <c:order val="0"/>
          <c:spPr>
            <a:solidFill>
              <a:srgbClr val="004586"/>
            </a:solidFill>
            <a:ln>
              <a:solidFill>
                <a:srgbClr val="000000"/>
              </a:solidFill>
            </a:ln>
          </c:spPr>
          <c:dPt>
            <c:idx val="1"/>
            <c:bubble3D val="0"/>
            <c:spPr>
              <a:solidFill>
                <a:srgbClr val="FF420E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bubble3D val="0"/>
            <c:spPr>
              <a:solidFill>
                <a:srgbClr val="FFD320"/>
              </a:solidFill>
              <a:ln>
                <a:solidFill>
                  <a:srgbClr val="000000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Лист1!$B$224:$D$224</c:f>
              <c:strCache>
                <c:ptCount val="3"/>
                <c:pt idx="0">
                  <c:v>«акулы»</c:v>
                </c:pt>
                <c:pt idx="1">
                  <c:v>Крупные компании</c:v>
                </c:pt>
                <c:pt idx="2">
                  <c:v>Мелкие компании</c:v>
                </c:pt>
              </c:strCache>
            </c:strRef>
          </c:cat>
          <c:val>
            <c:numRef>
              <c:f>Лист1!$B$225:$D$225</c:f>
              <c:numCache>
                <c:formatCode>0.00%</c:formatCode>
                <c:ptCount val="3"/>
                <c:pt idx="0">
                  <c:v>0.05</c:v>
                </c:pt>
                <c:pt idx="1">
                  <c:v>0.2</c:v>
                </c:pt>
                <c:pt idx="2">
                  <c:v>0.75000000000000011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solidFill>
            <a:srgbClr val="B3B3B3"/>
          </a:solidFill>
        </a:ln>
      </c:spPr>
    </c:plotArea>
    <c:legend>
      <c:legendPos val="r"/>
      <c:layout/>
      <c:overlay val="1"/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000" b="0"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Доля</a:t>
            </a:r>
            <a:r>
              <a:rPr lang="ru-RU" sz="2000" b="0" baseline="0" dirty="0" smtClean="0">
                <a:latin typeface="Arial" pitchFamily="34" charset="0"/>
                <a:cs typeface="Arial" pitchFamily="34" charset="0"/>
              </a:rPr>
              <a:t> пивоваренных компаний на розничном </a:t>
            </a:r>
            <a:br>
              <a:rPr lang="ru-RU" sz="2000" b="0" baseline="0" dirty="0" smtClean="0">
                <a:latin typeface="Arial" pitchFamily="34" charset="0"/>
                <a:cs typeface="Arial" pitchFamily="34" charset="0"/>
              </a:rPr>
            </a:br>
            <a:r>
              <a:rPr lang="ru-RU" sz="2000" b="0" baseline="0" dirty="0" smtClean="0">
                <a:latin typeface="Arial" pitchFamily="34" charset="0"/>
                <a:cs typeface="Arial" pitchFamily="34" charset="0"/>
              </a:rPr>
              <a:t>рынке пива</a:t>
            </a:r>
          </a:p>
        </c:rich>
      </c:tx>
      <c:layout>
        <c:manualLayout>
          <c:xMode val="edge"/>
          <c:yMode val="edge"/>
          <c:x val="0.12670549523984481"/>
          <c:y val="1.701385260606673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Лист1!$G$72:$M$72</c:f>
              <c:strCache>
                <c:ptCount val="7"/>
                <c:pt idx="0">
                  <c:v>Calsberg Group Балтика</c:v>
                </c:pt>
                <c:pt idx="1">
                  <c:v>ABInBev</c:v>
                </c:pt>
                <c:pt idx="2">
                  <c:v>Heineken</c:v>
                </c:pt>
                <c:pt idx="3">
                  <c:v>SAB Miller</c:v>
                </c:pt>
                <c:pt idx="4">
                  <c:v>Efes</c:v>
                </c:pt>
                <c:pt idx="5">
                  <c:v>Очаково</c:v>
                </c:pt>
                <c:pt idx="6">
                  <c:v>Прочие производители</c:v>
                </c:pt>
              </c:strCache>
            </c:strRef>
          </c:cat>
          <c:val>
            <c:numRef>
              <c:f>Лист1!$G$73:$M$73</c:f>
              <c:numCache>
                <c:formatCode>0%</c:formatCode>
                <c:ptCount val="7"/>
                <c:pt idx="0">
                  <c:v>0.38000000000000123</c:v>
                </c:pt>
                <c:pt idx="1">
                  <c:v>0.15000000000000024</c:v>
                </c:pt>
                <c:pt idx="2">
                  <c:v>0.12000000000000002</c:v>
                </c:pt>
                <c:pt idx="3">
                  <c:v>0.1</c:v>
                </c:pt>
                <c:pt idx="4">
                  <c:v>0.1</c:v>
                </c:pt>
                <c:pt idx="5">
                  <c:v>2.0000000000000046E-2</c:v>
                </c:pt>
                <c:pt idx="6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20EB-E034-49B0-9174-6DCFD20037F2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9030-A2DD-403A-A41B-84D71608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25/09/2014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FE55A-89FE-4263-8062-1E68AE4AC169}" type="slidenum">
              <a:rPr lang="ru-RU"/>
              <a:pPr/>
              <a:t>11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79A07-AA2D-4582-BB0B-35A2277CECCB}" type="slidenum">
              <a:rPr lang="ru-RU"/>
              <a:pPr/>
              <a:t>14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60</a:t>
            </a:fld>
            <a:endParaRPr lang="en-GB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61</a:t>
            </a:fld>
            <a:endParaRPr lang="en-GB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63</a:t>
            </a:fld>
            <a:endParaRPr lang="en-GB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64</a:t>
            </a:fld>
            <a:endParaRPr lang="en-GB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65</a:t>
            </a:fld>
            <a:endParaRPr lang="en-GB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66</a:t>
            </a:fld>
            <a:endParaRPr lang="en-GB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67</a:t>
            </a:fld>
            <a:endParaRPr lang="en-GB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68</a:t>
            </a:fld>
            <a:endParaRPr lang="en-GB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70</a:t>
            </a:fld>
            <a:endParaRPr lang="en-GB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71</a:t>
            </a:fld>
            <a:endParaRPr lang="en-GB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72</a:t>
            </a:fld>
            <a:endParaRPr lang="en-GB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73</a:t>
            </a:fld>
            <a:endParaRPr lang="en-GB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74</a:t>
            </a:fld>
            <a:endParaRPr lang="en-GB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75</a:t>
            </a:fld>
            <a:endParaRPr lang="en-GB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76</a:t>
            </a:fld>
            <a:endParaRPr lang="en-GB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77</a:t>
            </a:fld>
            <a:endParaRPr lang="en-GB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78</a:t>
            </a:fld>
            <a:endParaRPr lang="en-GB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19EC4-1201-4F36-B451-172CC663932B}" type="slidenum">
              <a:rPr lang="ru-RU"/>
              <a:pPr/>
              <a:t>8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47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4CD-A387-430A-B8EB-4D46C714D971}" type="slidenum">
              <a:rPr lang="ru-RU"/>
              <a:pPr/>
              <a:t>9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FF4-E9A5-441D-A6A2-D80A23D654D5}" type="datetime1">
              <a:rPr lang="en-GB" smtClean="0"/>
              <a:pPr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03-1C4B-4999-87D4-EF71ED0189FF}" type="datetime1">
              <a:rPr lang="en-GB" smtClean="0"/>
              <a:pPr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EC4D-E459-4646-8543-C1F56E2E40D9}" type="datetime1">
              <a:rPr lang="en-GB" smtClean="0"/>
              <a:pPr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60FC-6FC0-413A-A7DC-74239CF47222}" type="datetime1">
              <a:rPr lang="en-GB" smtClean="0"/>
              <a:pPr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DDDB-FA0F-47B4-A85B-A91B3BA202FC}" type="datetime1">
              <a:rPr lang="en-GB" smtClean="0"/>
              <a:pPr/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7DEB-700D-45F5-819F-863FAF8595C1}" type="datetime1">
              <a:rPr lang="en-GB" smtClean="0"/>
              <a:pPr/>
              <a:t>25/09/2014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E566-DB6D-4AB4-9B8F-5424AF4DB02B}" type="datetime1">
              <a:rPr lang="en-GB" smtClean="0"/>
              <a:pPr/>
              <a:t>25/09/2014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B39-525F-4649-877E-9CAD7A5C79A9}" type="datetime1">
              <a:rPr lang="en-GB" smtClean="0"/>
              <a:pPr/>
              <a:t>25/09/2014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03BD-CFEF-4079-B985-C06CFCB90BCB}" type="datetime1">
              <a:rPr lang="en-GB" smtClean="0"/>
              <a:pPr/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921D-7269-4527-A191-9337A960AD08}" type="datetime1">
              <a:rPr lang="en-GB" smtClean="0"/>
              <a:pPr/>
              <a:t>25/09/2014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A243AC-155C-4F98-9883-BF09A71BEAFC}" type="datetime1">
              <a:rPr lang="en-GB" smtClean="0"/>
              <a:pPr/>
              <a:t>25/09/2014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Word_97_-_2003_Document2.doc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3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Word_97_-_2003_Document4.doc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jpeg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5.xls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4000.ru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5.emf"/><Relationship Id="rId4" Type="http://schemas.openxmlformats.org/officeDocument/2006/relationships/oleObject" Target="../embeddings/Microsoft_Word_97_-_2003_Document6.doc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chart" Target="../charts/chart9.xml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8.emf"/><Relationship Id="rId4" Type="http://schemas.openxmlformats.org/officeDocument/2006/relationships/oleObject" Target="../embeddings/Microsoft_Excel_97-2003_Worksheet7.xls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9.emf"/><Relationship Id="rId4" Type="http://schemas.openxmlformats.org/officeDocument/2006/relationships/oleObject" Target="../embeddings/Microsoft_Excel_97-2003_Worksheet8.xls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2.emf"/><Relationship Id="rId4" Type="http://schemas.openxmlformats.org/officeDocument/2006/relationships/oleObject" Target="../embeddings/Microsoft_Word_97_-_2003_Document9.doc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mbegak@gmail.com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guseva@muctr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08" y="188640"/>
            <a:ext cx="9036496" cy="92134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Управление качеством воздуха в странах Восточного региона ЕИСП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280920" cy="33843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Опыт использования подходов КПКЗ в отдельных отраслях промышленности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М.В.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Бегак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, Т.В. Гусева</a:t>
            </a:r>
            <a:endParaRPr lang="en-GB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604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8F6C5-A017-4097-A5B1-261628395DA8}" type="slidenum">
              <a:rPr lang="en-US"/>
              <a:pPr/>
              <a:t>10</a:t>
            </a:fld>
            <a:endParaRPr lang="en-US"/>
          </a:p>
        </p:txBody>
      </p:sp>
      <p:pic>
        <p:nvPicPr>
          <p:cNvPr id="47106" name="Picture 2" descr="E:\TEMP\Kaust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9140825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 descr="D:\Documents\! Projects !\GEOPLAN\Kostroma\Pictures\kokhloma\ems\emergencypreparadeness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06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C3E2-8D47-4050-849C-7993BEA8CC0D}" type="slidenum">
              <a:rPr lang="en-US"/>
              <a:pPr/>
              <a:t>12</a:t>
            </a:fld>
            <a:endParaRPr lang="en-US"/>
          </a:p>
        </p:txBody>
      </p:sp>
      <p:pic>
        <p:nvPicPr>
          <p:cNvPr id="58370" name="Picture 2" descr="E:\TEMP\Kaustik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3"/>
            <a:ext cx="9140825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2271-0243-4114-94A5-ABBB0CA81386}" type="slidenum">
              <a:rPr lang="en-US"/>
              <a:pPr/>
              <a:t>13</a:t>
            </a:fld>
            <a:endParaRPr lang="en-US"/>
          </a:p>
        </p:txBody>
      </p:sp>
      <p:pic>
        <p:nvPicPr>
          <p:cNvPr id="56322" name="Picture 2" descr="E:\TEMP\rawmater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9613"/>
            <a:ext cx="9140825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 descr="D:\Documents\! Projects !\GEOPLAN\Kostroma\Pictures\kokhloma\ems\mixedwaste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0"/>
            <a:ext cx="89042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66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86210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Приоритетное внимание: </a:t>
            </a:r>
            <a:r>
              <a:rPr lang="ru-RU" sz="3000" b="1" i="0" dirty="0">
                <a:solidFill>
                  <a:schemeClr val="accent1"/>
                </a:solidFill>
                <a:latin typeface="Eras Medium ITC" pitchFamily="34" charset="0"/>
              </a:rPr>
              <a:t>материальный баланс, </a:t>
            </a:r>
            <a:r>
              <a:rPr lang="ru-RU" sz="3000" b="1" i="0" dirty="0" smtClean="0">
                <a:solidFill>
                  <a:schemeClr val="accent1"/>
                </a:solidFill>
                <a:latin typeface="Eras Medium ITC" pitchFamily="34" charset="0"/>
              </a:rPr>
              <a:t>выбросы пыли, водопотребление </a:t>
            </a:r>
            <a:r>
              <a:rPr lang="ru-RU" sz="3000" b="1" i="0" dirty="0">
                <a:solidFill>
                  <a:schemeClr val="accent1"/>
                </a:solidFill>
                <a:latin typeface="Eras Medium ITC" pitchFamily="34" charset="0"/>
              </a:rPr>
              <a:t>и образование сточных </a:t>
            </a:r>
            <a:r>
              <a:rPr lang="ru-RU" sz="3000" b="1" i="0" dirty="0" smtClean="0">
                <a:solidFill>
                  <a:schemeClr val="accent1"/>
                </a:solidFill>
                <a:latin typeface="Eras Medium ITC" pitchFamily="34" charset="0"/>
              </a:rPr>
              <a:t>вод, безопасность</a:t>
            </a:r>
            <a:endParaRPr lang="en-US" sz="30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pic>
        <p:nvPicPr>
          <p:cNvPr id="2048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3179" y="2708920"/>
            <a:ext cx="6577012" cy="3975100"/>
          </a:xfr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465" y="2204863"/>
            <a:ext cx="8497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2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Зависимость удельного водопотребления (л/кг) от мощности предприятия (т/год)</a:t>
            </a:r>
          </a:p>
        </p:txBody>
      </p:sp>
    </p:spTree>
    <p:extLst>
      <p:ext uri="{BB962C8B-B14F-4D97-AF65-F5344CB8AC3E}">
        <p14:creationId xmlns:p14="http://schemas.microsoft.com/office/powerpoint/2010/main" val="108452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 rot="5400000">
            <a:off x="762000" y="3657600"/>
            <a:ext cx="1676400" cy="1371600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kumimoji="1" lang="ru-RU">
              <a:latin typeface="Tahoma" pitchFamily="34" charset="0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 rot="16200000" flipV="1">
            <a:off x="1295400" y="2438400"/>
            <a:ext cx="609600" cy="1371600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kumimoji="1" lang="ru-RU">
              <a:latin typeface="Tahoma" pitchFamily="34" charset="0"/>
            </a:endParaRPr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 rot="12929539">
            <a:off x="4427538" y="2924175"/>
            <a:ext cx="1676400" cy="1371600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kumimoji="1" lang="ru-RU">
              <a:latin typeface="Tahoma" pitchFamily="34" charset="0"/>
            </a:endParaRPr>
          </a:p>
        </p:txBody>
      </p:sp>
      <p:sp>
        <p:nvSpPr>
          <p:cNvPr id="37893" name="Freeform 5"/>
          <p:cNvSpPr>
            <a:spLocks/>
          </p:cNvSpPr>
          <p:nvPr/>
        </p:nvSpPr>
        <p:spPr bwMode="auto">
          <a:xfrm rot="-1316223">
            <a:off x="6713538" y="1922463"/>
            <a:ext cx="6350" cy="20637"/>
          </a:xfrm>
          <a:custGeom>
            <a:avLst/>
            <a:gdLst>
              <a:gd name="T0" fmla="*/ 26 w 26"/>
              <a:gd name="T1" fmla="*/ 0 h 92"/>
              <a:gd name="T2" fmla="*/ 0 w 26"/>
              <a:gd name="T3" fmla="*/ 92 h 92"/>
              <a:gd name="T4" fmla="*/ 26 w 26"/>
              <a:gd name="T5" fmla="*/ 92 h 92"/>
              <a:gd name="T6" fmla="*/ 26 w 26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92">
                <a:moveTo>
                  <a:pt x="26" y="0"/>
                </a:moveTo>
                <a:lnTo>
                  <a:pt x="0" y="92"/>
                </a:lnTo>
                <a:lnTo>
                  <a:pt x="26" y="92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 rot="-1316223">
            <a:off x="7597775" y="1831975"/>
            <a:ext cx="15875" cy="15875"/>
          </a:xfrm>
          <a:custGeom>
            <a:avLst/>
            <a:gdLst>
              <a:gd name="T0" fmla="*/ 66 w 66"/>
              <a:gd name="T1" fmla="*/ 0 h 66"/>
              <a:gd name="T2" fmla="*/ 0 w 66"/>
              <a:gd name="T3" fmla="*/ 39 h 66"/>
              <a:gd name="T4" fmla="*/ 0 w 66"/>
              <a:gd name="T5" fmla="*/ 66 h 66"/>
              <a:gd name="T6" fmla="*/ 66 w 66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66">
                <a:moveTo>
                  <a:pt x="66" y="0"/>
                </a:moveTo>
                <a:lnTo>
                  <a:pt x="0" y="39"/>
                </a:lnTo>
                <a:lnTo>
                  <a:pt x="0" y="66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7895" name="Group 7"/>
          <p:cNvGrpSpPr>
            <a:grpSpLocks/>
          </p:cNvGrpSpPr>
          <p:nvPr/>
        </p:nvGrpSpPr>
        <p:grpSpPr bwMode="auto">
          <a:xfrm>
            <a:off x="6103938" y="1308100"/>
            <a:ext cx="2246312" cy="2160588"/>
            <a:chOff x="3941" y="968"/>
            <a:chExt cx="1415" cy="1361"/>
          </a:xfrm>
        </p:grpSpPr>
        <p:sp>
          <p:nvSpPr>
            <p:cNvPr id="37896" name="AutoShape 8"/>
            <p:cNvSpPr>
              <a:spLocks noChangeArrowheads="1"/>
            </p:cNvSpPr>
            <p:nvPr/>
          </p:nvSpPr>
          <p:spPr bwMode="auto">
            <a:xfrm rot="461415">
              <a:off x="4224" y="1344"/>
              <a:ext cx="1056" cy="912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kumimoji="1" lang="ru-RU"/>
            </a:p>
          </p:txBody>
        </p:sp>
        <p:sp>
          <p:nvSpPr>
            <p:cNvPr id="37897" name="Freeform 9"/>
            <p:cNvSpPr>
              <a:spLocks/>
            </p:cNvSpPr>
            <p:nvPr/>
          </p:nvSpPr>
          <p:spPr bwMode="auto">
            <a:xfrm rot="-1316223">
              <a:off x="4339" y="1001"/>
              <a:ext cx="4" cy="13"/>
            </a:xfrm>
            <a:custGeom>
              <a:avLst/>
              <a:gdLst>
                <a:gd name="T0" fmla="*/ 27 w 27"/>
                <a:gd name="T1" fmla="*/ 0 h 93"/>
                <a:gd name="T2" fmla="*/ 0 w 27"/>
                <a:gd name="T3" fmla="*/ 93 h 93"/>
                <a:gd name="T4" fmla="*/ 27 w 27"/>
                <a:gd name="T5" fmla="*/ 93 h 93"/>
                <a:gd name="T6" fmla="*/ 27 w 27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3">
                  <a:moveTo>
                    <a:pt x="27" y="0"/>
                  </a:moveTo>
                  <a:lnTo>
                    <a:pt x="0" y="93"/>
                  </a:lnTo>
                  <a:lnTo>
                    <a:pt x="27" y="9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98" name="Freeform 10"/>
            <p:cNvSpPr>
              <a:spLocks/>
            </p:cNvSpPr>
            <p:nvPr/>
          </p:nvSpPr>
          <p:spPr bwMode="auto">
            <a:xfrm rot="-1316223">
              <a:off x="4592" y="1874"/>
              <a:ext cx="4" cy="13"/>
            </a:xfrm>
            <a:custGeom>
              <a:avLst/>
              <a:gdLst>
                <a:gd name="T0" fmla="*/ 27 w 27"/>
                <a:gd name="T1" fmla="*/ 92 h 92"/>
                <a:gd name="T2" fmla="*/ 27 w 27"/>
                <a:gd name="T3" fmla="*/ 0 h 92"/>
                <a:gd name="T4" fmla="*/ 0 w 27"/>
                <a:gd name="T5" fmla="*/ 0 h 92"/>
                <a:gd name="T6" fmla="*/ 27 w 27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2">
                  <a:moveTo>
                    <a:pt x="27" y="92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899" name="Freeform 11"/>
            <p:cNvSpPr>
              <a:spLocks/>
            </p:cNvSpPr>
            <p:nvPr/>
          </p:nvSpPr>
          <p:spPr bwMode="auto">
            <a:xfrm rot="-1316223">
              <a:off x="4267" y="2170"/>
              <a:ext cx="4" cy="14"/>
            </a:xfrm>
            <a:custGeom>
              <a:avLst/>
              <a:gdLst>
                <a:gd name="T0" fmla="*/ 27 w 27"/>
                <a:gd name="T1" fmla="*/ 93 h 93"/>
                <a:gd name="T2" fmla="*/ 27 w 27"/>
                <a:gd name="T3" fmla="*/ 0 h 93"/>
                <a:gd name="T4" fmla="*/ 0 w 27"/>
                <a:gd name="T5" fmla="*/ 0 h 93"/>
                <a:gd name="T6" fmla="*/ 27 w 27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3">
                  <a:moveTo>
                    <a:pt x="27" y="93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auto">
            <a:xfrm rot="-1316223">
              <a:off x="3941" y="1004"/>
              <a:ext cx="1044" cy="1116"/>
            </a:xfrm>
            <a:custGeom>
              <a:avLst/>
              <a:gdLst>
                <a:gd name="T0" fmla="*/ 0 w 7309"/>
                <a:gd name="T1" fmla="*/ 6277 h 7813"/>
                <a:gd name="T2" fmla="*/ 238 w 7309"/>
                <a:gd name="T3" fmla="*/ 5535 h 7813"/>
                <a:gd name="T4" fmla="*/ 450 w 7309"/>
                <a:gd name="T5" fmla="*/ 5602 h 7813"/>
                <a:gd name="T6" fmla="*/ 464 w 7309"/>
                <a:gd name="T7" fmla="*/ 5403 h 7813"/>
                <a:gd name="T8" fmla="*/ 542 w 7309"/>
                <a:gd name="T9" fmla="*/ 4887 h 7813"/>
                <a:gd name="T10" fmla="*/ 755 w 7309"/>
                <a:gd name="T11" fmla="*/ 4582 h 7813"/>
                <a:gd name="T12" fmla="*/ 1072 w 7309"/>
                <a:gd name="T13" fmla="*/ 4463 h 7813"/>
                <a:gd name="T14" fmla="*/ 1350 w 7309"/>
                <a:gd name="T15" fmla="*/ 4582 h 7813"/>
                <a:gd name="T16" fmla="*/ 1191 w 7309"/>
                <a:gd name="T17" fmla="*/ 3999 h 7813"/>
                <a:gd name="T18" fmla="*/ 1165 w 7309"/>
                <a:gd name="T19" fmla="*/ 3390 h 7813"/>
                <a:gd name="T20" fmla="*/ 1311 w 7309"/>
                <a:gd name="T21" fmla="*/ 3085 h 7813"/>
                <a:gd name="T22" fmla="*/ 1615 w 7309"/>
                <a:gd name="T23" fmla="*/ 2806 h 7813"/>
                <a:gd name="T24" fmla="*/ 2026 w 7309"/>
                <a:gd name="T25" fmla="*/ 2701 h 7813"/>
                <a:gd name="T26" fmla="*/ 2052 w 7309"/>
                <a:gd name="T27" fmla="*/ 1814 h 7813"/>
                <a:gd name="T28" fmla="*/ 2237 w 7309"/>
                <a:gd name="T29" fmla="*/ 1456 h 7813"/>
                <a:gd name="T30" fmla="*/ 2635 w 7309"/>
                <a:gd name="T31" fmla="*/ 1165 h 7813"/>
                <a:gd name="T32" fmla="*/ 3058 w 7309"/>
                <a:gd name="T33" fmla="*/ 1059 h 7813"/>
                <a:gd name="T34" fmla="*/ 3191 w 7309"/>
                <a:gd name="T35" fmla="*/ 1139 h 7813"/>
                <a:gd name="T36" fmla="*/ 3165 w 7309"/>
                <a:gd name="T37" fmla="*/ 1165 h 7813"/>
                <a:gd name="T38" fmla="*/ 3125 w 7309"/>
                <a:gd name="T39" fmla="*/ 834 h 7813"/>
                <a:gd name="T40" fmla="*/ 3217 w 7309"/>
                <a:gd name="T41" fmla="*/ 462 h 7813"/>
                <a:gd name="T42" fmla="*/ 3496 w 7309"/>
                <a:gd name="T43" fmla="*/ 197 h 7813"/>
                <a:gd name="T44" fmla="*/ 4078 w 7309"/>
                <a:gd name="T45" fmla="*/ 12 h 7813"/>
                <a:gd name="T46" fmla="*/ 4687 w 7309"/>
                <a:gd name="T47" fmla="*/ 39 h 7813"/>
                <a:gd name="T48" fmla="*/ 5004 w 7309"/>
                <a:gd name="T49" fmla="*/ 185 h 7813"/>
                <a:gd name="T50" fmla="*/ 5283 w 7309"/>
                <a:gd name="T51" fmla="*/ 502 h 7813"/>
                <a:gd name="T52" fmla="*/ 5335 w 7309"/>
                <a:gd name="T53" fmla="*/ 860 h 7813"/>
                <a:gd name="T54" fmla="*/ 5494 w 7309"/>
                <a:gd name="T55" fmla="*/ 1178 h 7813"/>
                <a:gd name="T56" fmla="*/ 6144 w 7309"/>
                <a:gd name="T57" fmla="*/ 1483 h 7813"/>
                <a:gd name="T58" fmla="*/ 6660 w 7309"/>
                <a:gd name="T59" fmla="*/ 1933 h 7813"/>
                <a:gd name="T60" fmla="*/ 7150 w 7309"/>
                <a:gd name="T61" fmla="*/ 2515 h 7813"/>
                <a:gd name="T62" fmla="*/ 7309 w 7309"/>
                <a:gd name="T63" fmla="*/ 2953 h 7813"/>
                <a:gd name="T64" fmla="*/ 7243 w 7309"/>
                <a:gd name="T65" fmla="*/ 3284 h 7813"/>
                <a:gd name="T66" fmla="*/ 6991 w 7309"/>
                <a:gd name="T67" fmla="*/ 3602 h 7813"/>
                <a:gd name="T68" fmla="*/ 6594 w 7309"/>
                <a:gd name="T69" fmla="*/ 3814 h 7813"/>
                <a:gd name="T70" fmla="*/ 6594 w 7309"/>
                <a:gd name="T71" fmla="*/ 3760 h 7813"/>
                <a:gd name="T72" fmla="*/ 6938 w 7309"/>
                <a:gd name="T73" fmla="*/ 3814 h 7813"/>
                <a:gd name="T74" fmla="*/ 7176 w 7309"/>
                <a:gd name="T75" fmla="*/ 3999 h 7813"/>
                <a:gd name="T76" fmla="*/ 7203 w 7309"/>
                <a:gd name="T77" fmla="*/ 4238 h 7813"/>
                <a:gd name="T78" fmla="*/ 6938 w 7309"/>
                <a:gd name="T79" fmla="*/ 4529 h 7813"/>
                <a:gd name="T80" fmla="*/ 6568 w 7309"/>
                <a:gd name="T81" fmla="*/ 4634 h 7813"/>
                <a:gd name="T82" fmla="*/ 5707 w 7309"/>
                <a:gd name="T83" fmla="*/ 4634 h 7813"/>
                <a:gd name="T84" fmla="*/ 5309 w 7309"/>
                <a:gd name="T85" fmla="*/ 4423 h 7813"/>
                <a:gd name="T86" fmla="*/ 5004 w 7309"/>
                <a:gd name="T87" fmla="*/ 4184 h 7813"/>
                <a:gd name="T88" fmla="*/ 5283 w 7309"/>
                <a:gd name="T89" fmla="*/ 4767 h 7813"/>
                <a:gd name="T90" fmla="*/ 5217 w 7309"/>
                <a:gd name="T91" fmla="*/ 5350 h 7813"/>
                <a:gd name="T92" fmla="*/ 5004 w 7309"/>
                <a:gd name="T93" fmla="*/ 5721 h 7813"/>
                <a:gd name="T94" fmla="*/ 4568 w 7309"/>
                <a:gd name="T95" fmla="*/ 6092 h 7813"/>
                <a:gd name="T96" fmla="*/ 3986 w 7309"/>
                <a:gd name="T97" fmla="*/ 6303 h 7813"/>
                <a:gd name="T98" fmla="*/ 3468 w 7309"/>
                <a:gd name="T99" fmla="*/ 6303 h 7813"/>
                <a:gd name="T100" fmla="*/ 3058 w 7309"/>
                <a:gd name="T101" fmla="*/ 6369 h 7813"/>
                <a:gd name="T102" fmla="*/ 3098 w 7309"/>
                <a:gd name="T103" fmla="*/ 6952 h 7813"/>
                <a:gd name="T104" fmla="*/ 2966 w 7309"/>
                <a:gd name="T105" fmla="*/ 7403 h 7813"/>
                <a:gd name="T106" fmla="*/ 2661 w 7309"/>
                <a:gd name="T107" fmla="*/ 7721 h 7813"/>
                <a:gd name="T108" fmla="*/ 2330 w 7309"/>
                <a:gd name="T109" fmla="*/ 7813 h 7813"/>
                <a:gd name="T110" fmla="*/ 1801 w 7309"/>
                <a:gd name="T111" fmla="*/ 7747 h 7813"/>
                <a:gd name="T112" fmla="*/ 1377 w 7309"/>
                <a:gd name="T113" fmla="*/ 7496 h 7813"/>
                <a:gd name="T114" fmla="*/ 887 w 7309"/>
                <a:gd name="T115" fmla="*/ 7376 h 7813"/>
                <a:gd name="T116" fmla="*/ 649 w 7309"/>
                <a:gd name="T117" fmla="*/ 7376 h 7813"/>
                <a:gd name="T118" fmla="*/ 464 w 7309"/>
                <a:gd name="T119" fmla="*/ 7124 h 7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09" h="7813">
                  <a:moveTo>
                    <a:pt x="464" y="7124"/>
                  </a:moveTo>
                  <a:lnTo>
                    <a:pt x="211" y="6701"/>
                  </a:lnTo>
                  <a:lnTo>
                    <a:pt x="92" y="6516"/>
                  </a:lnTo>
                  <a:lnTo>
                    <a:pt x="0" y="6277"/>
                  </a:lnTo>
                  <a:lnTo>
                    <a:pt x="0" y="5628"/>
                  </a:lnTo>
                  <a:lnTo>
                    <a:pt x="79" y="5602"/>
                  </a:lnTo>
                  <a:lnTo>
                    <a:pt x="171" y="5588"/>
                  </a:lnTo>
                  <a:lnTo>
                    <a:pt x="238" y="5535"/>
                  </a:lnTo>
                  <a:lnTo>
                    <a:pt x="331" y="5535"/>
                  </a:lnTo>
                  <a:lnTo>
                    <a:pt x="370" y="5562"/>
                  </a:lnTo>
                  <a:lnTo>
                    <a:pt x="424" y="5588"/>
                  </a:lnTo>
                  <a:lnTo>
                    <a:pt x="450" y="5602"/>
                  </a:lnTo>
                  <a:lnTo>
                    <a:pt x="464" y="5628"/>
                  </a:lnTo>
                  <a:lnTo>
                    <a:pt x="516" y="5628"/>
                  </a:lnTo>
                  <a:lnTo>
                    <a:pt x="464" y="5495"/>
                  </a:lnTo>
                  <a:lnTo>
                    <a:pt x="464" y="5403"/>
                  </a:lnTo>
                  <a:lnTo>
                    <a:pt x="464" y="5323"/>
                  </a:lnTo>
                  <a:lnTo>
                    <a:pt x="464" y="5164"/>
                  </a:lnTo>
                  <a:lnTo>
                    <a:pt x="490" y="5019"/>
                  </a:lnTo>
                  <a:lnTo>
                    <a:pt x="542" y="4887"/>
                  </a:lnTo>
                  <a:lnTo>
                    <a:pt x="609" y="4740"/>
                  </a:lnTo>
                  <a:lnTo>
                    <a:pt x="649" y="4674"/>
                  </a:lnTo>
                  <a:lnTo>
                    <a:pt x="701" y="4634"/>
                  </a:lnTo>
                  <a:lnTo>
                    <a:pt x="755" y="4582"/>
                  </a:lnTo>
                  <a:lnTo>
                    <a:pt x="794" y="4529"/>
                  </a:lnTo>
                  <a:lnTo>
                    <a:pt x="860" y="4515"/>
                  </a:lnTo>
                  <a:lnTo>
                    <a:pt x="914" y="4489"/>
                  </a:lnTo>
                  <a:lnTo>
                    <a:pt x="1072" y="4463"/>
                  </a:lnTo>
                  <a:lnTo>
                    <a:pt x="1125" y="4463"/>
                  </a:lnTo>
                  <a:lnTo>
                    <a:pt x="1165" y="4489"/>
                  </a:lnTo>
                  <a:lnTo>
                    <a:pt x="1257" y="4529"/>
                  </a:lnTo>
                  <a:lnTo>
                    <a:pt x="1350" y="4582"/>
                  </a:lnTo>
                  <a:lnTo>
                    <a:pt x="1443" y="4648"/>
                  </a:lnTo>
                  <a:lnTo>
                    <a:pt x="1311" y="4397"/>
                  </a:lnTo>
                  <a:lnTo>
                    <a:pt x="1217" y="4145"/>
                  </a:lnTo>
                  <a:lnTo>
                    <a:pt x="1191" y="3999"/>
                  </a:lnTo>
                  <a:lnTo>
                    <a:pt x="1165" y="3880"/>
                  </a:lnTo>
                  <a:lnTo>
                    <a:pt x="1165" y="3748"/>
                  </a:lnTo>
                  <a:lnTo>
                    <a:pt x="1165" y="3575"/>
                  </a:lnTo>
                  <a:lnTo>
                    <a:pt x="1165" y="3390"/>
                  </a:lnTo>
                  <a:lnTo>
                    <a:pt x="1191" y="3324"/>
                  </a:lnTo>
                  <a:lnTo>
                    <a:pt x="1217" y="3231"/>
                  </a:lnTo>
                  <a:lnTo>
                    <a:pt x="1257" y="3165"/>
                  </a:lnTo>
                  <a:lnTo>
                    <a:pt x="1311" y="3085"/>
                  </a:lnTo>
                  <a:lnTo>
                    <a:pt x="1350" y="3019"/>
                  </a:lnTo>
                  <a:lnTo>
                    <a:pt x="1404" y="2953"/>
                  </a:lnTo>
                  <a:lnTo>
                    <a:pt x="1536" y="2860"/>
                  </a:lnTo>
                  <a:lnTo>
                    <a:pt x="1615" y="2806"/>
                  </a:lnTo>
                  <a:lnTo>
                    <a:pt x="1681" y="2768"/>
                  </a:lnTo>
                  <a:lnTo>
                    <a:pt x="1774" y="2741"/>
                  </a:lnTo>
                  <a:lnTo>
                    <a:pt x="1840" y="2714"/>
                  </a:lnTo>
                  <a:lnTo>
                    <a:pt x="2026" y="2701"/>
                  </a:lnTo>
                  <a:lnTo>
                    <a:pt x="2026" y="2131"/>
                  </a:lnTo>
                  <a:lnTo>
                    <a:pt x="2026" y="2025"/>
                  </a:lnTo>
                  <a:lnTo>
                    <a:pt x="2026" y="1933"/>
                  </a:lnTo>
                  <a:lnTo>
                    <a:pt x="2052" y="1814"/>
                  </a:lnTo>
                  <a:lnTo>
                    <a:pt x="2092" y="1721"/>
                  </a:lnTo>
                  <a:lnTo>
                    <a:pt x="2145" y="1629"/>
                  </a:lnTo>
                  <a:lnTo>
                    <a:pt x="2197" y="1535"/>
                  </a:lnTo>
                  <a:lnTo>
                    <a:pt x="2237" y="1456"/>
                  </a:lnTo>
                  <a:lnTo>
                    <a:pt x="2303" y="1390"/>
                  </a:lnTo>
                  <a:lnTo>
                    <a:pt x="2476" y="1258"/>
                  </a:lnTo>
                  <a:lnTo>
                    <a:pt x="2542" y="1205"/>
                  </a:lnTo>
                  <a:lnTo>
                    <a:pt x="2635" y="1165"/>
                  </a:lnTo>
                  <a:lnTo>
                    <a:pt x="2727" y="1111"/>
                  </a:lnTo>
                  <a:lnTo>
                    <a:pt x="2820" y="1085"/>
                  </a:lnTo>
                  <a:lnTo>
                    <a:pt x="2940" y="1059"/>
                  </a:lnTo>
                  <a:lnTo>
                    <a:pt x="3058" y="1059"/>
                  </a:lnTo>
                  <a:lnTo>
                    <a:pt x="3072" y="1059"/>
                  </a:lnTo>
                  <a:lnTo>
                    <a:pt x="3125" y="1085"/>
                  </a:lnTo>
                  <a:lnTo>
                    <a:pt x="3151" y="1111"/>
                  </a:lnTo>
                  <a:lnTo>
                    <a:pt x="3191" y="1139"/>
                  </a:lnTo>
                  <a:lnTo>
                    <a:pt x="3243" y="1205"/>
                  </a:lnTo>
                  <a:lnTo>
                    <a:pt x="3310" y="1258"/>
                  </a:lnTo>
                  <a:lnTo>
                    <a:pt x="3310" y="1483"/>
                  </a:lnTo>
                  <a:lnTo>
                    <a:pt x="3165" y="1165"/>
                  </a:lnTo>
                  <a:lnTo>
                    <a:pt x="3151" y="1085"/>
                  </a:lnTo>
                  <a:lnTo>
                    <a:pt x="3125" y="1019"/>
                  </a:lnTo>
                  <a:lnTo>
                    <a:pt x="3125" y="926"/>
                  </a:lnTo>
                  <a:lnTo>
                    <a:pt x="3125" y="834"/>
                  </a:lnTo>
                  <a:lnTo>
                    <a:pt x="3125" y="741"/>
                  </a:lnTo>
                  <a:lnTo>
                    <a:pt x="3151" y="649"/>
                  </a:lnTo>
                  <a:lnTo>
                    <a:pt x="3165" y="555"/>
                  </a:lnTo>
                  <a:lnTo>
                    <a:pt x="3217" y="462"/>
                  </a:lnTo>
                  <a:lnTo>
                    <a:pt x="3283" y="396"/>
                  </a:lnTo>
                  <a:lnTo>
                    <a:pt x="3337" y="317"/>
                  </a:lnTo>
                  <a:lnTo>
                    <a:pt x="3429" y="251"/>
                  </a:lnTo>
                  <a:lnTo>
                    <a:pt x="3496" y="197"/>
                  </a:lnTo>
                  <a:lnTo>
                    <a:pt x="3681" y="105"/>
                  </a:lnTo>
                  <a:lnTo>
                    <a:pt x="3773" y="92"/>
                  </a:lnTo>
                  <a:lnTo>
                    <a:pt x="3866" y="39"/>
                  </a:lnTo>
                  <a:lnTo>
                    <a:pt x="4078" y="12"/>
                  </a:lnTo>
                  <a:lnTo>
                    <a:pt x="4197" y="0"/>
                  </a:lnTo>
                  <a:lnTo>
                    <a:pt x="4316" y="0"/>
                  </a:lnTo>
                  <a:lnTo>
                    <a:pt x="4502" y="12"/>
                  </a:lnTo>
                  <a:lnTo>
                    <a:pt x="4687" y="39"/>
                  </a:lnTo>
                  <a:lnTo>
                    <a:pt x="4779" y="65"/>
                  </a:lnTo>
                  <a:lnTo>
                    <a:pt x="4846" y="105"/>
                  </a:lnTo>
                  <a:lnTo>
                    <a:pt x="4938" y="131"/>
                  </a:lnTo>
                  <a:lnTo>
                    <a:pt x="5004" y="185"/>
                  </a:lnTo>
                  <a:lnTo>
                    <a:pt x="5150" y="291"/>
                  </a:lnTo>
                  <a:lnTo>
                    <a:pt x="5190" y="370"/>
                  </a:lnTo>
                  <a:lnTo>
                    <a:pt x="5269" y="436"/>
                  </a:lnTo>
                  <a:lnTo>
                    <a:pt x="5283" y="502"/>
                  </a:lnTo>
                  <a:lnTo>
                    <a:pt x="5335" y="582"/>
                  </a:lnTo>
                  <a:lnTo>
                    <a:pt x="5335" y="675"/>
                  </a:lnTo>
                  <a:lnTo>
                    <a:pt x="5362" y="767"/>
                  </a:lnTo>
                  <a:lnTo>
                    <a:pt x="5335" y="860"/>
                  </a:lnTo>
                  <a:lnTo>
                    <a:pt x="5309" y="953"/>
                  </a:lnTo>
                  <a:lnTo>
                    <a:pt x="5283" y="1019"/>
                  </a:lnTo>
                  <a:lnTo>
                    <a:pt x="5269" y="1111"/>
                  </a:lnTo>
                  <a:lnTo>
                    <a:pt x="5494" y="1178"/>
                  </a:lnTo>
                  <a:lnTo>
                    <a:pt x="5614" y="1231"/>
                  </a:lnTo>
                  <a:lnTo>
                    <a:pt x="5733" y="1271"/>
                  </a:lnTo>
                  <a:lnTo>
                    <a:pt x="5945" y="1364"/>
                  </a:lnTo>
                  <a:lnTo>
                    <a:pt x="6144" y="1483"/>
                  </a:lnTo>
                  <a:lnTo>
                    <a:pt x="6329" y="1601"/>
                  </a:lnTo>
                  <a:lnTo>
                    <a:pt x="6501" y="1761"/>
                  </a:lnTo>
                  <a:lnTo>
                    <a:pt x="6594" y="1840"/>
                  </a:lnTo>
                  <a:lnTo>
                    <a:pt x="6660" y="1933"/>
                  </a:lnTo>
                  <a:lnTo>
                    <a:pt x="6845" y="2131"/>
                  </a:lnTo>
                  <a:lnTo>
                    <a:pt x="6911" y="2224"/>
                  </a:lnTo>
                  <a:lnTo>
                    <a:pt x="6991" y="2318"/>
                  </a:lnTo>
                  <a:lnTo>
                    <a:pt x="7150" y="2515"/>
                  </a:lnTo>
                  <a:lnTo>
                    <a:pt x="7216" y="2609"/>
                  </a:lnTo>
                  <a:lnTo>
                    <a:pt x="7269" y="2714"/>
                  </a:lnTo>
                  <a:lnTo>
                    <a:pt x="7295" y="2834"/>
                  </a:lnTo>
                  <a:lnTo>
                    <a:pt x="7309" y="2953"/>
                  </a:lnTo>
                  <a:lnTo>
                    <a:pt x="7295" y="3045"/>
                  </a:lnTo>
                  <a:lnTo>
                    <a:pt x="7295" y="3138"/>
                  </a:lnTo>
                  <a:lnTo>
                    <a:pt x="7269" y="3204"/>
                  </a:lnTo>
                  <a:lnTo>
                    <a:pt x="7243" y="3284"/>
                  </a:lnTo>
                  <a:lnTo>
                    <a:pt x="7150" y="3443"/>
                  </a:lnTo>
                  <a:lnTo>
                    <a:pt x="7110" y="3483"/>
                  </a:lnTo>
                  <a:lnTo>
                    <a:pt x="7030" y="3562"/>
                  </a:lnTo>
                  <a:lnTo>
                    <a:pt x="6991" y="3602"/>
                  </a:lnTo>
                  <a:lnTo>
                    <a:pt x="6911" y="3655"/>
                  </a:lnTo>
                  <a:lnTo>
                    <a:pt x="6845" y="3694"/>
                  </a:lnTo>
                  <a:lnTo>
                    <a:pt x="6753" y="3748"/>
                  </a:lnTo>
                  <a:lnTo>
                    <a:pt x="6594" y="3814"/>
                  </a:lnTo>
                  <a:lnTo>
                    <a:pt x="6435" y="3853"/>
                  </a:lnTo>
                  <a:lnTo>
                    <a:pt x="6474" y="3840"/>
                  </a:lnTo>
                  <a:lnTo>
                    <a:pt x="6528" y="3814"/>
                  </a:lnTo>
                  <a:lnTo>
                    <a:pt x="6594" y="3760"/>
                  </a:lnTo>
                  <a:lnTo>
                    <a:pt x="6660" y="3760"/>
                  </a:lnTo>
                  <a:lnTo>
                    <a:pt x="6753" y="3760"/>
                  </a:lnTo>
                  <a:lnTo>
                    <a:pt x="6845" y="3787"/>
                  </a:lnTo>
                  <a:lnTo>
                    <a:pt x="6938" y="3814"/>
                  </a:lnTo>
                  <a:lnTo>
                    <a:pt x="7030" y="3853"/>
                  </a:lnTo>
                  <a:lnTo>
                    <a:pt x="7110" y="3907"/>
                  </a:lnTo>
                  <a:lnTo>
                    <a:pt x="7150" y="3973"/>
                  </a:lnTo>
                  <a:lnTo>
                    <a:pt x="7176" y="3999"/>
                  </a:lnTo>
                  <a:lnTo>
                    <a:pt x="7203" y="4052"/>
                  </a:lnTo>
                  <a:lnTo>
                    <a:pt x="7203" y="4092"/>
                  </a:lnTo>
                  <a:lnTo>
                    <a:pt x="7216" y="4145"/>
                  </a:lnTo>
                  <a:lnTo>
                    <a:pt x="7203" y="4238"/>
                  </a:lnTo>
                  <a:lnTo>
                    <a:pt x="7176" y="4330"/>
                  </a:lnTo>
                  <a:lnTo>
                    <a:pt x="7124" y="4397"/>
                  </a:lnTo>
                  <a:lnTo>
                    <a:pt x="7084" y="4437"/>
                  </a:lnTo>
                  <a:lnTo>
                    <a:pt x="6938" y="4529"/>
                  </a:lnTo>
                  <a:lnTo>
                    <a:pt x="6871" y="4582"/>
                  </a:lnTo>
                  <a:lnTo>
                    <a:pt x="6779" y="4608"/>
                  </a:lnTo>
                  <a:lnTo>
                    <a:pt x="6660" y="4608"/>
                  </a:lnTo>
                  <a:lnTo>
                    <a:pt x="6568" y="4634"/>
                  </a:lnTo>
                  <a:lnTo>
                    <a:pt x="6355" y="4648"/>
                  </a:lnTo>
                  <a:lnTo>
                    <a:pt x="5945" y="4648"/>
                  </a:lnTo>
                  <a:lnTo>
                    <a:pt x="5773" y="4648"/>
                  </a:lnTo>
                  <a:lnTo>
                    <a:pt x="5707" y="4634"/>
                  </a:lnTo>
                  <a:lnTo>
                    <a:pt x="5667" y="4608"/>
                  </a:lnTo>
                  <a:lnTo>
                    <a:pt x="5522" y="4555"/>
                  </a:lnTo>
                  <a:lnTo>
                    <a:pt x="5428" y="4489"/>
                  </a:lnTo>
                  <a:lnTo>
                    <a:pt x="5309" y="4423"/>
                  </a:lnTo>
                  <a:lnTo>
                    <a:pt x="5190" y="4330"/>
                  </a:lnTo>
                  <a:lnTo>
                    <a:pt x="4992" y="4145"/>
                  </a:lnTo>
                  <a:lnTo>
                    <a:pt x="4846" y="3959"/>
                  </a:lnTo>
                  <a:lnTo>
                    <a:pt x="5004" y="4184"/>
                  </a:lnTo>
                  <a:lnTo>
                    <a:pt x="5177" y="4397"/>
                  </a:lnTo>
                  <a:lnTo>
                    <a:pt x="5217" y="4515"/>
                  </a:lnTo>
                  <a:lnTo>
                    <a:pt x="5269" y="4634"/>
                  </a:lnTo>
                  <a:lnTo>
                    <a:pt x="5283" y="4767"/>
                  </a:lnTo>
                  <a:lnTo>
                    <a:pt x="5309" y="4913"/>
                  </a:lnTo>
                  <a:lnTo>
                    <a:pt x="5283" y="5072"/>
                  </a:lnTo>
                  <a:lnTo>
                    <a:pt x="5269" y="5204"/>
                  </a:lnTo>
                  <a:lnTo>
                    <a:pt x="5217" y="5350"/>
                  </a:lnTo>
                  <a:lnTo>
                    <a:pt x="5177" y="5495"/>
                  </a:lnTo>
                  <a:lnTo>
                    <a:pt x="5098" y="5602"/>
                  </a:lnTo>
                  <a:lnTo>
                    <a:pt x="5058" y="5681"/>
                  </a:lnTo>
                  <a:lnTo>
                    <a:pt x="5004" y="5721"/>
                  </a:lnTo>
                  <a:lnTo>
                    <a:pt x="4912" y="5840"/>
                  </a:lnTo>
                  <a:lnTo>
                    <a:pt x="4793" y="5933"/>
                  </a:lnTo>
                  <a:lnTo>
                    <a:pt x="4687" y="6026"/>
                  </a:lnTo>
                  <a:lnTo>
                    <a:pt x="4568" y="6092"/>
                  </a:lnTo>
                  <a:lnTo>
                    <a:pt x="4422" y="6171"/>
                  </a:lnTo>
                  <a:lnTo>
                    <a:pt x="4289" y="6237"/>
                  </a:lnTo>
                  <a:lnTo>
                    <a:pt x="4118" y="6264"/>
                  </a:lnTo>
                  <a:lnTo>
                    <a:pt x="3986" y="6303"/>
                  </a:lnTo>
                  <a:lnTo>
                    <a:pt x="3827" y="6331"/>
                  </a:lnTo>
                  <a:lnTo>
                    <a:pt x="3681" y="6331"/>
                  </a:lnTo>
                  <a:lnTo>
                    <a:pt x="3562" y="6331"/>
                  </a:lnTo>
                  <a:lnTo>
                    <a:pt x="3468" y="6303"/>
                  </a:lnTo>
                  <a:lnTo>
                    <a:pt x="3310" y="6277"/>
                  </a:lnTo>
                  <a:lnTo>
                    <a:pt x="2978" y="6144"/>
                  </a:lnTo>
                  <a:lnTo>
                    <a:pt x="3032" y="6303"/>
                  </a:lnTo>
                  <a:lnTo>
                    <a:pt x="3058" y="6369"/>
                  </a:lnTo>
                  <a:lnTo>
                    <a:pt x="3072" y="6449"/>
                  </a:lnTo>
                  <a:lnTo>
                    <a:pt x="3098" y="6608"/>
                  </a:lnTo>
                  <a:lnTo>
                    <a:pt x="3125" y="6767"/>
                  </a:lnTo>
                  <a:lnTo>
                    <a:pt x="3098" y="6952"/>
                  </a:lnTo>
                  <a:lnTo>
                    <a:pt x="3072" y="7046"/>
                  </a:lnTo>
                  <a:lnTo>
                    <a:pt x="3058" y="7138"/>
                  </a:lnTo>
                  <a:lnTo>
                    <a:pt x="3006" y="7323"/>
                  </a:lnTo>
                  <a:lnTo>
                    <a:pt x="2966" y="7403"/>
                  </a:lnTo>
                  <a:lnTo>
                    <a:pt x="2912" y="7496"/>
                  </a:lnTo>
                  <a:lnTo>
                    <a:pt x="2793" y="7628"/>
                  </a:lnTo>
                  <a:lnTo>
                    <a:pt x="2727" y="7681"/>
                  </a:lnTo>
                  <a:lnTo>
                    <a:pt x="2661" y="7721"/>
                  </a:lnTo>
                  <a:lnTo>
                    <a:pt x="2582" y="7773"/>
                  </a:lnTo>
                  <a:lnTo>
                    <a:pt x="2488" y="7801"/>
                  </a:lnTo>
                  <a:lnTo>
                    <a:pt x="2422" y="7813"/>
                  </a:lnTo>
                  <a:lnTo>
                    <a:pt x="2330" y="7813"/>
                  </a:lnTo>
                  <a:lnTo>
                    <a:pt x="2145" y="7813"/>
                  </a:lnTo>
                  <a:lnTo>
                    <a:pt x="1960" y="7801"/>
                  </a:lnTo>
                  <a:lnTo>
                    <a:pt x="1867" y="7773"/>
                  </a:lnTo>
                  <a:lnTo>
                    <a:pt x="1801" y="7747"/>
                  </a:lnTo>
                  <a:lnTo>
                    <a:pt x="1628" y="7681"/>
                  </a:lnTo>
                  <a:lnTo>
                    <a:pt x="1496" y="7588"/>
                  </a:lnTo>
                  <a:lnTo>
                    <a:pt x="1443" y="7536"/>
                  </a:lnTo>
                  <a:lnTo>
                    <a:pt x="1377" y="7496"/>
                  </a:lnTo>
                  <a:lnTo>
                    <a:pt x="1257" y="7349"/>
                  </a:lnTo>
                  <a:lnTo>
                    <a:pt x="1165" y="7217"/>
                  </a:lnTo>
                  <a:lnTo>
                    <a:pt x="980" y="7323"/>
                  </a:lnTo>
                  <a:lnTo>
                    <a:pt x="887" y="7376"/>
                  </a:lnTo>
                  <a:lnTo>
                    <a:pt x="847" y="7403"/>
                  </a:lnTo>
                  <a:lnTo>
                    <a:pt x="794" y="7403"/>
                  </a:lnTo>
                  <a:lnTo>
                    <a:pt x="701" y="7403"/>
                  </a:lnTo>
                  <a:lnTo>
                    <a:pt x="649" y="7376"/>
                  </a:lnTo>
                  <a:lnTo>
                    <a:pt x="609" y="7349"/>
                  </a:lnTo>
                  <a:lnTo>
                    <a:pt x="582" y="7323"/>
                  </a:lnTo>
                  <a:lnTo>
                    <a:pt x="516" y="7231"/>
                  </a:lnTo>
                  <a:lnTo>
                    <a:pt x="464" y="7124"/>
                  </a:lnTo>
                  <a:close/>
                </a:path>
              </a:pathLst>
            </a:custGeom>
            <a:solidFill>
              <a:srgbClr val="DC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1" name="Freeform 13"/>
            <p:cNvSpPr>
              <a:spLocks/>
            </p:cNvSpPr>
            <p:nvPr/>
          </p:nvSpPr>
          <p:spPr bwMode="auto">
            <a:xfrm rot="-1316223">
              <a:off x="4120" y="2052"/>
              <a:ext cx="76" cy="125"/>
            </a:xfrm>
            <a:custGeom>
              <a:avLst/>
              <a:gdLst>
                <a:gd name="T0" fmla="*/ 464 w 530"/>
                <a:gd name="T1" fmla="*/ 874 h 874"/>
                <a:gd name="T2" fmla="*/ 211 w 530"/>
                <a:gd name="T3" fmla="*/ 477 h 874"/>
                <a:gd name="T4" fmla="*/ 93 w 530"/>
                <a:gd name="T5" fmla="*/ 278 h 874"/>
                <a:gd name="T6" fmla="*/ 0 w 530"/>
                <a:gd name="T7" fmla="*/ 39 h 874"/>
                <a:gd name="T8" fmla="*/ 66 w 530"/>
                <a:gd name="T9" fmla="*/ 0 h 874"/>
                <a:gd name="T10" fmla="*/ 185 w 530"/>
                <a:gd name="T11" fmla="*/ 225 h 874"/>
                <a:gd name="T12" fmla="*/ 278 w 530"/>
                <a:gd name="T13" fmla="*/ 410 h 874"/>
                <a:gd name="T14" fmla="*/ 530 w 530"/>
                <a:gd name="T15" fmla="*/ 834 h 874"/>
                <a:gd name="T16" fmla="*/ 464 w 530"/>
                <a:gd name="T17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874">
                  <a:moveTo>
                    <a:pt x="464" y="874"/>
                  </a:moveTo>
                  <a:lnTo>
                    <a:pt x="211" y="477"/>
                  </a:lnTo>
                  <a:lnTo>
                    <a:pt x="93" y="278"/>
                  </a:lnTo>
                  <a:lnTo>
                    <a:pt x="0" y="39"/>
                  </a:lnTo>
                  <a:lnTo>
                    <a:pt x="66" y="0"/>
                  </a:lnTo>
                  <a:lnTo>
                    <a:pt x="185" y="225"/>
                  </a:lnTo>
                  <a:lnTo>
                    <a:pt x="278" y="410"/>
                  </a:lnTo>
                  <a:lnTo>
                    <a:pt x="530" y="834"/>
                  </a:lnTo>
                  <a:lnTo>
                    <a:pt x="464" y="8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 rot="-1316223">
              <a:off x="4082" y="1981"/>
              <a:ext cx="14" cy="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auto">
            <a:xfrm rot="-1316223">
              <a:off x="4099" y="2068"/>
              <a:ext cx="14" cy="6"/>
            </a:xfrm>
            <a:custGeom>
              <a:avLst/>
              <a:gdLst>
                <a:gd name="T0" fmla="*/ 0 w 93"/>
                <a:gd name="T1" fmla="*/ 39 h 39"/>
                <a:gd name="T2" fmla="*/ 0 w 93"/>
                <a:gd name="T3" fmla="*/ 13 h 39"/>
                <a:gd name="T4" fmla="*/ 93 w 93"/>
                <a:gd name="T5" fmla="*/ 13 h 39"/>
                <a:gd name="T6" fmla="*/ 66 w 93"/>
                <a:gd name="T7" fmla="*/ 0 h 39"/>
                <a:gd name="T8" fmla="*/ 0 w 93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9">
                  <a:moveTo>
                    <a:pt x="0" y="39"/>
                  </a:moveTo>
                  <a:lnTo>
                    <a:pt x="0" y="13"/>
                  </a:lnTo>
                  <a:lnTo>
                    <a:pt x="93" y="13"/>
                  </a:lnTo>
                  <a:lnTo>
                    <a:pt x="66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auto">
            <a:xfrm rot="-1316223">
              <a:off x="4063" y="1958"/>
              <a:ext cx="51" cy="26"/>
            </a:xfrm>
            <a:custGeom>
              <a:avLst/>
              <a:gdLst>
                <a:gd name="T0" fmla="*/ 0 w 357"/>
                <a:gd name="T1" fmla="*/ 93 h 186"/>
                <a:gd name="T2" fmla="*/ 105 w 357"/>
                <a:gd name="T3" fmla="*/ 67 h 186"/>
                <a:gd name="T4" fmla="*/ 171 w 357"/>
                <a:gd name="T5" fmla="*/ 40 h 186"/>
                <a:gd name="T6" fmla="*/ 264 w 357"/>
                <a:gd name="T7" fmla="*/ 0 h 186"/>
                <a:gd name="T8" fmla="*/ 330 w 357"/>
                <a:gd name="T9" fmla="*/ 0 h 186"/>
                <a:gd name="T10" fmla="*/ 357 w 357"/>
                <a:gd name="T11" fmla="*/ 93 h 186"/>
                <a:gd name="T12" fmla="*/ 264 w 357"/>
                <a:gd name="T13" fmla="*/ 93 h 186"/>
                <a:gd name="T14" fmla="*/ 197 w 357"/>
                <a:gd name="T15" fmla="*/ 133 h 186"/>
                <a:gd name="T16" fmla="*/ 118 w 357"/>
                <a:gd name="T17" fmla="*/ 159 h 186"/>
                <a:gd name="T18" fmla="*/ 26 w 357"/>
                <a:gd name="T19" fmla="*/ 186 h 186"/>
                <a:gd name="T20" fmla="*/ 0 w 357"/>
                <a:gd name="T21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186">
                  <a:moveTo>
                    <a:pt x="0" y="93"/>
                  </a:moveTo>
                  <a:lnTo>
                    <a:pt x="105" y="67"/>
                  </a:lnTo>
                  <a:lnTo>
                    <a:pt x="171" y="40"/>
                  </a:lnTo>
                  <a:lnTo>
                    <a:pt x="264" y="0"/>
                  </a:lnTo>
                  <a:lnTo>
                    <a:pt x="330" y="0"/>
                  </a:lnTo>
                  <a:lnTo>
                    <a:pt x="357" y="93"/>
                  </a:lnTo>
                  <a:lnTo>
                    <a:pt x="264" y="93"/>
                  </a:lnTo>
                  <a:lnTo>
                    <a:pt x="197" y="133"/>
                  </a:lnTo>
                  <a:lnTo>
                    <a:pt x="118" y="159"/>
                  </a:lnTo>
                  <a:lnTo>
                    <a:pt x="26" y="186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5" name="Freeform 17"/>
            <p:cNvSpPr>
              <a:spLocks/>
            </p:cNvSpPr>
            <p:nvPr/>
          </p:nvSpPr>
          <p:spPr bwMode="auto">
            <a:xfrm rot="-1316223">
              <a:off x="4065" y="1978"/>
              <a:ext cx="14" cy="13"/>
            </a:xfrm>
            <a:custGeom>
              <a:avLst/>
              <a:gdLst>
                <a:gd name="T0" fmla="*/ 0 w 93"/>
                <a:gd name="T1" fmla="*/ 40 h 93"/>
                <a:gd name="T2" fmla="*/ 0 w 93"/>
                <a:gd name="T3" fmla="*/ 14 h 93"/>
                <a:gd name="T4" fmla="*/ 14 w 93"/>
                <a:gd name="T5" fmla="*/ 0 h 93"/>
                <a:gd name="T6" fmla="*/ 40 w 93"/>
                <a:gd name="T7" fmla="*/ 93 h 93"/>
                <a:gd name="T8" fmla="*/ 93 w 93"/>
                <a:gd name="T9" fmla="*/ 40 h 93"/>
                <a:gd name="T10" fmla="*/ 0 w 93"/>
                <a:gd name="T11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0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93"/>
                  </a:lnTo>
                  <a:lnTo>
                    <a:pt x="93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6" name="Freeform 18"/>
            <p:cNvSpPr>
              <a:spLocks/>
            </p:cNvSpPr>
            <p:nvPr/>
          </p:nvSpPr>
          <p:spPr bwMode="auto">
            <a:xfrm rot="-1316223">
              <a:off x="4108" y="1944"/>
              <a:ext cx="30" cy="26"/>
            </a:xfrm>
            <a:custGeom>
              <a:avLst/>
              <a:gdLst>
                <a:gd name="T0" fmla="*/ 27 w 212"/>
                <a:gd name="T1" fmla="*/ 0 h 186"/>
                <a:gd name="T2" fmla="*/ 93 w 212"/>
                <a:gd name="T3" fmla="*/ 14 h 186"/>
                <a:gd name="T4" fmla="*/ 146 w 212"/>
                <a:gd name="T5" fmla="*/ 40 h 186"/>
                <a:gd name="T6" fmla="*/ 160 w 212"/>
                <a:gd name="T7" fmla="*/ 93 h 186"/>
                <a:gd name="T8" fmla="*/ 186 w 212"/>
                <a:gd name="T9" fmla="*/ 93 h 186"/>
                <a:gd name="T10" fmla="*/ 212 w 212"/>
                <a:gd name="T11" fmla="*/ 93 h 186"/>
                <a:gd name="T12" fmla="*/ 186 w 212"/>
                <a:gd name="T13" fmla="*/ 186 h 186"/>
                <a:gd name="T14" fmla="*/ 160 w 212"/>
                <a:gd name="T15" fmla="*/ 186 h 186"/>
                <a:gd name="T16" fmla="*/ 120 w 212"/>
                <a:gd name="T17" fmla="*/ 159 h 186"/>
                <a:gd name="T18" fmla="*/ 66 w 212"/>
                <a:gd name="T19" fmla="*/ 133 h 186"/>
                <a:gd name="T20" fmla="*/ 53 w 212"/>
                <a:gd name="T21" fmla="*/ 107 h 186"/>
                <a:gd name="T22" fmla="*/ 0 w 212"/>
                <a:gd name="T23" fmla="*/ 93 h 186"/>
                <a:gd name="T24" fmla="*/ 27 w 212"/>
                <a:gd name="T2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186">
                  <a:moveTo>
                    <a:pt x="27" y="0"/>
                  </a:moveTo>
                  <a:lnTo>
                    <a:pt x="93" y="14"/>
                  </a:lnTo>
                  <a:lnTo>
                    <a:pt x="146" y="40"/>
                  </a:lnTo>
                  <a:lnTo>
                    <a:pt x="160" y="93"/>
                  </a:lnTo>
                  <a:lnTo>
                    <a:pt x="186" y="93"/>
                  </a:lnTo>
                  <a:lnTo>
                    <a:pt x="212" y="93"/>
                  </a:lnTo>
                  <a:lnTo>
                    <a:pt x="186" y="186"/>
                  </a:lnTo>
                  <a:lnTo>
                    <a:pt x="160" y="186"/>
                  </a:lnTo>
                  <a:lnTo>
                    <a:pt x="120" y="159"/>
                  </a:lnTo>
                  <a:lnTo>
                    <a:pt x="66" y="133"/>
                  </a:lnTo>
                  <a:lnTo>
                    <a:pt x="53" y="107"/>
                  </a:lnTo>
                  <a:lnTo>
                    <a:pt x="0" y="9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auto">
            <a:xfrm rot="-1316223">
              <a:off x="4107" y="1950"/>
              <a:ext cx="3" cy="13"/>
            </a:xfrm>
            <a:custGeom>
              <a:avLst/>
              <a:gdLst>
                <a:gd name="T0" fmla="*/ 0 w 27"/>
                <a:gd name="T1" fmla="*/ 0 h 93"/>
                <a:gd name="T2" fmla="*/ 27 w 27"/>
                <a:gd name="T3" fmla="*/ 0 h 93"/>
                <a:gd name="T4" fmla="*/ 0 w 27"/>
                <a:gd name="T5" fmla="*/ 93 h 93"/>
                <a:gd name="T6" fmla="*/ 27 w 27"/>
                <a:gd name="T7" fmla="*/ 93 h 93"/>
                <a:gd name="T8" fmla="*/ 0 w 27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3">
                  <a:moveTo>
                    <a:pt x="0" y="0"/>
                  </a:moveTo>
                  <a:lnTo>
                    <a:pt x="27" y="0"/>
                  </a:lnTo>
                  <a:lnTo>
                    <a:pt x="0" y="93"/>
                  </a:lnTo>
                  <a:lnTo>
                    <a:pt x="27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8" name="Freeform 20"/>
            <p:cNvSpPr>
              <a:spLocks/>
            </p:cNvSpPr>
            <p:nvPr/>
          </p:nvSpPr>
          <p:spPr bwMode="auto">
            <a:xfrm rot="-1316223">
              <a:off x="4119" y="1916"/>
              <a:ext cx="17" cy="47"/>
            </a:xfrm>
            <a:custGeom>
              <a:avLst/>
              <a:gdLst>
                <a:gd name="T0" fmla="*/ 40 w 118"/>
                <a:gd name="T1" fmla="*/ 331 h 331"/>
                <a:gd name="T2" fmla="*/ 0 w 118"/>
                <a:gd name="T3" fmla="*/ 172 h 331"/>
                <a:gd name="T4" fmla="*/ 0 w 118"/>
                <a:gd name="T5" fmla="*/ 94 h 331"/>
                <a:gd name="T6" fmla="*/ 0 w 118"/>
                <a:gd name="T7" fmla="*/ 0 h 331"/>
                <a:gd name="T8" fmla="*/ 66 w 118"/>
                <a:gd name="T9" fmla="*/ 0 h 331"/>
                <a:gd name="T10" fmla="*/ 92 w 118"/>
                <a:gd name="T11" fmla="*/ 80 h 331"/>
                <a:gd name="T12" fmla="*/ 92 w 118"/>
                <a:gd name="T13" fmla="*/ 146 h 331"/>
                <a:gd name="T14" fmla="*/ 118 w 118"/>
                <a:gd name="T15" fmla="*/ 305 h 331"/>
                <a:gd name="T16" fmla="*/ 40 w 118"/>
                <a:gd name="T1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31">
                  <a:moveTo>
                    <a:pt x="40" y="331"/>
                  </a:moveTo>
                  <a:lnTo>
                    <a:pt x="0" y="172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92" y="80"/>
                  </a:lnTo>
                  <a:lnTo>
                    <a:pt x="92" y="146"/>
                  </a:lnTo>
                  <a:lnTo>
                    <a:pt x="118" y="305"/>
                  </a:lnTo>
                  <a:lnTo>
                    <a:pt x="40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09" name="Freeform 21"/>
            <p:cNvSpPr>
              <a:spLocks/>
            </p:cNvSpPr>
            <p:nvPr/>
          </p:nvSpPr>
          <p:spPr bwMode="auto">
            <a:xfrm rot="-1316223">
              <a:off x="4132" y="1951"/>
              <a:ext cx="14" cy="15"/>
            </a:xfrm>
            <a:custGeom>
              <a:avLst/>
              <a:gdLst>
                <a:gd name="T0" fmla="*/ 26 w 92"/>
                <a:gd name="T1" fmla="*/ 93 h 106"/>
                <a:gd name="T2" fmla="*/ 92 w 92"/>
                <a:gd name="T3" fmla="*/ 106 h 106"/>
                <a:gd name="T4" fmla="*/ 78 w 92"/>
                <a:gd name="T5" fmla="*/ 40 h 106"/>
                <a:gd name="T6" fmla="*/ 0 w 92"/>
                <a:gd name="T7" fmla="*/ 66 h 106"/>
                <a:gd name="T8" fmla="*/ 52 w 92"/>
                <a:gd name="T9" fmla="*/ 0 h 106"/>
                <a:gd name="T10" fmla="*/ 26 w 92"/>
                <a:gd name="T11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06">
                  <a:moveTo>
                    <a:pt x="26" y="93"/>
                  </a:moveTo>
                  <a:lnTo>
                    <a:pt x="92" y="106"/>
                  </a:lnTo>
                  <a:lnTo>
                    <a:pt x="78" y="40"/>
                  </a:lnTo>
                  <a:lnTo>
                    <a:pt x="0" y="66"/>
                  </a:lnTo>
                  <a:lnTo>
                    <a:pt x="52" y="0"/>
                  </a:lnTo>
                  <a:lnTo>
                    <a:pt x="2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 rot="-1316223">
              <a:off x="4084" y="1780"/>
              <a:ext cx="92" cy="129"/>
            </a:xfrm>
            <a:custGeom>
              <a:avLst/>
              <a:gdLst>
                <a:gd name="T0" fmla="*/ 0 w 648"/>
                <a:gd name="T1" fmla="*/ 900 h 900"/>
                <a:gd name="T2" fmla="*/ 0 w 648"/>
                <a:gd name="T3" fmla="*/ 741 h 900"/>
                <a:gd name="T4" fmla="*/ 26 w 648"/>
                <a:gd name="T5" fmla="*/ 582 h 900"/>
                <a:gd name="T6" fmla="*/ 66 w 648"/>
                <a:gd name="T7" fmla="*/ 437 h 900"/>
                <a:gd name="T8" fmla="*/ 132 w 648"/>
                <a:gd name="T9" fmla="*/ 305 h 900"/>
                <a:gd name="T10" fmla="*/ 185 w 648"/>
                <a:gd name="T11" fmla="*/ 225 h 900"/>
                <a:gd name="T12" fmla="*/ 225 w 648"/>
                <a:gd name="T13" fmla="*/ 185 h 900"/>
                <a:gd name="T14" fmla="*/ 277 w 648"/>
                <a:gd name="T15" fmla="*/ 132 h 900"/>
                <a:gd name="T16" fmla="*/ 343 w 648"/>
                <a:gd name="T17" fmla="*/ 92 h 900"/>
                <a:gd name="T18" fmla="*/ 423 w 648"/>
                <a:gd name="T19" fmla="*/ 40 h 900"/>
                <a:gd name="T20" fmla="*/ 490 w 648"/>
                <a:gd name="T21" fmla="*/ 14 h 900"/>
                <a:gd name="T22" fmla="*/ 622 w 648"/>
                <a:gd name="T23" fmla="*/ 0 h 900"/>
                <a:gd name="T24" fmla="*/ 648 w 648"/>
                <a:gd name="T25" fmla="*/ 92 h 900"/>
                <a:gd name="T26" fmla="*/ 516 w 648"/>
                <a:gd name="T27" fmla="*/ 106 h 900"/>
                <a:gd name="T28" fmla="*/ 436 w 648"/>
                <a:gd name="T29" fmla="*/ 132 h 900"/>
                <a:gd name="T30" fmla="*/ 397 w 648"/>
                <a:gd name="T31" fmla="*/ 159 h 900"/>
                <a:gd name="T32" fmla="*/ 343 w 648"/>
                <a:gd name="T33" fmla="*/ 211 h 900"/>
                <a:gd name="T34" fmla="*/ 303 w 648"/>
                <a:gd name="T35" fmla="*/ 251 h 900"/>
                <a:gd name="T36" fmla="*/ 251 w 648"/>
                <a:gd name="T37" fmla="*/ 305 h 900"/>
                <a:gd name="T38" fmla="*/ 211 w 648"/>
                <a:gd name="T39" fmla="*/ 344 h 900"/>
                <a:gd name="T40" fmla="*/ 158 w 648"/>
                <a:gd name="T41" fmla="*/ 490 h 900"/>
                <a:gd name="T42" fmla="*/ 118 w 648"/>
                <a:gd name="T43" fmla="*/ 622 h 900"/>
                <a:gd name="T44" fmla="*/ 92 w 648"/>
                <a:gd name="T45" fmla="*/ 767 h 900"/>
                <a:gd name="T46" fmla="*/ 66 w 648"/>
                <a:gd name="T47" fmla="*/ 900 h 900"/>
                <a:gd name="T48" fmla="*/ 0 w 648"/>
                <a:gd name="T4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8" h="900">
                  <a:moveTo>
                    <a:pt x="0" y="900"/>
                  </a:moveTo>
                  <a:lnTo>
                    <a:pt x="0" y="741"/>
                  </a:lnTo>
                  <a:lnTo>
                    <a:pt x="26" y="582"/>
                  </a:lnTo>
                  <a:lnTo>
                    <a:pt x="66" y="437"/>
                  </a:lnTo>
                  <a:lnTo>
                    <a:pt x="132" y="305"/>
                  </a:lnTo>
                  <a:lnTo>
                    <a:pt x="185" y="225"/>
                  </a:lnTo>
                  <a:lnTo>
                    <a:pt x="225" y="185"/>
                  </a:lnTo>
                  <a:lnTo>
                    <a:pt x="277" y="132"/>
                  </a:lnTo>
                  <a:lnTo>
                    <a:pt x="343" y="92"/>
                  </a:lnTo>
                  <a:lnTo>
                    <a:pt x="423" y="40"/>
                  </a:lnTo>
                  <a:lnTo>
                    <a:pt x="490" y="14"/>
                  </a:lnTo>
                  <a:lnTo>
                    <a:pt x="622" y="0"/>
                  </a:lnTo>
                  <a:lnTo>
                    <a:pt x="648" y="92"/>
                  </a:lnTo>
                  <a:lnTo>
                    <a:pt x="516" y="106"/>
                  </a:lnTo>
                  <a:lnTo>
                    <a:pt x="436" y="132"/>
                  </a:lnTo>
                  <a:lnTo>
                    <a:pt x="397" y="159"/>
                  </a:lnTo>
                  <a:lnTo>
                    <a:pt x="343" y="211"/>
                  </a:lnTo>
                  <a:lnTo>
                    <a:pt x="303" y="251"/>
                  </a:lnTo>
                  <a:lnTo>
                    <a:pt x="251" y="305"/>
                  </a:lnTo>
                  <a:lnTo>
                    <a:pt x="211" y="344"/>
                  </a:lnTo>
                  <a:lnTo>
                    <a:pt x="158" y="490"/>
                  </a:lnTo>
                  <a:lnTo>
                    <a:pt x="118" y="622"/>
                  </a:lnTo>
                  <a:lnTo>
                    <a:pt x="92" y="767"/>
                  </a:lnTo>
                  <a:lnTo>
                    <a:pt x="66" y="900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 rot="-1316223">
              <a:off x="4111" y="1919"/>
              <a:ext cx="9" cy="1"/>
            </a:xfrm>
            <a:custGeom>
              <a:avLst/>
              <a:gdLst>
                <a:gd name="T0" fmla="*/ 0 w 66"/>
                <a:gd name="T1" fmla="*/ 66 w 66"/>
                <a:gd name="T2" fmla="*/ 0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2" name="Freeform 24"/>
            <p:cNvSpPr>
              <a:spLocks/>
            </p:cNvSpPr>
            <p:nvPr/>
          </p:nvSpPr>
          <p:spPr bwMode="auto">
            <a:xfrm rot="-1316223">
              <a:off x="4151" y="1756"/>
              <a:ext cx="60" cy="40"/>
            </a:xfrm>
            <a:custGeom>
              <a:avLst/>
              <a:gdLst>
                <a:gd name="T0" fmla="*/ 26 w 424"/>
                <a:gd name="T1" fmla="*/ 0 h 277"/>
                <a:gd name="T2" fmla="*/ 79 w 424"/>
                <a:gd name="T3" fmla="*/ 0 h 277"/>
                <a:gd name="T4" fmla="*/ 145 w 424"/>
                <a:gd name="T5" fmla="*/ 14 h 277"/>
                <a:gd name="T6" fmla="*/ 238 w 424"/>
                <a:gd name="T7" fmla="*/ 66 h 277"/>
                <a:gd name="T8" fmla="*/ 331 w 424"/>
                <a:gd name="T9" fmla="*/ 132 h 277"/>
                <a:gd name="T10" fmla="*/ 424 w 424"/>
                <a:gd name="T11" fmla="*/ 211 h 277"/>
                <a:gd name="T12" fmla="*/ 358 w 424"/>
                <a:gd name="T13" fmla="*/ 277 h 277"/>
                <a:gd name="T14" fmla="*/ 265 w 424"/>
                <a:gd name="T15" fmla="*/ 211 h 277"/>
                <a:gd name="T16" fmla="*/ 185 w 424"/>
                <a:gd name="T17" fmla="*/ 132 h 277"/>
                <a:gd name="T18" fmla="*/ 93 w 424"/>
                <a:gd name="T19" fmla="*/ 106 h 277"/>
                <a:gd name="T20" fmla="*/ 79 w 424"/>
                <a:gd name="T21" fmla="*/ 92 h 277"/>
                <a:gd name="T22" fmla="*/ 0 w 424"/>
                <a:gd name="T23" fmla="*/ 92 h 277"/>
                <a:gd name="T24" fmla="*/ 26 w 42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277">
                  <a:moveTo>
                    <a:pt x="26" y="0"/>
                  </a:moveTo>
                  <a:lnTo>
                    <a:pt x="79" y="0"/>
                  </a:lnTo>
                  <a:lnTo>
                    <a:pt x="145" y="14"/>
                  </a:lnTo>
                  <a:lnTo>
                    <a:pt x="238" y="66"/>
                  </a:lnTo>
                  <a:lnTo>
                    <a:pt x="331" y="132"/>
                  </a:lnTo>
                  <a:lnTo>
                    <a:pt x="424" y="211"/>
                  </a:lnTo>
                  <a:lnTo>
                    <a:pt x="358" y="277"/>
                  </a:lnTo>
                  <a:lnTo>
                    <a:pt x="265" y="211"/>
                  </a:lnTo>
                  <a:lnTo>
                    <a:pt x="185" y="132"/>
                  </a:lnTo>
                  <a:lnTo>
                    <a:pt x="93" y="106"/>
                  </a:lnTo>
                  <a:lnTo>
                    <a:pt x="79" y="92"/>
                  </a:lnTo>
                  <a:lnTo>
                    <a:pt x="0" y="9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3" name="Freeform 25"/>
            <p:cNvSpPr>
              <a:spLocks/>
            </p:cNvSpPr>
            <p:nvPr/>
          </p:nvSpPr>
          <p:spPr bwMode="auto">
            <a:xfrm rot="-1316223">
              <a:off x="4148" y="1767"/>
              <a:ext cx="3" cy="14"/>
            </a:xfrm>
            <a:custGeom>
              <a:avLst/>
              <a:gdLst>
                <a:gd name="T0" fmla="*/ 0 w 26"/>
                <a:gd name="T1" fmla="*/ 0 h 92"/>
                <a:gd name="T2" fmla="*/ 26 w 26"/>
                <a:gd name="T3" fmla="*/ 0 h 92"/>
                <a:gd name="T4" fmla="*/ 0 w 26"/>
                <a:gd name="T5" fmla="*/ 92 h 92"/>
                <a:gd name="T6" fmla="*/ 26 w 26"/>
                <a:gd name="T7" fmla="*/ 92 h 92"/>
                <a:gd name="T8" fmla="*/ 0 w 26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2">
                  <a:moveTo>
                    <a:pt x="0" y="0"/>
                  </a:moveTo>
                  <a:lnTo>
                    <a:pt x="26" y="0"/>
                  </a:lnTo>
                  <a:lnTo>
                    <a:pt x="0" y="92"/>
                  </a:lnTo>
                  <a:lnTo>
                    <a:pt x="26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4" name="Freeform 26"/>
            <p:cNvSpPr>
              <a:spLocks/>
            </p:cNvSpPr>
            <p:nvPr/>
          </p:nvSpPr>
          <p:spPr bwMode="auto">
            <a:xfrm rot="-1316223">
              <a:off x="4138" y="1637"/>
              <a:ext cx="49" cy="157"/>
            </a:xfrm>
            <a:custGeom>
              <a:avLst/>
              <a:gdLst>
                <a:gd name="T0" fmla="*/ 279 w 345"/>
                <a:gd name="T1" fmla="*/ 1099 h 1099"/>
                <a:gd name="T2" fmla="*/ 132 w 345"/>
                <a:gd name="T3" fmla="*/ 848 h 1099"/>
                <a:gd name="T4" fmla="*/ 40 w 345"/>
                <a:gd name="T5" fmla="*/ 583 h 1099"/>
                <a:gd name="T6" fmla="*/ 14 w 345"/>
                <a:gd name="T7" fmla="*/ 450 h 1099"/>
                <a:gd name="T8" fmla="*/ 0 w 345"/>
                <a:gd name="T9" fmla="*/ 305 h 1099"/>
                <a:gd name="T10" fmla="*/ 0 w 345"/>
                <a:gd name="T11" fmla="*/ 173 h 1099"/>
                <a:gd name="T12" fmla="*/ 0 w 345"/>
                <a:gd name="T13" fmla="*/ 0 h 1099"/>
                <a:gd name="T14" fmla="*/ 66 w 345"/>
                <a:gd name="T15" fmla="*/ 0 h 1099"/>
                <a:gd name="T16" fmla="*/ 66 w 345"/>
                <a:gd name="T17" fmla="*/ 173 h 1099"/>
                <a:gd name="T18" fmla="*/ 92 w 345"/>
                <a:gd name="T19" fmla="*/ 278 h 1099"/>
                <a:gd name="T20" fmla="*/ 106 w 345"/>
                <a:gd name="T21" fmla="*/ 424 h 1099"/>
                <a:gd name="T22" fmla="*/ 132 w 345"/>
                <a:gd name="T23" fmla="*/ 543 h 1099"/>
                <a:gd name="T24" fmla="*/ 225 w 345"/>
                <a:gd name="T25" fmla="*/ 795 h 1099"/>
                <a:gd name="T26" fmla="*/ 345 w 345"/>
                <a:gd name="T27" fmla="*/ 1059 h 1099"/>
                <a:gd name="T28" fmla="*/ 279 w 345"/>
                <a:gd name="T29" fmla="*/ 1099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1099">
                  <a:moveTo>
                    <a:pt x="279" y="1099"/>
                  </a:moveTo>
                  <a:lnTo>
                    <a:pt x="132" y="848"/>
                  </a:lnTo>
                  <a:lnTo>
                    <a:pt x="40" y="583"/>
                  </a:lnTo>
                  <a:lnTo>
                    <a:pt x="14" y="450"/>
                  </a:lnTo>
                  <a:lnTo>
                    <a:pt x="0" y="305"/>
                  </a:lnTo>
                  <a:lnTo>
                    <a:pt x="0" y="17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73"/>
                  </a:lnTo>
                  <a:lnTo>
                    <a:pt x="92" y="278"/>
                  </a:lnTo>
                  <a:lnTo>
                    <a:pt x="106" y="424"/>
                  </a:lnTo>
                  <a:lnTo>
                    <a:pt x="132" y="543"/>
                  </a:lnTo>
                  <a:lnTo>
                    <a:pt x="225" y="795"/>
                  </a:lnTo>
                  <a:lnTo>
                    <a:pt x="345" y="1059"/>
                  </a:lnTo>
                  <a:lnTo>
                    <a:pt x="279" y="10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5" name="Freeform 27"/>
            <p:cNvSpPr>
              <a:spLocks/>
            </p:cNvSpPr>
            <p:nvPr/>
          </p:nvSpPr>
          <p:spPr bwMode="auto">
            <a:xfrm rot="-1316223">
              <a:off x="4206" y="1776"/>
              <a:ext cx="9" cy="9"/>
            </a:xfrm>
            <a:custGeom>
              <a:avLst/>
              <a:gdLst>
                <a:gd name="T0" fmla="*/ 0 w 66"/>
                <a:gd name="T1" fmla="*/ 66 h 66"/>
                <a:gd name="T2" fmla="*/ 66 w 66"/>
                <a:gd name="T3" fmla="*/ 0 h 66"/>
                <a:gd name="T4" fmla="*/ 0 w 66"/>
                <a:gd name="T5" fmla="*/ 40 h 66"/>
                <a:gd name="T6" fmla="*/ 66 w 66"/>
                <a:gd name="T7" fmla="*/ 0 h 66"/>
                <a:gd name="T8" fmla="*/ 0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0" y="66"/>
                  </a:moveTo>
                  <a:lnTo>
                    <a:pt x="66" y="0"/>
                  </a:lnTo>
                  <a:lnTo>
                    <a:pt x="0" y="40"/>
                  </a:lnTo>
                  <a:lnTo>
                    <a:pt x="66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 rot="-1316223">
              <a:off x="4082" y="1500"/>
              <a:ext cx="129" cy="136"/>
            </a:xfrm>
            <a:custGeom>
              <a:avLst/>
              <a:gdLst>
                <a:gd name="T0" fmla="*/ 0 w 901"/>
                <a:gd name="T1" fmla="*/ 927 h 954"/>
                <a:gd name="T2" fmla="*/ 0 w 901"/>
                <a:gd name="T3" fmla="*/ 742 h 954"/>
                <a:gd name="T4" fmla="*/ 14 w 901"/>
                <a:gd name="T5" fmla="*/ 649 h 954"/>
                <a:gd name="T6" fmla="*/ 66 w 901"/>
                <a:gd name="T7" fmla="*/ 583 h 954"/>
                <a:gd name="T8" fmla="*/ 92 w 901"/>
                <a:gd name="T9" fmla="*/ 490 h 954"/>
                <a:gd name="T10" fmla="*/ 132 w 901"/>
                <a:gd name="T11" fmla="*/ 423 h 954"/>
                <a:gd name="T12" fmla="*/ 186 w 901"/>
                <a:gd name="T13" fmla="*/ 345 h 954"/>
                <a:gd name="T14" fmla="*/ 252 w 901"/>
                <a:gd name="T15" fmla="*/ 278 h 954"/>
                <a:gd name="T16" fmla="*/ 397 w 901"/>
                <a:gd name="T17" fmla="*/ 158 h 954"/>
                <a:gd name="T18" fmla="*/ 464 w 901"/>
                <a:gd name="T19" fmla="*/ 120 h 954"/>
                <a:gd name="T20" fmla="*/ 530 w 901"/>
                <a:gd name="T21" fmla="*/ 66 h 954"/>
                <a:gd name="T22" fmla="*/ 622 w 901"/>
                <a:gd name="T23" fmla="*/ 53 h 954"/>
                <a:gd name="T24" fmla="*/ 715 w 901"/>
                <a:gd name="T25" fmla="*/ 27 h 954"/>
                <a:gd name="T26" fmla="*/ 901 w 901"/>
                <a:gd name="T27" fmla="*/ 0 h 954"/>
                <a:gd name="T28" fmla="*/ 901 w 901"/>
                <a:gd name="T29" fmla="*/ 93 h 954"/>
                <a:gd name="T30" fmla="*/ 715 w 901"/>
                <a:gd name="T31" fmla="*/ 120 h 954"/>
                <a:gd name="T32" fmla="*/ 649 w 901"/>
                <a:gd name="T33" fmla="*/ 146 h 954"/>
                <a:gd name="T34" fmla="*/ 582 w 901"/>
                <a:gd name="T35" fmla="*/ 158 h 954"/>
                <a:gd name="T36" fmla="*/ 503 w 901"/>
                <a:gd name="T37" fmla="*/ 186 h 954"/>
                <a:gd name="T38" fmla="*/ 437 w 901"/>
                <a:gd name="T39" fmla="*/ 238 h 954"/>
                <a:gd name="T40" fmla="*/ 318 w 901"/>
                <a:gd name="T41" fmla="*/ 345 h 954"/>
                <a:gd name="T42" fmla="*/ 252 w 901"/>
                <a:gd name="T43" fmla="*/ 423 h 954"/>
                <a:gd name="T44" fmla="*/ 199 w 901"/>
                <a:gd name="T45" fmla="*/ 463 h 954"/>
                <a:gd name="T46" fmla="*/ 186 w 901"/>
                <a:gd name="T47" fmla="*/ 530 h 954"/>
                <a:gd name="T48" fmla="*/ 132 w 901"/>
                <a:gd name="T49" fmla="*/ 610 h 954"/>
                <a:gd name="T50" fmla="*/ 106 w 901"/>
                <a:gd name="T51" fmla="*/ 702 h 954"/>
                <a:gd name="T52" fmla="*/ 92 w 901"/>
                <a:gd name="T53" fmla="*/ 768 h 954"/>
                <a:gd name="T54" fmla="*/ 66 w 901"/>
                <a:gd name="T55" fmla="*/ 954 h 954"/>
                <a:gd name="T56" fmla="*/ 0 w 901"/>
                <a:gd name="T57" fmla="*/ 92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1" h="954">
                  <a:moveTo>
                    <a:pt x="0" y="927"/>
                  </a:moveTo>
                  <a:lnTo>
                    <a:pt x="0" y="742"/>
                  </a:lnTo>
                  <a:lnTo>
                    <a:pt x="14" y="649"/>
                  </a:lnTo>
                  <a:lnTo>
                    <a:pt x="66" y="583"/>
                  </a:lnTo>
                  <a:lnTo>
                    <a:pt x="92" y="490"/>
                  </a:lnTo>
                  <a:lnTo>
                    <a:pt x="132" y="423"/>
                  </a:lnTo>
                  <a:lnTo>
                    <a:pt x="186" y="345"/>
                  </a:lnTo>
                  <a:lnTo>
                    <a:pt x="252" y="278"/>
                  </a:lnTo>
                  <a:lnTo>
                    <a:pt x="397" y="158"/>
                  </a:lnTo>
                  <a:lnTo>
                    <a:pt x="464" y="120"/>
                  </a:lnTo>
                  <a:lnTo>
                    <a:pt x="530" y="66"/>
                  </a:lnTo>
                  <a:lnTo>
                    <a:pt x="622" y="53"/>
                  </a:lnTo>
                  <a:lnTo>
                    <a:pt x="715" y="27"/>
                  </a:lnTo>
                  <a:lnTo>
                    <a:pt x="901" y="0"/>
                  </a:lnTo>
                  <a:lnTo>
                    <a:pt x="901" y="93"/>
                  </a:lnTo>
                  <a:lnTo>
                    <a:pt x="715" y="120"/>
                  </a:lnTo>
                  <a:lnTo>
                    <a:pt x="649" y="146"/>
                  </a:lnTo>
                  <a:lnTo>
                    <a:pt x="582" y="158"/>
                  </a:lnTo>
                  <a:lnTo>
                    <a:pt x="503" y="186"/>
                  </a:lnTo>
                  <a:lnTo>
                    <a:pt x="437" y="238"/>
                  </a:lnTo>
                  <a:lnTo>
                    <a:pt x="318" y="345"/>
                  </a:lnTo>
                  <a:lnTo>
                    <a:pt x="252" y="423"/>
                  </a:lnTo>
                  <a:lnTo>
                    <a:pt x="199" y="463"/>
                  </a:lnTo>
                  <a:lnTo>
                    <a:pt x="186" y="530"/>
                  </a:lnTo>
                  <a:lnTo>
                    <a:pt x="132" y="610"/>
                  </a:lnTo>
                  <a:lnTo>
                    <a:pt x="106" y="702"/>
                  </a:lnTo>
                  <a:lnTo>
                    <a:pt x="92" y="768"/>
                  </a:lnTo>
                  <a:lnTo>
                    <a:pt x="66" y="954"/>
                  </a:lnTo>
                  <a:lnTo>
                    <a:pt x="0" y="9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7" name="Freeform 29"/>
            <p:cNvSpPr>
              <a:spLocks/>
            </p:cNvSpPr>
            <p:nvPr/>
          </p:nvSpPr>
          <p:spPr bwMode="auto">
            <a:xfrm rot="-1316223">
              <a:off x="4111" y="1650"/>
              <a:ext cx="9" cy="4"/>
            </a:xfrm>
            <a:custGeom>
              <a:avLst/>
              <a:gdLst>
                <a:gd name="T0" fmla="*/ 0 w 66"/>
                <a:gd name="T1" fmla="*/ 0 h 27"/>
                <a:gd name="T2" fmla="*/ 66 w 66"/>
                <a:gd name="T3" fmla="*/ 27 h 27"/>
                <a:gd name="T4" fmla="*/ 66 w 66"/>
                <a:gd name="T5" fmla="*/ 0 h 27"/>
                <a:gd name="T6" fmla="*/ 0 w 66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7">
                  <a:moveTo>
                    <a:pt x="0" y="0"/>
                  </a:moveTo>
                  <a:lnTo>
                    <a:pt x="66" y="27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8" name="Rectangle 30"/>
            <p:cNvSpPr>
              <a:spLocks noChangeArrowheads="1"/>
            </p:cNvSpPr>
            <p:nvPr/>
          </p:nvSpPr>
          <p:spPr bwMode="auto">
            <a:xfrm rot="-1316223">
              <a:off x="4162" y="1409"/>
              <a:ext cx="13" cy="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19" name="Freeform 31"/>
            <p:cNvSpPr>
              <a:spLocks/>
            </p:cNvSpPr>
            <p:nvPr/>
          </p:nvSpPr>
          <p:spPr bwMode="auto">
            <a:xfrm rot="-1316223">
              <a:off x="4177" y="1480"/>
              <a:ext cx="13" cy="13"/>
            </a:xfrm>
            <a:custGeom>
              <a:avLst/>
              <a:gdLst>
                <a:gd name="T0" fmla="*/ 40 w 92"/>
                <a:gd name="T1" fmla="*/ 93 h 93"/>
                <a:gd name="T2" fmla="*/ 92 w 92"/>
                <a:gd name="T3" fmla="*/ 93 h 93"/>
                <a:gd name="T4" fmla="*/ 92 w 92"/>
                <a:gd name="T5" fmla="*/ 53 h 93"/>
                <a:gd name="T6" fmla="*/ 0 w 92"/>
                <a:gd name="T7" fmla="*/ 53 h 93"/>
                <a:gd name="T8" fmla="*/ 40 w 92"/>
                <a:gd name="T9" fmla="*/ 0 h 93"/>
                <a:gd name="T10" fmla="*/ 40 w 9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3">
                  <a:moveTo>
                    <a:pt x="40" y="93"/>
                  </a:moveTo>
                  <a:lnTo>
                    <a:pt x="92" y="93"/>
                  </a:lnTo>
                  <a:lnTo>
                    <a:pt x="92" y="53"/>
                  </a:lnTo>
                  <a:lnTo>
                    <a:pt x="0" y="53"/>
                  </a:lnTo>
                  <a:lnTo>
                    <a:pt x="40" y="0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0" name="Freeform 32"/>
            <p:cNvSpPr>
              <a:spLocks/>
            </p:cNvSpPr>
            <p:nvPr/>
          </p:nvSpPr>
          <p:spPr bwMode="auto">
            <a:xfrm rot="-1316223">
              <a:off x="4112" y="1233"/>
              <a:ext cx="153" cy="159"/>
            </a:xfrm>
            <a:custGeom>
              <a:avLst/>
              <a:gdLst>
                <a:gd name="T0" fmla="*/ 0 w 1072"/>
                <a:gd name="T1" fmla="*/ 1112 h 1112"/>
                <a:gd name="T2" fmla="*/ 0 w 1072"/>
                <a:gd name="T3" fmla="*/ 1006 h 1112"/>
                <a:gd name="T4" fmla="*/ 0 w 1072"/>
                <a:gd name="T5" fmla="*/ 887 h 1112"/>
                <a:gd name="T6" fmla="*/ 13 w 1072"/>
                <a:gd name="T7" fmla="*/ 795 h 1112"/>
                <a:gd name="T8" fmla="*/ 66 w 1072"/>
                <a:gd name="T9" fmla="*/ 702 h 1112"/>
                <a:gd name="T10" fmla="*/ 106 w 1072"/>
                <a:gd name="T11" fmla="*/ 582 h 1112"/>
                <a:gd name="T12" fmla="*/ 159 w 1072"/>
                <a:gd name="T13" fmla="*/ 490 h 1112"/>
                <a:gd name="T14" fmla="*/ 225 w 1072"/>
                <a:gd name="T15" fmla="*/ 424 h 1112"/>
                <a:gd name="T16" fmla="*/ 305 w 1072"/>
                <a:gd name="T17" fmla="*/ 331 h 1112"/>
                <a:gd name="T18" fmla="*/ 436 w 1072"/>
                <a:gd name="T19" fmla="*/ 186 h 1112"/>
                <a:gd name="T20" fmla="*/ 530 w 1072"/>
                <a:gd name="T21" fmla="*/ 146 h 1112"/>
                <a:gd name="T22" fmla="*/ 622 w 1072"/>
                <a:gd name="T23" fmla="*/ 92 h 1112"/>
                <a:gd name="T24" fmla="*/ 715 w 1072"/>
                <a:gd name="T25" fmla="*/ 40 h 1112"/>
                <a:gd name="T26" fmla="*/ 834 w 1072"/>
                <a:gd name="T27" fmla="*/ 26 h 1112"/>
                <a:gd name="T28" fmla="*/ 954 w 1072"/>
                <a:gd name="T29" fmla="*/ 0 h 1112"/>
                <a:gd name="T30" fmla="*/ 1072 w 1072"/>
                <a:gd name="T31" fmla="*/ 0 h 1112"/>
                <a:gd name="T32" fmla="*/ 1072 w 1072"/>
                <a:gd name="T33" fmla="*/ 92 h 1112"/>
                <a:gd name="T34" fmla="*/ 954 w 1072"/>
                <a:gd name="T35" fmla="*/ 92 h 1112"/>
                <a:gd name="T36" fmla="*/ 861 w 1072"/>
                <a:gd name="T37" fmla="*/ 120 h 1112"/>
                <a:gd name="T38" fmla="*/ 767 w 1072"/>
                <a:gd name="T39" fmla="*/ 146 h 1112"/>
                <a:gd name="T40" fmla="*/ 675 w 1072"/>
                <a:gd name="T41" fmla="*/ 186 h 1112"/>
                <a:gd name="T42" fmla="*/ 582 w 1072"/>
                <a:gd name="T43" fmla="*/ 212 h 1112"/>
                <a:gd name="T44" fmla="*/ 502 w 1072"/>
                <a:gd name="T45" fmla="*/ 278 h 1112"/>
                <a:gd name="T46" fmla="*/ 344 w 1072"/>
                <a:gd name="T47" fmla="*/ 397 h 1112"/>
                <a:gd name="T48" fmla="*/ 305 w 1072"/>
                <a:gd name="T49" fmla="*/ 464 h 1112"/>
                <a:gd name="T50" fmla="*/ 225 w 1072"/>
                <a:gd name="T51" fmla="*/ 556 h 1112"/>
                <a:gd name="T52" fmla="*/ 185 w 1072"/>
                <a:gd name="T53" fmla="*/ 622 h 1112"/>
                <a:gd name="T54" fmla="*/ 159 w 1072"/>
                <a:gd name="T55" fmla="*/ 715 h 1112"/>
                <a:gd name="T56" fmla="*/ 106 w 1072"/>
                <a:gd name="T57" fmla="*/ 821 h 1112"/>
                <a:gd name="T58" fmla="*/ 92 w 1072"/>
                <a:gd name="T59" fmla="*/ 914 h 1112"/>
                <a:gd name="T60" fmla="*/ 92 w 1072"/>
                <a:gd name="T61" fmla="*/ 1020 h 1112"/>
                <a:gd name="T62" fmla="*/ 66 w 1072"/>
                <a:gd name="T63" fmla="*/ 1112 h 1112"/>
                <a:gd name="T64" fmla="*/ 0 w 1072"/>
                <a:gd name="T65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2" h="1112">
                  <a:moveTo>
                    <a:pt x="0" y="1112"/>
                  </a:moveTo>
                  <a:lnTo>
                    <a:pt x="0" y="1006"/>
                  </a:lnTo>
                  <a:lnTo>
                    <a:pt x="0" y="887"/>
                  </a:lnTo>
                  <a:lnTo>
                    <a:pt x="13" y="795"/>
                  </a:lnTo>
                  <a:lnTo>
                    <a:pt x="66" y="702"/>
                  </a:lnTo>
                  <a:lnTo>
                    <a:pt x="106" y="582"/>
                  </a:lnTo>
                  <a:lnTo>
                    <a:pt x="159" y="490"/>
                  </a:lnTo>
                  <a:lnTo>
                    <a:pt x="225" y="424"/>
                  </a:lnTo>
                  <a:lnTo>
                    <a:pt x="305" y="331"/>
                  </a:lnTo>
                  <a:lnTo>
                    <a:pt x="436" y="186"/>
                  </a:lnTo>
                  <a:lnTo>
                    <a:pt x="530" y="146"/>
                  </a:lnTo>
                  <a:lnTo>
                    <a:pt x="622" y="92"/>
                  </a:lnTo>
                  <a:lnTo>
                    <a:pt x="715" y="40"/>
                  </a:lnTo>
                  <a:lnTo>
                    <a:pt x="834" y="26"/>
                  </a:lnTo>
                  <a:lnTo>
                    <a:pt x="954" y="0"/>
                  </a:lnTo>
                  <a:lnTo>
                    <a:pt x="1072" y="0"/>
                  </a:lnTo>
                  <a:lnTo>
                    <a:pt x="1072" y="92"/>
                  </a:lnTo>
                  <a:lnTo>
                    <a:pt x="954" y="92"/>
                  </a:lnTo>
                  <a:lnTo>
                    <a:pt x="861" y="120"/>
                  </a:lnTo>
                  <a:lnTo>
                    <a:pt x="767" y="146"/>
                  </a:lnTo>
                  <a:lnTo>
                    <a:pt x="675" y="186"/>
                  </a:lnTo>
                  <a:lnTo>
                    <a:pt x="582" y="212"/>
                  </a:lnTo>
                  <a:lnTo>
                    <a:pt x="502" y="278"/>
                  </a:lnTo>
                  <a:lnTo>
                    <a:pt x="344" y="397"/>
                  </a:lnTo>
                  <a:lnTo>
                    <a:pt x="305" y="464"/>
                  </a:lnTo>
                  <a:lnTo>
                    <a:pt x="225" y="556"/>
                  </a:lnTo>
                  <a:lnTo>
                    <a:pt x="185" y="622"/>
                  </a:lnTo>
                  <a:lnTo>
                    <a:pt x="159" y="715"/>
                  </a:lnTo>
                  <a:lnTo>
                    <a:pt x="106" y="821"/>
                  </a:lnTo>
                  <a:lnTo>
                    <a:pt x="92" y="914"/>
                  </a:lnTo>
                  <a:lnTo>
                    <a:pt x="92" y="1020"/>
                  </a:lnTo>
                  <a:lnTo>
                    <a:pt x="66" y="1112"/>
                  </a:lnTo>
                  <a:lnTo>
                    <a:pt x="0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1" name="Freeform 33"/>
            <p:cNvSpPr>
              <a:spLocks/>
            </p:cNvSpPr>
            <p:nvPr/>
          </p:nvSpPr>
          <p:spPr bwMode="auto">
            <a:xfrm rot="-1316223">
              <a:off x="4147" y="1412"/>
              <a:ext cx="13" cy="1"/>
            </a:xfrm>
            <a:custGeom>
              <a:avLst/>
              <a:gdLst>
                <a:gd name="T0" fmla="*/ 0 w 92"/>
                <a:gd name="T1" fmla="*/ 66 w 92"/>
                <a:gd name="T2" fmla="*/ 92 w 92"/>
                <a:gd name="T3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66" y="0"/>
                  </a:ln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 rot="-1316223">
              <a:off x="4232" y="1202"/>
              <a:ext cx="44" cy="40"/>
            </a:xfrm>
            <a:custGeom>
              <a:avLst/>
              <a:gdLst>
                <a:gd name="T0" fmla="*/ 26 w 305"/>
                <a:gd name="T1" fmla="*/ 0 h 278"/>
                <a:gd name="T2" fmla="*/ 66 w 305"/>
                <a:gd name="T3" fmla="*/ 0 h 278"/>
                <a:gd name="T4" fmla="*/ 119 w 305"/>
                <a:gd name="T5" fmla="*/ 26 h 278"/>
                <a:gd name="T6" fmla="*/ 159 w 305"/>
                <a:gd name="T7" fmla="*/ 40 h 278"/>
                <a:gd name="T8" fmla="*/ 185 w 305"/>
                <a:gd name="T9" fmla="*/ 92 h 278"/>
                <a:gd name="T10" fmla="*/ 225 w 305"/>
                <a:gd name="T11" fmla="*/ 146 h 278"/>
                <a:gd name="T12" fmla="*/ 305 w 305"/>
                <a:gd name="T13" fmla="*/ 212 h 278"/>
                <a:gd name="T14" fmla="*/ 225 w 305"/>
                <a:gd name="T15" fmla="*/ 278 h 278"/>
                <a:gd name="T16" fmla="*/ 159 w 305"/>
                <a:gd name="T17" fmla="*/ 212 h 278"/>
                <a:gd name="T18" fmla="*/ 119 w 305"/>
                <a:gd name="T19" fmla="*/ 146 h 278"/>
                <a:gd name="T20" fmla="*/ 93 w 305"/>
                <a:gd name="T21" fmla="*/ 120 h 278"/>
                <a:gd name="T22" fmla="*/ 66 w 305"/>
                <a:gd name="T23" fmla="*/ 120 h 278"/>
                <a:gd name="T24" fmla="*/ 40 w 305"/>
                <a:gd name="T25" fmla="*/ 92 h 278"/>
                <a:gd name="T26" fmla="*/ 0 w 305"/>
                <a:gd name="T27" fmla="*/ 92 h 278"/>
                <a:gd name="T28" fmla="*/ 26 w 305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78">
                  <a:moveTo>
                    <a:pt x="26" y="0"/>
                  </a:moveTo>
                  <a:lnTo>
                    <a:pt x="66" y="0"/>
                  </a:lnTo>
                  <a:lnTo>
                    <a:pt x="119" y="26"/>
                  </a:lnTo>
                  <a:lnTo>
                    <a:pt x="159" y="40"/>
                  </a:lnTo>
                  <a:lnTo>
                    <a:pt x="185" y="92"/>
                  </a:lnTo>
                  <a:lnTo>
                    <a:pt x="225" y="146"/>
                  </a:lnTo>
                  <a:lnTo>
                    <a:pt x="305" y="212"/>
                  </a:lnTo>
                  <a:lnTo>
                    <a:pt x="225" y="278"/>
                  </a:lnTo>
                  <a:lnTo>
                    <a:pt x="159" y="212"/>
                  </a:lnTo>
                  <a:lnTo>
                    <a:pt x="119" y="146"/>
                  </a:lnTo>
                  <a:lnTo>
                    <a:pt x="93" y="120"/>
                  </a:lnTo>
                  <a:lnTo>
                    <a:pt x="66" y="120"/>
                  </a:lnTo>
                  <a:lnTo>
                    <a:pt x="40" y="92"/>
                  </a:lnTo>
                  <a:lnTo>
                    <a:pt x="0" y="9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 rot="-1316223">
              <a:off x="4274" y="1228"/>
              <a:ext cx="1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4" name="Freeform 36"/>
            <p:cNvSpPr>
              <a:spLocks/>
            </p:cNvSpPr>
            <p:nvPr/>
          </p:nvSpPr>
          <p:spPr bwMode="auto">
            <a:xfrm rot="-1316223">
              <a:off x="4268" y="1225"/>
              <a:ext cx="14" cy="10"/>
            </a:xfrm>
            <a:custGeom>
              <a:avLst/>
              <a:gdLst>
                <a:gd name="T0" fmla="*/ 80 w 93"/>
                <a:gd name="T1" fmla="*/ 0 h 66"/>
                <a:gd name="T2" fmla="*/ 93 w 93"/>
                <a:gd name="T3" fmla="*/ 0 h 66"/>
                <a:gd name="T4" fmla="*/ 93 w 93"/>
                <a:gd name="T5" fmla="*/ 27 h 66"/>
                <a:gd name="T6" fmla="*/ 0 w 93"/>
                <a:gd name="T7" fmla="*/ 27 h 66"/>
                <a:gd name="T8" fmla="*/ 0 w 93"/>
                <a:gd name="T9" fmla="*/ 66 h 66"/>
                <a:gd name="T10" fmla="*/ 80 w 9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6">
                  <a:moveTo>
                    <a:pt x="80" y="0"/>
                  </a:moveTo>
                  <a:lnTo>
                    <a:pt x="93" y="0"/>
                  </a:lnTo>
                  <a:lnTo>
                    <a:pt x="93" y="27"/>
                  </a:lnTo>
                  <a:lnTo>
                    <a:pt x="0" y="27"/>
                  </a:lnTo>
                  <a:lnTo>
                    <a:pt x="0" y="6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 rot="-1316223">
              <a:off x="4239" y="1175"/>
              <a:ext cx="38" cy="96"/>
            </a:xfrm>
            <a:custGeom>
              <a:avLst/>
              <a:gdLst>
                <a:gd name="T0" fmla="*/ 185 w 265"/>
                <a:gd name="T1" fmla="*/ 675 h 675"/>
                <a:gd name="T2" fmla="*/ 53 w 265"/>
                <a:gd name="T3" fmla="*/ 344 h 675"/>
                <a:gd name="T4" fmla="*/ 26 w 265"/>
                <a:gd name="T5" fmla="*/ 277 h 675"/>
                <a:gd name="T6" fmla="*/ 0 w 265"/>
                <a:gd name="T7" fmla="*/ 185 h 675"/>
                <a:gd name="T8" fmla="*/ 0 w 265"/>
                <a:gd name="T9" fmla="*/ 92 h 675"/>
                <a:gd name="T10" fmla="*/ 0 w 265"/>
                <a:gd name="T11" fmla="*/ 0 h 675"/>
                <a:gd name="T12" fmla="*/ 79 w 265"/>
                <a:gd name="T13" fmla="*/ 0 h 675"/>
                <a:gd name="T14" fmla="*/ 79 w 265"/>
                <a:gd name="T15" fmla="*/ 92 h 675"/>
                <a:gd name="T16" fmla="*/ 93 w 265"/>
                <a:gd name="T17" fmla="*/ 185 h 675"/>
                <a:gd name="T18" fmla="*/ 119 w 265"/>
                <a:gd name="T19" fmla="*/ 251 h 675"/>
                <a:gd name="T20" fmla="*/ 145 w 265"/>
                <a:gd name="T21" fmla="*/ 331 h 675"/>
                <a:gd name="T22" fmla="*/ 265 w 265"/>
                <a:gd name="T23" fmla="*/ 622 h 675"/>
                <a:gd name="T24" fmla="*/ 185 w 265"/>
                <a:gd name="T25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675">
                  <a:moveTo>
                    <a:pt x="185" y="675"/>
                  </a:moveTo>
                  <a:lnTo>
                    <a:pt x="53" y="344"/>
                  </a:lnTo>
                  <a:lnTo>
                    <a:pt x="26" y="277"/>
                  </a:lnTo>
                  <a:lnTo>
                    <a:pt x="0" y="185"/>
                  </a:lnTo>
                  <a:lnTo>
                    <a:pt x="0" y="9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92"/>
                  </a:lnTo>
                  <a:lnTo>
                    <a:pt x="93" y="185"/>
                  </a:lnTo>
                  <a:lnTo>
                    <a:pt x="119" y="251"/>
                  </a:lnTo>
                  <a:lnTo>
                    <a:pt x="145" y="331"/>
                  </a:lnTo>
                  <a:lnTo>
                    <a:pt x="265" y="622"/>
                  </a:lnTo>
                  <a:lnTo>
                    <a:pt x="185" y="6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6" name="Freeform 38"/>
            <p:cNvSpPr>
              <a:spLocks/>
            </p:cNvSpPr>
            <p:nvPr/>
          </p:nvSpPr>
          <p:spPr bwMode="auto">
            <a:xfrm rot="-1316223">
              <a:off x="4280" y="1255"/>
              <a:ext cx="14" cy="7"/>
            </a:xfrm>
            <a:custGeom>
              <a:avLst/>
              <a:gdLst>
                <a:gd name="T0" fmla="*/ 93 w 93"/>
                <a:gd name="T1" fmla="*/ 27 h 53"/>
                <a:gd name="T2" fmla="*/ 0 w 93"/>
                <a:gd name="T3" fmla="*/ 53 h 53"/>
                <a:gd name="T4" fmla="*/ 80 w 93"/>
                <a:gd name="T5" fmla="*/ 0 h 53"/>
                <a:gd name="T6" fmla="*/ 0 w 93"/>
                <a:gd name="T7" fmla="*/ 27 h 53"/>
                <a:gd name="T8" fmla="*/ 93 w 93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3">
                  <a:moveTo>
                    <a:pt x="93" y="27"/>
                  </a:moveTo>
                  <a:lnTo>
                    <a:pt x="0" y="53"/>
                  </a:lnTo>
                  <a:lnTo>
                    <a:pt x="80" y="0"/>
                  </a:lnTo>
                  <a:lnTo>
                    <a:pt x="0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7" name="Freeform 39"/>
            <p:cNvSpPr>
              <a:spLocks/>
            </p:cNvSpPr>
            <p:nvPr/>
          </p:nvSpPr>
          <p:spPr bwMode="auto">
            <a:xfrm rot="-1316223">
              <a:off x="4192" y="1030"/>
              <a:ext cx="178" cy="127"/>
            </a:xfrm>
            <a:custGeom>
              <a:avLst/>
              <a:gdLst>
                <a:gd name="T0" fmla="*/ 0 w 1244"/>
                <a:gd name="T1" fmla="*/ 888 h 888"/>
                <a:gd name="T2" fmla="*/ 0 w 1244"/>
                <a:gd name="T3" fmla="*/ 769 h 888"/>
                <a:gd name="T4" fmla="*/ 26 w 1244"/>
                <a:gd name="T5" fmla="*/ 675 h 888"/>
                <a:gd name="T6" fmla="*/ 53 w 1244"/>
                <a:gd name="T7" fmla="*/ 583 h 888"/>
                <a:gd name="T8" fmla="*/ 93 w 1244"/>
                <a:gd name="T9" fmla="*/ 490 h 888"/>
                <a:gd name="T10" fmla="*/ 171 w 1244"/>
                <a:gd name="T11" fmla="*/ 424 h 888"/>
                <a:gd name="T12" fmla="*/ 238 w 1244"/>
                <a:gd name="T13" fmla="*/ 345 h 888"/>
                <a:gd name="T14" fmla="*/ 304 w 1244"/>
                <a:gd name="T15" fmla="*/ 279 h 888"/>
                <a:gd name="T16" fmla="*/ 396 w 1244"/>
                <a:gd name="T17" fmla="*/ 213 h 888"/>
                <a:gd name="T18" fmla="*/ 582 w 1244"/>
                <a:gd name="T19" fmla="*/ 119 h 888"/>
                <a:gd name="T20" fmla="*/ 675 w 1244"/>
                <a:gd name="T21" fmla="*/ 93 h 888"/>
                <a:gd name="T22" fmla="*/ 794 w 1244"/>
                <a:gd name="T23" fmla="*/ 54 h 888"/>
                <a:gd name="T24" fmla="*/ 1006 w 1244"/>
                <a:gd name="T25" fmla="*/ 26 h 888"/>
                <a:gd name="T26" fmla="*/ 1125 w 1244"/>
                <a:gd name="T27" fmla="*/ 0 h 888"/>
                <a:gd name="T28" fmla="*/ 1244 w 1244"/>
                <a:gd name="T29" fmla="*/ 0 h 888"/>
                <a:gd name="T30" fmla="*/ 1244 w 1244"/>
                <a:gd name="T31" fmla="*/ 93 h 888"/>
                <a:gd name="T32" fmla="*/ 1125 w 1244"/>
                <a:gd name="T33" fmla="*/ 93 h 888"/>
                <a:gd name="T34" fmla="*/ 1032 w 1244"/>
                <a:gd name="T35" fmla="*/ 119 h 888"/>
                <a:gd name="T36" fmla="*/ 820 w 1244"/>
                <a:gd name="T37" fmla="*/ 146 h 888"/>
                <a:gd name="T38" fmla="*/ 727 w 1244"/>
                <a:gd name="T39" fmla="*/ 185 h 888"/>
                <a:gd name="T40" fmla="*/ 635 w 1244"/>
                <a:gd name="T41" fmla="*/ 213 h 888"/>
                <a:gd name="T42" fmla="*/ 450 w 1244"/>
                <a:gd name="T43" fmla="*/ 305 h 888"/>
                <a:gd name="T44" fmla="*/ 370 w 1244"/>
                <a:gd name="T45" fmla="*/ 345 h 888"/>
                <a:gd name="T46" fmla="*/ 304 w 1244"/>
                <a:gd name="T47" fmla="*/ 424 h 888"/>
                <a:gd name="T48" fmla="*/ 238 w 1244"/>
                <a:gd name="T49" fmla="*/ 490 h 888"/>
                <a:gd name="T50" fmla="*/ 185 w 1244"/>
                <a:gd name="T51" fmla="*/ 556 h 888"/>
                <a:gd name="T52" fmla="*/ 145 w 1244"/>
                <a:gd name="T53" fmla="*/ 636 h 888"/>
                <a:gd name="T54" fmla="*/ 119 w 1244"/>
                <a:gd name="T55" fmla="*/ 703 h 888"/>
                <a:gd name="T56" fmla="*/ 93 w 1244"/>
                <a:gd name="T57" fmla="*/ 795 h 888"/>
                <a:gd name="T58" fmla="*/ 79 w 1244"/>
                <a:gd name="T59" fmla="*/ 888 h 888"/>
                <a:gd name="T60" fmla="*/ 0 w 1244"/>
                <a:gd name="T61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4" h="888">
                  <a:moveTo>
                    <a:pt x="0" y="888"/>
                  </a:moveTo>
                  <a:lnTo>
                    <a:pt x="0" y="769"/>
                  </a:lnTo>
                  <a:lnTo>
                    <a:pt x="26" y="675"/>
                  </a:lnTo>
                  <a:lnTo>
                    <a:pt x="53" y="583"/>
                  </a:lnTo>
                  <a:lnTo>
                    <a:pt x="93" y="490"/>
                  </a:lnTo>
                  <a:lnTo>
                    <a:pt x="171" y="424"/>
                  </a:lnTo>
                  <a:lnTo>
                    <a:pt x="238" y="345"/>
                  </a:lnTo>
                  <a:lnTo>
                    <a:pt x="304" y="279"/>
                  </a:lnTo>
                  <a:lnTo>
                    <a:pt x="396" y="213"/>
                  </a:lnTo>
                  <a:lnTo>
                    <a:pt x="582" y="119"/>
                  </a:lnTo>
                  <a:lnTo>
                    <a:pt x="675" y="93"/>
                  </a:lnTo>
                  <a:lnTo>
                    <a:pt x="794" y="54"/>
                  </a:lnTo>
                  <a:lnTo>
                    <a:pt x="1006" y="26"/>
                  </a:lnTo>
                  <a:lnTo>
                    <a:pt x="1125" y="0"/>
                  </a:lnTo>
                  <a:lnTo>
                    <a:pt x="1244" y="0"/>
                  </a:lnTo>
                  <a:lnTo>
                    <a:pt x="1244" y="93"/>
                  </a:lnTo>
                  <a:lnTo>
                    <a:pt x="1125" y="93"/>
                  </a:lnTo>
                  <a:lnTo>
                    <a:pt x="1032" y="119"/>
                  </a:lnTo>
                  <a:lnTo>
                    <a:pt x="820" y="146"/>
                  </a:lnTo>
                  <a:lnTo>
                    <a:pt x="727" y="185"/>
                  </a:lnTo>
                  <a:lnTo>
                    <a:pt x="635" y="213"/>
                  </a:lnTo>
                  <a:lnTo>
                    <a:pt x="450" y="305"/>
                  </a:lnTo>
                  <a:lnTo>
                    <a:pt x="370" y="345"/>
                  </a:lnTo>
                  <a:lnTo>
                    <a:pt x="304" y="424"/>
                  </a:lnTo>
                  <a:lnTo>
                    <a:pt x="238" y="490"/>
                  </a:lnTo>
                  <a:lnTo>
                    <a:pt x="185" y="556"/>
                  </a:lnTo>
                  <a:lnTo>
                    <a:pt x="145" y="636"/>
                  </a:lnTo>
                  <a:lnTo>
                    <a:pt x="119" y="703"/>
                  </a:lnTo>
                  <a:lnTo>
                    <a:pt x="93" y="795"/>
                  </a:lnTo>
                  <a:lnTo>
                    <a:pt x="79" y="888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8" name="Freeform 40"/>
            <p:cNvSpPr>
              <a:spLocks/>
            </p:cNvSpPr>
            <p:nvPr/>
          </p:nvSpPr>
          <p:spPr bwMode="auto">
            <a:xfrm rot="-1316223">
              <a:off x="4222" y="1183"/>
              <a:ext cx="11" cy="1"/>
            </a:xfrm>
            <a:custGeom>
              <a:avLst/>
              <a:gdLst>
                <a:gd name="T0" fmla="*/ 0 w 79"/>
                <a:gd name="T1" fmla="*/ 79 w 79"/>
                <a:gd name="T2" fmla="*/ 0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9">
                  <a:moveTo>
                    <a:pt x="0" y="0"/>
                  </a:move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9" name="Freeform 41"/>
            <p:cNvSpPr>
              <a:spLocks/>
            </p:cNvSpPr>
            <p:nvPr/>
          </p:nvSpPr>
          <p:spPr bwMode="auto">
            <a:xfrm rot="-1316223">
              <a:off x="4352" y="968"/>
              <a:ext cx="159" cy="117"/>
            </a:xfrm>
            <a:custGeom>
              <a:avLst/>
              <a:gdLst>
                <a:gd name="T0" fmla="*/ 27 w 1113"/>
                <a:gd name="T1" fmla="*/ 0 h 821"/>
                <a:gd name="T2" fmla="*/ 213 w 1113"/>
                <a:gd name="T3" fmla="*/ 26 h 821"/>
                <a:gd name="T4" fmla="*/ 398 w 1113"/>
                <a:gd name="T5" fmla="*/ 54 h 821"/>
                <a:gd name="T6" fmla="*/ 490 w 1113"/>
                <a:gd name="T7" fmla="*/ 93 h 821"/>
                <a:gd name="T8" fmla="*/ 583 w 1113"/>
                <a:gd name="T9" fmla="*/ 119 h 821"/>
                <a:gd name="T10" fmla="*/ 676 w 1113"/>
                <a:gd name="T11" fmla="*/ 159 h 821"/>
                <a:gd name="T12" fmla="*/ 743 w 1113"/>
                <a:gd name="T13" fmla="*/ 213 h 821"/>
                <a:gd name="T14" fmla="*/ 888 w 1113"/>
                <a:gd name="T15" fmla="*/ 331 h 821"/>
                <a:gd name="T16" fmla="*/ 954 w 1113"/>
                <a:gd name="T17" fmla="*/ 398 h 821"/>
                <a:gd name="T18" fmla="*/ 994 w 1113"/>
                <a:gd name="T19" fmla="*/ 464 h 821"/>
                <a:gd name="T20" fmla="*/ 1046 w 1113"/>
                <a:gd name="T21" fmla="*/ 544 h 821"/>
                <a:gd name="T22" fmla="*/ 1073 w 1113"/>
                <a:gd name="T23" fmla="*/ 636 h 821"/>
                <a:gd name="T24" fmla="*/ 1086 w 1113"/>
                <a:gd name="T25" fmla="*/ 729 h 821"/>
                <a:gd name="T26" fmla="*/ 1113 w 1113"/>
                <a:gd name="T27" fmla="*/ 821 h 821"/>
                <a:gd name="T28" fmla="*/ 1020 w 1113"/>
                <a:gd name="T29" fmla="*/ 821 h 821"/>
                <a:gd name="T30" fmla="*/ 994 w 1113"/>
                <a:gd name="T31" fmla="*/ 729 h 821"/>
                <a:gd name="T32" fmla="*/ 994 w 1113"/>
                <a:gd name="T33" fmla="*/ 649 h 821"/>
                <a:gd name="T34" fmla="*/ 954 w 1113"/>
                <a:gd name="T35" fmla="*/ 583 h 821"/>
                <a:gd name="T36" fmla="*/ 928 w 1113"/>
                <a:gd name="T37" fmla="*/ 516 h 821"/>
                <a:gd name="T38" fmla="*/ 888 w 1113"/>
                <a:gd name="T39" fmla="*/ 450 h 821"/>
                <a:gd name="T40" fmla="*/ 835 w 1113"/>
                <a:gd name="T41" fmla="*/ 398 h 821"/>
                <a:gd name="T42" fmla="*/ 703 w 1113"/>
                <a:gd name="T43" fmla="*/ 279 h 821"/>
                <a:gd name="T44" fmla="*/ 623 w 1113"/>
                <a:gd name="T45" fmla="*/ 239 h 821"/>
                <a:gd name="T46" fmla="*/ 530 w 1113"/>
                <a:gd name="T47" fmla="*/ 213 h 821"/>
                <a:gd name="T48" fmla="*/ 464 w 1113"/>
                <a:gd name="T49" fmla="*/ 159 h 821"/>
                <a:gd name="T50" fmla="*/ 372 w 1113"/>
                <a:gd name="T51" fmla="*/ 146 h 821"/>
                <a:gd name="T52" fmla="*/ 187 w 1113"/>
                <a:gd name="T53" fmla="*/ 119 h 821"/>
                <a:gd name="T54" fmla="*/ 0 w 1113"/>
                <a:gd name="T55" fmla="*/ 93 h 821"/>
                <a:gd name="T56" fmla="*/ 27 w 1113"/>
                <a:gd name="T57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3" h="821">
                  <a:moveTo>
                    <a:pt x="27" y="0"/>
                  </a:moveTo>
                  <a:lnTo>
                    <a:pt x="213" y="26"/>
                  </a:lnTo>
                  <a:lnTo>
                    <a:pt x="398" y="54"/>
                  </a:lnTo>
                  <a:lnTo>
                    <a:pt x="490" y="93"/>
                  </a:lnTo>
                  <a:lnTo>
                    <a:pt x="583" y="119"/>
                  </a:lnTo>
                  <a:lnTo>
                    <a:pt x="676" y="159"/>
                  </a:lnTo>
                  <a:lnTo>
                    <a:pt x="743" y="213"/>
                  </a:lnTo>
                  <a:lnTo>
                    <a:pt x="888" y="331"/>
                  </a:lnTo>
                  <a:lnTo>
                    <a:pt x="954" y="398"/>
                  </a:lnTo>
                  <a:lnTo>
                    <a:pt x="994" y="464"/>
                  </a:lnTo>
                  <a:lnTo>
                    <a:pt x="1046" y="544"/>
                  </a:lnTo>
                  <a:lnTo>
                    <a:pt x="1073" y="636"/>
                  </a:lnTo>
                  <a:lnTo>
                    <a:pt x="1086" y="729"/>
                  </a:lnTo>
                  <a:lnTo>
                    <a:pt x="1113" y="821"/>
                  </a:lnTo>
                  <a:lnTo>
                    <a:pt x="1020" y="821"/>
                  </a:lnTo>
                  <a:lnTo>
                    <a:pt x="994" y="729"/>
                  </a:lnTo>
                  <a:lnTo>
                    <a:pt x="994" y="649"/>
                  </a:lnTo>
                  <a:lnTo>
                    <a:pt x="954" y="583"/>
                  </a:lnTo>
                  <a:lnTo>
                    <a:pt x="928" y="516"/>
                  </a:lnTo>
                  <a:lnTo>
                    <a:pt x="888" y="450"/>
                  </a:lnTo>
                  <a:lnTo>
                    <a:pt x="835" y="398"/>
                  </a:lnTo>
                  <a:lnTo>
                    <a:pt x="703" y="279"/>
                  </a:lnTo>
                  <a:lnTo>
                    <a:pt x="623" y="239"/>
                  </a:lnTo>
                  <a:lnTo>
                    <a:pt x="530" y="213"/>
                  </a:lnTo>
                  <a:lnTo>
                    <a:pt x="464" y="159"/>
                  </a:lnTo>
                  <a:lnTo>
                    <a:pt x="372" y="146"/>
                  </a:lnTo>
                  <a:lnTo>
                    <a:pt x="187" y="119"/>
                  </a:lnTo>
                  <a:lnTo>
                    <a:pt x="0" y="9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30" name="Freeform 42"/>
            <p:cNvSpPr>
              <a:spLocks/>
            </p:cNvSpPr>
            <p:nvPr/>
          </p:nvSpPr>
          <p:spPr bwMode="auto">
            <a:xfrm rot="-1316223">
              <a:off x="4511" y="1055"/>
              <a:ext cx="27" cy="53"/>
            </a:xfrm>
            <a:custGeom>
              <a:avLst/>
              <a:gdLst>
                <a:gd name="T0" fmla="*/ 185 w 185"/>
                <a:gd name="T1" fmla="*/ 0 h 372"/>
                <a:gd name="T2" fmla="*/ 158 w 185"/>
                <a:gd name="T3" fmla="*/ 93 h 372"/>
                <a:gd name="T4" fmla="*/ 145 w 185"/>
                <a:gd name="T5" fmla="*/ 186 h 372"/>
                <a:gd name="T6" fmla="*/ 92 w 185"/>
                <a:gd name="T7" fmla="*/ 278 h 372"/>
                <a:gd name="T8" fmla="*/ 66 w 185"/>
                <a:gd name="T9" fmla="*/ 372 h 372"/>
                <a:gd name="T10" fmla="*/ 0 w 185"/>
                <a:gd name="T11" fmla="*/ 344 h 372"/>
                <a:gd name="T12" fmla="*/ 26 w 185"/>
                <a:gd name="T13" fmla="*/ 252 h 372"/>
                <a:gd name="T14" fmla="*/ 52 w 185"/>
                <a:gd name="T15" fmla="*/ 159 h 372"/>
                <a:gd name="T16" fmla="*/ 66 w 185"/>
                <a:gd name="T17" fmla="*/ 93 h 372"/>
                <a:gd name="T18" fmla="*/ 92 w 185"/>
                <a:gd name="T19" fmla="*/ 0 h 372"/>
                <a:gd name="T20" fmla="*/ 185 w 185"/>
                <a:gd name="T21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372">
                  <a:moveTo>
                    <a:pt x="185" y="0"/>
                  </a:moveTo>
                  <a:lnTo>
                    <a:pt x="158" y="93"/>
                  </a:lnTo>
                  <a:lnTo>
                    <a:pt x="145" y="186"/>
                  </a:lnTo>
                  <a:lnTo>
                    <a:pt x="92" y="278"/>
                  </a:lnTo>
                  <a:lnTo>
                    <a:pt x="66" y="372"/>
                  </a:lnTo>
                  <a:lnTo>
                    <a:pt x="0" y="344"/>
                  </a:lnTo>
                  <a:lnTo>
                    <a:pt x="26" y="252"/>
                  </a:lnTo>
                  <a:lnTo>
                    <a:pt x="52" y="159"/>
                  </a:lnTo>
                  <a:lnTo>
                    <a:pt x="66" y="93"/>
                  </a:lnTo>
                  <a:lnTo>
                    <a:pt x="92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31" name="Freeform 43"/>
            <p:cNvSpPr>
              <a:spLocks/>
            </p:cNvSpPr>
            <p:nvPr/>
          </p:nvSpPr>
          <p:spPr bwMode="auto">
            <a:xfrm rot="-1316223">
              <a:off x="4515" y="1054"/>
              <a:ext cx="13" cy="1"/>
            </a:xfrm>
            <a:custGeom>
              <a:avLst/>
              <a:gdLst>
                <a:gd name="T0" fmla="*/ 93 w 93"/>
                <a:gd name="T1" fmla="*/ 0 w 93"/>
                <a:gd name="T2" fmla="*/ 93 w 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3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32" name="Freeform 44"/>
            <p:cNvSpPr>
              <a:spLocks/>
            </p:cNvSpPr>
            <p:nvPr/>
          </p:nvSpPr>
          <p:spPr bwMode="auto">
            <a:xfrm rot="-1316223">
              <a:off x="4543" y="1050"/>
              <a:ext cx="233" cy="161"/>
            </a:xfrm>
            <a:custGeom>
              <a:avLst/>
              <a:gdLst>
                <a:gd name="T0" fmla="*/ 26 w 1628"/>
                <a:gd name="T1" fmla="*/ 0 h 1126"/>
                <a:gd name="T2" fmla="*/ 279 w 1628"/>
                <a:gd name="T3" fmla="*/ 106 h 1126"/>
                <a:gd name="T4" fmla="*/ 397 w 1628"/>
                <a:gd name="T5" fmla="*/ 119 h 1126"/>
                <a:gd name="T6" fmla="*/ 516 w 1628"/>
                <a:gd name="T7" fmla="*/ 172 h 1126"/>
                <a:gd name="T8" fmla="*/ 715 w 1628"/>
                <a:gd name="T9" fmla="*/ 265 h 1126"/>
                <a:gd name="T10" fmla="*/ 927 w 1628"/>
                <a:gd name="T11" fmla="*/ 384 h 1126"/>
                <a:gd name="T12" fmla="*/ 1112 w 1628"/>
                <a:gd name="T13" fmla="*/ 516 h 1126"/>
                <a:gd name="T14" fmla="*/ 1285 w 1628"/>
                <a:gd name="T15" fmla="*/ 662 h 1126"/>
                <a:gd name="T16" fmla="*/ 1377 w 1628"/>
                <a:gd name="T17" fmla="*/ 755 h 1126"/>
                <a:gd name="T18" fmla="*/ 1470 w 1628"/>
                <a:gd name="T19" fmla="*/ 847 h 1126"/>
                <a:gd name="T20" fmla="*/ 1628 w 1628"/>
                <a:gd name="T21" fmla="*/ 1060 h 1126"/>
                <a:gd name="T22" fmla="*/ 1562 w 1628"/>
                <a:gd name="T23" fmla="*/ 1126 h 1126"/>
                <a:gd name="T24" fmla="*/ 1391 w 1628"/>
                <a:gd name="T25" fmla="*/ 914 h 1126"/>
                <a:gd name="T26" fmla="*/ 1297 w 1628"/>
                <a:gd name="T27" fmla="*/ 821 h 1126"/>
                <a:gd name="T28" fmla="*/ 1231 w 1628"/>
                <a:gd name="T29" fmla="*/ 729 h 1126"/>
                <a:gd name="T30" fmla="*/ 1046 w 1628"/>
                <a:gd name="T31" fmla="*/ 582 h 1126"/>
                <a:gd name="T32" fmla="*/ 887 w 1628"/>
                <a:gd name="T33" fmla="*/ 476 h 1126"/>
                <a:gd name="T34" fmla="*/ 675 w 1628"/>
                <a:gd name="T35" fmla="*/ 357 h 1126"/>
                <a:gd name="T36" fmla="*/ 464 w 1628"/>
                <a:gd name="T37" fmla="*/ 265 h 1126"/>
                <a:gd name="T38" fmla="*/ 371 w 1628"/>
                <a:gd name="T39" fmla="*/ 212 h 1126"/>
                <a:gd name="T40" fmla="*/ 251 w 1628"/>
                <a:gd name="T41" fmla="*/ 172 h 1126"/>
                <a:gd name="T42" fmla="*/ 0 w 1628"/>
                <a:gd name="T43" fmla="*/ 106 h 1126"/>
                <a:gd name="T44" fmla="*/ 26 w 1628"/>
                <a:gd name="T45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8" h="1126">
                  <a:moveTo>
                    <a:pt x="26" y="0"/>
                  </a:moveTo>
                  <a:lnTo>
                    <a:pt x="279" y="106"/>
                  </a:lnTo>
                  <a:lnTo>
                    <a:pt x="397" y="119"/>
                  </a:lnTo>
                  <a:lnTo>
                    <a:pt x="516" y="172"/>
                  </a:lnTo>
                  <a:lnTo>
                    <a:pt x="715" y="265"/>
                  </a:lnTo>
                  <a:lnTo>
                    <a:pt x="927" y="384"/>
                  </a:lnTo>
                  <a:lnTo>
                    <a:pt x="1112" y="516"/>
                  </a:lnTo>
                  <a:lnTo>
                    <a:pt x="1285" y="662"/>
                  </a:lnTo>
                  <a:lnTo>
                    <a:pt x="1377" y="755"/>
                  </a:lnTo>
                  <a:lnTo>
                    <a:pt x="1470" y="847"/>
                  </a:lnTo>
                  <a:lnTo>
                    <a:pt x="1628" y="1060"/>
                  </a:lnTo>
                  <a:lnTo>
                    <a:pt x="1562" y="1126"/>
                  </a:lnTo>
                  <a:lnTo>
                    <a:pt x="1391" y="914"/>
                  </a:lnTo>
                  <a:lnTo>
                    <a:pt x="1297" y="821"/>
                  </a:lnTo>
                  <a:lnTo>
                    <a:pt x="1231" y="729"/>
                  </a:lnTo>
                  <a:lnTo>
                    <a:pt x="1046" y="582"/>
                  </a:lnTo>
                  <a:lnTo>
                    <a:pt x="887" y="476"/>
                  </a:lnTo>
                  <a:lnTo>
                    <a:pt x="675" y="357"/>
                  </a:lnTo>
                  <a:lnTo>
                    <a:pt x="464" y="265"/>
                  </a:lnTo>
                  <a:lnTo>
                    <a:pt x="371" y="212"/>
                  </a:lnTo>
                  <a:lnTo>
                    <a:pt x="251" y="172"/>
                  </a:lnTo>
                  <a:lnTo>
                    <a:pt x="0" y="10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33" name="Freeform 45"/>
            <p:cNvSpPr>
              <a:spLocks/>
            </p:cNvSpPr>
            <p:nvPr/>
          </p:nvSpPr>
          <p:spPr bwMode="auto">
            <a:xfrm rot="-1316223">
              <a:off x="4518" y="1099"/>
              <a:ext cx="13" cy="15"/>
            </a:xfrm>
            <a:custGeom>
              <a:avLst/>
              <a:gdLst>
                <a:gd name="T0" fmla="*/ 27 w 93"/>
                <a:gd name="T1" fmla="*/ 52 h 106"/>
                <a:gd name="T2" fmla="*/ 0 w 93"/>
                <a:gd name="T3" fmla="*/ 106 h 106"/>
                <a:gd name="T4" fmla="*/ 53 w 93"/>
                <a:gd name="T5" fmla="*/ 106 h 106"/>
                <a:gd name="T6" fmla="*/ 79 w 93"/>
                <a:gd name="T7" fmla="*/ 0 h 106"/>
                <a:gd name="T8" fmla="*/ 93 w 93"/>
                <a:gd name="T9" fmla="*/ 80 h 106"/>
                <a:gd name="T10" fmla="*/ 27 w 93"/>
                <a:gd name="T11" fmla="*/ 5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6">
                  <a:moveTo>
                    <a:pt x="27" y="52"/>
                  </a:moveTo>
                  <a:lnTo>
                    <a:pt x="0" y="106"/>
                  </a:lnTo>
                  <a:lnTo>
                    <a:pt x="53" y="106"/>
                  </a:lnTo>
                  <a:lnTo>
                    <a:pt x="79" y="0"/>
                  </a:lnTo>
                  <a:lnTo>
                    <a:pt x="93" y="8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34" name="Freeform 46"/>
            <p:cNvSpPr>
              <a:spLocks/>
            </p:cNvSpPr>
            <p:nvPr/>
          </p:nvSpPr>
          <p:spPr bwMode="auto">
            <a:xfrm rot="-1316223">
              <a:off x="4804" y="1137"/>
              <a:ext cx="80" cy="119"/>
            </a:xfrm>
            <a:custGeom>
              <a:avLst/>
              <a:gdLst>
                <a:gd name="T0" fmla="*/ 66 w 556"/>
                <a:gd name="T1" fmla="*/ 0 h 834"/>
                <a:gd name="T2" fmla="*/ 159 w 556"/>
                <a:gd name="T3" fmla="*/ 92 h 834"/>
                <a:gd name="T4" fmla="*/ 225 w 556"/>
                <a:gd name="T5" fmla="*/ 185 h 834"/>
                <a:gd name="T6" fmla="*/ 371 w 556"/>
                <a:gd name="T7" fmla="*/ 370 h 834"/>
                <a:gd name="T8" fmla="*/ 438 w 556"/>
                <a:gd name="T9" fmla="*/ 462 h 834"/>
                <a:gd name="T10" fmla="*/ 490 w 556"/>
                <a:gd name="T11" fmla="*/ 582 h 834"/>
                <a:gd name="T12" fmla="*/ 530 w 556"/>
                <a:gd name="T13" fmla="*/ 687 h 834"/>
                <a:gd name="T14" fmla="*/ 556 w 556"/>
                <a:gd name="T15" fmla="*/ 834 h 834"/>
                <a:gd name="T16" fmla="*/ 464 w 556"/>
                <a:gd name="T17" fmla="*/ 834 h 834"/>
                <a:gd name="T18" fmla="*/ 438 w 556"/>
                <a:gd name="T19" fmla="*/ 715 h 834"/>
                <a:gd name="T20" fmla="*/ 411 w 556"/>
                <a:gd name="T21" fmla="*/ 595 h 834"/>
                <a:gd name="T22" fmla="*/ 371 w 556"/>
                <a:gd name="T23" fmla="*/ 502 h 834"/>
                <a:gd name="T24" fmla="*/ 305 w 556"/>
                <a:gd name="T25" fmla="*/ 410 h 834"/>
                <a:gd name="T26" fmla="*/ 159 w 556"/>
                <a:gd name="T27" fmla="*/ 251 h 834"/>
                <a:gd name="T28" fmla="*/ 93 w 556"/>
                <a:gd name="T29" fmla="*/ 159 h 834"/>
                <a:gd name="T30" fmla="*/ 0 w 556"/>
                <a:gd name="T31" fmla="*/ 39 h 834"/>
                <a:gd name="T32" fmla="*/ 66 w 556"/>
                <a:gd name="T33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6" h="834">
                  <a:moveTo>
                    <a:pt x="66" y="0"/>
                  </a:moveTo>
                  <a:lnTo>
                    <a:pt x="159" y="92"/>
                  </a:lnTo>
                  <a:lnTo>
                    <a:pt x="225" y="185"/>
                  </a:lnTo>
                  <a:lnTo>
                    <a:pt x="371" y="370"/>
                  </a:lnTo>
                  <a:lnTo>
                    <a:pt x="438" y="462"/>
                  </a:lnTo>
                  <a:lnTo>
                    <a:pt x="490" y="582"/>
                  </a:lnTo>
                  <a:lnTo>
                    <a:pt x="530" y="687"/>
                  </a:lnTo>
                  <a:lnTo>
                    <a:pt x="556" y="834"/>
                  </a:lnTo>
                  <a:lnTo>
                    <a:pt x="464" y="834"/>
                  </a:lnTo>
                  <a:lnTo>
                    <a:pt x="438" y="715"/>
                  </a:lnTo>
                  <a:lnTo>
                    <a:pt x="411" y="595"/>
                  </a:lnTo>
                  <a:lnTo>
                    <a:pt x="371" y="502"/>
                  </a:lnTo>
                  <a:lnTo>
                    <a:pt x="305" y="410"/>
                  </a:lnTo>
                  <a:lnTo>
                    <a:pt x="159" y="251"/>
                  </a:lnTo>
                  <a:lnTo>
                    <a:pt x="93" y="159"/>
                  </a:lnTo>
                  <a:lnTo>
                    <a:pt x="0" y="3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35" name="Freeform 47"/>
            <p:cNvSpPr>
              <a:spLocks/>
            </p:cNvSpPr>
            <p:nvPr/>
          </p:nvSpPr>
          <p:spPr bwMode="auto">
            <a:xfrm rot="-1316223">
              <a:off x="4798" y="1257"/>
              <a:ext cx="136" cy="137"/>
            </a:xfrm>
            <a:custGeom>
              <a:avLst/>
              <a:gdLst>
                <a:gd name="T0" fmla="*/ 953 w 953"/>
                <a:gd name="T1" fmla="*/ 0 h 954"/>
                <a:gd name="T2" fmla="*/ 927 w 953"/>
                <a:gd name="T3" fmla="*/ 92 h 954"/>
                <a:gd name="T4" fmla="*/ 927 w 953"/>
                <a:gd name="T5" fmla="*/ 185 h 954"/>
                <a:gd name="T6" fmla="*/ 901 w 953"/>
                <a:gd name="T7" fmla="*/ 278 h 954"/>
                <a:gd name="T8" fmla="*/ 861 w 953"/>
                <a:gd name="T9" fmla="*/ 344 h 954"/>
                <a:gd name="T10" fmla="*/ 795 w 953"/>
                <a:gd name="T11" fmla="*/ 516 h 954"/>
                <a:gd name="T12" fmla="*/ 716 w 953"/>
                <a:gd name="T13" fmla="*/ 582 h 954"/>
                <a:gd name="T14" fmla="*/ 676 w 953"/>
                <a:gd name="T15" fmla="*/ 622 h 954"/>
                <a:gd name="T16" fmla="*/ 596 w 953"/>
                <a:gd name="T17" fmla="*/ 702 h 954"/>
                <a:gd name="T18" fmla="*/ 530 w 953"/>
                <a:gd name="T19" fmla="*/ 741 h 954"/>
                <a:gd name="T20" fmla="*/ 463 w 953"/>
                <a:gd name="T21" fmla="*/ 795 h 954"/>
                <a:gd name="T22" fmla="*/ 371 w 953"/>
                <a:gd name="T23" fmla="*/ 834 h 954"/>
                <a:gd name="T24" fmla="*/ 212 w 953"/>
                <a:gd name="T25" fmla="*/ 900 h 954"/>
                <a:gd name="T26" fmla="*/ 27 w 953"/>
                <a:gd name="T27" fmla="*/ 954 h 954"/>
                <a:gd name="T28" fmla="*/ 0 w 953"/>
                <a:gd name="T29" fmla="*/ 861 h 954"/>
                <a:gd name="T30" fmla="*/ 160 w 953"/>
                <a:gd name="T31" fmla="*/ 807 h 954"/>
                <a:gd name="T32" fmla="*/ 318 w 953"/>
                <a:gd name="T33" fmla="*/ 741 h 954"/>
                <a:gd name="T34" fmla="*/ 397 w 953"/>
                <a:gd name="T35" fmla="*/ 715 h 954"/>
                <a:gd name="T36" fmla="*/ 490 w 953"/>
                <a:gd name="T37" fmla="*/ 675 h 954"/>
                <a:gd name="T38" fmla="*/ 530 w 953"/>
                <a:gd name="T39" fmla="*/ 622 h 954"/>
                <a:gd name="T40" fmla="*/ 596 w 953"/>
                <a:gd name="T41" fmla="*/ 556 h 954"/>
                <a:gd name="T42" fmla="*/ 650 w 953"/>
                <a:gd name="T43" fmla="*/ 516 h 954"/>
                <a:gd name="T44" fmla="*/ 702 w 953"/>
                <a:gd name="T45" fmla="*/ 463 h 954"/>
                <a:gd name="T46" fmla="*/ 795 w 953"/>
                <a:gd name="T47" fmla="*/ 305 h 954"/>
                <a:gd name="T48" fmla="*/ 808 w 953"/>
                <a:gd name="T49" fmla="*/ 251 h 954"/>
                <a:gd name="T50" fmla="*/ 835 w 953"/>
                <a:gd name="T51" fmla="*/ 158 h 954"/>
                <a:gd name="T52" fmla="*/ 835 w 953"/>
                <a:gd name="T53" fmla="*/ 92 h 954"/>
                <a:gd name="T54" fmla="*/ 861 w 953"/>
                <a:gd name="T55" fmla="*/ 0 h 954"/>
                <a:gd name="T56" fmla="*/ 953 w 953"/>
                <a:gd name="T57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3" h="954">
                  <a:moveTo>
                    <a:pt x="953" y="0"/>
                  </a:moveTo>
                  <a:lnTo>
                    <a:pt x="927" y="92"/>
                  </a:lnTo>
                  <a:lnTo>
                    <a:pt x="927" y="185"/>
                  </a:lnTo>
                  <a:lnTo>
                    <a:pt x="901" y="278"/>
                  </a:lnTo>
                  <a:lnTo>
                    <a:pt x="861" y="344"/>
                  </a:lnTo>
                  <a:lnTo>
                    <a:pt x="795" y="516"/>
                  </a:lnTo>
                  <a:lnTo>
                    <a:pt x="716" y="582"/>
                  </a:lnTo>
                  <a:lnTo>
                    <a:pt x="676" y="622"/>
                  </a:lnTo>
                  <a:lnTo>
                    <a:pt x="596" y="702"/>
                  </a:lnTo>
                  <a:lnTo>
                    <a:pt x="530" y="741"/>
                  </a:lnTo>
                  <a:lnTo>
                    <a:pt x="463" y="795"/>
                  </a:lnTo>
                  <a:lnTo>
                    <a:pt x="371" y="834"/>
                  </a:lnTo>
                  <a:lnTo>
                    <a:pt x="212" y="900"/>
                  </a:lnTo>
                  <a:lnTo>
                    <a:pt x="27" y="954"/>
                  </a:lnTo>
                  <a:lnTo>
                    <a:pt x="0" y="861"/>
                  </a:lnTo>
                  <a:lnTo>
                    <a:pt x="160" y="807"/>
                  </a:lnTo>
                  <a:lnTo>
                    <a:pt x="318" y="741"/>
                  </a:lnTo>
                  <a:lnTo>
                    <a:pt x="397" y="715"/>
                  </a:lnTo>
                  <a:lnTo>
                    <a:pt x="490" y="675"/>
                  </a:lnTo>
                  <a:lnTo>
                    <a:pt x="530" y="622"/>
                  </a:lnTo>
                  <a:lnTo>
                    <a:pt x="596" y="556"/>
                  </a:lnTo>
                  <a:lnTo>
                    <a:pt x="650" y="516"/>
                  </a:lnTo>
                  <a:lnTo>
                    <a:pt x="702" y="463"/>
                  </a:lnTo>
                  <a:lnTo>
                    <a:pt x="795" y="305"/>
                  </a:lnTo>
                  <a:lnTo>
                    <a:pt x="808" y="251"/>
                  </a:lnTo>
                  <a:lnTo>
                    <a:pt x="835" y="158"/>
                  </a:lnTo>
                  <a:lnTo>
                    <a:pt x="835" y="92"/>
                  </a:lnTo>
                  <a:lnTo>
                    <a:pt x="861" y="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36" name="Freeform 48"/>
            <p:cNvSpPr>
              <a:spLocks/>
            </p:cNvSpPr>
            <p:nvPr/>
          </p:nvSpPr>
          <p:spPr bwMode="auto">
            <a:xfrm rot="-1316223">
              <a:off x="4891" y="1239"/>
              <a:ext cx="13" cy="1"/>
            </a:xfrm>
            <a:custGeom>
              <a:avLst/>
              <a:gdLst>
                <a:gd name="T0" fmla="*/ 92 w 92"/>
                <a:gd name="T1" fmla="*/ 0 w 92"/>
                <a:gd name="T2" fmla="*/ 92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92" y="0"/>
                  </a:move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37" name="Freeform 49"/>
            <p:cNvSpPr>
              <a:spLocks/>
            </p:cNvSpPr>
            <p:nvPr/>
          </p:nvSpPr>
          <p:spPr bwMode="auto">
            <a:xfrm rot="-1316223">
              <a:off x="4822" y="1382"/>
              <a:ext cx="36" cy="27"/>
            </a:xfrm>
            <a:custGeom>
              <a:avLst/>
              <a:gdLst>
                <a:gd name="T0" fmla="*/ 0 w 252"/>
                <a:gd name="T1" fmla="*/ 94 h 187"/>
                <a:gd name="T2" fmla="*/ 40 w 252"/>
                <a:gd name="T3" fmla="*/ 67 h 187"/>
                <a:gd name="T4" fmla="*/ 93 w 252"/>
                <a:gd name="T5" fmla="*/ 40 h 187"/>
                <a:gd name="T6" fmla="*/ 160 w 252"/>
                <a:gd name="T7" fmla="*/ 28 h 187"/>
                <a:gd name="T8" fmla="*/ 226 w 252"/>
                <a:gd name="T9" fmla="*/ 0 h 187"/>
                <a:gd name="T10" fmla="*/ 252 w 252"/>
                <a:gd name="T11" fmla="*/ 94 h 187"/>
                <a:gd name="T12" fmla="*/ 186 w 252"/>
                <a:gd name="T13" fmla="*/ 94 h 187"/>
                <a:gd name="T14" fmla="*/ 132 w 252"/>
                <a:gd name="T15" fmla="*/ 120 h 187"/>
                <a:gd name="T16" fmla="*/ 93 w 252"/>
                <a:gd name="T17" fmla="*/ 160 h 187"/>
                <a:gd name="T18" fmla="*/ 27 w 252"/>
                <a:gd name="T19" fmla="*/ 187 h 187"/>
                <a:gd name="T20" fmla="*/ 0 w 252"/>
                <a:gd name="T21" fmla="*/ 9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" h="187">
                  <a:moveTo>
                    <a:pt x="0" y="94"/>
                  </a:moveTo>
                  <a:lnTo>
                    <a:pt x="40" y="67"/>
                  </a:lnTo>
                  <a:lnTo>
                    <a:pt x="93" y="40"/>
                  </a:lnTo>
                  <a:lnTo>
                    <a:pt x="160" y="28"/>
                  </a:lnTo>
                  <a:lnTo>
                    <a:pt x="226" y="0"/>
                  </a:lnTo>
                  <a:lnTo>
                    <a:pt x="252" y="94"/>
                  </a:lnTo>
                  <a:lnTo>
                    <a:pt x="186" y="94"/>
                  </a:lnTo>
                  <a:lnTo>
                    <a:pt x="132" y="120"/>
                  </a:lnTo>
                  <a:lnTo>
                    <a:pt x="93" y="160"/>
                  </a:lnTo>
                  <a:lnTo>
                    <a:pt x="27" y="187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38" name="Freeform 50"/>
            <p:cNvSpPr>
              <a:spLocks/>
            </p:cNvSpPr>
            <p:nvPr/>
          </p:nvSpPr>
          <p:spPr bwMode="auto">
            <a:xfrm rot="-1316223">
              <a:off x="4826" y="1400"/>
              <a:ext cx="3" cy="14"/>
            </a:xfrm>
            <a:custGeom>
              <a:avLst/>
              <a:gdLst>
                <a:gd name="T0" fmla="*/ 27 w 27"/>
                <a:gd name="T1" fmla="*/ 93 h 93"/>
                <a:gd name="T2" fmla="*/ 0 w 27"/>
                <a:gd name="T3" fmla="*/ 0 h 93"/>
                <a:gd name="T4" fmla="*/ 27 w 27"/>
                <a:gd name="T5" fmla="*/ 93 h 93"/>
                <a:gd name="T6" fmla="*/ 0 w 27"/>
                <a:gd name="T7" fmla="*/ 0 h 93"/>
                <a:gd name="T8" fmla="*/ 27 w 27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3">
                  <a:moveTo>
                    <a:pt x="27" y="93"/>
                  </a:moveTo>
                  <a:lnTo>
                    <a:pt x="0" y="0"/>
                  </a:lnTo>
                  <a:lnTo>
                    <a:pt x="27" y="93"/>
                  </a:lnTo>
                  <a:lnTo>
                    <a:pt x="0" y="0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39" name="Freeform 51"/>
            <p:cNvSpPr>
              <a:spLocks/>
            </p:cNvSpPr>
            <p:nvPr/>
          </p:nvSpPr>
          <p:spPr bwMode="auto">
            <a:xfrm rot="-1316223">
              <a:off x="4856" y="1358"/>
              <a:ext cx="91" cy="61"/>
            </a:xfrm>
            <a:custGeom>
              <a:avLst/>
              <a:gdLst>
                <a:gd name="T0" fmla="*/ 26 w 635"/>
                <a:gd name="T1" fmla="*/ 0 h 425"/>
                <a:gd name="T2" fmla="*/ 119 w 635"/>
                <a:gd name="T3" fmla="*/ 0 h 425"/>
                <a:gd name="T4" fmla="*/ 211 w 635"/>
                <a:gd name="T5" fmla="*/ 28 h 425"/>
                <a:gd name="T6" fmla="*/ 330 w 635"/>
                <a:gd name="T7" fmla="*/ 40 h 425"/>
                <a:gd name="T8" fmla="*/ 424 w 635"/>
                <a:gd name="T9" fmla="*/ 94 h 425"/>
                <a:gd name="T10" fmla="*/ 490 w 635"/>
                <a:gd name="T11" fmla="*/ 160 h 425"/>
                <a:gd name="T12" fmla="*/ 569 w 635"/>
                <a:gd name="T13" fmla="*/ 239 h 425"/>
                <a:gd name="T14" fmla="*/ 582 w 635"/>
                <a:gd name="T15" fmla="*/ 279 h 425"/>
                <a:gd name="T16" fmla="*/ 609 w 635"/>
                <a:gd name="T17" fmla="*/ 332 h 425"/>
                <a:gd name="T18" fmla="*/ 609 w 635"/>
                <a:gd name="T19" fmla="*/ 372 h 425"/>
                <a:gd name="T20" fmla="*/ 635 w 635"/>
                <a:gd name="T21" fmla="*/ 425 h 425"/>
                <a:gd name="T22" fmla="*/ 542 w 635"/>
                <a:gd name="T23" fmla="*/ 425 h 425"/>
                <a:gd name="T24" fmla="*/ 516 w 635"/>
                <a:gd name="T25" fmla="*/ 372 h 425"/>
                <a:gd name="T26" fmla="*/ 516 w 635"/>
                <a:gd name="T27" fmla="*/ 345 h 425"/>
                <a:gd name="T28" fmla="*/ 490 w 635"/>
                <a:gd name="T29" fmla="*/ 305 h 425"/>
                <a:gd name="T30" fmla="*/ 490 w 635"/>
                <a:gd name="T31" fmla="*/ 279 h 425"/>
                <a:gd name="T32" fmla="*/ 450 w 635"/>
                <a:gd name="T33" fmla="*/ 239 h 425"/>
                <a:gd name="T34" fmla="*/ 370 w 635"/>
                <a:gd name="T35" fmla="*/ 187 h 425"/>
                <a:gd name="T36" fmla="*/ 277 w 635"/>
                <a:gd name="T37" fmla="*/ 133 h 425"/>
                <a:gd name="T38" fmla="*/ 185 w 635"/>
                <a:gd name="T39" fmla="*/ 120 h 425"/>
                <a:gd name="T40" fmla="*/ 92 w 635"/>
                <a:gd name="T41" fmla="*/ 94 h 425"/>
                <a:gd name="T42" fmla="*/ 0 w 635"/>
                <a:gd name="T43" fmla="*/ 94 h 425"/>
                <a:gd name="T44" fmla="*/ 26 w 635"/>
                <a:gd name="T4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5" h="425">
                  <a:moveTo>
                    <a:pt x="26" y="0"/>
                  </a:moveTo>
                  <a:lnTo>
                    <a:pt x="119" y="0"/>
                  </a:lnTo>
                  <a:lnTo>
                    <a:pt x="211" y="28"/>
                  </a:lnTo>
                  <a:lnTo>
                    <a:pt x="330" y="40"/>
                  </a:lnTo>
                  <a:lnTo>
                    <a:pt x="424" y="94"/>
                  </a:lnTo>
                  <a:lnTo>
                    <a:pt x="490" y="160"/>
                  </a:lnTo>
                  <a:lnTo>
                    <a:pt x="569" y="239"/>
                  </a:lnTo>
                  <a:lnTo>
                    <a:pt x="582" y="279"/>
                  </a:lnTo>
                  <a:lnTo>
                    <a:pt x="609" y="332"/>
                  </a:lnTo>
                  <a:lnTo>
                    <a:pt x="609" y="372"/>
                  </a:lnTo>
                  <a:lnTo>
                    <a:pt x="635" y="425"/>
                  </a:lnTo>
                  <a:lnTo>
                    <a:pt x="542" y="425"/>
                  </a:lnTo>
                  <a:lnTo>
                    <a:pt x="516" y="372"/>
                  </a:lnTo>
                  <a:lnTo>
                    <a:pt x="516" y="345"/>
                  </a:lnTo>
                  <a:lnTo>
                    <a:pt x="490" y="305"/>
                  </a:lnTo>
                  <a:lnTo>
                    <a:pt x="490" y="279"/>
                  </a:lnTo>
                  <a:lnTo>
                    <a:pt x="450" y="239"/>
                  </a:lnTo>
                  <a:lnTo>
                    <a:pt x="370" y="187"/>
                  </a:lnTo>
                  <a:lnTo>
                    <a:pt x="277" y="133"/>
                  </a:lnTo>
                  <a:lnTo>
                    <a:pt x="185" y="120"/>
                  </a:lnTo>
                  <a:lnTo>
                    <a:pt x="92" y="94"/>
                  </a:lnTo>
                  <a:lnTo>
                    <a:pt x="0" y="9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0" name="Freeform 52"/>
            <p:cNvSpPr>
              <a:spLocks/>
            </p:cNvSpPr>
            <p:nvPr/>
          </p:nvSpPr>
          <p:spPr bwMode="auto">
            <a:xfrm rot="-1316223">
              <a:off x="4851" y="1376"/>
              <a:ext cx="4" cy="13"/>
            </a:xfrm>
            <a:custGeom>
              <a:avLst/>
              <a:gdLst>
                <a:gd name="T0" fmla="*/ 0 w 26"/>
                <a:gd name="T1" fmla="*/ 0 h 94"/>
                <a:gd name="T2" fmla="*/ 26 w 26"/>
                <a:gd name="T3" fmla="*/ 0 h 94"/>
                <a:gd name="T4" fmla="*/ 0 w 26"/>
                <a:gd name="T5" fmla="*/ 94 h 94"/>
                <a:gd name="T6" fmla="*/ 26 w 26"/>
                <a:gd name="T7" fmla="*/ 94 h 94"/>
                <a:gd name="T8" fmla="*/ 0 w 2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4">
                  <a:moveTo>
                    <a:pt x="0" y="0"/>
                  </a:moveTo>
                  <a:lnTo>
                    <a:pt x="26" y="0"/>
                  </a:lnTo>
                  <a:lnTo>
                    <a:pt x="0" y="94"/>
                  </a:lnTo>
                  <a:lnTo>
                    <a:pt x="26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1" name="Freeform 53"/>
            <p:cNvSpPr>
              <a:spLocks/>
            </p:cNvSpPr>
            <p:nvPr/>
          </p:nvSpPr>
          <p:spPr bwMode="auto">
            <a:xfrm rot="-1316223">
              <a:off x="4787" y="1433"/>
              <a:ext cx="190" cy="79"/>
            </a:xfrm>
            <a:custGeom>
              <a:avLst/>
              <a:gdLst>
                <a:gd name="T0" fmla="*/ 1324 w 1324"/>
                <a:gd name="T1" fmla="*/ 0 h 555"/>
                <a:gd name="T2" fmla="*/ 1298 w 1324"/>
                <a:gd name="T3" fmla="*/ 93 h 555"/>
                <a:gd name="T4" fmla="*/ 1271 w 1324"/>
                <a:gd name="T5" fmla="*/ 185 h 555"/>
                <a:gd name="T6" fmla="*/ 1231 w 1324"/>
                <a:gd name="T7" fmla="*/ 278 h 555"/>
                <a:gd name="T8" fmla="*/ 1165 w 1324"/>
                <a:gd name="T9" fmla="*/ 344 h 555"/>
                <a:gd name="T10" fmla="*/ 1019 w 1324"/>
                <a:gd name="T11" fmla="*/ 437 h 555"/>
                <a:gd name="T12" fmla="*/ 926 w 1324"/>
                <a:gd name="T13" fmla="*/ 489 h 555"/>
                <a:gd name="T14" fmla="*/ 834 w 1324"/>
                <a:gd name="T15" fmla="*/ 503 h 555"/>
                <a:gd name="T16" fmla="*/ 741 w 1324"/>
                <a:gd name="T17" fmla="*/ 503 h 555"/>
                <a:gd name="T18" fmla="*/ 623 w 1324"/>
                <a:gd name="T19" fmla="*/ 529 h 555"/>
                <a:gd name="T20" fmla="*/ 410 w 1324"/>
                <a:gd name="T21" fmla="*/ 555 h 555"/>
                <a:gd name="T22" fmla="*/ 0 w 1324"/>
                <a:gd name="T23" fmla="*/ 555 h 555"/>
                <a:gd name="T24" fmla="*/ 0 w 1324"/>
                <a:gd name="T25" fmla="*/ 463 h 555"/>
                <a:gd name="T26" fmla="*/ 410 w 1324"/>
                <a:gd name="T27" fmla="*/ 463 h 555"/>
                <a:gd name="T28" fmla="*/ 623 w 1324"/>
                <a:gd name="T29" fmla="*/ 437 h 555"/>
                <a:gd name="T30" fmla="*/ 715 w 1324"/>
                <a:gd name="T31" fmla="*/ 437 h 555"/>
                <a:gd name="T32" fmla="*/ 808 w 1324"/>
                <a:gd name="T33" fmla="*/ 410 h 555"/>
                <a:gd name="T34" fmla="*/ 900 w 1324"/>
                <a:gd name="T35" fmla="*/ 384 h 555"/>
                <a:gd name="T36" fmla="*/ 966 w 1324"/>
                <a:gd name="T37" fmla="*/ 370 h 555"/>
                <a:gd name="T38" fmla="*/ 1113 w 1324"/>
                <a:gd name="T39" fmla="*/ 278 h 555"/>
                <a:gd name="T40" fmla="*/ 1165 w 1324"/>
                <a:gd name="T41" fmla="*/ 225 h 555"/>
                <a:gd name="T42" fmla="*/ 1179 w 1324"/>
                <a:gd name="T43" fmla="*/ 159 h 555"/>
                <a:gd name="T44" fmla="*/ 1205 w 1324"/>
                <a:gd name="T45" fmla="*/ 93 h 555"/>
                <a:gd name="T46" fmla="*/ 1231 w 1324"/>
                <a:gd name="T47" fmla="*/ 0 h 555"/>
                <a:gd name="T48" fmla="*/ 1324 w 1324"/>
                <a:gd name="T4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4" h="555">
                  <a:moveTo>
                    <a:pt x="1324" y="0"/>
                  </a:moveTo>
                  <a:lnTo>
                    <a:pt x="1298" y="93"/>
                  </a:lnTo>
                  <a:lnTo>
                    <a:pt x="1271" y="185"/>
                  </a:lnTo>
                  <a:lnTo>
                    <a:pt x="1231" y="278"/>
                  </a:lnTo>
                  <a:lnTo>
                    <a:pt x="1165" y="344"/>
                  </a:lnTo>
                  <a:lnTo>
                    <a:pt x="1019" y="437"/>
                  </a:lnTo>
                  <a:lnTo>
                    <a:pt x="926" y="489"/>
                  </a:lnTo>
                  <a:lnTo>
                    <a:pt x="834" y="503"/>
                  </a:lnTo>
                  <a:lnTo>
                    <a:pt x="741" y="503"/>
                  </a:lnTo>
                  <a:lnTo>
                    <a:pt x="623" y="529"/>
                  </a:lnTo>
                  <a:lnTo>
                    <a:pt x="410" y="555"/>
                  </a:lnTo>
                  <a:lnTo>
                    <a:pt x="0" y="555"/>
                  </a:lnTo>
                  <a:lnTo>
                    <a:pt x="0" y="463"/>
                  </a:lnTo>
                  <a:lnTo>
                    <a:pt x="410" y="463"/>
                  </a:lnTo>
                  <a:lnTo>
                    <a:pt x="623" y="437"/>
                  </a:lnTo>
                  <a:lnTo>
                    <a:pt x="715" y="437"/>
                  </a:lnTo>
                  <a:lnTo>
                    <a:pt x="808" y="410"/>
                  </a:lnTo>
                  <a:lnTo>
                    <a:pt x="900" y="384"/>
                  </a:lnTo>
                  <a:lnTo>
                    <a:pt x="966" y="370"/>
                  </a:lnTo>
                  <a:lnTo>
                    <a:pt x="1113" y="278"/>
                  </a:lnTo>
                  <a:lnTo>
                    <a:pt x="1165" y="225"/>
                  </a:lnTo>
                  <a:lnTo>
                    <a:pt x="1179" y="159"/>
                  </a:lnTo>
                  <a:lnTo>
                    <a:pt x="1205" y="93"/>
                  </a:lnTo>
                  <a:lnTo>
                    <a:pt x="1231" y="0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2" name="Freeform 54"/>
            <p:cNvSpPr>
              <a:spLocks/>
            </p:cNvSpPr>
            <p:nvPr/>
          </p:nvSpPr>
          <p:spPr bwMode="auto">
            <a:xfrm rot="-1316223">
              <a:off x="4942" y="1403"/>
              <a:ext cx="14" cy="1"/>
            </a:xfrm>
            <a:custGeom>
              <a:avLst/>
              <a:gdLst>
                <a:gd name="T0" fmla="*/ 93 w 93"/>
                <a:gd name="T1" fmla="*/ 0 w 93"/>
                <a:gd name="T2" fmla="*/ 93 w 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3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3" name="Freeform 55"/>
            <p:cNvSpPr>
              <a:spLocks/>
            </p:cNvSpPr>
            <p:nvPr/>
          </p:nvSpPr>
          <p:spPr bwMode="auto">
            <a:xfrm rot="-1316223">
              <a:off x="4655" y="1491"/>
              <a:ext cx="143" cy="83"/>
            </a:xfrm>
            <a:custGeom>
              <a:avLst/>
              <a:gdLst>
                <a:gd name="T0" fmla="*/ 980 w 1007"/>
                <a:gd name="T1" fmla="*/ 582 h 582"/>
                <a:gd name="T2" fmla="*/ 835 w 1007"/>
                <a:gd name="T3" fmla="*/ 582 h 582"/>
                <a:gd name="T4" fmla="*/ 769 w 1007"/>
                <a:gd name="T5" fmla="*/ 556 h 582"/>
                <a:gd name="T6" fmla="*/ 702 w 1007"/>
                <a:gd name="T7" fmla="*/ 530 h 582"/>
                <a:gd name="T8" fmla="*/ 556 w 1007"/>
                <a:gd name="T9" fmla="*/ 490 h 582"/>
                <a:gd name="T10" fmla="*/ 437 w 1007"/>
                <a:gd name="T11" fmla="*/ 411 h 582"/>
                <a:gd name="T12" fmla="*/ 345 w 1007"/>
                <a:gd name="T13" fmla="*/ 319 h 582"/>
                <a:gd name="T14" fmla="*/ 239 w 1007"/>
                <a:gd name="T15" fmla="*/ 252 h 582"/>
                <a:gd name="T16" fmla="*/ 0 w 1007"/>
                <a:gd name="T17" fmla="*/ 66 h 582"/>
                <a:gd name="T18" fmla="*/ 66 w 1007"/>
                <a:gd name="T19" fmla="*/ 0 h 582"/>
                <a:gd name="T20" fmla="*/ 305 w 1007"/>
                <a:gd name="T21" fmla="*/ 186 h 582"/>
                <a:gd name="T22" fmla="*/ 397 w 1007"/>
                <a:gd name="T23" fmla="*/ 252 h 582"/>
                <a:gd name="T24" fmla="*/ 517 w 1007"/>
                <a:gd name="T25" fmla="*/ 345 h 582"/>
                <a:gd name="T26" fmla="*/ 610 w 1007"/>
                <a:gd name="T27" fmla="*/ 397 h 582"/>
                <a:gd name="T28" fmla="*/ 729 w 1007"/>
                <a:gd name="T29" fmla="*/ 437 h 582"/>
                <a:gd name="T30" fmla="*/ 795 w 1007"/>
                <a:gd name="T31" fmla="*/ 464 h 582"/>
                <a:gd name="T32" fmla="*/ 835 w 1007"/>
                <a:gd name="T33" fmla="*/ 490 h 582"/>
                <a:gd name="T34" fmla="*/ 1007 w 1007"/>
                <a:gd name="T35" fmla="*/ 490 h 582"/>
                <a:gd name="T36" fmla="*/ 980 w 1007"/>
                <a:gd name="T3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7" h="582">
                  <a:moveTo>
                    <a:pt x="980" y="582"/>
                  </a:moveTo>
                  <a:lnTo>
                    <a:pt x="835" y="582"/>
                  </a:lnTo>
                  <a:lnTo>
                    <a:pt x="769" y="556"/>
                  </a:lnTo>
                  <a:lnTo>
                    <a:pt x="702" y="530"/>
                  </a:lnTo>
                  <a:lnTo>
                    <a:pt x="556" y="490"/>
                  </a:lnTo>
                  <a:lnTo>
                    <a:pt x="437" y="411"/>
                  </a:lnTo>
                  <a:lnTo>
                    <a:pt x="345" y="319"/>
                  </a:lnTo>
                  <a:lnTo>
                    <a:pt x="239" y="25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305" y="186"/>
                  </a:lnTo>
                  <a:lnTo>
                    <a:pt x="397" y="252"/>
                  </a:lnTo>
                  <a:lnTo>
                    <a:pt x="517" y="345"/>
                  </a:lnTo>
                  <a:lnTo>
                    <a:pt x="610" y="397"/>
                  </a:lnTo>
                  <a:lnTo>
                    <a:pt x="729" y="437"/>
                  </a:lnTo>
                  <a:lnTo>
                    <a:pt x="795" y="464"/>
                  </a:lnTo>
                  <a:lnTo>
                    <a:pt x="835" y="490"/>
                  </a:lnTo>
                  <a:lnTo>
                    <a:pt x="1007" y="490"/>
                  </a:lnTo>
                  <a:lnTo>
                    <a:pt x="980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4" name="Freeform 56"/>
            <p:cNvSpPr>
              <a:spLocks/>
            </p:cNvSpPr>
            <p:nvPr/>
          </p:nvSpPr>
          <p:spPr bwMode="auto">
            <a:xfrm rot="-1316223">
              <a:off x="4803" y="1532"/>
              <a:ext cx="3" cy="13"/>
            </a:xfrm>
            <a:custGeom>
              <a:avLst/>
              <a:gdLst>
                <a:gd name="T0" fmla="*/ 27 w 27"/>
                <a:gd name="T1" fmla="*/ 92 h 92"/>
                <a:gd name="T2" fmla="*/ 0 w 27"/>
                <a:gd name="T3" fmla="*/ 92 h 92"/>
                <a:gd name="T4" fmla="*/ 27 w 27"/>
                <a:gd name="T5" fmla="*/ 0 h 92"/>
                <a:gd name="T6" fmla="*/ 27 w 27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2">
                  <a:moveTo>
                    <a:pt x="27" y="92"/>
                  </a:moveTo>
                  <a:lnTo>
                    <a:pt x="0" y="92"/>
                  </a:lnTo>
                  <a:lnTo>
                    <a:pt x="27" y="0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5" name="Freeform 57"/>
            <p:cNvSpPr>
              <a:spLocks/>
            </p:cNvSpPr>
            <p:nvPr/>
          </p:nvSpPr>
          <p:spPr bwMode="auto">
            <a:xfrm rot="-1316223">
              <a:off x="4621" y="1497"/>
              <a:ext cx="30" cy="33"/>
            </a:xfrm>
            <a:custGeom>
              <a:avLst/>
              <a:gdLst>
                <a:gd name="T0" fmla="*/ 145 w 211"/>
                <a:gd name="T1" fmla="*/ 225 h 225"/>
                <a:gd name="T2" fmla="*/ 211 w 211"/>
                <a:gd name="T3" fmla="*/ 185 h 225"/>
                <a:gd name="T4" fmla="*/ 79 w 211"/>
                <a:gd name="T5" fmla="*/ 0 h 225"/>
                <a:gd name="T6" fmla="*/ 0 w 211"/>
                <a:gd name="T7" fmla="*/ 40 h 225"/>
                <a:gd name="T8" fmla="*/ 145 w 211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25">
                  <a:moveTo>
                    <a:pt x="145" y="225"/>
                  </a:moveTo>
                  <a:lnTo>
                    <a:pt x="211" y="185"/>
                  </a:lnTo>
                  <a:lnTo>
                    <a:pt x="79" y="0"/>
                  </a:lnTo>
                  <a:lnTo>
                    <a:pt x="0" y="40"/>
                  </a:lnTo>
                  <a:lnTo>
                    <a:pt x="145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6" name="Freeform 58"/>
            <p:cNvSpPr>
              <a:spLocks/>
            </p:cNvSpPr>
            <p:nvPr/>
          </p:nvSpPr>
          <p:spPr bwMode="auto">
            <a:xfrm rot="-1316223">
              <a:off x="4646" y="1518"/>
              <a:ext cx="9" cy="9"/>
            </a:xfrm>
            <a:custGeom>
              <a:avLst/>
              <a:gdLst>
                <a:gd name="T0" fmla="*/ 0 w 66"/>
                <a:gd name="T1" fmla="*/ 66 h 66"/>
                <a:gd name="T2" fmla="*/ 0 w 66"/>
                <a:gd name="T3" fmla="*/ 40 h 66"/>
                <a:gd name="T4" fmla="*/ 66 w 66"/>
                <a:gd name="T5" fmla="*/ 0 h 66"/>
                <a:gd name="T6" fmla="*/ 0 w 66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6">
                  <a:moveTo>
                    <a:pt x="0" y="66"/>
                  </a:moveTo>
                  <a:lnTo>
                    <a:pt x="0" y="40"/>
                  </a:lnTo>
                  <a:lnTo>
                    <a:pt x="66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7" name="Freeform 59"/>
            <p:cNvSpPr>
              <a:spLocks/>
            </p:cNvSpPr>
            <p:nvPr/>
          </p:nvSpPr>
          <p:spPr bwMode="auto">
            <a:xfrm rot="-1316223">
              <a:off x="4639" y="1483"/>
              <a:ext cx="81" cy="140"/>
            </a:xfrm>
            <a:custGeom>
              <a:avLst/>
              <a:gdLst>
                <a:gd name="T0" fmla="*/ 79 w 569"/>
                <a:gd name="T1" fmla="*/ 0 h 980"/>
                <a:gd name="T2" fmla="*/ 265 w 569"/>
                <a:gd name="T3" fmla="*/ 225 h 980"/>
                <a:gd name="T4" fmla="*/ 397 w 569"/>
                <a:gd name="T5" fmla="*/ 437 h 980"/>
                <a:gd name="T6" fmla="*/ 476 w 569"/>
                <a:gd name="T7" fmla="*/ 556 h 980"/>
                <a:gd name="T8" fmla="*/ 516 w 569"/>
                <a:gd name="T9" fmla="*/ 701 h 980"/>
                <a:gd name="T10" fmla="*/ 542 w 569"/>
                <a:gd name="T11" fmla="*/ 834 h 980"/>
                <a:gd name="T12" fmla="*/ 569 w 569"/>
                <a:gd name="T13" fmla="*/ 980 h 980"/>
                <a:gd name="T14" fmla="*/ 476 w 569"/>
                <a:gd name="T15" fmla="*/ 980 h 980"/>
                <a:gd name="T16" fmla="*/ 450 w 569"/>
                <a:gd name="T17" fmla="*/ 834 h 980"/>
                <a:gd name="T18" fmla="*/ 424 w 569"/>
                <a:gd name="T19" fmla="*/ 715 h 980"/>
                <a:gd name="T20" fmla="*/ 384 w 569"/>
                <a:gd name="T21" fmla="*/ 596 h 980"/>
                <a:gd name="T22" fmla="*/ 331 w 569"/>
                <a:gd name="T23" fmla="*/ 490 h 980"/>
                <a:gd name="T24" fmla="*/ 199 w 569"/>
                <a:gd name="T25" fmla="*/ 277 h 980"/>
                <a:gd name="T26" fmla="*/ 0 w 569"/>
                <a:gd name="T27" fmla="*/ 40 h 980"/>
                <a:gd name="T28" fmla="*/ 79 w 569"/>
                <a:gd name="T29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980">
                  <a:moveTo>
                    <a:pt x="79" y="0"/>
                  </a:moveTo>
                  <a:lnTo>
                    <a:pt x="265" y="225"/>
                  </a:lnTo>
                  <a:lnTo>
                    <a:pt x="397" y="437"/>
                  </a:lnTo>
                  <a:lnTo>
                    <a:pt x="476" y="556"/>
                  </a:lnTo>
                  <a:lnTo>
                    <a:pt x="516" y="701"/>
                  </a:lnTo>
                  <a:lnTo>
                    <a:pt x="542" y="834"/>
                  </a:lnTo>
                  <a:lnTo>
                    <a:pt x="569" y="980"/>
                  </a:lnTo>
                  <a:lnTo>
                    <a:pt x="476" y="980"/>
                  </a:lnTo>
                  <a:lnTo>
                    <a:pt x="450" y="834"/>
                  </a:lnTo>
                  <a:lnTo>
                    <a:pt x="424" y="715"/>
                  </a:lnTo>
                  <a:lnTo>
                    <a:pt x="384" y="596"/>
                  </a:lnTo>
                  <a:lnTo>
                    <a:pt x="331" y="490"/>
                  </a:lnTo>
                  <a:lnTo>
                    <a:pt x="199" y="277"/>
                  </a:lnTo>
                  <a:lnTo>
                    <a:pt x="0" y="4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8" name="Freeform 60"/>
            <p:cNvSpPr>
              <a:spLocks/>
            </p:cNvSpPr>
            <p:nvPr/>
          </p:nvSpPr>
          <p:spPr bwMode="auto">
            <a:xfrm rot="-1316223">
              <a:off x="4616" y="1501"/>
              <a:ext cx="11" cy="6"/>
            </a:xfrm>
            <a:custGeom>
              <a:avLst/>
              <a:gdLst>
                <a:gd name="T0" fmla="*/ 0 w 79"/>
                <a:gd name="T1" fmla="*/ 40 h 40"/>
                <a:gd name="T2" fmla="*/ 79 w 79"/>
                <a:gd name="T3" fmla="*/ 0 h 40"/>
                <a:gd name="T4" fmla="*/ 0 w 79"/>
                <a:gd name="T5" fmla="*/ 40 h 40"/>
                <a:gd name="T6" fmla="*/ 79 w 79"/>
                <a:gd name="T7" fmla="*/ 0 h 40"/>
                <a:gd name="T8" fmla="*/ 0 w 7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">
                  <a:moveTo>
                    <a:pt x="0" y="40"/>
                  </a:moveTo>
                  <a:lnTo>
                    <a:pt x="79" y="0"/>
                  </a:lnTo>
                  <a:lnTo>
                    <a:pt x="0" y="40"/>
                  </a:lnTo>
                  <a:lnTo>
                    <a:pt x="7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49" name="Freeform 61"/>
            <p:cNvSpPr>
              <a:spLocks/>
            </p:cNvSpPr>
            <p:nvPr/>
          </p:nvSpPr>
          <p:spPr bwMode="auto">
            <a:xfrm rot="-1316223">
              <a:off x="4547" y="1641"/>
              <a:ext cx="244" cy="208"/>
            </a:xfrm>
            <a:custGeom>
              <a:avLst/>
              <a:gdLst>
                <a:gd name="T0" fmla="*/ 1708 w 1708"/>
                <a:gd name="T1" fmla="*/ 0 h 1456"/>
                <a:gd name="T2" fmla="*/ 1681 w 1708"/>
                <a:gd name="T3" fmla="*/ 159 h 1456"/>
                <a:gd name="T4" fmla="*/ 1655 w 1708"/>
                <a:gd name="T5" fmla="*/ 291 h 1456"/>
                <a:gd name="T6" fmla="*/ 1615 w 1708"/>
                <a:gd name="T7" fmla="*/ 464 h 1456"/>
                <a:gd name="T8" fmla="*/ 1536 w 1708"/>
                <a:gd name="T9" fmla="*/ 596 h 1456"/>
                <a:gd name="T10" fmla="*/ 1470 w 1708"/>
                <a:gd name="T11" fmla="*/ 715 h 1456"/>
                <a:gd name="T12" fmla="*/ 1430 w 1708"/>
                <a:gd name="T13" fmla="*/ 781 h 1456"/>
                <a:gd name="T14" fmla="*/ 1378 w 1708"/>
                <a:gd name="T15" fmla="*/ 861 h 1456"/>
                <a:gd name="T16" fmla="*/ 1284 w 1708"/>
                <a:gd name="T17" fmla="*/ 954 h 1456"/>
                <a:gd name="T18" fmla="*/ 1165 w 1708"/>
                <a:gd name="T19" fmla="*/ 1060 h 1456"/>
                <a:gd name="T20" fmla="*/ 1047 w 1708"/>
                <a:gd name="T21" fmla="*/ 1165 h 1456"/>
                <a:gd name="T22" fmla="*/ 940 w 1708"/>
                <a:gd name="T23" fmla="*/ 1231 h 1456"/>
                <a:gd name="T24" fmla="*/ 794 w 1708"/>
                <a:gd name="T25" fmla="*/ 1298 h 1456"/>
                <a:gd name="T26" fmla="*/ 635 w 1708"/>
                <a:gd name="T27" fmla="*/ 1364 h 1456"/>
                <a:gd name="T28" fmla="*/ 490 w 1708"/>
                <a:gd name="T29" fmla="*/ 1390 h 1456"/>
                <a:gd name="T30" fmla="*/ 332 w 1708"/>
                <a:gd name="T31" fmla="*/ 1444 h 1456"/>
                <a:gd name="T32" fmla="*/ 185 w 1708"/>
                <a:gd name="T33" fmla="*/ 1456 h 1456"/>
                <a:gd name="T34" fmla="*/ 27 w 1708"/>
                <a:gd name="T35" fmla="*/ 1456 h 1456"/>
                <a:gd name="T36" fmla="*/ 0 w 1708"/>
                <a:gd name="T37" fmla="*/ 1364 h 1456"/>
                <a:gd name="T38" fmla="*/ 173 w 1708"/>
                <a:gd name="T39" fmla="*/ 1364 h 1456"/>
                <a:gd name="T40" fmla="*/ 304 w 1708"/>
                <a:gd name="T41" fmla="*/ 1351 h 1456"/>
                <a:gd name="T42" fmla="*/ 464 w 1708"/>
                <a:gd name="T43" fmla="*/ 1324 h 1456"/>
                <a:gd name="T44" fmla="*/ 609 w 1708"/>
                <a:gd name="T45" fmla="*/ 1271 h 1456"/>
                <a:gd name="T46" fmla="*/ 755 w 1708"/>
                <a:gd name="T47" fmla="*/ 1205 h 1456"/>
                <a:gd name="T48" fmla="*/ 860 w 1708"/>
                <a:gd name="T49" fmla="*/ 1165 h 1456"/>
                <a:gd name="T50" fmla="*/ 1007 w 1708"/>
                <a:gd name="T51" fmla="*/ 1060 h 1456"/>
                <a:gd name="T52" fmla="*/ 1125 w 1708"/>
                <a:gd name="T53" fmla="*/ 994 h 1456"/>
                <a:gd name="T54" fmla="*/ 1218 w 1708"/>
                <a:gd name="T55" fmla="*/ 874 h 1456"/>
                <a:gd name="T56" fmla="*/ 1311 w 1708"/>
                <a:gd name="T57" fmla="*/ 781 h 1456"/>
                <a:gd name="T58" fmla="*/ 1350 w 1708"/>
                <a:gd name="T59" fmla="*/ 741 h 1456"/>
                <a:gd name="T60" fmla="*/ 1404 w 1708"/>
                <a:gd name="T61" fmla="*/ 675 h 1456"/>
                <a:gd name="T62" fmla="*/ 1470 w 1708"/>
                <a:gd name="T63" fmla="*/ 556 h 1456"/>
                <a:gd name="T64" fmla="*/ 1523 w 1708"/>
                <a:gd name="T65" fmla="*/ 437 h 1456"/>
                <a:gd name="T66" fmla="*/ 1563 w 1708"/>
                <a:gd name="T67" fmla="*/ 291 h 1456"/>
                <a:gd name="T68" fmla="*/ 1589 w 1708"/>
                <a:gd name="T69" fmla="*/ 132 h 1456"/>
                <a:gd name="T70" fmla="*/ 1615 w 1708"/>
                <a:gd name="T71" fmla="*/ 0 h 1456"/>
                <a:gd name="T72" fmla="*/ 1708 w 1708"/>
                <a:gd name="T73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8" h="1456">
                  <a:moveTo>
                    <a:pt x="1708" y="0"/>
                  </a:moveTo>
                  <a:lnTo>
                    <a:pt x="1681" y="159"/>
                  </a:lnTo>
                  <a:lnTo>
                    <a:pt x="1655" y="291"/>
                  </a:lnTo>
                  <a:lnTo>
                    <a:pt x="1615" y="464"/>
                  </a:lnTo>
                  <a:lnTo>
                    <a:pt x="1536" y="596"/>
                  </a:lnTo>
                  <a:lnTo>
                    <a:pt x="1470" y="715"/>
                  </a:lnTo>
                  <a:lnTo>
                    <a:pt x="1430" y="781"/>
                  </a:lnTo>
                  <a:lnTo>
                    <a:pt x="1378" y="861"/>
                  </a:lnTo>
                  <a:lnTo>
                    <a:pt x="1284" y="954"/>
                  </a:lnTo>
                  <a:lnTo>
                    <a:pt x="1165" y="1060"/>
                  </a:lnTo>
                  <a:lnTo>
                    <a:pt x="1047" y="1165"/>
                  </a:lnTo>
                  <a:lnTo>
                    <a:pt x="940" y="1231"/>
                  </a:lnTo>
                  <a:lnTo>
                    <a:pt x="794" y="1298"/>
                  </a:lnTo>
                  <a:lnTo>
                    <a:pt x="635" y="1364"/>
                  </a:lnTo>
                  <a:lnTo>
                    <a:pt x="490" y="1390"/>
                  </a:lnTo>
                  <a:lnTo>
                    <a:pt x="332" y="1444"/>
                  </a:lnTo>
                  <a:lnTo>
                    <a:pt x="185" y="1456"/>
                  </a:lnTo>
                  <a:lnTo>
                    <a:pt x="27" y="1456"/>
                  </a:lnTo>
                  <a:lnTo>
                    <a:pt x="0" y="1364"/>
                  </a:lnTo>
                  <a:lnTo>
                    <a:pt x="173" y="1364"/>
                  </a:lnTo>
                  <a:lnTo>
                    <a:pt x="304" y="1351"/>
                  </a:lnTo>
                  <a:lnTo>
                    <a:pt x="464" y="1324"/>
                  </a:lnTo>
                  <a:lnTo>
                    <a:pt x="609" y="1271"/>
                  </a:lnTo>
                  <a:lnTo>
                    <a:pt x="755" y="1205"/>
                  </a:lnTo>
                  <a:lnTo>
                    <a:pt x="860" y="1165"/>
                  </a:lnTo>
                  <a:lnTo>
                    <a:pt x="1007" y="1060"/>
                  </a:lnTo>
                  <a:lnTo>
                    <a:pt x="1125" y="994"/>
                  </a:lnTo>
                  <a:lnTo>
                    <a:pt x="1218" y="874"/>
                  </a:lnTo>
                  <a:lnTo>
                    <a:pt x="1311" y="781"/>
                  </a:lnTo>
                  <a:lnTo>
                    <a:pt x="1350" y="741"/>
                  </a:lnTo>
                  <a:lnTo>
                    <a:pt x="1404" y="675"/>
                  </a:lnTo>
                  <a:lnTo>
                    <a:pt x="1470" y="556"/>
                  </a:lnTo>
                  <a:lnTo>
                    <a:pt x="1523" y="437"/>
                  </a:lnTo>
                  <a:lnTo>
                    <a:pt x="1563" y="291"/>
                  </a:lnTo>
                  <a:lnTo>
                    <a:pt x="1589" y="132"/>
                  </a:lnTo>
                  <a:lnTo>
                    <a:pt x="1615" y="0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0" name="Freeform 62"/>
            <p:cNvSpPr>
              <a:spLocks/>
            </p:cNvSpPr>
            <p:nvPr/>
          </p:nvSpPr>
          <p:spPr bwMode="auto">
            <a:xfrm rot="-1316223">
              <a:off x="4731" y="1605"/>
              <a:ext cx="13" cy="1"/>
            </a:xfrm>
            <a:custGeom>
              <a:avLst/>
              <a:gdLst>
                <a:gd name="T0" fmla="*/ 93 w 93"/>
                <a:gd name="T1" fmla="*/ 0 w 93"/>
                <a:gd name="T2" fmla="*/ 93 w 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3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1" name="Freeform 63"/>
            <p:cNvSpPr>
              <a:spLocks/>
            </p:cNvSpPr>
            <p:nvPr/>
          </p:nvSpPr>
          <p:spPr bwMode="auto">
            <a:xfrm rot="-1316223">
              <a:off x="4493" y="1867"/>
              <a:ext cx="102" cy="39"/>
            </a:xfrm>
            <a:custGeom>
              <a:avLst/>
              <a:gdLst>
                <a:gd name="T0" fmla="*/ 715 w 715"/>
                <a:gd name="T1" fmla="*/ 277 h 277"/>
                <a:gd name="T2" fmla="*/ 596 w 715"/>
                <a:gd name="T3" fmla="*/ 277 h 277"/>
                <a:gd name="T4" fmla="*/ 502 w 715"/>
                <a:gd name="T5" fmla="*/ 265 h 277"/>
                <a:gd name="T6" fmla="*/ 317 w 715"/>
                <a:gd name="T7" fmla="*/ 239 h 277"/>
                <a:gd name="T8" fmla="*/ 0 w 715"/>
                <a:gd name="T9" fmla="*/ 92 h 277"/>
                <a:gd name="T10" fmla="*/ 12 w 715"/>
                <a:gd name="T11" fmla="*/ 0 h 277"/>
                <a:gd name="T12" fmla="*/ 371 w 715"/>
                <a:gd name="T13" fmla="*/ 145 h 277"/>
                <a:gd name="T14" fmla="*/ 530 w 715"/>
                <a:gd name="T15" fmla="*/ 185 h 277"/>
                <a:gd name="T16" fmla="*/ 622 w 715"/>
                <a:gd name="T17" fmla="*/ 185 h 277"/>
                <a:gd name="T18" fmla="*/ 715 w 715"/>
                <a:gd name="T19" fmla="*/ 185 h 277"/>
                <a:gd name="T20" fmla="*/ 715 w 715"/>
                <a:gd name="T21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5" h="277">
                  <a:moveTo>
                    <a:pt x="715" y="277"/>
                  </a:moveTo>
                  <a:lnTo>
                    <a:pt x="596" y="277"/>
                  </a:lnTo>
                  <a:lnTo>
                    <a:pt x="502" y="265"/>
                  </a:lnTo>
                  <a:lnTo>
                    <a:pt x="317" y="239"/>
                  </a:lnTo>
                  <a:lnTo>
                    <a:pt x="0" y="92"/>
                  </a:lnTo>
                  <a:lnTo>
                    <a:pt x="12" y="0"/>
                  </a:lnTo>
                  <a:lnTo>
                    <a:pt x="371" y="145"/>
                  </a:lnTo>
                  <a:lnTo>
                    <a:pt x="530" y="185"/>
                  </a:lnTo>
                  <a:lnTo>
                    <a:pt x="622" y="185"/>
                  </a:lnTo>
                  <a:lnTo>
                    <a:pt x="715" y="185"/>
                  </a:lnTo>
                  <a:lnTo>
                    <a:pt x="715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2" name="Freeform 64"/>
            <p:cNvSpPr>
              <a:spLocks/>
            </p:cNvSpPr>
            <p:nvPr/>
          </p:nvSpPr>
          <p:spPr bwMode="auto">
            <a:xfrm rot="-1316223">
              <a:off x="4503" y="1884"/>
              <a:ext cx="32" cy="92"/>
            </a:xfrm>
            <a:custGeom>
              <a:avLst/>
              <a:gdLst>
                <a:gd name="T0" fmla="*/ 66 w 225"/>
                <a:gd name="T1" fmla="*/ 0 h 649"/>
                <a:gd name="T2" fmla="*/ 132 w 225"/>
                <a:gd name="T3" fmla="*/ 159 h 649"/>
                <a:gd name="T4" fmla="*/ 158 w 225"/>
                <a:gd name="T5" fmla="*/ 239 h 649"/>
                <a:gd name="T6" fmla="*/ 185 w 225"/>
                <a:gd name="T7" fmla="*/ 331 h 649"/>
                <a:gd name="T8" fmla="*/ 211 w 225"/>
                <a:gd name="T9" fmla="*/ 464 h 649"/>
                <a:gd name="T10" fmla="*/ 225 w 225"/>
                <a:gd name="T11" fmla="*/ 649 h 649"/>
                <a:gd name="T12" fmla="*/ 132 w 225"/>
                <a:gd name="T13" fmla="*/ 649 h 649"/>
                <a:gd name="T14" fmla="*/ 118 w 225"/>
                <a:gd name="T15" fmla="*/ 490 h 649"/>
                <a:gd name="T16" fmla="*/ 92 w 225"/>
                <a:gd name="T17" fmla="*/ 331 h 649"/>
                <a:gd name="T18" fmla="*/ 66 w 225"/>
                <a:gd name="T19" fmla="*/ 279 h 649"/>
                <a:gd name="T20" fmla="*/ 38 w 225"/>
                <a:gd name="T21" fmla="*/ 213 h 649"/>
                <a:gd name="T22" fmla="*/ 0 w 225"/>
                <a:gd name="T23" fmla="*/ 53 h 649"/>
                <a:gd name="T24" fmla="*/ 66 w 225"/>
                <a:gd name="T25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649">
                  <a:moveTo>
                    <a:pt x="66" y="0"/>
                  </a:moveTo>
                  <a:lnTo>
                    <a:pt x="132" y="159"/>
                  </a:lnTo>
                  <a:lnTo>
                    <a:pt x="158" y="239"/>
                  </a:lnTo>
                  <a:lnTo>
                    <a:pt x="185" y="331"/>
                  </a:lnTo>
                  <a:lnTo>
                    <a:pt x="211" y="464"/>
                  </a:lnTo>
                  <a:lnTo>
                    <a:pt x="225" y="649"/>
                  </a:lnTo>
                  <a:lnTo>
                    <a:pt x="132" y="649"/>
                  </a:lnTo>
                  <a:lnTo>
                    <a:pt x="118" y="490"/>
                  </a:lnTo>
                  <a:lnTo>
                    <a:pt x="92" y="331"/>
                  </a:lnTo>
                  <a:lnTo>
                    <a:pt x="66" y="279"/>
                  </a:lnTo>
                  <a:lnTo>
                    <a:pt x="38" y="213"/>
                  </a:lnTo>
                  <a:lnTo>
                    <a:pt x="0" y="5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3" name="Freeform 65"/>
            <p:cNvSpPr>
              <a:spLocks/>
            </p:cNvSpPr>
            <p:nvPr/>
          </p:nvSpPr>
          <p:spPr bwMode="auto">
            <a:xfrm rot="-1316223">
              <a:off x="4479" y="1886"/>
              <a:ext cx="18" cy="15"/>
            </a:xfrm>
            <a:custGeom>
              <a:avLst/>
              <a:gdLst>
                <a:gd name="T0" fmla="*/ 92 w 120"/>
                <a:gd name="T1" fmla="*/ 14 h 106"/>
                <a:gd name="T2" fmla="*/ 0 w 120"/>
                <a:gd name="T3" fmla="*/ 0 h 106"/>
                <a:gd name="T4" fmla="*/ 54 w 120"/>
                <a:gd name="T5" fmla="*/ 93 h 106"/>
                <a:gd name="T6" fmla="*/ 120 w 120"/>
                <a:gd name="T7" fmla="*/ 40 h 106"/>
                <a:gd name="T8" fmla="*/ 80 w 120"/>
                <a:gd name="T9" fmla="*/ 106 h 106"/>
                <a:gd name="T10" fmla="*/ 92 w 120"/>
                <a:gd name="T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6">
                  <a:moveTo>
                    <a:pt x="92" y="14"/>
                  </a:moveTo>
                  <a:lnTo>
                    <a:pt x="0" y="0"/>
                  </a:lnTo>
                  <a:lnTo>
                    <a:pt x="54" y="93"/>
                  </a:lnTo>
                  <a:lnTo>
                    <a:pt x="120" y="40"/>
                  </a:lnTo>
                  <a:lnTo>
                    <a:pt x="80" y="106"/>
                  </a:lnTo>
                  <a:lnTo>
                    <a:pt x="9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4" name="Freeform 66"/>
            <p:cNvSpPr>
              <a:spLocks/>
            </p:cNvSpPr>
            <p:nvPr/>
          </p:nvSpPr>
          <p:spPr bwMode="auto">
            <a:xfrm rot="-1316223">
              <a:off x="4461" y="1983"/>
              <a:ext cx="123" cy="157"/>
            </a:xfrm>
            <a:custGeom>
              <a:avLst/>
              <a:gdLst>
                <a:gd name="T0" fmla="*/ 862 w 862"/>
                <a:gd name="T1" fmla="*/ 0 h 1099"/>
                <a:gd name="T2" fmla="*/ 848 w 862"/>
                <a:gd name="T3" fmla="*/ 185 h 1099"/>
                <a:gd name="T4" fmla="*/ 822 w 862"/>
                <a:gd name="T5" fmla="*/ 305 h 1099"/>
                <a:gd name="T6" fmla="*/ 795 w 862"/>
                <a:gd name="T7" fmla="*/ 397 h 1099"/>
                <a:gd name="T8" fmla="*/ 729 w 862"/>
                <a:gd name="T9" fmla="*/ 582 h 1099"/>
                <a:gd name="T10" fmla="*/ 703 w 862"/>
                <a:gd name="T11" fmla="*/ 649 h 1099"/>
                <a:gd name="T12" fmla="*/ 637 w 862"/>
                <a:gd name="T13" fmla="*/ 755 h 1099"/>
                <a:gd name="T14" fmla="*/ 517 w 862"/>
                <a:gd name="T15" fmla="*/ 887 h 1099"/>
                <a:gd name="T16" fmla="*/ 450 w 862"/>
                <a:gd name="T17" fmla="*/ 940 h 1099"/>
                <a:gd name="T18" fmla="*/ 372 w 862"/>
                <a:gd name="T19" fmla="*/ 1006 h 1099"/>
                <a:gd name="T20" fmla="*/ 305 w 862"/>
                <a:gd name="T21" fmla="*/ 1034 h 1099"/>
                <a:gd name="T22" fmla="*/ 213 w 862"/>
                <a:gd name="T23" fmla="*/ 1073 h 1099"/>
                <a:gd name="T24" fmla="*/ 119 w 862"/>
                <a:gd name="T25" fmla="*/ 1099 h 1099"/>
                <a:gd name="T26" fmla="*/ 27 w 862"/>
                <a:gd name="T27" fmla="*/ 1099 h 1099"/>
                <a:gd name="T28" fmla="*/ 0 w 862"/>
                <a:gd name="T29" fmla="*/ 1006 h 1099"/>
                <a:gd name="T30" fmla="*/ 93 w 862"/>
                <a:gd name="T31" fmla="*/ 1006 h 1099"/>
                <a:gd name="T32" fmla="*/ 185 w 862"/>
                <a:gd name="T33" fmla="*/ 980 h 1099"/>
                <a:gd name="T34" fmla="*/ 265 w 862"/>
                <a:gd name="T35" fmla="*/ 954 h 1099"/>
                <a:gd name="T36" fmla="*/ 332 w 862"/>
                <a:gd name="T37" fmla="*/ 940 h 1099"/>
                <a:gd name="T38" fmla="*/ 398 w 862"/>
                <a:gd name="T39" fmla="*/ 861 h 1099"/>
                <a:gd name="T40" fmla="*/ 450 w 862"/>
                <a:gd name="T41" fmla="*/ 821 h 1099"/>
                <a:gd name="T42" fmla="*/ 570 w 862"/>
                <a:gd name="T43" fmla="*/ 702 h 1099"/>
                <a:gd name="T44" fmla="*/ 609 w 862"/>
                <a:gd name="T45" fmla="*/ 609 h 1099"/>
                <a:gd name="T46" fmla="*/ 663 w 862"/>
                <a:gd name="T47" fmla="*/ 544 h 1099"/>
                <a:gd name="T48" fmla="*/ 703 w 862"/>
                <a:gd name="T49" fmla="*/ 371 h 1099"/>
                <a:gd name="T50" fmla="*/ 729 w 862"/>
                <a:gd name="T51" fmla="*/ 279 h 1099"/>
                <a:gd name="T52" fmla="*/ 755 w 862"/>
                <a:gd name="T53" fmla="*/ 185 h 1099"/>
                <a:gd name="T54" fmla="*/ 769 w 862"/>
                <a:gd name="T55" fmla="*/ 0 h 1099"/>
                <a:gd name="T56" fmla="*/ 862 w 862"/>
                <a:gd name="T57" fmla="*/ 0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2" h="1099">
                  <a:moveTo>
                    <a:pt x="862" y="0"/>
                  </a:moveTo>
                  <a:lnTo>
                    <a:pt x="848" y="185"/>
                  </a:lnTo>
                  <a:lnTo>
                    <a:pt x="822" y="305"/>
                  </a:lnTo>
                  <a:lnTo>
                    <a:pt x="795" y="397"/>
                  </a:lnTo>
                  <a:lnTo>
                    <a:pt x="729" y="582"/>
                  </a:lnTo>
                  <a:lnTo>
                    <a:pt x="703" y="649"/>
                  </a:lnTo>
                  <a:lnTo>
                    <a:pt x="637" y="755"/>
                  </a:lnTo>
                  <a:lnTo>
                    <a:pt x="517" y="887"/>
                  </a:lnTo>
                  <a:lnTo>
                    <a:pt x="450" y="940"/>
                  </a:lnTo>
                  <a:lnTo>
                    <a:pt x="372" y="1006"/>
                  </a:lnTo>
                  <a:lnTo>
                    <a:pt x="305" y="1034"/>
                  </a:lnTo>
                  <a:lnTo>
                    <a:pt x="213" y="1073"/>
                  </a:lnTo>
                  <a:lnTo>
                    <a:pt x="119" y="1099"/>
                  </a:lnTo>
                  <a:lnTo>
                    <a:pt x="27" y="1099"/>
                  </a:lnTo>
                  <a:lnTo>
                    <a:pt x="0" y="1006"/>
                  </a:lnTo>
                  <a:lnTo>
                    <a:pt x="93" y="1006"/>
                  </a:lnTo>
                  <a:lnTo>
                    <a:pt x="185" y="980"/>
                  </a:lnTo>
                  <a:lnTo>
                    <a:pt x="265" y="954"/>
                  </a:lnTo>
                  <a:lnTo>
                    <a:pt x="332" y="940"/>
                  </a:lnTo>
                  <a:lnTo>
                    <a:pt x="398" y="861"/>
                  </a:lnTo>
                  <a:lnTo>
                    <a:pt x="450" y="821"/>
                  </a:lnTo>
                  <a:lnTo>
                    <a:pt x="570" y="702"/>
                  </a:lnTo>
                  <a:lnTo>
                    <a:pt x="609" y="609"/>
                  </a:lnTo>
                  <a:lnTo>
                    <a:pt x="663" y="544"/>
                  </a:lnTo>
                  <a:lnTo>
                    <a:pt x="703" y="371"/>
                  </a:lnTo>
                  <a:lnTo>
                    <a:pt x="729" y="279"/>
                  </a:lnTo>
                  <a:lnTo>
                    <a:pt x="755" y="185"/>
                  </a:lnTo>
                  <a:lnTo>
                    <a:pt x="769" y="0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5" name="Freeform 67"/>
            <p:cNvSpPr>
              <a:spLocks/>
            </p:cNvSpPr>
            <p:nvPr/>
          </p:nvSpPr>
          <p:spPr bwMode="auto">
            <a:xfrm rot="-1316223">
              <a:off x="4538" y="1968"/>
              <a:ext cx="13" cy="1"/>
            </a:xfrm>
            <a:custGeom>
              <a:avLst/>
              <a:gdLst>
                <a:gd name="T0" fmla="*/ 93 w 93"/>
                <a:gd name="T1" fmla="*/ 0 w 93"/>
                <a:gd name="T2" fmla="*/ 93 w 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3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6" name="Freeform 68"/>
            <p:cNvSpPr>
              <a:spLocks/>
            </p:cNvSpPr>
            <p:nvPr/>
          </p:nvSpPr>
          <p:spPr bwMode="auto">
            <a:xfrm rot="-1316223">
              <a:off x="4315" y="2096"/>
              <a:ext cx="172" cy="96"/>
            </a:xfrm>
            <a:custGeom>
              <a:avLst/>
              <a:gdLst>
                <a:gd name="T0" fmla="*/ 1205 w 1205"/>
                <a:gd name="T1" fmla="*/ 675 h 675"/>
                <a:gd name="T2" fmla="*/ 993 w 1205"/>
                <a:gd name="T3" fmla="*/ 675 h 675"/>
                <a:gd name="T4" fmla="*/ 835 w 1205"/>
                <a:gd name="T5" fmla="*/ 649 h 675"/>
                <a:gd name="T6" fmla="*/ 742 w 1205"/>
                <a:gd name="T7" fmla="*/ 622 h 675"/>
                <a:gd name="T8" fmla="*/ 649 w 1205"/>
                <a:gd name="T9" fmla="*/ 582 h 675"/>
                <a:gd name="T10" fmla="*/ 490 w 1205"/>
                <a:gd name="T11" fmla="*/ 530 h 675"/>
                <a:gd name="T12" fmla="*/ 345 w 1205"/>
                <a:gd name="T13" fmla="*/ 437 h 675"/>
                <a:gd name="T14" fmla="*/ 279 w 1205"/>
                <a:gd name="T15" fmla="*/ 397 h 675"/>
                <a:gd name="T16" fmla="*/ 199 w 1205"/>
                <a:gd name="T17" fmla="*/ 331 h 675"/>
                <a:gd name="T18" fmla="*/ 92 w 1205"/>
                <a:gd name="T19" fmla="*/ 212 h 675"/>
                <a:gd name="T20" fmla="*/ 0 w 1205"/>
                <a:gd name="T21" fmla="*/ 40 h 675"/>
                <a:gd name="T22" fmla="*/ 66 w 1205"/>
                <a:gd name="T23" fmla="*/ 0 h 675"/>
                <a:gd name="T24" fmla="*/ 159 w 1205"/>
                <a:gd name="T25" fmla="*/ 132 h 675"/>
                <a:gd name="T26" fmla="*/ 279 w 1205"/>
                <a:gd name="T27" fmla="*/ 251 h 675"/>
                <a:gd name="T28" fmla="*/ 345 w 1205"/>
                <a:gd name="T29" fmla="*/ 331 h 675"/>
                <a:gd name="T30" fmla="*/ 397 w 1205"/>
                <a:gd name="T31" fmla="*/ 371 h 675"/>
                <a:gd name="T32" fmla="*/ 530 w 1205"/>
                <a:gd name="T33" fmla="*/ 437 h 675"/>
                <a:gd name="T34" fmla="*/ 689 w 1205"/>
                <a:gd name="T35" fmla="*/ 516 h 675"/>
                <a:gd name="T36" fmla="*/ 768 w 1205"/>
                <a:gd name="T37" fmla="*/ 530 h 675"/>
                <a:gd name="T38" fmla="*/ 835 w 1205"/>
                <a:gd name="T39" fmla="*/ 556 h 675"/>
                <a:gd name="T40" fmla="*/ 1020 w 1205"/>
                <a:gd name="T41" fmla="*/ 582 h 675"/>
                <a:gd name="T42" fmla="*/ 1205 w 1205"/>
                <a:gd name="T43" fmla="*/ 582 h 675"/>
                <a:gd name="T44" fmla="*/ 1205 w 1205"/>
                <a:gd name="T45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675">
                  <a:moveTo>
                    <a:pt x="1205" y="675"/>
                  </a:moveTo>
                  <a:lnTo>
                    <a:pt x="993" y="675"/>
                  </a:lnTo>
                  <a:lnTo>
                    <a:pt x="835" y="649"/>
                  </a:lnTo>
                  <a:lnTo>
                    <a:pt x="742" y="622"/>
                  </a:lnTo>
                  <a:lnTo>
                    <a:pt x="649" y="582"/>
                  </a:lnTo>
                  <a:lnTo>
                    <a:pt x="490" y="530"/>
                  </a:lnTo>
                  <a:lnTo>
                    <a:pt x="345" y="437"/>
                  </a:lnTo>
                  <a:lnTo>
                    <a:pt x="279" y="397"/>
                  </a:lnTo>
                  <a:lnTo>
                    <a:pt x="199" y="331"/>
                  </a:lnTo>
                  <a:lnTo>
                    <a:pt x="92" y="212"/>
                  </a:lnTo>
                  <a:lnTo>
                    <a:pt x="0" y="40"/>
                  </a:lnTo>
                  <a:lnTo>
                    <a:pt x="66" y="0"/>
                  </a:lnTo>
                  <a:lnTo>
                    <a:pt x="159" y="132"/>
                  </a:lnTo>
                  <a:lnTo>
                    <a:pt x="279" y="251"/>
                  </a:lnTo>
                  <a:lnTo>
                    <a:pt x="345" y="331"/>
                  </a:lnTo>
                  <a:lnTo>
                    <a:pt x="397" y="371"/>
                  </a:lnTo>
                  <a:lnTo>
                    <a:pt x="530" y="437"/>
                  </a:lnTo>
                  <a:lnTo>
                    <a:pt x="689" y="516"/>
                  </a:lnTo>
                  <a:lnTo>
                    <a:pt x="768" y="530"/>
                  </a:lnTo>
                  <a:lnTo>
                    <a:pt x="835" y="556"/>
                  </a:lnTo>
                  <a:lnTo>
                    <a:pt x="1020" y="582"/>
                  </a:lnTo>
                  <a:lnTo>
                    <a:pt x="1205" y="582"/>
                  </a:lnTo>
                  <a:lnTo>
                    <a:pt x="1205" y="6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7" name="Freeform 69"/>
            <p:cNvSpPr>
              <a:spLocks/>
            </p:cNvSpPr>
            <p:nvPr/>
          </p:nvSpPr>
          <p:spPr bwMode="auto">
            <a:xfrm rot="-1316223">
              <a:off x="4493" y="2145"/>
              <a:ext cx="4" cy="13"/>
            </a:xfrm>
            <a:custGeom>
              <a:avLst/>
              <a:gdLst>
                <a:gd name="T0" fmla="*/ 27 w 27"/>
                <a:gd name="T1" fmla="*/ 93 h 93"/>
                <a:gd name="T2" fmla="*/ 27 w 27"/>
                <a:gd name="T3" fmla="*/ 0 h 93"/>
                <a:gd name="T4" fmla="*/ 0 w 27"/>
                <a:gd name="T5" fmla="*/ 0 h 93"/>
                <a:gd name="T6" fmla="*/ 27 w 27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3">
                  <a:moveTo>
                    <a:pt x="27" y="93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8" name="Freeform 70"/>
            <p:cNvSpPr>
              <a:spLocks/>
            </p:cNvSpPr>
            <p:nvPr/>
          </p:nvSpPr>
          <p:spPr bwMode="auto">
            <a:xfrm rot="-1316223">
              <a:off x="4261" y="2138"/>
              <a:ext cx="60" cy="36"/>
            </a:xfrm>
            <a:custGeom>
              <a:avLst/>
              <a:gdLst>
                <a:gd name="T0" fmla="*/ 424 w 424"/>
                <a:gd name="T1" fmla="*/ 66 h 251"/>
                <a:gd name="T2" fmla="*/ 239 w 424"/>
                <a:gd name="T3" fmla="*/ 185 h 251"/>
                <a:gd name="T4" fmla="*/ 147 w 424"/>
                <a:gd name="T5" fmla="*/ 225 h 251"/>
                <a:gd name="T6" fmla="*/ 93 w 424"/>
                <a:gd name="T7" fmla="*/ 251 h 251"/>
                <a:gd name="T8" fmla="*/ 27 w 424"/>
                <a:gd name="T9" fmla="*/ 251 h 251"/>
                <a:gd name="T10" fmla="*/ 0 w 424"/>
                <a:gd name="T11" fmla="*/ 158 h 251"/>
                <a:gd name="T12" fmla="*/ 80 w 424"/>
                <a:gd name="T13" fmla="*/ 158 h 251"/>
                <a:gd name="T14" fmla="*/ 93 w 424"/>
                <a:gd name="T15" fmla="*/ 132 h 251"/>
                <a:gd name="T16" fmla="*/ 187 w 424"/>
                <a:gd name="T17" fmla="*/ 120 h 251"/>
                <a:gd name="T18" fmla="*/ 358 w 424"/>
                <a:gd name="T19" fmla="*/ 0 h 251"/>
                <a:gd name="T20" fmla="*/ 424 w 424"/>
                <a:gd name="T21" fmla="*/ 6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251">
                  <a:moveTo>
                    <a:pt x="424" y="66"/>
                  </a:moveTo>
                  <a:lnTo>
                    <a:pt x="239" y="185"/>
                  </a:lnTo>
                  <a:lnTo>
                    <a:pt x="147" y="225"/>
                  </a:lnTo>
                  <a:lnTo>
                    <a:pt x="93" y="251"/>
                  </a:lnTo>
                  <a:lnTo>
                    <a:pt x="27" y="251"/>
                  </a:lnTo>
                  <a:lnTo>
                    <a:pt x="0" y="158"/>
                  </a:lnTo>
                  <a:lnTo>
                    <a:pt x="80" y="158"/>
                  </a:lnTo>
                  <a:lnTo>
                    <a:pt x="93" y="132"/>
                  </a:lnTo>
                  <a:lnTo>
                    <a:pt x="187" y="120"/>
                  </a:lnTo>
                  <a:lnTo>
                    <a:pt x="358" y="0"/>
                  </a:lnTo>
                  <a:lnTo>
                    <a:pt x="42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59" name="Freeform 71"/>
            <p:cNvSpPr>
              <a:spLocks/>
            </p:cNvSpPr>
            <p:nvPr/>
          </p:nvSpPr>
          <p:spPr bwMode="auto">
            <a:xfrm rot="-1316223">
              <a:off x="4303" y="2122"/>
              <a:ext cx="9" cy="17"/>
            </a:xfrm>
            <a:custGeom>
              <a:avLst/>
              <a:gdLst>
                <a:gd name="T0" fmla="*/ 66 w 66"/>
                <a:gd name="T1" fmla="*/ 53 h 119"/>
                <a:gd name="T2" fmla="*/ 40 w 66"/>
                <a:gd name="T3" fmla="*/ 0 h 119"/>
                <a:gd name="T4" fmla="*/ 0 w 66"/>
                <a:gd name="T5" fmla="*/ 53 h 119"/>
                <a:gd name="T6" fmla="*/ 66 w 66"/>
                <a:gd name="T7" fmla="*/ 119 h 119"/>
                <a:gd name="T8" fmla="*/ 0 w 66"/>
                <a:gd name="T9" fmla="*/ 93 h 119"/>
                <a:gd name="T10" fmla="*/ 66 w 66"/>
                <a:gd name="T11" fmla="*/ 5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19">
                  <a:moveTo>
                    <a:pt x="66" y="53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66" y="119"/>
                  </a:lnTo>
                  <a:lnTo>
                    <a:pt x="0" y="93"/>
                  </a:lnTo>
                  <a:lnTo>
                    <a:pt x="6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60" name="Freeform 72"/>
            <p:cNvSpPr>
              <a:spLocks/>
            </p:cNvSpPr>
            <p:nvPr/>
          </p:nvSpPr>
          <p:spPr bwMode="auto">
            <a:xfrm rot="-1316223">
              <a:off x="4213" y="2145"/>
              <a:ext cx="53" cy="49"/>
            </a:xfrm>
            <a:custGeom>
              <a:avLst/>
              <a:gdLst>
                <a:gd name="T0" fmla="*/ 370 w 370"/>
                <a:gd name="T1" fmla="*/ 344 h 344"/>
                <a:gd name="T2" fmla="*/ 277 w 370"/>
                <a:gd name="T3" fmla="*/ 344 h 344"/>
                <a:gd name="T4" fmla="*/ 211 w 370"/>
                <a:gd name="T5" fmla="*/ 318 h 344"/>
                <a:gd name="T6" fmla="*/ 158 w 370"/>
                <a:gd name="T7" fmla="*/ 305 h 344"/>
                <a:gd name="T8" fmla="*/ 118 w 370"/>
                <a:gd name="T9" fmla="*/ 251 h 344"/>
                <a:gd name="T10" fmla="*/ 66 w 370"/>
                <a:gd name="T11" fmla="*/ 159 h 344"/>
                <a:gd name="T12" fmla="*/ 0 w 370"/>
                <a:gd name="T13" fmla="*/ 40 h 344"/>
                <a:gd name="T14" fmla="*/ 66 w 370"/>
                <a:gd name="T15" fmla="*/ 0 h 344"/>
                <a:gd name="T16" fmla="*/ 132 w 370"/>
                <a:gd name="T17" fmla="*/ 119 h 344"/>
                <a:gd name="T18" fmla="*/ 185 w 370"/>
                <a:gd name="T19" fmla="*/ 213 h 344"/>
                <a:gd name="T20" fmla="*/ 211 w 370"/>
                <a:gd name="T21" fmla="*/ 225 h 344"/>
                <a:gd name="T22" fmla="*/ 225 w 370"/>
                <a:gd name="T23" fmla="*/ 251 h 344"/>
                <a:gd name="T24" fmla="*/ 303 w 370"/>
                <a:gd name="T25" fmla="*/ 251 h 344"/>
                <a:gd name="T26" fmla="*/ 370 w 370"/>
                <a:gd name="T27" fmla="*/ 251 h 344"/>
                <a:gd name="T28" fmla="*/ 370 w 370"/>
                <a:gd name="T2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0" h="344">
                  <a:moveTo>
                    <a:pt x="370" y="344"/>
                  </a:moveTo>
                  <a:lnTo>
                    <a:pt x="277" y="344"/>
                  </a:lnTo>
                  <a:lnTo>
                    <a:pt x="211" y="318"/>
                  </a:lnTo>
                  <a:lnTo>
                    <a:pt x="158" y="305"/>
                  </a:lnTo>
                  <a:lnTo>
                    <a:pt x="118" y="251"/>
                  </a:lnTo>
                  <a:lnTo>
                    <a:pt x="66" y="159"/>
                  </a:lnTo>
                  <a:lnTo>
                    <a:pt x="0" y="40"/>
                  </a:lnTo>
                  <a:lnTo>
                    <a:pt x="66" y="0"/>
                  </a:lnTo>
                  <a:lnTo>
                    <a:pt x="132" y="119"/>
                  </a:lnTo>
                  <a:lnTo>
                    <a:pt x="185" y="213"/>
                  </a:lnTo>
                  <a:lnTo>
                    <a:pt x="211" y="225"/>
                  </a:lnTo>
                  <a:lnTo>
                    <a:pt x="225" y="251"/>
                  </a:lnTo>
                  <a:lnTo>
                    <a:pt x="303" y="251"/>
                  </a:lnTo>
                  <a:lnTo>
                    <a:pt x="370" y="251"/>
                  </a:lnTo>
                  <a:lnTo>
                    <a:pt x="370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61" name="Freeform 73"/>
            <p:cNvSpPr>
              <a:spLocks/>
            </p:cNvSpPr>
            <p:nvPr/>
          </p:nvSpPr>
          <p:spPr bwMode="auto">
            <a:xfrm rot="-1316223">
              <a:off x="4207" y="2155"/>
              <a:ext cx="9" cy="5"/>
            </a:xfrm>
            <a:custGeom>
              <a:avLst/>
              <a:gdLst>
                <a:gd name="T0" fmla="*/ 66 w 66"/>
                <a:gd name="T1" fmla="*/ 0 h 40"/>
                <a:gd name="T2" fmla="*/ 0 w 66"/>
                <a:gd name="T3" fmla="*/ 40 h 40"/>
                <a:gd name="T4" fmla="*/ 66 w 6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40">
                  <a:moveTo>
                    <a:pt x="66" y="0"/>
                  </a:moveTo>
                  <a:lnTo>
                    <a:pt x="0" y="4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62" name="Freeform 74"/>
            <p:cNvSpPr>
              <a:spLocks/>
            </p:cNvSpPr>
            <p:nvPr/>
          </p:nvSpPr>
          <p:spPr bwMode="auto">
            <a:xfrm rot="-1316223">
              <a:off x="4346" y="1908"/>
              <a:ext cx="1010" cy="393"/>
            </a:xfrm>
            <a:custGeom>
              <a:avLst/>
              <a:gdLst>
                <a:gd name="T0" fmla="*/ 14 w 7072"/>
                <a:gd name="T1" fmla="*/ 821 h 2754"/>
                <a:gd name="T2" fmla="*/ 107 w 7072"/>
                <a:gd name="T3" fmla="*/ 1125 h 2754"/>
                <a:gd name="T4" fmla="*/ 345 w 7072"/>
                <a:gd name="T5" fmla="*/ 1416 h 2754"/>
                <a:gd name="T6" fmla="*/ 584 w 7072"/>
                <a:gd name="T7" fmla="*/ 1589 h 2754"/>
                <a:gd name="T8" fmla="*/ 875 w 7072"/>
                <a:gd name="T9" fmla="*/ 1629 h 2754"/>
                <a:gd name="T10" fmla="*/ 980 w 7072"/>
                <a:gd name="T11" fmla="*/ 1589 h 2754"/>
                <a:gd name="T12" fmla="*/ 1140 w 7072"/>
                <a:gd name="T13" fmla="*/ 1510 h 2754"/>
                <a:gd name="T14" fmla="*/ 1325 w 7072"/>
                <a:gd name="T15" fmla="*/ 1814 h 2754"/>
                <a:gd name="T16" fmla="*/ 1576 w 7072"/>
                <a:gd name="T17" fmla="*/ 2053 h 2754"/>
                <a:gd name="T18" fmla="*/ 1908 w 7072"/>
                <a:gd name="T19" fmla="*/ 2185 h 2754"/>
                <a:gd name="T20" fmla="*/ 2702 w 7072"/>
                <a:gd name="T21" fmla="*/ 2330 h 2754"/>
                <a:gd name="T22" fmla="*/ 2901 w 7072"/>
                <a:gd name="T23" fmla="*/ 2171 h 2754"/>
                <a:gd name="T24" fmla="*/ 3192 w 7072"/>
                <a:gd name="T25" fmla="*/ 2396 h 2754"/>
                <a:gd name="T26" fmla="*/ 3602 w 7072"/>
                <a:gd name="T27" fmla="*/ 2635 h 2754"/>
                <a:gd name="T28" fmla="*/ 3960 w 7072"/>
                <a:gd name="T29" fmla="*/ 2701 h 2754"/>
                <a:gd name="T30" fmla="*/ 4582 w 7072"/>
                <a:gd name="T31" fmla="*/ 2754 h 2754"/>
                <a:gd name="T32" fmla="*/ 4821 w 7072"/>
                <a:gd name="T33" fmla="*/ 2661 h 2754"/>
                <a:gd name="T34" fmla="*/ 5098 w 7072"/>
                <a:gd name="T35" fmla="*/ 2450 h 2754"/>
                <a:gd name="T36" fmla="*/ 5311 w 7072"/>
                <a:gd name="T37" fmla="*/ 2053 h 2754"/>
                <a:gd name="T38" fmla="*/ 5323 w 7072"/>
                <a:gd name="T39" fmla="*/ 1868 h 2754"/>
                <a:gd name="T40" fmla="*/ 5588 w 7072"/>
                <a:gd name="T41" fmla="*/ 1934 h 2754"/>
                <a:gd name="T42" fmla="*/ 5907 w 7072"/>
                <a:gd name="T43" fmla="*/ 1960 h 2754"/>
                <a:gd name="T44" fmla="*/ 6516 w 7072"/>
                <a:gd name="T45" fmla="*/ 1840 h 2754"/>
                <a:gd name="T46" fmla="*/ 6913 w 7072"/>
                <a:gd name="T47" fmla="*/ 1563 h 2754"/>
                <a:gd name="T48" fmla="*/ 7032 w 7072"/>
                <a:gd name="T49" fmla="*/ 1311 h 2754"/>
                <a:gd name="T50" fmla="*/ 7045 w 7072"/>
                <a:gd name="T51" fmla="*/ 914 h 2754"/>
                <a:gd name="T52" fmla="*/ 6939 w 7072"/>
                <a:gd name="T53" fmla="*/ 609 h 2754"/>
                <a:gd name="T54" fmla="*/ 6767 w 7072"/>
                <a:gd name="T55" fmla="*/ 331 h 2754"/>
                <a:gd name="T56" fmla="*/ 6542 w 7072"/>
                <a:gd name="T57" fmla="*/ 145 h 2754"/>
                <a:gd name="T58" fmla="*/ 6264 w 7072"/>
                <a:gd name="T59" fmla="*/ 26 h 2754"/>
                <a:gd name="T60" fmla="*/ 5986 w 7072"/>
                <a:gd name="T61" fmla="*/ 0 h 2754"/>
                <a:gd name="T62" fmla="*/ 5681 w 7072"/>
                <a:gd name="T63" fmla="*/ 145 h 2754"/>
                <a:gd name="T64" fmla="*/ 5774 w 7072"/>
                <a:gd name="T65" fmla="*/ 609 h 2754"/>
                <a:gd name="T66" fmla="*/ 5841 w 7072"/>
                <a:gd name="T67" fmla="*/ 450 h 2754"/>
                <a:gd name="T68" fmla="*/ 5562 w 7072"/>
                <a:gd name="T69" fmla="*/ 251 h 2754"/>
                <a:gd name="T70" fmla="*/ 5191 w 7072"/>
                <a:gd name="T71" fmla="*/ 185 h 2754"/>
                <a:gd name="T72" fmla="*/ 4728 w 7072"/>
                <a:gd name="T73" fmla="*/ 251 h 2754"/>
                <a:gd name="T74" fmla="*/ 4423 w 7072"/>
                <a:gd name="T75" fmla="*/ 424 h 2754"/>
                <a:gd name="T76" fmla="*/ 4158 w 7072"/>
                <a:gd name="T77" fmla="*/ 635 h 2754"/>
                <a:gd name="T78" fmla="*/ 4052 w 7072"/>
                <a:gd name="T79" fmla="*/ 821 h 2754"/>
                <a:gd name="T80" fmla="*/ 3960 w 7072"/>
                <a:gd name="T81" fmla="*/ 1073 h 2754"/>
                <a:gd name="T82" fmla="*/ 3960 w 7072"/>
                <a:gd name="T83" fmla="*/ 1404 h 2754"/>
                <a:gd name="T84" fmla="*/ 4026 w 7072"/>
                <a:gd name="T85" fmla="*/ 1894 h 2754"/>
                <a:gd name="T86" fmla="*/ 3907 w 7072"/>
                <a:gd name="T87" fmla="*/ 1960 h 2754"/>
                <a:gd name="T88" fmla="*/ 3669 w 7072"/>
                <a:gd name="T89" fmla="*/ 1906 h 2754"/>
                <a:gd name="T90" fmla="*/ 3510 w 7072"/>
                <a:gd name="T91" fmla="*/ 1788 h 2754"/>
                <a:gd name="T92" fmla="*/ 3112 w 7072"/>
                <a:gd name="T93" fmla="*/ 1350 h 2754"/>
                <a:gd name="T94" fmla="*/ 2835 w 7072"/>
                <a:gd name="T95" fmla="*/ 1218 h 2754"/>
                <a:gd name="T96" fmla="*/ 2185 w 7072"/>
                <a:gd name="T97" fmla="*/ 1165 h 2754"/>
                <a:gd name="T98" fmla="*/ 1365 w 7072"/>
                <a:gd name="T99" fmla="*/ 1006 h 2754"/>
                <a:gd name="T100" fmla="*/ 676 w 7072"/>
                <a:gd name="T101" fmla="*/ 834 h 2754"/>
                <a:gd name="T102" fmla="*/ 0 w 7072"/>
                <a:gd name="T103" fmla="*/ 516 h 2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72" h="2754">
                  <a:moveTo>
                    <a:pt x="0" y="516"/>
                  </a:moveTo>
                  <a:lnTo>
                    <a:pt x="0" y="729"/>
                  </a:lnTo>
                  <a:lnTo>
                    <a:pt x="14" y="821"/>
                  </a:lnTo>
                  <a:lnTo>
                    <a:pt x="40" y="926"/>
                  </a:lnTo>
                  <a:lnTo>
                    <a:pt x="94" y="1020"/>
                  </a:lnTo>
                  <a:lnTo>
                    <a:pt x="107" y="1125"/>
                  </a:lnTo>
                  <a:lnTo>
                    <a:pt x="226" y="1284"/>
                  </a:lnTo>
                  <a:lnTo>
                    <a:pt x="279" y="1350"/>
                  </a:lnTo>
                  <a:lnTo>
                    <a:pt x="345" y="1416"/>
                  </a:lnTo>
                  <a:lnTo>
                    <a:pt x="411" y="1496"/>
                  </a:lnTo>
                  <a:lnTo>
                    <a:pt x="490" y="1536"/>
                  </a:lnTo>
                  <a:lnTo>
                    <a:pt x="584" y="1589"/>
                  </a:lnTo>
                  <a:lnTo>
                    <a:pt x="676" y="1603"/>
                  </a:lnTo>
                  <a:lnTo>
                    <a:pt x="769" y="1629"/>
                  </a:lnTo>
                  <a:lnTo>
                    <a:pt x="875" y="1629"/>
                  </a:lnTo>
                  <a:lnTo>
                    <a:pt x="901" y="1629"/>
                  </a:lnTo>
                  <a:lnTo>
                    <a:pt x="954" y="1603"/>
                  </a:lnTo>
                  <a:lnTo>
                    <a:pt x="980" y="1589"/>
                  </a:lnTo>
                  <a:lnTo>
                    <a:pt x="994" y="1563"/>
                  </a:lnTo>
                  <a:lnTo>
                    <a:pt x="1113" y="1404"/>
                  </a:lnTo>
                  <a:lnTo>
                    <a:pt x="1140" y="1510"/>
                  </a:lnTo>
                  <a:lnTo>
                    <a:pt x="1179" y="1629"/>
                  </a:lnTo>
                  <a:lnTo>
                    <a:pt x="1259" y="1721"/>
                  </a:lnTo>
                  <a:lnTo>
                    <a:pt x="1325" y="1814"/>
                  </a:lnTo>
                  <a:lnTo>
                    <a:pt x="1391" y="1906"/>
                  </a:lnTo>
                  <a:lnTo>
                    <a:pt x="1484" y="1986"/>
                  </a:lnTo>
                  <a:lnTo>
                    <a:pt x="1576" y="2053"/>
                  </a:lnTo>
                  <a:lnTo>
                    <a:pt x="1695" y="2093"/>
                  </a:lnTo>
                  <a:lnTo>
                    <a:pt x="1789" y="2145"/>
                  </a:lnTo>
                  <a:lnTo>
                    <a:pt x="1908" y="2185"/>
                  </a:lnTo>
                  <a:lnTo>
                    <a:pt x="2159" y="2264"/>
                  </a:lnTo>
                  <a:lnTo>
                    <a:pt x="2424" y="2304"/>
                  </a:lnTo>
                  <a:lnTo>
                    <a:pt x="2702" y="2330"/>
                  </a:lnTo>
                  <a:lnTo>
                    <a:pt x="2741" y="1960"/>
                  </a:lnTo>
                  <a:lnTo>
                    <a:pt x="2807" y="2079"/>
                  </a:lnTo>
                  <a:lnTo>
                    <a:pt x="2901" y="2171"/>
                  </a:lnTo>
                  <a:lnTo>
                    <a:pt x="2994" y="2264"/>
                  </a:lnTo>
                  <a:lnTo>
                    <a:pt x="3099" y="2330"/>
                  </a:lnTo>
                  <a:lnTo>
                    <a:pt x="3192" y="2396"/>
                  </a:lnTo>
                  <a:lnTo>
                    <a:pt x="3285" y="2463"/>
                  </a:lnTo>
                  <a:lnTo>
                    <a:pt x="3484" y="2583"/>
                  </a:lnTo>
                  <a:lnTo>
                    <a:pt x="3602" y="2635"/>
                  </a:lnTo>
                  <a:lnTo>
                    <a:pt x="3721" y="2661"/>
                  </a:lnTo>
                  <a:lnTo>
                    <a:pt x="3841" y="2675"/>
                  </a:lnTo>
                  <a:lnTo>
                    <a:pt x="3960" y="2701"/>
                  </a:lnTo>
                  <a:lnTo>
                    <a:pt x="4211" y="2754"/>
                  </a:lnTo>
                  <a:lnTo>
                    <a:pt x="4490" y="2754"/>
                  </a:lnTo>
                  <a:lnTo>
                    <a:pt x="4582" y="2754"/>
                  </a:lnTo>
                  <a:lnTo>
                    <a:pt x="4648" y="2728"/>
                  </a:lnTo>
                  <a:lnTo>
                    <a:pt x="4741" y="2701"/>
                  </a:lnTo>
                  <a:lnTo>
                    <a:pt x="4821" y="2661"/>
                  </a:lnTo>
                  <a:lnTo>
                    <a:pt x="4980" y="2569"/>
                  </a:lnTo>
                  <a:lnTo>
                    <a:pt x="5046" y="2516"/>
                  </a:lnTo>
                  <a:lnTo>
                    <a:pt x="5098" y="2450"/>
                  </a:lnTo>
                  <a:lnTo>
                    <a:pt x="5218" y="2304"/>
                  </a:lnTo>
                  <a:lnTo>
                    <a:pt x="5284" y="2145"/>
                  </a:lnTo>
                  <a:lnTo>
                    <a:pt x="5311" y="2053"/>
                  </a:lnTo>
                  <a:lnTo>
                    <a:pt x="5311" y="2000"/>
                  </a:lnTo>
                  <a:lnTo>
                    <a:pt x="5323" y="1960"/>
                  </a:lnTo>
                  <a:lnTo>
                    <a:pt x="5323" y="1868"/>
                  </a:lnTo>
                  <a:lnTo>
                    <a:pt x="5351" y="1774"/>
                  </a:lnTo>
                  <a:lnTo>
                    <a:pt x="5469" y="1868"/>
                  </a:lnTo>
                  <a:lnTo>
                    <a:pt x="5588" y="1934"/>
                  </a:lnTo>
                  <a:lnTo>
                    <a:pt x="5654" y="1934"/>
                  </a:lnTo>
                  <a:lnTo>
                    <a:pt x="5747" y="1960"/>
                  </a:lnTo>
                  <a:lnTo>
                    <a:pt x="5907" y="1960"/>
                  </a:lnTo>
                  <a:lnTo>
                    <a:pt x="6118" y="1934"/>
                  </a:lnTo>
                  <a:lnTo>
                    <a:pt x="6303" y="1906"/>
                  </a:lnTo>
                  <a:lnTo>
                    <a:pt x="6516" y="1840"/>
                  </a:lnTo>
                  <a:lnTo>
                    <a:pt x="6701" y="1748"/>
                  </a:lnTo>
                  <a:lnTo>
                    <a:pt x="6847" y="1629"/>
                  </a:lnTo>
                  <a:lnTo>
                    <a:pt x="6913" y="1563"/>
                  </a:lnTo>
                  <a:lnTo>
                    <a:pt x="6952" y="1496"/>
                  </a:lnTo>
                  <a:lnTo>
                    <a:pt x="7005" y="1404"/>
                  </a:lnTo>
                  <a:lnTo>
                    <a:pt x="7032" y="1311"/>
                  </a:lnTo>
                  <a:lnTo>
                    <a:pt x="7045" y="1218"/>
                  </a:lnTo>
                  <a:lnTo>
                    <a:pt x="7072" y="1125"/>
                  </a:lnTo>
                  <a:lnTo>
                    <a:pt x="7045" y="914"/>
                  </a:lnTo>
                  <a:lnTo>
                    <a:pt x="7032" y="794"/>
                  </a:lnTo>
                  <a:lnTo>
                    <a:pt x="6979" y="701"/>
                  </a:lnTo>
                  <a:lnTo>
                    <a:pt x="6939" y="609"/>
                  </a:lnTo>
                  <a:lnTo>
                    <a:pt x="6886" y="516"/>
                  </a:lnTo>
                  <a:lnTo>
                    <a:pt x="6847" y="424"/>
                  </a:lnTo>
                  <a:lnTo>
                    <a:pt x="6767" y="331"/>
                  </a:lnTo>
                  <a:lnTo>
                    <a:pt x="6701" y="251"/>
                  </a:lnTo>
                  <a:lnTo>
                    <a:pt x="6634" y="185"/>
                  </a:lnTo>
                  <a:lnTo>
                    <a:pt x="6542" y="145"/>
                  </a:lnTo>
                  <a:lnTo>
                    <a:pt x="6449" y="92"/>
                  </a:lnTo>
                  <a:lnTo>
                    <a:pt x="6357" y="52"/>
                  </a:lnTo>
                  <a:lnTo>
                    <a:pt x="6264" y="26"/>
                  </a:lnTo>
                  <a:lnTo>
                    <a:pt x="6144" y="0"/>
                  </a:lnTo>
                  <a:lnTo>
                    <a:pt x="6052" y="0"/>
                  </a:lnTo>
                  <a:lnTo>
                    <a:pt x="5986" y="0"/>
                  </a:lnTo>
                  <a:lnTo>
                    <a:pt x="5907" y="26"/>
                  </a:lnTo>
                  <a:lnTo>
                    <a:pt x="5787" y="66"/>
                  </a:lnTo>
                  <a:lnTo>
                    <a:pt x="5681" y="145"/>
                  </a:lnTo>
                  <a:lnTo>
                    <a:pt x="5588" y="239"/>
                  </a:lnTo>
                  <a:lnTo>
                    <a:pt x="5588" y="464"/>
                  </a:lnTo>
                  <a:lnTo>
                    <a:pt x="5774" y="609"/>
                  </a:lnTo>
                  <a:lnTo>
                    <a:pt x="5959" y="649"/>
                  </a:lnTo>
                  <a:lnTo>
                    <a:pt x="5907" y="542"/>
                  </a:lnTo>
                  <a:lnTo>
                    <a:pt x="5841" y="450"/>
                  </a:lnTo>
                  <a:lnTo>
                    <a:pt x="5774" y="344"/>
                  </a:lnTo>
                  <a:lnTo>
                    <a:pt x="5654" y="304"/>
                  </a:lnTo>
                  <a:lnTo>
                    <a:pt x="5562" y="251"/>
                  </a:lnTo>
                  <a:lnTo>
                    <a:pt x="5443" y="211"/>
                  </a:lnTo>
                  <a:lnTo>
                    <a:pt x="5311" y="185"/>
                  </a:lnTo>
                  <a:lnTo>
                    <a:pt x="5191" y="185"/>
                  </a:lnTo>
                  <a:lnTo>
                    <a:pt x="4953" y="211"/>
                  </a:lnTo>
                  <a:lnTo>
                    <a:pt x="4833" y="239"/>
                  </a:lnTo>
                  <a:lnTo>
                    <a:pt x="4728" y="251"/>
                  </a:lnTo>
                  <a:lnTo>
                    <a:pt x="4608" y="304"/>
                  </a:lnTo>
                  <a:lnTo>
                    <a:pt x="4516" y="344"/>
                  </a:lnTo>
                  <a:lnTo>
                    <a:pt x="4423" y="424"/>
                  </a:lnTo>
                  <a:lnTo>
                    <a:pt x="4331" y="464"/>
                  </a:lnTo>
                  <a:lnTo>
                    <a:pt x="4238" y="542"/>
                  </a:lnTo>
                  <a:lnTo>
                    <a:pt x="4158" y="635"/>
                  </a:lnTo>
                  <a:lnTo>
                    <a:pt x="4092" y="729"/>
                  </a:lnTo>
                  <a:lnTo>
                    <a:pt x="4066" y="768"/>
                  </a:lnTo>
                  <a:lnTo>
                    <a:pt x="4052" y="821"/>
                  </a:lnTo>
                  <a:lnTo>
                    <a:pt x="4000" y="914"/>
                  </a:lnTo>
                  <a:lnTo>
                    <a:pt x="3973" y="1006"/>
                  </a:lnTo>
                  <a:lnTo>
                    <a:pt x="3960" y="1073"/>
                  </a:lnTo>
                  <a:lnTo>
                    <a:pt x="3960" y="1125"/>
                  </a:lnTo>
                  <a:lnTo>
                    <a:pt x="3960" y="1231"/>
                  </a:lnTo>
                  <a:lnTo>
                    <a:pt x="3960" y="1404"/>
                  </a:lnTo>
                  <a:lnTo>
                    <a:pt x="3973" y="1563"/>
                  </a:lnTo>
                  <a:lnTo>
                    <a:pt x="4092" y="1868"/>
                  </a:lnTo>
                  <a:lnTo>
                    <a:pt x="4026" y="1894"/>
                  </a:lnTo>
                  <a:lnTo>
                    <a:pt x="4000" y="1906"/>
                  </a:lnTo>
                  <a:lnTo>
                    <a:pt x="3960" y="1934"/>
                  </a:lnTo>
                  <a:lnTo>
                    <a:pt x="3907" y="1960"/>
                  </a:lnTo>
                  <a:lnTo>
                    <a:pt x="3815" y="1960"/>
                  </a:lnTo>
                  <a:lnTo>
                    <a:pt x="3748" y="1934"/>
                  </a:lnTo>
                  <a:lnTo>
                    <a:pt x="3669" y="1906"/>
                  </a:lnTo>
                  <a:lnTo>
                    <a:pt x="3629" y="1894"/>
                  </a:lnTo>
                  <a:lnTo>
                    <a:pt x="3562" y="1840"/>
                  </a:lnTo>
                  <a:lnTo>
                    <a:pt x="3510" y="1788"/>
                  </a:lnTo>
                  <a:lnTo>
                    <a:pt x="3417" y="1681"/>
                  </a:lnTo>
                  <a:lnTo>
                    <a:pt x="3205" y="1444"/>
                  </a:lnTo>
                  <a:lnTo>
                    <a:pt x="3112" y="1350"/>
                  </a:lnTo>
                  <a:lnTo>
                    <a:pt x="3046" y="1311"/>
                  </a:lnTo>
                  <a:lnTo>
                    <a:pt x="2980" y="1258"/>
                  </a:lnTo>
                  <a:lnTo>
                    <a:pt x="2835" y="1218"/>
                  </a:lnTo>
                  <a:lnTo>
                    <a:pt x="2702" y="1165"/>
                  </a:lnTo>
                  <a:lnTo>
                    <a:pt x="2437" y="1165"/>
                  </a:lnTo>
                  <a:lnTo>
                    <a:pt x="2185" y="1165"/>
                  </a:lnTo>
                  <a:lnTo>
                    <a:pt x="2040" y="1139"/>
                  </a:lnTo>
                  <a:lnTo>
                    <a:pt x="1908" y="1125"/>
                  </a:lnTo>
                  <a:lnTo>
                    <a:pt x="1365" y="1006"/>
                  </a:lnTo>
                  <a:lnTo>
                    <a:pt x="1140" y="926"/>
                  </a:lnTo>
                  <a:lnTo>
                    <a:pt x="901" y="887"/>
                  </a:lnTo>
                  <a:lnTo>
                    <a:pt x="676" y="834"/>
                  </a:lnTo>
                  <a:lnTo>
                    <a:pt x="464" y="741"/>
                  </a:lnTo>
                  <a:lnTo>
                    <a:pt x="226" y="649"/>
                  </a:lnTo>
                  <a:lnTo>
                    <a:pt x="0" y="516"/>
                  </a:lnTo>
                  <a:close/>
                </a:path>
              </a:pathLst>
            </a:custGeom>
            <a:solidFill>
              <a:srgbClr val="DCA0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63" name="Freeform 75"/>
            <p:cNvSpPr>
              <a:spLocks/>
            </p:cNvSpPr>
            <p:nvPr/>
          </p:nvSpPr>
          <p:spPr bwMode="auto">
            <a:xfrm rot="-1316223">
              <a:off x="4357" y="2152"/>
              <a:ext cx="132" cy="166"/>
            </a:xfrm>
            <a:custGeom>
              <a:avLst/>
              <a:gdLst>
                <a:gd name="T0" fmla="*/ 92 w 927"/>
                <a:gd name="T1" fmla="*/ 0 h 1165"/>
                <a:gd name="T2" fmla="*/ 92 w 927"/>
                <a:gd name="T3" fmla="*/ 213 h 1165"/>
                <a:gd name="T4" fmla="*/ 119 w 927"/>
                <a:gd name="T5" fmla="*/ 305 h 1165"/>
                <a:gd name="T6" fmla="*/ 146 w 927"/>
                <a:gd name="T7" fmla="*/ 398 h 1165"/>
                <a:gd name="T8" fmla="*/ 159 w 927"/>
                <a:gd name="T9" fmla="*/ 490 h 1165"/>
                <a:gd name="T10" fmla="*/ 212 w 927"/>
                <a:gd name="T11" fmla="*/ 583 h 1165"/>
                <a:gd name="T12" fmla="*/ 305 w 927"/>
                <a:gd name="T13" fmla="*/ 742 h 1165"/>
                <a:gd name="T14" fmla="*/ 371 w 927"/>
                <a:gd name="T15" fmla="*/ 808 h 1165"/>
                <a:gd name="T16" fmla="*/ 424 w 927"/>
                <a:gd name="T17" fmla="*/ 888 h 1165"/>
                <a:gd name="T18" fmla="*/ 490 w 927"/>
                <a:gd name="T19" fmla="*/ 928 h 1165"/>
                <a:gd name="T20" fmla="*/ 556 w 927"/>
                <a:gd name="T21" fmla="*/ 980 h 1165"/>
                <a:gd name="T22" fmla="*/ 649 w 927"/>
                <a:gd name="T23" fmla="*/ 1020 h 1165"/>
                <a:gd name="T24" fmla="*/ 741 w 927"/>
                <a:gd name="T25" fmla="*/ 1047 h 1165"/>
                <a:gd name="T26" fmla="*/ 821 w 927"/>
                <a:gd name="T27" fmla="*/ 1073 h 1165"/>
                <a:gd name="T28" fmla="*/ 927 w 927"/>
                <a:gd name="T29" fmla="*/ 1073 h 1165"/>
                <a:gd name="T30" fmla="*/ 913 w 927"/>
                <a:gd name="T31" fmla="*/ 1165 h 1165"/>
                <a:gd name="T32" fmla="*/ 821 w 927"/>
                <a:gd name="T33" fmla="*/ 1165 h 1165"/>
                <a:gd name="T34" fmla="*/ 702 w 927"/>
                <a:gd name="T35" fmla="*/ 1139 h 1165"/>
                <a:gd name="T36" fmla="*/ 609 w 927"/>
                <a:gd name="T37" fmla="*/ 1113 h 1165"/>
                <a:gd name="T38" fmla="*/ 516 w 927"/>
                <a:gd name="T39" fmla="*/ 1073 h 1165"/>
                <a:gd name="T40" fmla="*/ 450 w 927"/>
                <a:gd name="T41" fmla="*/ 994 h 1165"/>
                <a:gd name="T42" fmla="*/ 371 w 927"/>
                <a:gd name="T43" fmla="*/ 954 h 1165"/>
                <a:gd name="T44" fmla="*/ 305 w 927"/>
                <a:gd name="T45" fmla="*/ 862 h 1165"/>
                <a:gd name="T46" fmla="*/ 239 w 927"/>
                <a:gd name="T47" fmla="*/ 795 h 1165"/>
                <a:gd name="T48" fmla="*/ 146 w 927"/>
                <a:gd name="T49" fmla="*/ 623 h 1165"/>
                <a:gd name="T50" fmla="*/ 92 w 927"/>
                <a:gd name="T51" fmla="*/ 530 h 1165"/>
                <a:gd name="T52" fmla="*/ 52 w 927"/>
                <a:gd name="T53" fmla="*/ 410 h 1165"/>
                <a:gd name="T54" fmla="*/ 26 w 927"/>
                <a:gd name="T55" fmla="*/ 318 h 1165"/>
                <a:gd name="T56" fmla="*/ 0 w 927"/>
                <a:gd name="T57" fmla="*/ 213 h 1165"/>
                <a:gd name="T58" fmla="*/ 0 w 927"/>
                <a:gd name="T59" fmla="*/ 0 h 1165"/>
                <a:gd name="T60" fmla="*/ 92 w 927"/>
                <a:gd name="T61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7" h="1165">
                  <a:moveTo>
                    <a:pt x="92" y="0"/>
                  </a:moveTo>
                  <a:lnTo>
                    <a:pt x="92" y="213"/>
                  </a:lnTo>
                  <a:lnTo>
                    <a:pt x="119" y="305"/>
                  </a:lnTo>
                  <a:lnTo>
                    <a:pt x="146" y="398"/>
                  </a:lnTo>
                  <a:lnTo>
                    <a:pt x="159" y="490"/>
                  </a:lnTo>
                  <a:lnTo>
                    <a:pt x="212" y="583"/>
                  </a:lnTo>
                  <a:lnTo>
                    <a:pt x="305" y="742"/>
                  </a:lnTo>
                  <a:lnTo>
                    <a:pt x="371" y="808"/>
                  </a:lnTo>
                  <a:lnTo>
                    <a:pt x="424" y="888"/>
                  </a:lnTo>
                  <a:lnTo>
                    <a:pt x="490" y="928"/>
                  </a:lnTo>
                  <a:lnTo>
                    <a:pt x="556" y="980"/>
                  </a:lnTo>
                  <a:lnTo>
                    <a:pt x="649" y="1020"/>
                  </a:lnTo>
                  <a:lnTo>
                    <a:pt x="741" y="1047"/>
                  </a:lnTo>
                  <a:lnTo>
                    <a:pt x="821" y="1073"/>
                  </a:lnTo>
                  <a:lnTo>
                    <a:pt x="927" y="1073"/>
                  </a:lnTo>
                  <a:lnTo>
                    <a:pt x="913" y="1165"/>
                  </a:lnTo>
                  <a:lnTo>
                    <a:pt x="821" y="1165"/>
                  </a:lnTo>
                  <a:lnTo>
                    <a:pt x="702" y="1139"/>
                  </a:lnTo>
                  <a:lnTo>
                    <a:pt x="609" y="1113"/>
                  </a:lnTo>
                  <a:lnTo>
                    <a:pt x="516" y="1073"/>
                  </a:lnTo>
                  <a:lnTo>
                    <a:pt x="450" y="994"/>
                  </a:lnTo>
                  <a:lnTo>
                    <a:pt x="371" y="954"/>
                  </a:lnTo>
                  <a:lnTo>
                    <a:pt x="305" y="862"/>
                  </a:lnTo>
                  <a:lnTo>
                    <a:pt x="239" y="795"/>
                  </a:lnTo>
                  <a:lnTo>
                    <a:pt x="146" y="623"/>
                  </a:lnTo>
                  <a:lnTo>
                    <a:pt x="92" y="530"/>
                  </a:lnTo>
                  <a:lnTo>
                    <a:pt x="52" y="410"/>
                  </a:lnTo>
                  <a:lnTo>
                    <a:pt x="26" y="318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64" name="Freeform 76"/>
            <p:cNvSpPr>
              <a:spLocks/>
            </p:cNvSpPr>
            <p:nvPr/>
          </p:nvSpPr>
          <p:spPr bwMode="auto">
            <a:xfrm rot="-1316223">
              <a:off x="4504" y="2239"/>
              <a:ext cx="40" cy="43"/>
            </a:xfrm>
            <a:custGeom>
              <a:avLst/>
              <a:gdLst>
                <a:gd name="T0" fmla="*/ 0 w 279"/>
                <a:gd name="T1" fmla="*/ 211 h 303"/>
                <a:gd name="T2" fmla="*/ 40 w 279"/>
                <a:gd name="T3" fmla="*/ 211 h 303"/>
                <a:gd name="T4" fmla="*/ 67 w 279"/>
                <a:gd name="T5" fmla="*/ 185 h 303"/>
                <a:gd name="T6" fmla="*/ 93 w 279"/>
                <a:gd name="T7" fmla="*/ 185 h 303"/>
                <a:gd name="T8" fmla="*/ 119 w 279"/>
                <a:gd name="T9" fmla="*/ 158 h 303"/>
                <a:gd name="T10" fmla="*/ 213 w 279"/>
                <a:gd name="T11" fmla="*/ 0 h 303"/>
                <a:gd name="T12" fmla="*/ 279 w 279"/>
                <a:gd name="T13" fmla="*/ 38 h 303"/>
                <a:gd name="T14" fmla="*/ 185 w 279"/>
                <a:gd name="T15" fmla="*/ 211 h 303"/>
                <a:gd name="T16" fmla="*/ 159 w 279"/>
                <a:gd name="T17" fmla="*/ 251 h 303"/>
                <a:gd name="T18" fmla="*/ 119 w 279"/>
                <a:gd name="T19" fmla="*/ 277 h 303"/>
                <a:gd name="T20" fmla="*/ 67 w 279"/>
                <a:gd name="T21" fmla="*/ 303 h 303"/>
                <a:gd name="T22" fmla="*/ 14 w 279"/>
                <a:gd name="T23" fmla="*/ 303 h 303"/>
                <a:gd name="T24" fmla="*/ 0 w 279"/>
                <a:gd name="T25" fmla="*/ 21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" h="303">
                  <a:moveTo>
                    <a:pt x="0" y="211"/>
                  </a:moveTo>
                  <a:lnTo>
                    <a:pt x="40" y="211"/>
                  </a:lnTo>
                  <a:lnTo>
                    <a:pt x="67" y="185"/>
                  </a:lnTo>
                  <a:lnTo>
                    <a:pt x="93" y="185"/>
                  </a:lnTo>
                  <a:lnTo>
                    <a:pt x="119" y="158"/>
                  </a:lnTo>
                  <a:lnTo>
                    <a:pt x="213" y="0"/>
                  </a:lnTo>
                  <a:lnTo>
                    <a:pt x="279" y="38"/>
                  </a:lnTo>
                  <a:lnTo>
                    <a:pt x="185" y="211"/>
                  </a:lnTo>
                  <a:lnTo>
                    <a:pt x="159" y="251"/>
                  </a:lnTo>
                  <a:lnTo>
                    <a:pt x="119" y="277"/>
                  </a:lnTo>
                  <a:lnTo>
                    <a:pt x="67" y="303"/>
                  </a:lnTo>
                  <a:lnTo>
                    <a:pt x="14" y="303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65" name="Freeform 77"/>
            <p:cNvSpPr>
              <a:spLocks/>
            </p:cNvSpPr>
            <p:nvPr/>
          </p:nvSpPr>
          <p:spPr bwMode="auto">
            <a:xfrm rot="-1316223">
              <a:off x="4511" y="2275"/>
              <a:ext cx="2" cy="13"/>
            </a:xfrm>
            <a:custGeom>
              <a:avLst/>
              <a:gdLst>
                <a:gd name="T0" fmla="*/ 0 w 14"/>
                <a:gd name="T1" fmla="*/ 92 h 92"/>
                <a:gd name="T2" fmla="*/ 14 w 14"/>
                <a:gd name="T3" fmla="*/ 92 h 92"/>
                <a:gd name="T4" fmla="*/ 0 w 14"/>
                <a:gd name="T5" fmla="*/ 0 h 92"/>
                <a:gd name="T6" fmla="*/ 14 w 14"/>
                <a:gd name="T7" fmla="*/ 0 h 92"/>
                <a:gd name="T8" fmla="*/ 0 w 14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2">
                  <a:moveTo>
                    <a:pt x="0" y="92"/>
                  </a:moveTo>
                  <a:lnTo>
                    <a:pt x="14" y="9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66" name="Freeform 78"/>
            <p:cNvSpPr>
              <a:spLocks/>
            </p:cNvSpPr>
            <p:nvPr/>
          </p:nvSpPr>
          <p:spPr bwMode="auto">
            <a:xfrm rot="-1316223">
              <a:off x="4543" y="2191"/>
              <a:ext cx="233" cy="138"/>
            </a:xfrm>
            <a:custGeom>
              <a:avLst/>
              <a:gdLst>
                <a:gd name="T0" fmla="*/ 66 w 1628"/>
                <a:gd name="T1" fmla="*/ 0 h 966"/>
                <a:gd name="T2" fmla="*/ 105 w 1628"/>
                <a:gd name="T3" fmla="*/ 106 h 966"/>
                <a:gd name="T4" fmla="*/ 159 w 1628"/>
                <a:gd name="T5" fmla="*/ 199 h 966"/>
                <a:gd name="T6" fmla="*/ 197 w 1628"/>
                <a:gd name="T7" fmla="*/ 291 h 966"/>
                <a:gd name="T8" fmla="*/ 277 w 1628"/>
                <a:gd name="T9" fmla="*/ 384 h 966"/>
                <a:gd name="T10" fmla="*/ 344 w 1628"/>
                <a:gd name="T11" fmla="*/ 464 h 966"/>
                <a:gd name="T12" fmla="*/ 436 w 1628"/>
                <a:gd name="T13" fmla="*/ 530 h 966"/>
                <a:gd name="T14" fmla="*/ 529 w 1628"/>
                <a:gd name="T15" fmla="*/ 596 h 966"/>
                <a:gd name="T16" fmla="*/ 649 w 1628"/>
                <a:gd name="T17" fmla="*/ 649 h 966"/>
                <a:gd name="T18" fmla="*/ 741 w 1628"/>
                <a:gd name="T19" fmla="*/ 689 h 966"/>
                <a:gd name="T20" fmla="*/ 860 w 1628"/>
                <a:gd name="T21" fmla="*/ 741 h 966"/>
                <a:gd name="T22" fmla="*/ 1085 w 1628"/>
                <a:gd name="T23" fmla="*/ 807 h 966"/>
                <a:gd name="T24" fmla="*/ 1350 w 1628"/>
                <a:gd name="T25" fmla="*/ 860 h 966"/>
                <a:gd name="T26" fmla="*/ 1628 w 1628"/>
                <a:gd name="T27" fmla="*/ 874 h 966"/>
                <a:gd name="T28" fmla="*/ 1601 w 1628"/>
                <a:gd name="T29" fmla="*/ 966 h 966"/>
                <a:gd name="T30" fmla="*/ 1350 w 1628"/>
                <a:gd name="T31" fmla="*/ 954 h 966"/>
                <a:gd name="T32" fmla="*/ 1085 w 1628"/>
                <a:gd name="T33" fmla="*/ 900 h 966"/>
                <a:gd name="T34" fmla="*/ 834 w 1628"/>
                <a:gd name="T35" fmla="*/ 834 h 966"/>
                <a:gd name="T36" fmla="*/ 715 w 1628"/>
                <a:gd name="T37" fmla="*/ 781 h 966"/>
                <a:gd name="T38" fmla="*/ 595 w 1628"/>
                <a:gd name="T39" fmla="*/ 741 h 966"/>
                <a:gd name="T40" fmla="*/ 476 w 1628"/>
                <a:gd name="T41" fmla="*/ 675 h 966"/>
                <a:gd name="T42" fmla="*/ 384 w 1628"/>
                <a:gd name="T43" fmla="*/ 622 h 966"/>
                <a:gd name="T44" fmla="*/ 291 w 1628"/>
                <a:gd name="T45" fmla="*/ 530 h 966"/>
                <a:gd name="T46" fmla="*/ 197 w 1628"/>
                <a:gd name="T47" fmla="*/ 464 h 966"/>
                <a:gd name="T48" fmla="*/ 131 w 1628"/>
                <a:gd name="T49" fmla="*/ 370 h 966"/>
                <a:gd name="T50" fmla="*/ 66 w 1628"/>
                <a:gd name="T51" fmla="*/ 251 h 966"/>
                <a:gd name="T52" fmla="*/ 12 w 1628"/>
                <a:gd name="T53" fmla="*/ 132 h 966"/>
                <a:gd name="T54" fmla="*/ 0 w 1628"/>
                <a:gd name="T55" fmla="*/ 12 h 966"/>
                <a:gd name="T56" fmla="*/ 66 w 1628"/>
                <a:gd name="T5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28" h="966">
                  <a:moveTo>
                    <a:pt x="66" y="0"/>
                  </a:moveTo>
                  <a:lnTo>
                    <a:pt x="105" y="106"/>
                  </a:lnTo>
                  <a:lnTo>
                    <a:pt x="159" y="199"/>
                  </a:lnTo>
                  <a:lnTo>
                    <a:pt x="197" y="291"/>
                  </a:lnTo>
                  <a:lnTo>
                    <a:pt x="277" y="384"/>
                  </a:lnTo>
                  <a:lnTo>
                    <a:pt x="344" y="464"/>
                  </a:lnTo>
                  <a:lnTo>
                    <a:pt x="436" y="530"/>
                  </a:lnTo>
                  <a:lnTo>
                    <a:pt x="529" y="596"/>
                  </a:lnTo>
                  <a:lnTo>
                    <a:pt x="649" y="649"/>
                  </a:lnTo>
                  <a:lnTo>
                    <a:pt x="741" y="689"/>
                  </a:lnTo>
                  <a:lnTo>
                    <a:pt x="860" y="741"/>
                  </a:lnTo>
                  <a:lnTo>
                    <a:pt x="1085" y="807"/>
                  </a:lnTo>
                  <a:lnTo>
                    <a:pt x="1350" y="860"/>
                  </a:lnTo>
                  <a:lnTo>
                    <a:pt x="1628" y="874"/>
                  </a:lnTo>
                  <a:lnTo>
                    <a:pt x="1601" y="966"/>
                  </a:lnTo>
                  <a:lnTo>
                    <a:pt x="1350" y="954"/>
                  </a:lnTo>
                  <a:lnTo>
                    <a:pt x="1085" y="900"/>
                  </a:lnTo>
                  <a:lnTo>
                    <a:pt x="834" y="834"/>
                  </a:lnTo>
                  <a:lnTo>
                    <a:pt x="715" y="781"/>
                  </a:lnTo>
                  <a:lnTo>
                    <a:pt x="595" y="741"/>
                  </a:lnTo>
                  <a:lnTo>
                    <a:pt x="476" y="675"/>
                  </a:lnTo>
                  <a:lnTo>
                    <a:pt x="384" y="622"/>
                  </a:lnTo>
                  <a:lnTo>
                    <a:pt x="291" y="530"/>
                  </a:lnTo>
                  <a:lnTo>
                    <a:pt x="197" y="464"/>
                  </a:lnTo>
                  <a:lnTo>
                    <a:pt x="131" y="370"/>
                  </a:lnTo>
                  <a:lnTo>
                    <a:pt x="66" y="251"/>
                  </a:lnTo>
                  <a:lnTo>
                    <a:pt x="12" y="132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67" name="Freeform 79"/>
            <p:cNvSpPr>
              <a:spLocks/>
            </p:cNvSpPr>
            <p:nvPr/>
          </p:nvSpPr>
          <p:spPr bwMode="auto">
            <a:xfrm rot="-1316223">
              <a:off x="4523" y="2221"/>
              <a:ext cx="10" cy="19"/>
            </a:xfrm>
            <a:custGeom>
              <a:avLst/>
              <a:gdLst>
                <a:gd name="T0" fmla="*/ 0 w 66"/>
                <a:gd name="T1" fmla="*/ 94 h 132"/>
                <a:gd name="T2" fmla="*/ 39 w 66"/>
                <a:gd name="T3" fmla="*/ 0 h 132"/>
                <a:gd name="T4" fmla="*/ 66 w 66"/>
                <a:gd name="T5" fmla="*/ 120 h 132"/>
                <a:gd name="T6" fmla="*/ 0 w 66"/>
                <a:gd name="T7" fmla="*/ 132 h 132"/>
                <a:gd name="T8" fmla="*/ 66 w 66"/>
                <a:gd name="T9" fmla="*/ 132 h 132"/>
                <a:gd name="T10" fmla="*/ 0 w 66"/>
                <a:gd name="T11" fmla="*/ 9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2">
                  <a:moveTo>
                    <a:pt x="0" y="94"/>
                  </a:moveTo>
                  <a:lnTo>
                    <a:pt x="39" y="0"/>
                  </a:lnTo>
                  <a:lnTo>
                    <a:pt x="66" y="120"/>
                  </a:lnTo>
                  <a:lnTo>
                    <a:pt x="0" y="132"/>
                  </a:lnTo>
                  <a:lnTo>
                    <a:pt x="66" y="13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68" name="Freeform 80"/>
            <p:cNvSpPr>
              <a:spLocks/>
            </p:cNvSpPr>
            <p:nvPr/>
          </p:nvSpPr>
          <p:spPr bwMode="auto">
            <a:xfrm rot="-1316223">
              <a:off x="4775" y="2224"/>
              <a:ext cx="18" cy="57"/>
            </a:xfrm>
            <a:custGeom>
              <a:avLst/>
              <a:gdLst>
                <a:gd name="T0" fmla="*/ 0 w 120"/>
                <a:gd name="T1" fmla="*/ 370 h 398"/>
                <a:gd name="T2" fmla="*/ 53 w 120"/>
                <a:gd name="T3" fmla="*/ 0 h 398"/>
                <a:gd name="T4" fmla="*/ 120 w 120"/>
                <a:gd name="T5" fmla="*/ 26 h 398"/>
                <a:gd name="T6" fmla="*/ 66 w 120"/>
                <a:gd name="T7" fmla="*/ 398 h 398"/>
                <a:gd name="T8" fmla="*/ 0 w 120"/>
                <a:gd name="T9" fmla="*/ 37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98">
                  <a:moveTo>
                    <a:pt x="0" y="370"/>
                  </a:moveTo>
                  <a:lnTo>
                    <a:pt x="53" y="0"/>
                  </a:lnTo>
                  <a:lnTo>
                    <a:pt x="120" y="26"/>
                  </a:lnTo>
                  <a:lnTo>
                    <a:pt x="66" y="398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69" name="Freeform 81"/>
            <p:cNvSpPr>
              <a:spLocks/>
            </p:cNvSpPr>
            <p:nvPr/>
          </p:nvSpPr>
          <p:spPr bwMode="auto">
            <a:xfrm rot="-1316223">
              <a:off x="4783" y="2269"/>
              <a:ext cx="10" cy="13"/>
            </a:xfrm>
            <a:custGeom>
              <a:avLst/>
              <a:gdLst>
                <a:gd name="T0" fmla="*/ 26 w 66"/>
                <a:gd name="T1" fmla="*/ 92 h 92"/>
                <a:gd name="T2" fmla="*/ 66 w 66"/>
                <a:gd name="T3" fmla="*/ 92 h 92"/>
                <a:gd name="T4" fmla="*/ 66 w 66"/>
                <a:gd name="T5" fmla="*/ 80 h 92"/>
                <a:gd name="T6" fmla="*/ 0 w 66"/>
                <a:gd name="T7" fmla="*/ 52 h 92"/>
                <a:gd name="T8" fmla="*/ 53 w 66"/>
                <a:gd name="T9" fmla="*/ 0 h 92"/>
                <a:gd name="T10" fmla="*/ 26 w 66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92">
                  <a:moveTo>
                    <a:pt x="26" y="92"/>
                  </a:moveTo>
                  <a:lnTo>
                    <a:pt x="66" y="92"/>
                  </a:lnTo>
                  <a:lnTo>
                    <a:pt x="66" y="80"/>
                  </a:lnTo>
                  <a:lnTo>
                    <a:pt x="0" y="52"/>
                  </a:lnTo>
                  <a:lnTo>
                    <a:pt x="53" y="0"/>
                  </a:lnTo>
                  <a:lnTo>
                    <a:pt x="26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70" name="Freeform 82"/>
            <p:cNvSpPr>
              <a:spLocks/>
            </p:cNvSpPr>
            <p:nvPr/>
          </p:nvSpPr>
          <p:spPr bwMode="auto">
            <a:xfrm rot="-1316223">
              <a:off x="4784" y="2170"/>
              <a:ext cx="255" cy="123"/>
            </a:xfrm>
            <a:custGeom>
              <a:avLst/>
              <a:gdLst>
                <a:gd name="T0" fmla="*/ 67 w 1788"/>
                <a:gd name="T1" fmla="*/ 0 h 860"/>
                <a:gd name="T2" fmla="*/ 159 w 1788"/>
                <a:gd name="T3" fmla="*/ 92 h 860"/>
                <a:gd name="T4" fmla="*/ 225 w 1788"/>
                <a:gd name="T5" fmla="*/ 211 h 860"/>
                <a:gd name="T6" fmla="*/ 318 w 1788"/>
                <a:gd name="T7" fmla="*/ 277 h 860"/>
                <a:gd name="T8" fmla="*/ 410 w 1788"/>
                <a:gd name="T9" fmla="*/ 370 h 860"/>
                <a:gd name="T10" fmla="*/ 503 w 1788"/>
                <a:gd name="T11" fmla="*/ 436 h 860"/>
                <a:gd name="T12" fmla="*/ 595 w 1788"/>
                <a:gd name="T13" fmla="*/ 490 h 860"/>
                <a:gd name="T14" fmla="*/ 808 w 1788"/>
                <a:gd name="T15" fmla="*/ 609 h 860"/>
                <a:gd name="T16" fmla="*/ 900 w 1788"/>
                <a:gd name="T17" fmla="*/ 649 h 860"/>
                <a:gd name="T18" fmla="*/ 1019 w 1788"/>
                <a:gd name="T19" fmla="*/ 675 h 860"/>
                <a:gd name="T20" fmla="*/ 1139 w 1788"/>
                <a:gd name="T21" fmla="*/ 701 h 860"/>
                <a:gd name="T22" fmla="*/ 1258 w 1788"/>
                <a:gd name="T23" fmla="*/ 727 h 860"/>
                <a:gd name="T24" fmla="*/ 1509 w 1788"/>
                <a:gd name="T25" fmla="*/ 767 h 860"/>
                <a:gd name="T26" fmla="*/ 1788 w 1788"/>
                <a:gd name="T27" fmla="*/ 767 h 860"/>
                <a:gd name="T28" fmla="*/ 1761 w 1788"/>
                <a:gd name="T29" fmla="*/ 860 h 860"/>
                <a:gd name="T30" fmla="*/ 1509 w 1788"/>
                <a:gd name="T31" fmla="*/ 860 h 860"/>
                <a:gd name="T32" fmla="*/ 1258 w 1788"/>
                <a:gd name="T33" fmla="*/ 820 h 860"/>
                <a:gd name="T34" fmla="*/ 1113 w 1788"/>
                <a:gd name="T35" fmla="*/ 794 h 860"/>
                <a:gd name="T36" fmla="*/ 993 w 1788"/>
                <a:gd name="T37" fmla="*/ 767 h 860"/>
                <a:gd name="T38" fmla="*/ 874 w 1788"/>
                <a:gd name="T39" fmla="*/ 741 h 860"/>
                <a:gd name="T40" fmla="*/ 768 w 1788"/>
                <a:gd name="T41" fmla="*/ 701 h 860"/>
                <a:gd name="T42" fmla="*/ 557 w 1788"/>
                <a:gd name="T43" fmla="*/ 582 h 860"/>
                <a:gd name="T44" fmla="*/ 437 w 1788"/>
                <a:gd name="T45" fmla="*/ 516 h 860"/>
                <a:gd name="T46" fmla="*/ 344 w 1788"/>
                <a:gd name="T47" fmla="*/ 436 h 860"/>
                <a:gd name="T48" fmla="*/ 252 w 1788"/>
                <a:gd name="T49" fmla="*/ 344 h 860"/>
                <a:gd name="T50" fmla="*/ 159 w 1788"/>
                <a:gd name="T51" fmla="*/ 251 h 860"/>
                <a:gd name="T52" fmla="*/ 93 w 1788"/>
                <a:gd name="T53" fmla="*/ 159 h 860"/>
                <a:gd name="T54" fmla="*/ 0 w 1788"/>
                <a:gd name="T55" fmla="*/ 52 h 860"/>
                <a:gd name="T56" fmla="*/ 67 w 1788"/>
                <a:gd name="T57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8" h="860">
                  <a:moveTo>
                    <a:pt x="67" y="0"/>
                  </a:moveTo>
                  <a:lnTo>
                    <a:pt x="159" y="92"/>
                  </a:lnTo>
                  <a:lnTo>
                    <a:pt x="225" y="211"/>
                  </a:lnTo>
                  <a:lnTo>
                    <a:pt x="318" y="277"/>
                  </a:lnTo>
                  <a:lnTo>
                    <a:pt x="410" y="370"/>
                  </a:lnTo>
                  <a:lnTo>
                    <a:pt x="503" y="436"/>
                  </a:lnTo>
                  <a:lnTo>
                    <a:pt x="595" y="490"/>
                  </a:lnTo>
                  <a:lnTo>
                    <a:pt x="808" y="609"/>
                  </a:lnTo>
                  <a:lnTo>
                    <a:pt x="900" y="649"/>
                  </a:lnTo>
                  <a:lnTo>
                    <a:pt x="1019" y="675"/>
                  </a:lnTo>
                  <a:lnTo>
                    <a:pt x="1139" y="701"/>
                  </a:lnTo>
                  <a:lnTo>
                    <a:pt x="1258" y="727"/>
                  </a:lnTo>
                  <a:lnTo>
                    <a:pt x="1509" y="767"/>
                  </a:lnTo>
                  <a:lnTo>
                    <a:pt x="1788" y="767"/>
                  </a:lnTo>
                  <a:lnTo>
                    <a:pt x="1761" y="860"/>
                  </a:lnTo>
                  <a:lnTo>
                    <a:pt x="1509" y="860"/>
                  </a:lnTo>
                  <a:lnTo>
                    <a:pt x="1258" y="820"/>
                  </a:lnTo>
                  <a:lnTo>
                    <a:pt x="1113" y="794"/>
                  </a:lnTo>
                  <a:lnTo>
                    <a:pt x="993" y="767"/>
                  </a:lnTo>
                  <a:lnTo>
                    <a:pt x="874" y="741"/>
                  </a:lnTo>
                  <a:lnTo>
                    <a:pt x="768" y="701"/>
                  </a:lnTo>
                  <a:lnTo>
                    <a:pt x="557" y="582"/>
                  </a:lnTo>
                  <a:lnTo>
                    <a:pt x="437" y="516"/>
                  </a:lnTo>
                  <a:lnTo>
                    <a:pt x="344" y="436"/>
                  </a:lnTo>
                  <a:lnTo>
                    <a:pt x="252" y="344"/>
                  </a:lnTo>
                  <a:lnTo>
                    <a:pt x="159" y="251"/>
                  </a:lnTo>
                  <a:lnTo>
                    <a:pt x="93" y="159"/>
                  </a:lnTo>
                  <a:lnTo>
                    <a:pt x="0" y="5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71" name="Freeform 83"/>
            <p:cNvSpPr>
              <a:spLocks/>
            </p:cNvSpPr>
            <p:nvPr/>
          </p:nvSpPr>
          <p:spPr bwMode="auto">
            <a:xfrm rot="-1316223">
              <a:off x="4769" y="2208"/>
              <a:ext cx="10" cy="21"/>
            </a:xfrm>
            <a:custGeom>
              <a:avLst/>
              <a:gdLst>
                <a:gd name="T0" fmla="*/ 0 w 67"/>
                <a:gd name="T1" fmla="*/ 120 h 146"/>
                <a:gd name="T2" fmla="*/ 0 w 67"/>
                <a:gd name="T3" fmla="*/ 0 h 146"/>
                <a:gd name="T4" fmla="*/ 67 w 67"/>
                <a:gd name="T5" fmla="*/ 94 h 146"/>
                <a:gd name="T6" fmla="*/ 0 w 67"/>
                <a:gd name="T7" fmla="*/ 146 h 146"/>
                <a:gd name="T8" fmla="*/ 67 w 67"/>
                <a:gd name="T9" fmla="*/ 146 h 146"/>
                <a:gd name="T10" fmla="*/ 0 w 67"/>
                <a:gd name="T11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46">
                  <a:moveTo>
                    <a:pt x="0" y="120"/>
                  </a:moveTo>
                  <a:lnTo>
                    <a:pt x="0" y="0"/>
                  </a:lnTo>
                  <a:lnTo>
                    <a:pt x="67" y="94"/>
                  </a:lnTo>
                  <a:lnTo>
                    <a:pt x="0" y="146"/>
                  </a:lnTo>
                  <a:lnTo>
                    <a:pt x="67" y="14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72" name="Freeform 84"/>
            <p:cNvSpPr>
              <a:spLocks/>
            </p:cNvSpPr>
            <p:nvPr/>
          </p:nvSpPr>
          <p:spPr bwMode="auto">
            <a:xfrm rot="-1316223">
              <a:off x="5021" y="2077"/>
              <a:ext cx="127" cy="146"/>
            </a:xfrm>
            <a:custGeom>
              <a:avLst/>
              <a:gdLst>
                <a:gd name="T0" fmla="*/ 0 w 887"/>
                <a:gd name="T1" fmla="*/ 927 h 1020"/>
                <a:gd name="T2" fmla="*/ 92 w 887"/>
                <a:gd name="T3" fmla="*/ 927 h 1020"/>
                <a:gd name="T4" fmla="*/ 158 w 887"/>
                <a:gd name="T5" fmla="*/ 901 h 1020"/>
                <a:gd name="T6" fmla="*/ 238 w 887"/>
                <a:gd name="T7" fmla="*/ 887 h 1020"/>
                <a:gd name="T8" fmla="*/ 305 w 887"/>
                <a:gd name="T9" fmla="*/ 861 h 1020"/>
                <a:gd name="T10" fmla="*/ 437 w 887"/>
                <a:gd name="T11" fmla="*/ 769 h 1020"/>
                <a:gd name="T12" fmla="*/ 516 w 887"/>
                <a:gd name="T13" fmla="*/ 689 h 1020"/>
                <a:gd name="T14" fmla="*/ 582 w 887"/>
                <a:gd name="T15" fmla="*/ 650 h 1020"/>
                <a:gd name="T16" fmla="*/ 675 w 887"/>
                <a:gd name="T17" fmla="*/ 504 h 1020"/>
                <a:gd name="T18" fmla="*/ 741 w 887"/>
                <a:gd name="T19" fmla="*/ 345 h 1020"/>
                <a:gd name="T20" fmla="*/ 767 w 887"/>
                <a:gd name="T21" fmla="*/ 252 h 1020"/>
                <a:gd name="T22" fmla="*/ 767 w 887"/>
                <a:gd name="T23" fmla="*/ 212 h 1020"/>
                <a:gd name="T24" fmla="*/ 794 w 887"/>
                <a:gd name="T25" fmla="*/ 186 h 1020"/>
                <a:gd name="T26" fmla="*/ 794 w 887"/>
                <a:gd name="T27" fmla="*/ 94 h 1020"/>
                <a:gd name="T28" fmla="*/ 821 w 887"/>
                <a:gd name="T29" fmla="*/ 0 h 1020"/>
                <a:gd name="T30" fmla="*/ 887 w 887"/>
                <a:gd name="T31" fmla="*/ 0 h 1020"/>
                <a:gd name="T32" fmla="*/ 887 w 887"/>
                <a:gd name="T33" fmla="*/ 94 h 1020"/>
                <a:gd name="T34" fmla="*/ 887 w 887"/>
                <a:gd name="T35" fmla="*/ 186 h 1020"/>
                <a:gd name="T36" fmla="*/ 861 w 887"/>
                <a:gd name="T37" fmla="*/ 226 h 1020"/>
                <a:gd name="T38" fmla="*/ 861 w 887"/>
                <a:gd name="T39" fmla="*/ 305 h 1020"/>
                <a:gd name="T40" fmla="*/ 833 w 887"/>
                <a:gd name="T41" fmla="*/ 397 h 1020"/>
                <a:gd name="T42" fmla="*/ 741 w 887"/>
                <a:gd name="T43" fmla="*/ 556 h 1020"/>
                <a:gd name="T44" fmla="*/ 648 w 887"/>
                <a:gd name="T45" fmla="*/ 716 h 1020"/>
                <a:gd name="T46" fmla="*/ 582 w 887"/>
                <a:gd name="T47" fmla="*/ 769 h 1020"/>
                <a:gd name="T48" fmla="*/ 516 w 887"/>
                <a:gd name="T49" fmla="*/ 835 h 1020"/>
                <a:gd name="T50" fmla="*/ 343 w 887"/>
                <a:gd name="T51" fmla="*/ 927 h 1020"/>
                <a:gd name="T52" fmla="*/ 251 w 887"/>
                <a:gd name="T53" fmla="*/ 980 h 1020"/>
                <a:gd name="T54" fmla="*/ 185 w 887"/>
                <a:gd name="T55" fmla="*/ 994 h 1020"/>
                <a:gd name="T56" fmla="*/ 92 w 887"/>
                <a:gd name="T57" fmla="*/ 1020 h 1020"/>
                <a:gd name="T58" fmla="*/ 0 w 887"/>
                <a:gd name="T59" fmla="*/ 1020 h 1020"/>
                <a:gd name="T60" fmla="*/ 0 w 887"/>
                <a:gd name="T61" fmla="*/ 927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7" h="1020">
                  <a:moveTo>
                    <a:pt x="0" y="927"/>
                  </a:moveTo>
                  <a:lnTo>
                    <a:pt x="92" y="927"/>
                  </a:lnTo>
                  <a:lnTo>
                    <a:pt x="158" y="901"/>
                  </a:lnTo>
                  <a:lnTo>
                    <a:pt x="238" y="887"/>
                  </a:lnTo>
                  <a:lnTo>
                    <a:pt x="305" y="861"/>
                  </a:lnTo>
                  <a:lnTo>
                    <a:pt x="437" y="769"/>
                  </a:lnTo>
                  <a:lnTo>
                    <a:pt x="516" y="689"/>
                  </a:lnTo>
                  <a:lnTo>
                    <a:pt x="582" y="650"/>
                  </a:lnTo>
                  <a:lnTo>
                    <a:pt x="675" y="504"/>
                  </a:lnTo>
                  <a:lnTo>
                    <a:pt x="741" y="345"/>
                  </a:lnTo>
                  <a:lnTo>
                    <a:pt x="767" y="252"/>
                  </a:lnTo>
                  <a:lnTo>
                    <a:pt x="767" y="212"/>
                  </a:lnTo>
                  <a:lnTo>
                    <a:pt x="794" y="186"/>
                  </a:lnTo>
                  <a:lnTo>
                    <a:pt x="794" y="94"/>
                  </a:lnTo>
                  <a:lnTo>
                    <a:pt x="821" y="0"/>
                  </a:lnTo>
                  <a:lnTo>
                    <a:pt x="887" y="0"/>
                  </a:lnTo>
                  <a:lnTo>
                    <a:pt x="887" y="94"/>
                  </a:lnTo>
                  <a:lnTo>
                    <a:pt x="887" y="186"/>
                  </a:lnTo>
                  <a:lnTo>
                    <a:pt x="861" y="226"/>
                  </a:lnTo>
                  <a:lnTo>
                    <a:pt x="861" y="305"/>
                  </a:lnTo>
                  <a:lnTo>
                    <a:pt x="833" y="397"/>
                  </a:lnTo>
                  <a:lnTo>
                    <a:pt x="741" y="556"/>
                  </a:lnTo>
                  <a:lnTo>
                    <a:pt x="648" y="716"/>
                  </a:lnTo>
                  <a:lnTo>
                    <a:pt x="582" y="769"/>
                  </a:lnTo>
                  <a:lnTo>
                    <a:pt x="516" y="835"/>
                  </a:lnTo>
                  <a:lnTo>
                    <a:pt x="343" y="927"/>
                  </a:lnTo>
                  <a:lnTo>
                    <a:pt x="251" y="980"/>
                  </a:lnTo>
                  <a:lnTo>
                    <a:pt x="185" y="994"/>
                  </a:lnTo>
                  <a:lnTo>
                    <a:pt x="92" y="1020"/>
                  </a:lnTo>
                  <a:lnTo>
                    <a:pt x="0" y="1020"/>
                  </a:lnTo>
                  <a:lnTo>
                    <a:pt x="0" y="9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73" name="Freeform 85"/>
            <p:cNvSpPr>
              <a:spLocks/>
            </p:cNvSpPr>
            <p:nvPr/>
          </p:nvSpPr>
          <p:spPr bwMode="auto">
            <a:xfrm rot="-1316223">
              <a:off x="5048" y="2229"/>
              <a:ext cx="3" cy="13"/>
            </a:xfrm>
            <a:custGeom>
              <a:avLst/>
              <a:gdLst>
                <a:gd name="T0" fmla="*/ 0 w 27"/>
                <a:gd name="T1" fmla="*/ 93 h 93"/>
                <a:gd name="T2" fmla="*/ 27 w 27"/>
                <a:gd name="T3" fmla="*/ 93 h 93"/>
                <a:gd name="T4" fmla="*/ 27 w 27"/>
                <a:gd name="T5" fmla="*/ 0 h 93"/>
                <a:gd name="T6" fmla="*/ 0 w 27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3">
                  <a:moveTo>
                    <a:pt x="0" y="93"/>
                  </a:moveTo>
                  <a:lnTo>
                    <a:pt x="27" y="93"/>
                  </a:lnTo>
                  <a:lnTo>
                    <a:pt x="27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74" name="Freeform 86"/>
            <p:cNvSpPr>
              <a:spLocks/>
            </p:cNvSpPr>
            <p:nvPr/>
          </p:nvSpPr>
          <p:spPr bwMode="auto">
            <a:xfrm rot="-1316223">
              <a:off x="5110" y="2042"/>
              <a:ext cx="85" cy="36"/>
            </a:xfrm>
            <a:custGeom>
              <a:avLst/>
              <a:gdLst>
                <a:gd name="T0" fmla="*/ 66 w 596"/>
                <a:gd name="T1" fmla="*/ 0 h 252"/>
                <a:gd name="T2" fmla="*/ 185 w 596"/>
                <a:gd name="T3" fmla="*/ 66 h 252"/>
                <a:gd name="T4" fmla="*/ 291 w 596"/>
                <a:gd name="T5" fmla="*/ 146 h 252"/>
                <a:gd name="T6" fmla="*/ 370 w 596"/>
                <a:gd name="T7" fmla="*/ 146 h 252"/>
                <a:gd name="T8" fmla="*/ 436 w 596"/>
                <a:gd name="T9" fmla="*/ 158 h 252"/>
                <a:gd name="T10" fmla="*/ 596 w 596"/>
                <a:gd name="T11" fmla="*/ 158 h 252"/>
                <a:gd name="T12" fmla="*/ 582 w 596"/>
                <a:gd name="T13" fmla="*/ 252 h 252"/>
                <a:gd name="T14" fmla="*/ 410 w 596"/>
                <a:gd name="T15" fmla="*/ 252 h 252"/>
                <a:gd name="T16" fmla="*/ 343 w 596"/>
                <a:gd name="T17" fmla="*/ 238 h 252"/>
                <a:gd name="T18" fmla="*/ 277 w 596"/>
                <a:gd name="T19" fmla="*/ 238 h 252"/>
                <a:gd name="T20" fmla="*/ 132 w 596"/>
                <a:gd name="T21" fmla="*/ 158 h 252"/>
                <a:gd name="T22" fmla="*/ 0 w 596"/>
                <a:gd name="T23" fmla="*/ 66 h 252"/>
                <a:gd name="T24" fmla="*/ 66 w 596"/>
                <a:gd name="T2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6" h="252">
                  <a:moveTo>
                    <a:pt x="66" y="0"/>
                  </a:moveTo>
                  <a:lnTo>
                    <a:pt x="185" y="66"/>
                  </a:lnTo>
                  <a:lnTo>
                    <a:pt x="291" y="146"/>
                  </a:lnTo>
                  <a:lnTo>
                    <a:pt x="370" y="146"/>
                  </a:lnTo>
                  <a:lnTo>
                    <a:pt x="436" y="158"/>
                  </a:lnTo>
                  <a:lnTo>
                    <a:pt x="596" y="158"/>
                  </a:lnTo>
                  <a:lnTo>
                    <a:pt x="582" y="252"/>
                  </a:lnTo>
                  <a:lnTo>
                    <a:pt x="410" y="252"/>
                  </a:lnTo>
                  <a:lnTo>
                    <a:pt x="343" y="238"/>
                  </a:lnTo>
                  <a:lnTo>
                    <a:pt x="277" y="238"/>
                  </a:lnTo>
                  <a:lnTo>
                    <a:pt x="132" y="158"/>
                  </a:lnTo>
                  <a:lnTo>
                    <a:pt x="0" y="6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75" name="Freeform 87"/>
            <p:cNvSpPr>
              <a:spLocks/>
            </p:cNvSpPr>
            <p:nvPr/>
          </p:nvSpPr>
          <p:spPr bwMode="auto">
            <a:xfrm rot="-1316223">
              <a:off x="5106" y="2047"/>
              <a:ext cx="9" cy="19"/>
            </a:xfrm>
            <a:custGeom>
              <a:avLst/>
              <a:gdLst>
                <a:gd name="T0" fmla="*/ 0 w 66"/>
                <a:gd name="T1" fmla="*/ 93 h 133"/>
                <a:gd name="T2" fmla="*/ 0 w 66"/>
                <a:gd name="T3" fmla="*/ 0 h 133"/>
                <a:gd name="T4" fmla="*/ 66 w 66"/>
                <a:gd name="T5" fmla="*/ 67 h 133"/>
                <a:gd name="T6" fmla="*/ 0 w 66"/>
                <a:gd name="T7" fmla="*/ 133 h 133"/>
                <a:gd name="T8" fmla="*/ 66 w 66"/>
                <a:gd name="T9" fmla="*/ 93 h 133"/>
                <a:gd name="T10" fmla="*/ 0 w 66"/>
                <a:gd name="T11" fmla="*/ 9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3">
                  <a:moveTo>
                    <a:pt x="0" y="93"/>
                  </a:moveTo>
                  <a:lnTo>
                    <a:pt x="0" y="0"/>
                  </a:lnTo>
                  <a:lnTo>
                    <a:pt x="66" y="67"/>
                  </a:lnTo>
                  <a:lnTo>
                    <a:pt x="0" y="133"/>
                  </a:lnTo>
                  <a:lnTo>
                    <a:pt x="66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76" name="Freeform 88"/>
            <p:cNvSpPr>
              <a:spLocks/>
            </p:cNvSpPr>
            <p:nvPr/>
          </p:nvSpPr>
          <p:spPr bwMode="auto">
            <a:xfrm rot="-1316223">
              <a:off x="5170" y="1909"/>
              <a:ext cx="170" cy="125"/>
            </a:xfrm>
            <a:custGeom>
              <a:avLst/>
              <a:gdLst>
                <a:gd name="T0" fmla="*/ 0 w 1191"/>
                <a:gd name="T1" fmla="*/ 781 h 875"/>
                <a:gd name="T2" fmla="*/ 211 w 1191"/>
                <a:gd name="T3" fmla="*/ 769 h 875"/>
                <a:gd name="T4" fmla="*/ 396 w 1191"/>
                <a:gd name="T5" fmla="*/ 743 h 875"/>
                <a:gd name="T6" fmla="*/ 582 w 1191"/>
                <a:gd name="T7" fmla="*/ 663 h 875"/>
                <a:gd name="T8" fmla="*/ 754 w 1191"/>
                <a:gd name="T9" fmla="*/ 596 h 875"/>
                <a:gd name="T10" fmla="*/ 913 w 1191"/>
                <a:gd name="T11" fmla="*/ 464 h 875"/>
                <a:gd name="T12" fmla="*/ 952 w 1191"/>
                <a:gd name="T13" fmla="*/ 411 h 875"/>
                <a:gd name="T14" fmla="*/ 1006 w 1191"/>
                <a:gd name="T15" fmla="*/ 345 h 875"/>
                <a:gd name="T16" fmla="*/ 1045 w 1191"/>
                <a:gd name="T17" fmla="*/ 253 h 875"/>
                <a:gd name="T18" fmla="*/ 1072 w 1191"/>
                <a:gd name="T19" fmla="*/ 186 h 875"/>
                <a:gd name="T20" fmla="*/ 1098 w 1191"/>
                <a:gd name="T21" fmla="*/ 93 h 875"/>
                <a:gd name="T22" fmla="*/ 1125 w 1191"/>
                <a:gd name="T23" fmla="*/ 0 h 875"/>
                <a:gd name="T24" fmla="*/ 1191 w 1191"/>
                <a:gd name="T25" fmla="*/ 0 h 875"/>
                <a:gd name="T26" fmla="*/ 1191 w 1191"/>
                <a:gd name="T27" fmla="*/ 106 h 875"/>
                <a:gd name="T28" fmla="*/ 1165 w 1191"/>
                <a:gd name="T29" fmla="*/ 199 h 875"/>
                <a:gd name="T30" fmla="*/ 1138 w 1191"/>
                <a:gd name="T31" fmla="*/ 291 h 875"/>
                <a:gd name="T32" fmla="*/ 1098 w 1191"/>
                <a:gd name="T33" fmla="*/ 385 h 875"/>
                <a:gd name="T34" fmla="*/ 1032 w 1191"/>
                <a:gd name="T35" fmla="*/ 464 h 875"/>
                <a:gd name="T36" fmla="*/ 952 w 1191"/>
                <a:gd name="T37" fmla="*/ 530 h 875"/>
                <a:gd name="T38" fmla="*/ 820 w 1191"/>
                <a:gd name="T39" fmla="*/ 663 h 875"/>
                <a:gd name="T40" fmla="*/ 635 w 1191"/>
                <a:gd name="T41" fmla="*/ 769 h 875"/>
                <a:gd name="T42" fmla="*/ 424 w 1191"/>
                <a:gd name="T43" fmla="*/ 835 h 875"/>
                <a:gd name="T44" fmla="*/ 211 w 1191"/>
                <a:gd name="T45" fmla="*/ 861 h 875"/>
                <a:gd name="T46" fmla="*/ 0 w 1191"/>
                <a:gd name="T47" fmla="*/ 875 h 875"/>
                <a:gd name="T48" fmla="*/ 0 w 1191"/>
                <a:gd name="T49" fmla="*/ 781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1" h="875">
                  <a:moveTo>
                    <a:pt x="0" y="781"/>
                  </a:moveTo>
                  <a:lnTo>
                    <a:pt x="211" y="769"/>
                  </a:lnTo>
                  <a:lnTo>
                    <a:pt x="396" y="743"/>
                  </a:lnTo>
                  <a:lnTo>
                    <a:pt x="582" y="663"/>
                  </a:lnTo>
                  <a:lnTo>
                    <a:pt x="754" y="596"/>
                  </a:lnTo>
                  <a:lnTo>
                    <a:pt x="913" y="464"/>
                  </a:lnTo>
                  <a:lnTo>
                    <a:pt x="952" y="411"/>
                  </a:lnTo>
                  <a:lnTo>
                    <a:pt x="1006" y="345"/>
                  </a:lnTo>
                  <a:lnTo>
                    <a:pt x="1045" y="253"/>
                  </a:lnTo>
                  <a:lnTo>
                    <a:pt x="1072" y="186"/>
                  </a:lnTo>
                  <a:lnTo>
                    <a:pt x="1098" y="93"/>
                  </a:lnTo>
                  <a:lnTo>
                    <a:pt x="1125" y="0"/>
                  </a:lnTo>
                  <a:lnTo>
                    <a:pt x="1191" y="0"/>
                  </a:lnTo>
                  <a:lnTo>
                    <a:pt x="1191" y="106"/>
                  </a:lnTo>
                  <a:lnTo>
                    <a:pt x="1165" y="199"/>
                  </a:lnTo>
                  <a:lnTo>
                    <a:pt x="1138" y="291"/>
                  </a:lnTo>
                  <a:lnTo>
                    <a:pt x="1098" y="385"/>
                  </a:lnTo>
                  <a:lnTo>
                    <a:pt x="1032" y="464"/>
                  </a:lnTo>
                  <a:lnTo>
                    <a:pt x="952" y="530"/>
                  </a:lnTo>
                  <a:lnTo>
                    <a:pt x="820" y="663"/>
                  </a:lnTo>
                  <a:lnTo>
                    <a:pt x="635" y="769"/>
                  </a:lnTo>
                  <a:lnTo>
                    <a:pt x="424" y="835"/>
                  </a:lnTo>
                  <a:lnTo>
                    <a:pt x="211" y="861"/>
                  </a:lnTo>
                  <a:lnTo>
                    <a:pt x="0" y="875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77" name="Freeform 89"/>
            <p:cNvSpPr>
              <a:spLocks/>
            </p:cNvSpPr>
            <p:nvPr/>
          </p:nvSpPr>
          <p:spPr bwMode="auto">
            <a:xfrm rot="-1316223">
              <a:off x="5194" y="2048"/>
              <a:ext cx="2" cy="14"/>
            </a:xfrm>
            <a:custGeom>
              <a:avLst/>
              <a:gdLst>
                <a:gd name="T0" fmla="*/ 0 w 14"/>
                <a:gd name="T1" fmla="*/ 94 h 94"/>
                <a:gd name="T2" fmla="*/ 14 w 14"/>
                <a:gd name="T3" fmla="*/ 94 h 94"/>
                <a:gd name="T4" fmla="*/ 14 w 14"/>
                <a:gd name="T5" fmla="*/ 0 h 94"/>
                <a:gd name="T6" fmla="*/ 0 w 1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4">
                  <a:moveTo>
                    <a:pt x="0" y="94"/>
                  </a:moveTo>
                  <a:lnTo>
                    <a:pt x="14" y="94"/>
                  </a:lnTo>
                  <a:lnTo>
                    <a:pt x="1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78" name="Freeform 90"/>
            <p:cNvSpPr>
              <a:spLocks/>
            </p:cNvSpPr>
            <p:nvPr/>
          </p:nvSpPr>
          <p:spPr bwMode="auto">
            <a:xfrm rot="-1316223">
              <a:off x="5135" y="1748"/>
              <a:ext cx="149" cy="167"/>
            </a:xfrm>
            <a:custGeom>
              <a:avLst/>
              <a:gdLst>
                <a:gd name="T0" fmla="*/ 980 w 1046"/>
                <a:gd name="T1" fmla="*/ 1165 h 1165"/>
                <a:gd name="T2" fmla="*/ 953 w 1046"/>
                <a:gd name="T3" fmla="*/ 954 h 1165"/>
                <a:gd name="T4" fmla="*/ 927 w 1046"/>
                <a:gd name="T5" fmla="*/ 861 h 1165"/>
                <a:gd name="T6" fmla="*/ 900 w 1046"/>
                <a:gd name="T7" fmla="*/ 741 h 1165"/>
                <a:gd name="T8" fmla="*/ 861 w 1046"/>
                <a:gd name="T9" fmla="*/ 675 h 1165"/>
                <a:gd name="T10" fmla="*/ 807 w 1046"/>
                <a:gd name="T11" fmla="*/ 582 h 1165"/>
                <a:gd name="T12" fmla="*/ 741 w 1046"/>
                <a:gd name="T13" fmla="*/ 490 h 1165"/>
                <a:gd name="T14" fmla="*/ 702 w 1046"/>
                <a:gd name="T15" fmla="*/ 410 h 1165"/>
                <a:gd name="T16" fmla="*/ 622 w 1046"/>
                <a:gd name="T17" fmla="*/ 344 h 1165"/>
                <a:gd name="T18" fmla="*/ 530 w 1046"/>
                <a:gd name="T19" fmla="*/ 279 h 1165"/>
                <a:gd name="T20" fmla="*/ 464 w 1046"/>
                <a:gd name="T21" fmla="*/ 225 h 1165"/>
                <a:gd name="T22" fmla="*/ 371 w 1046"/>
                <a:gd name="T23" fmla="*/ 185 h 1165"/>
                <a:gd name="T24" fmla="*/ 279 w 1046"/>
                <a:gd name="T25" fmla="*/ 132 h 1165"/>
                <a:gd name="T26" fmla="*/ 185 w 1046"/>
                <a:gd name="T27" fmla="*/ 106 h 1165"/>
                <a:gd name="T28" fmla="*/ 92 w 1046"/>
                <a:gd name="T29" fmla="*/ 92 h 1165"/>
                <a:gd name="T30" fmla="*/ 0 w 1046"/>
                <a:gd name="T31" fmla="*/ 92 h 1165"/>
                <a:gd name="T32" fmla="*/ 0 w 1046"/>
                <a:gd name="T33" fmla="*/ 0 h 1165"/>
                <a:gd name="T34" fmla="*/ 119 w 1046"/>
                <a:gd name="T35" fmla="*/ 14 h 1165"/>
                <a:gd name="T36" fmla="*/ 212 w 1046"/>
                <a:gd name="T37" fmla="*/ 14 h 1165"/>
                <a:gd name="T38" fmla="*/ 317 w 1046"/>
                <a:gd name="T39" fmla="*/ 66 h 1165"/>
                <a:gd name="T40" fmla="*/ 410 w 1046"/>
                <a:gd name="T41" fmla="*/ 92 h 1165"/>
                <a:gd name="T42" fmla="*/ 516 w 1046"/>
                <a:gd name="T43" fmla="*/ 159 h 1165"/>
                <a:gd name="T44" fmla="*/ 609 w 1046"/>
                <a:gd name="T45" fmla="*/ 199 h 1165"/>
                <a:gd name="T46" fmla="*/ 675 w 1046"/>
                <a:gd name="T47" fmla="*/ 279 h 1165"/>
                <a:gd name="T48" fmla="*/ 741 w 1046"/>
                <a:gd name="T49" fmla="*/ 344 h 1165"/>
                <a:gd name="T50" fmla="*/ 807 w 1046"/>
                <a:gd name="T51" fmla="*/ 437 h 1165"/>
                <a:gd name="T52" fmla="*/ 887 w 1046"/>
                <a:gd name="T53" fmla="*/ 530 h 1165"/>
                <a:gd name="T54" fmla="*/ 927 w 1046"/>
                <a:gd name="T55" fmla="*/ 622 h 1165"/>
                <a:gd name="T56" fmla="*/ 980 w 1046"/>
                <a:gd name="T57" fmla="*/ 715 h 1165"/>
                <a:gd name="T58" fmla="*/ 993 w 1046"/>
                <a:gd name="T59" fmla="*/ 834 h 1165"/>
                <a:gd name="T60" fmla="*/ 1020 w 1046"/>
                <a:gd name="T61" fmla="*/ 927 h 1165"/>
                <a:gd name="T62" fmla="*/ 1046 w 1046"/>
                <a:gd name="T63" fmla="*/ 1165 h 1165"/>
                <a:gd name="T64" fmla="*/ 980 w 1046"/>
                <a:gd name="T65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6" h="1165">
                  <a:moveTo>
                    <a:pt x="980" y="1165"/>
                  </a:moveTo>
                  <a:lnTo>
                    <a:pt x="953" y="954"/>
                  </a:lnTo>
                  <a:lnTo>
                    <a:pt x="927" y="861"/>
                  </a:lnTo>
                  <a:lnTo>
                    <a:pt x="900" y="741"/>
                  </a:lnTo>
                  <a:lnTo>
                    <a:pt x="861" y="675"/>
                  </a:lnTo>
                  <a:lnTo>
                    <a:pt x="807" y="582"/>
                  </a:lnTo>
                  <a:lnTo>
                    <a:pt x="741" y="490"/>
                  </a:lnTo>
                  <a:lnTo>
                    <a:pt x="702" y="410"/>
                  </a:lnTo>
                  <a:lnTo>
                    <a:pt x="622" y="344"/>
                  </a:lnTo>
                  <a:lnTo>
                    <a:pt x="530" y="279"/>
                  </a:lnTo>
                  <a:lnTo>
                    <a:pt x="464" y="225"/>
                  </a:lnTo>
                  <a:lnTo>
                    <a:pt x="371" y="185"/>
                  </a:lnTo>
                  <a:lnTo>
                    <a:pt x="279" y="132"/>
                  </a:lnTo>
                  <a:lnTo>
                    <a:pt x="185" y="106"/>
                  </a:lnTo>
                  <a:lnTo>
                    <a:pt x="92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19" y="14"/>
                  </a:lnTo>
                  <a:lnTo>
                    <a:pt x="212" y="14"/>
                  </a:lnTo>
                  <a:lnTo>
                    <a:pt x="317" y="66"/>
                  </a:lnTo>
                  <a:lnTo>
                    <a:pt x="410" y="92"/>
                  </a:lnTo>
                  <a:lnTo>
                    <a:pt x="516" y="159"/>
                  </a:lnTo>
                  <a:lnTo>
                    <a:pt x="609" y="199"/>
                  </a:lnTo>
                  <a:lnTo>
                    <a:pt x="675" y="279"/>
                  </a:lnTo>
                  <a:lnTo>
                    <a:pt x="741" y="344"/>
                  </a:lnTo>
                  <a:lnTo>
                    <a:pt x="807" y="437"/>
                  </a:lnTo>
                  <a:lnTo>
                    <a:pt x="887" y="530"/>
                  </a:lnTo>
                  <a:lnTo>
                    <a:pt x="927" y="622"/>
                  </a:lnTo>
                  <a:lnTo>
                    <a:pt x="980" y="715"/>
                  </a:lnTo>
                  <a:lnTo>
                    <a:pt x="993" y="834"/>
                  </a:lnTo>
                  <a:lnTo>
                    <a:pt x="1020" y="927"/>
                  </a:lnTo>
                  <a:lnTo>
                    <a:pt x="1046" y="1165"/>
                  </a:lnTo>
                  <a:lnTo>
                    <a:pt x="980" y="1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79" name="Freeform 91"/>
            <p:cNvSpPr>
              <a:spLocks/>
            </p:cNvSpPr>
            <p:nvPr/>
          </p:nvSpPr>
          <p:spPr bwMode="auto">
            <a:xfrm rot="-1316223">
              <a:off x="5302" y="1883"/>
              <a:ext cx="9" cy="1"/>
            </a:xfrm>
            <a:custGeom>
              <a:avLst/>
              <a:gdLst>
                <a:gd name="T0" fmla="*/ 66 w 66"/>
                <a:gd name="T1" fmla="*/ 0 w 66"/>
                <a:gd name="T2" fmla="*/ 66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66" y="0"/>
                  </a:move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80" name="Freeform 92"/>
            <p:cNvSpPr>
              <a:spLocks/>
            </p:cNvSpPr>
            <p:nvPr/>
          </p:nvSpPr>
          <p:spPr bwMode="auto">
            <a:xfrm rot="-1316223">
              <a:off x="5047" y="1794"/>
              <a:ext cx="74" cy="45"/>
            </a:xfrm>
            <a:custGeom>
              <a:avLst/>
              <a:gdLst>
                <a:gd name="T0" fmla="*/ 516 w 516"/>
                <a:gd name="T1" fmla="*/ 92 h 317"/>
                <a:gd name="T2" fmla="*/ 450 w 516"/>
                <a:gd name="T3" fmla="*/ 92 h 317"/>
                <a:gd name="T4" fmla="*/ 371 w 516"/>
                <a:gd name="T5" fmla="*/ 106 h 317"/>
                <a:gd name="T6" fmla="*/ 277 w 516"/>
                <a:gd name="T7" fmla="*/ 159 h 317"/>
                <a:gd name="T8" fmla="*/ 158 w 516"/>
                <a:gd name="T9" fmla="*/ 199 h 317"/>
                <a:gd name="T10" fmla="*/ 66 w 516"/>
                <a:gd name="T11" fmla="*/ 317 h 317"/>
                <a:gd name="T12" fmla="*/ 0 w 516"/>
                <a:gd name="T13" fmla="*/ 251 h 317"/>
                <a:gd name="T14" fmla="*/ 118 w 516"/>
                <a:gd name="T15" fmla="*/ 132 h 317"/>
                <a:gd name="T16" fmla="*/ 238 w 516"/>
                <a:gd name="T17" fmla="*/ 66 h 317"/>
                <a:gd name="T18" fmla="*/ 357 w 516"/>
                <a:gd name="T19" fmla="*/ 14 h 317"/>
                <a:gd name="T20" fmla="*/ 423 w 516"/>
                <a:gd name="T21" fmla="*/ 0 h 317"/>
                <a:gd name="T22" fmla="*/ 490 w 516"/>
                <a:gd name="T23" fmla="*/ 0 h 317"/>
                <a:gd name="T24" fmla="*/ 516 w 516"/>
                <a:gd name="T25" fmla="*/ 9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317">
                  <a:moveTo>
                    <a:pt x="516" y="92"/>
                  </a:moveTo>
                  <a:lnTo>
                    <a:pt x="450" y="92"/>
                  </a:lnTo>
                  <a:lnTo>
                    <a:pt x="371" y="106"/>
                  </a:lnTo>
                  <a:lnTo>
                    <a:pt x="277" y="159"/>
                  </a:lnTo>
                  <a:lnTo>
                    <a:pt x="158" y="199"/>
                  </a:lnTo>
                  <a:lnTo>
                    <a:pt x="66" y="317"/>
                  </a:lnTo>
                  <a:lnTo>
                    <a:pt x="0" y="251"/>
                  </a:lnTo>
                  <a:lnTo>
                    <a:pt x="118" y="132"/>
                  </a:lnTo>
                  <a:lnTo>
                    <a:pt x="238" y="66"/>
                  </a:lnTo>
                  <a:lnTo>
                    <a:pt x="357" y="14"/>
                  </a:lnTo>
                  <a:lnTo>
                    <a:pt x="423" y="0"/>
                  </a:lnTo>
                  <a:lnTo>
                    <a:pt x="490" y="0"/>
                  </a:lnTo>
                  <a:lnTo>
                    <a:pt x="516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81" name="Freeform 93"/>
            <p:cNvSpPr>
              <a:spLocks/>
            </p:cNvSpPr>
            <p:nvPr/>
          </p:nvSpPr>
          <p:spPr bwMode="auto">
            <a:xfrm rot="-1316223">
              <a:off x="5108" y="1782"/>
              <a:ext cx="4" cy="13"/>
            </a:xfrm>
            <a:custGeom>
              <a:avLst/>
              <a:gdLst>
                <a:gd name="T0" fmla="*/ 26 w 26"/>
                <a:gd name="T1" fmla="*/ 0 h 92"/>
                <a:gd name="T2" fmla="*/ 0 w 26"/>
                <a:gd name="T3" fmla="*/ 0 h 92"/>
                <a:gd name="T4" fmla="*/ 26 w 26"/>
                <a:gd name="T5" fmla="*/ 92 h 92"/>
                <a:gd name="T6" fmla="*/ 26 w 26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92">
                  <a:moveTo>
                    <a:pt x="26" y="0"/>
                  </a:moveTo>
                  <a:lnTo>
                    <a:pt x="0" y="0"/>
                  </a:lnTo>
                  <a:lnTo>
                    <a:pt x="26" y="9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82" name="Rectangle 94"/>
            <p:cNvSpPr>
              <a:spLocks noChangeArrowheads="1"/>
            </p:cNvSpPr>
            <p:nvPr/>
          </p:nvSpPr>
          <p:spPr bwMode="auto">
            <a:xfrm rot="-1316223">
              <a:off x="5061" y="1843"/>
              <a:ext cx="13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83" name="Freeform 95"/>
            <p:cNvSpPr>
              <a:spLocks/>
            </p:cNvSpPr>
            <p:nvPr/>
          </p:nvSpPr>
          <p:spPr bwMode="auto">
            <a:xfrm rot="-1316223">
              <a:off x="5055" y="1840"/>
              <a:ext cx="13" cy="9"/>
            </a:xfrm>
            <a:custGeom>
              <a:avLst/>
              <a:gdLst>
                <a:gd name="T0" fmla="*/ 0 w 92"/>
                <a:gd name="T1" fmla="*/ 0 h 66"/>
                <a:gd name="T2" fmla="*/ 0 w 92"/>
                <a:gd name="T3" fmla="*/ 28 h 66"/>
                <a:gd name="T4" fmla="*/ 92 w 92"/>
                <a:gd name="T5" fmla="*/ 28 h 66"/>
                <a:gd name="T6" fmla="*/ 66 w 92"/>
                <a:gd name="T7" fmla="*/ 66 h 66"/>
                <a:gd name="T8" fmla="*/ 0 w 9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6">
                  <a:moveTo>
                    <a:pt x="0" y="0"/>
                  </a:moveTo>
                  <a:lnTo>
                    <a:pt x="0" y="28"/>
                  </a:lnTo>
                  <a:lnTo>
                    <a:pt x="92" y="28"/>
                  </a:lnTo>
                  <a:lnTo>
                    <a:pt x="66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84" name="Freeform 96"/>
            <p:cNvSpPr>
              <a:spLocks/>
            </p:cNvSpPr>
            <p:nvPr/>
          </p:nvSpPr>
          <p:spPr bwMode="auto">
            <a:xfrm rot="-1316223">
              <a:off x="5071" y="1867"/>
              <a:ext cx="36" cy="29"/>
            </a:xfrm>
            <a:custGeom>
              <a:avLst/>
              <a:gdLst>
                <a:gd name="T0" fmla="*/ 66 w 251"/>
                <a:gd name="T1" fmla="*/ 0 h 199"/>
                <a:gd name="T2" fmla="*/ 0 w 251"/>
                <a:gd name="T3" fmla="*/ 66 h 199"/>
                <a:gd name="T4" fmla="*/ 185 w 251"/>
                <a:gd name="T5" fmla="*/ 199 h 199"/>
                <a:gd name="T6" fmla="*/ 251 w 251"/>
                <a:gd name="T7" fmla="*/ 132 h 199"/>
                <a:gd name="T8" fmla="*/ 66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66" y="0"/>
                  </a:moveTo>
                  <a:lnTo>
                    <a:pt x="0" y="66"/>
                  </a:lnTo>
                  <a:lnTo>
                    <a:pt x="185" y="199"/>
                  </a:lnTo>
                  <a:lnTo>
                    <a:pt x="251" y="1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85" name="Freeform 97"/>
            <p:cNvSpPr>
              <a:spLocks/>
            </p:cNvSpPr>
            <p:nvPr/>
          </p:nvSpPr>
          <p:spPr bwMode="auto">
            <a:xfrm rot="-1316223">
              <a:off x="5068" y="1872"/>
              <a:ext cx="13" cy="10"/>
            </a:xfrm>
            <a:custGeom>
              <a:avLst/>
              <a:gdLst>
                <a:gd name="T0" fmla="*/ 0 w 92"/>
                <a:gd name="T1" fmla="*/ 14 h 66"/>
                <a:gd name="T2" fmla="*/ 0 w 92"/>
                <a:gd name="T3" fmla="*/ 40 h 66"/>
                <a:gd name="T4" fmla="*/ 0 w 92"/>
                <a:gd name="T5" fmla="*/ 66 h 66"/>
                <a:gd name="T6" fmla="*/ 66 w 92"/>
                <a:gd name="T7" fmla="*/ 0 h 66"/>
                <a:gd name="T8" fmla="*/ 92 w 92"/>
                <a:gd name="T9" fmla="*/ 14 h 66"/>
                <a:gd name="T10" fmla="*/ 0 w 92"/>
                <a:gd name="T11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6">
                  <a:moveTo>
                    <a:pt x="0" y="14"/>
                  </a:moveTo>
                  <a:lnTo>
                    <a:pt x="0" y="40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86" name="Freeform 98"/>
            <p:cNvSpPr>
              <a:spLocks/>
            </p:cNvSpPr>
            <p:nvPr/>
          </p:nvSpPr>
          <p:spPr bwMode="auto">
            <a:xfrm rot="-1316223">
              <a:off x="5103" y="1871"/>
              <a:ext cx="30" cy="21"/>
            </a:xfrm>
            <a:custGeom>
              <a:avLst/>
              <a:gdLst>
                <a:gd name="T0" fmla="*/ 27 w 212"/>
                <a:gd name="T1" fmla="*/ 0 h 145"/>
                <a:gd name="T2" fmla="*/ 0 w 212"/>
                <a:gd name="T3" fmla="*/ 93 h 145"/>
                <a:gd name="T4" fmla="*/ 186 w 212"/>
                <a:gd name="T5" fmla="*/ 145 h 145"/>
                <a:gd name="T6" fmla="*/ 212 w 212"/>
                <a:gd name="T7" fmla="*/ 53 h 145"/>
                <a:gd name="T8" fmla="*/ 27 w 212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45">
                  <a:moveTo>
                    <a:pt x="27" y="0"/>
                  </a:moveTo>
                  <a:lnTo>
                    <a:pt x="0" y="93"/>
                  </a:lnTo>
                  <a:lnTo>
                    <a:pt x="186" y="145"/>
                  </a:lnTo>
                  <a:lnTo>
                    <a:pt x="212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87" name="Freeform 99"/>
            <p:cNvSpPr>
              <a:spLocks/>
            </p:cNvSpPr>
            <p:nvPr/>
          </p:nvSpPr>
          <p:spPr bwMode="auto">
            <a:xfrm rot="-1316223">
              <a:off x="5099" y="1877"/>
              <a:ext cx="10" cy="14"/>
            </a:xfrm>
            <a:custGeom>
              <a:avLst/>
              <a:gdLst>
                <a:gd name="T0" fmla="*/ 0 w 66"/>
                <a:gd name="T1" fmla="*/ 93 h 93"/>
                <a:gd name="T2" fmla="*/ 26 w 66"/>
                <a:gd name="T3" fmla="*/ 93 h 93"/>
                <a:gd name="T4" fmla="*/ 53 w 66"/>
                <a:gd name="T5" fmla="*/ 0 h 93"/>
                <a:gd name="T6" fmla="*/ 66 w 66"/>
                <a:gd name="T7" fmla="*/ 26 h 93"/>
                <a:gd name="T8" fmla="*/ 0 w 66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3">
                  <a:moveTo>
                    <a:pt x="0" y="93"/>
                  </a:moveTo>
                  <a:lnTo>
                    <a:pt x="26" y="93"/>
                  </a:lnTo>
                  <a:lnTo>
                    <a:pt x="53" y="0"/>
                  </a:lnTo>
                  <a:lnTo>
                    <a:pt x="66" y="26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88" name="Freeform 100"/>
            <p:cNvSpPr>
              <a:spLocks/>
            </p:cNvSpPr>
            <p:nvPr/>
          </p:nvSpPr>
          <p:spPr bwMode="auto">
            <a:xfrm rot="-1316223">
              <a:off x="5015" y="1829"/>
              <a:ext cx="113" cy="75"/>
            </a:xfrm>
            <a:custGeom>
              <a:avLst/>
              <a:gdLst>
                <a:gd name="T0" fmla="*/ 716 w 795"/>
                <a:gd name="T1" fmla="*/ 530 h 530"/>
                <a:gd name="T2" fmla="*/ 676 w 795"/>
                <a:gd name="T3" fmla="*/ 411 h 530"/>
                <a:gd name="T4" fmla="*/ 622 w 795"/>
                <a:gd name="T5" fmla="*/ 319 h 530"/>
                <a:gd name="T6" fmla="*/ 530 w 795"/>
                <a:gd name="T7" fmla="*/ 252 h 530"/>
                <a:gd name="T8" fmla="*/ 437 w 795"/>
                <a:gd name="T9" fmla="*/ 186 h 530"/>
                <a:gd name="T10" fmla="*/ 345 w 795"/>
                <a:gd name="T11" fmla="*/ 159 h 530"/>
                <a:gd name="T12" fmla="*/ 226 w 795"/>
                <a:gd name="T13" fmla="*/ 106 h 530"/>
                <a:gd name="T14" fmla="*/ 120 w 795"/>
                <a:gd name="T15" fmla="*/ 94 h 530"/>
                <a:gd name="T16" fmla="*/ 0 w 795"/>
                <a:gd name="T17" fmla="*/ 94 h 530"/>
                <a:gd name="T18" fmla="*/ 0 w 795"/>
                <a:gd name="T19" fmla="*/ 0 h 530"/>
                <a:gd name="T20" fmla="*/ 120 w 795"/>
                <a:gd name="T21" fmla="*/ 14 h 530"/>
                <a:gd name="T22" fmla="*/ 252 w 795"/>
                <a:gd name="T23" fmla="*/ 14 h 530"/>
                <a:gd name="T24" fmla="*/ 371 w 795"/>
                <a:gd name="T25" fmla="*/ 66 h 530"/>
                <a:gd name="T26" fmla="*/ 490 w 795"/>
                <a:gd name="T27" fmla="*/ 106 h 530"/>
                <a:gd name="T28" fmla="*/ 596 w 795"/>
                <a:gd name="T29" fmla="*/ 186 h 530"/>
                <a:gd name="T30" fmla="*/ 702 w 795"/>
                <a:gd name="T31" fmla="*/ 279 h 530"/>
                <a:gd name="T32" fmla="*/ 768 w 795"/>
                <a:gd name="T33" fmla="*/ 371 h 530"/>
                <a:gd name="T34" fmla="*/ 795 w 795"/>
                <a:gd name="T35" fmla="*/ 504 h 530"/>
                <a:gd name="T36" fmla="*/ 716 w 795"/>
                <a:gd name="T37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5" h="530">
                  <a:moveTo>
                    <a:pt x="716" y="530"/>
                  </a:moveTo>
                  <a:lnTo>
                    <a:pt x="676" y="411"/>
                  </a:lnTo>
                  <a:lnTo>
                    <a:pt x="622" y="319"/>
                  </a:lnTo>
                  <a:lnTo>
                    <a:pt x="530" y="252"/>
                  </a:lnTo>
                  <a:lnTo>
                    <a:pt x="437" y="186"/>
                  </a:lnTo>
                  <a:lnTo>
                    <a:pt x="345" y="159"/>
                  </a:lnTo>
                  <a:lnTo>
                    <a:pt x="226" y="106"/>
                  </a:lnTo>
                  <a:lnTo>
                    <a:pt x="12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20" y="14"/>
                  </a:lnTo>
                  <a:lnTo>
                    <a:pt x="252" y="14"/>
                  </a:lnTo>
                  <a:lnTo>
                    <a:pt x="371" y="66"/>
                  </a:lnTo>
                  <a:lnTo>
                    <a:pt x="490" y="106"/>
                  </a:lnTo>
                  <a:lnTo>
                    <a:pt x="596" y="186"/>
                  </a:lnTo>
                  <a:lnTo>
                    <a:pt x="702" y="279"/>
                  </a:lnTo>
                  <a:lnTo>
                    <a:pt x="768" y="371"/>
                  </a:lnTo>
                  <a:lnTo>
                    <a:pt x="795" y="504"/>
                  </a:lnTo>
                  <a:lnTo>
                    <a:pt x="716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89" name="Freeform 101"/>
            <p:cNvSpPr>
              <a:spLocks/>
            </p:cNvSpPr>
            <p:nvPr/>
          </p:nvSpPr>
          <p:spPr bwMode="auto">
            <a:xfrm rot="-1316223">
              <a:off x="5127" y="1872"/>
              <a:ext cx="17" cy="17"/>
            </a:xfrm>
            <a:custGeom>
              <a:avLst/>
              <a:gdLst>
                <a:gd name="T0" fmla="*/ 26 w 119"/>
                <a:gd name="T1" fmla="*/ 92 h 120"/>
                <a:gd name="T2" fmla="*/ 119 w 119"/>
                <a:gd name="T3" fmla="*/ 120 h 120"/>
                <a:gd name="T4" fmla="*/ 79 w 119"/>
                <a:gd name="T5" fmla="*/ 40 h 120"/>
                <a:gd name="T6" fmla="*/ 0 w 119"/>
                <a:gd name="T7" fmla="*/ 66 h 120"/>
                <a:gd name="T8" fmla="*/ 52 w 119"/>
                <a:gd name="T9" fmla="*/ 0 h 120"/>
                <a:gd name="T10" fmla="*/ 26 w 119"/>
                <a:gd name="T1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20">
                  <a:moveTo>
                    <a:pt x="26" y="92"/>
                  </a:moveTo>
                  <a:lnTo>
                    <a:pt x="119" y="120"/>
                  </a:lnTo>
                  <a:lnTo>
                    <a:pt x="79" y="40"/>
                  </a:lnTo>
                  <a:lnTo>
                    <a:pt x="0" y="66"/>
                  </a:lnTo>
                  <a:lnTo>
                    <a:pt x="52" y="0"/>
                  </a:lnTo>
                  <a:lnTo>
                    <a:pt x="26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90" name="Freeform 102"/>
            <p:cNvSpPr>
              <a:spLocks/>
            </p:cNvSpPr>
            <p:nvPr/>
          </p:nvSpPr>
          <p:spPr bwMode="auto">
            <a:xfrm rot="-1316223">
              <a:off x="4857" y="1882"/>
              <a:ext cx="184" cy="155"/>
            </a:xfrm>
            <a:custGeom>
              <a:avLst/>
              <a:gdLst>
                <a:gd name="T0" fmla="*/ 1284 w 1284"/>
                <a:gd name="T1" fmla="*/ 94 h 1086"/>
                <a:gd name="T2" fmla="*/ 1046 w 1284"/>
                <a:gd name="T3" fmla="*/ 106 h 1086"/>
                <a:gd name="T4" fmla="*/ 926 w 1284"/>
                <a:gd name="T5" fmla="*/ 132 h 1086"/>
                <a:gd name="T6" fmla="*/ 821 w 1284"/>
                <a:gd name="T7" fmla="*/ 159 h 1086"/>
                <a:gd name="T8" fmla="*/ 728 w 1284"/>
                <a:gd name="T9" fmla="*/ 199 h 1086"/>
                <a:gd name="T10" fmla="*/ 635 w 1284"/>
                <a:gd name="T11" fmla="*/ 252 h 1086"/>
                <a:gd name="T12" fmla="*/ 543 w 1284"/>
                <a:gd name="T13" fmla="*/ 305 h 1086"/>
                <a:gd name="T14" fmla="*/ 436 w 1284"/>
                <a:gd name="T15" fmla="*/ 371 h 1086"/>
                <a:gd name="T16" fmla="*/ 370 w 1284"/>
                <a:gd name="T17" fmla="*/ 437 h 1086"/>
                <a:gd name="T18" fmla="*/ 304 w 1284"/>
                <a:gd name="T19" fmla="*/ 504 h 1086"/>
                <a:gd name="T20" fmla="*/ 238 w 1284"/>
                <a:gd name="T21" fmla="*/ 596 h 1086"/>
                <a:gd name="T22" fmla="*/ 211 w 1284"/>
                <a:gd name="T23" fmla="*/ 649 h 1086"/>
                <a:gd name="T24" fmla="*/ 185 w 1284"/>
                <a:gd name="T25" fmla="*/ 689 h 1086"/>
                <a:gd name="T26" fmla="*/ 145 w 1284"/>
                <a:gd name="T27" fmla="*/ 781 h 1086"/>
                <a:gd name="T28" fmla="*/ 93 w 1284"/>
                <a:gd name="T29" fmla="*/ 875 h 1086"/>
                <a:gd name="T30" fmla="*/ 93 w 1284"/>
                <a:gd name="T31" fmla="*/ 928 h 1086"/>
                <a:gd name="T32" fmla="*/ 93 w 1284"/>
                <a:gd name="T33" fmla="*/ 980 h 1086"/>
                <a:gd name="T34" fmla="*/ 93 w 1284"/>
                <a:gd name="T35" fmla="*/ 1086 h 1086"/>
                <a:gd name="T36" fmla="*/ 0 w 1284"/>
                <a:gd name="T37" fmla="*/ 1086 h 1086"/>
                <a:gd name="T38" fmla="*/ 0 w 1284"/>
                <a:gd name="T39" fmla="*/ 980 h 1086"/>
                <a:gd name="T40" fmla="*/ 0 w 1284"/>
                <a:gd name="T41" fmla="*/ 901 h 1086"/>
                <a:gd name="T42" fmla="*/ 26 w 1284"/>
                <a:gd name="T43" fmla="*/ 861 h 1086"/>
                <a:gd name="T44" fmla="*/ 53 w 1284"/>
                <a:gd name="T45" fmla="*/ 742 h 1086"/>
                <a:gd name="T46" fmla="*/ 93 w 1284"/>
                <a:gd name="T47" fmla="*/ 649 h 1086"/>
                <a:gd name="T48" fmla="*/ 119 w 1284"/>
                <a:gd name="T49" fmla="*/ 596 h 1086"/>
                <a:gd name="T50" fmla="*/ 159 w 1284"/>
                <a:gd name="T51" fmla="*/ 556 h 1086"/>
                <a:gd name="T52" fmla="*/ 238 w 1284"/>
                <a:gd name="T53" fmla="*/ 464 h 1086"/>
                <a:gd name="T54" fmla="*/ 304 w 1284"/>
                <a:gd name="T55" fmla="*/ 371 h 1086"/>
                <a:gd name="T56" fmla="*/ 370 w 1284"/>
                <a:gd name="T57" fmla="*/ 305 h 1086"/>
                <a:gd name="T58" fmla="*/ 490 w 1284"/>
                <a:gd name="T59" fmla="*/ 225 h 1086"/>
                <a:gd name="T60" fmla="*/ 583 w 1284"/>
                <a:gd name="T61" fmla="*/ 159 h 1086"/>
                <a:gd name="T62" fmla="*/ 675 w 1284"/>
                <a:gd name="T63" fmla="*/ 106 h 1086"/>
                <a:gd name="T64" fmla="*/ 794 w 1284"/>
                <a:gd name="T65" fmla="*/ 66 h 1086"/>
                <a:gd name="T66" fmla="*/ 914 w 1284"/>
                <a:gd name="T67" fmla="*/ 40 h 1086"/>
                <a:gd name="T68" fmla="*/ 1020 w 1284"/>
                <a:gd name="T69" fmla="*/ 14 h 1086"/>
                <a:gd name="T70" fmla="*/ 1258 w 1284"/>
                <a:gd name="T71" fmla="*/ 0 h 1086"/>
                <a:gd name="T72" fmla="*/ 1284 w 1284"/>
                <a:gd name="T73" fmla="*/ 94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4" h="1086">
                  <a:moveTo>
                    <a:pt x="1284" y="94"/>
                  </a:moveTo>
                  <a:lnTo>
                    <a:pt x="1046" y="106"/>
                  </a:lnTo>
                  <a:lnTo>
                    <a:pt x="926" y="132"/>
                  </a:lnTo>
                  <a:lnTo>
                    <a:pt x="821" y="159"/>
                  </a:lnTo>
                  <a:lnTo>
                    <a:pt x="728" y="199"/>
                  </a:lnTo>
                  <a:lnTo>
                    <a:pt x="635" y="252"/>
                  </a:lnTo>
                  <a:lnTo>
                    <a:pt x="543" y="305"/>
                  </a:lnTo>
                  <a:lnTo>
                    <a:pt x="436" y="371"/>
                  </a:lnTo>
                  <a:lnTo>
                    <a:pt x="370" y="437"/>
                  </a:lnTo>
                  <a:lnTo>
                    <a:pt x="304" y="504"/>
                  </a:lnTo>
                  <a:lnTo>
                    <a:pt x="238" y="596"/>
                  </a:lnTo>
                  <a:lnTo>
                    <a:pt x="211" y="649"/>
                  </a:lnTo>
                  <a:lnTo>
                    <a:pt x="185" y="689"/>
                  </a:lnTo>
                  <a:lnTo>
                    <a:pt x="145" y="781"/>
                  </a:lnTo>
                  <a:lnTo>
                    <a:pt x="93" y="875"/>
                  </a:lnTo>
                  <a:lnTo>
                    <a:pt x="93" y="928"/>
                  </a:lnTo>
                  <a:lnTo>
                    <a:pt x="93" y="980"/>
                  </a:lnTo>
                  <a:lnTo>
                    <a:pt x="93" y="1086"/>
                  </a:lnTo>
                  <a:lnTo>
                    <a:pt x="0" y="1086"/>
                  </a:lnTo>
                  <a:lnTo>
                    <a:pt x="0" y="980"/>
                  </a:lnTo>
                  <a:lnTo>
                    <a:pt x="0" y="901"/>
                  </a:lnTo>
                  <a:lnTo>
                    <a:pt x="26" y="861"/>
                  </a:lnTo>
                  <a:lnTo>
                    <a:pt x="53" y="742"/>
                  </a:lnTo>
                  <a:lnTo>
                    <a:pt x="93" y="649"/>
                  </a:lnTo>
                  <a:lnTo>
                    <a:pt x="119" y="596"/>
                  </a:lnTo>
                  <a:lnTo>
                    <a:pt x="159" y="556"/>
                  </a:lnTo>
                  <a:lnTo>
                    <a:pt x="238" y="464"/>
                  </a:lnTo>
                  <a:lnTo>
                    <a:pt x="304" y="371"/>
                  </a:lnTo>
                  <a:lnTo>
                    <a:pt x="370" y="305"/>
                  </a:lnTo>
                  <a:lnTo>
                    <a:pt x="490" y="225"/>
                  </a:lnTo>
                  <a:lnTo>
                    <a:pt x="583" y="159"/>
                  </a:lnTo>
                  <a:lnTo>
                    <a:pt x="675" y="106"/>
                  </a:lnTo>
                  <a:lnTo>
                    <a:pt x="794" y="66"/>
                  </a:lnTo>
                  <a:lnTo>
                    <a:pt x="914" y="40"/>
                  </a:lnTo>
                  <a:lnTo>
                    <a:pt x="1020" y="14"/>
                  </a:lnTo>
                  <a:lnTo>
                    <a:pt x="1258" y="0"/>
                  </a:lnTo>
                  <a:lnTo>
                    <a:pt x="128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91" name="Freeform 103"/>
            <p:cNvSpPr>
              <a:spLocks/>
            </p:cNvSpPr>
            <p:nvPr/>
          </p:nvSpPr>
          <p:spPr bwMode="auto">
            <a:xfrm rot="-1316223">
              <a:off x="5004" y="1853"/>
              <a:ext cx="4" cy="13"/>
            </a:xfrm>
            <a:custGeom>
              <a:avLst/>
              <a:gdLst>
                <a:gd name="T0" fmla="*/ 26 w 26"/>
                <a:gd name="T1" fmla="*/ 0 h 94"/>
                <a:gd name="T2" fmla="*/ 0 w 26"/>
                <a:gd name="T3" fmla="*/ 0 h 94"/>
                <a:gd name="T4" fmla="*/ 26 w 26"/>
                <a:gd name="T5" fmla="*/ 94 h 94"/>
                <a:gd name="T6" fmla="*/ 26 w 26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94">
                  <a:moveTo>
                    <a:pt x="26" y="0"/>
                  </a:moveTo>
                  <a:lnTo>
                    <a:pt x="0" y="0"/>
                  </a:lnTo>
                  <a:lnTo>
                    <a:pt x="26" y="9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92" name="Freeform 104"/>
            <p:cNvSpPr>
              <a:spLocks/>
            </p:cNvSpPr>
            <p:nvPr/>
          </p:nvSpPr>
          <p:spPr bwMode="auto">
            <a:xfrm rot="-1316223">
              <a:off x="4909" y="2057"/>
              <a:ext cx="30" cy="94"/>
            </a:xfrm>
            <a:custGeom>
              <a:avLst/>
              <a:gdLst>
                <a:gd name="T0" fmla="*/ 93 w 211"/>
                <a:gd name="T1" fmla="*/ 0 h 663"/>
                <a:gd name="T2" fmla="*/ 93 w 211"/>
                <a:gd name="T3" fmla="*/ 173 h 663"/>
                <a:gd name="T4" fmla="*/ 119 w 211"/>
                <a:gd name="T5" fmla="*/ 305 h 663"/>
                <a:gd name="T6" fmla="*/ 211 w 211"/>
                <a:gd name="T7" fmla="*/ 637 h 663"/>
                <a:gd name="T8" fmla="*/ 145 w 211"/>
                <a:gd name="T9" fmla="*/ 663 h 663"/>
                <a:gd name="T10" fmla="*/ 26 w 211"/>
                <a:gd name="T11" fmla="*/ 332 h 663"/>
                <a:gd name="T12" fmla="*/ 0 w 211"/>
                <a:gd name="T13" fmla="*/ 173 h 663"/>
                <a:gd name="T14" fmla="*/ 0 w 211"/>
                <a:gd name="T15" fmla="*/ 0 h 663"/>
                <a:gd name="T16" fmla="*/ 93 w 211"/>
                <a:gd name="T1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663">
                  <a:moveTo>
                    <a:pt x="93" y="0"/>
                  </a:moveTo>
                  <a:lnTo>
                    <a:pt x="93" y="173"/>
                  </a:lnTo>
                  <a:lnTo>
                    <a:pt x="119" y="305"/>
                  </a:lnTo>
                  <a:lnTo>
                    <a:pt x="211" y="637"/>
                  </a:lnTo>
                  <a:lnTo>
                    <a:pt x="145" y="663"/>
                  </a:lnTo>
                  <a:lnTo>
                    <a:pt x="26" y="332"/>
                  </a:lnTo>
                  <a:lnTo>
                    <a:pt x="0" y="173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93" name="Freeform 105"/>
            <p:cNvSpPr>
              <a:spLocks/>
            </p:cNvSpPr>
            <p:nvPr/>
          </p:nvSpPr>
          <p:spPr bwMode="auto">
            <a:xfrm rot="-1316223">
              <a:off x="4892" y="2063"/>
              <a:ext cx="13" cy="1"/>
            </a:xfrm>
            <a:custGeom>
              <a:avLst/>
              <a:gdLst>
                <a:gd name="T0" fmla="*/ 0 w 93"/>
                <a:gd name="T1" fmla="*/ 93 w 93"/>
                <a:gd name="T2" fmla="*/ 0 w 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3">
                  <a:moveTo>
                    <a:pt x="0" y="0"/>
                  </a:move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94" name="Freeform 106"/>
            <p:cNvSpPr>
              <a:spLocks/>
            </p:cNvSpPr>
            <p:nvPr/>
          </p:nvSpPr>
          <p:spPr bwMode="auto">
            <a:xfrm rot="-1316223">
              <a:off x="4924" y="2137"/>
              <a:ext cx="31" cy="27"/>
            </a:xfrm>
            <a:custGeom>
              <a:avLst/>
              <a:gdLst>
                <a:gd name="T0" fmla="*/ 211 w 211"/>
                <a:gd name="T1" fmla="*/ 92 h 186"/>
                <a:gd name="T2" fmla="*/ 171 w 211"/>
                <a:gd name="T3" fmla="*/ 92 h 186"/>
                <a:gd name="T4" fmla="*/ 145 w 211"/>
                <a:gd name="T5" fmla="*/ 146 h 186"/>
                <a:gd name="T6" fmla="*/ 92 w 211"/>
                <a:gd name="T7" fmla="*/ 172 h 186"/>
                <a:gd name="T8" fmla="*/ 26 w 211"/>
                <a:gd name="T9" fmla="*/ 186 h 186"/>
                <a:gd name="T10" fmla="*/ 0 w 211"/>
                <a:gd name="T11" fmla="*/ 92 h 186"/>
                <a:gd name="T12" fmla="*/ 52 w 211"/>
                <a:gd name="T13" fmla="*/ 92 h 186"/>
                <a:gd name="T14" fmla="*/ 79 w 211"/>
                <a:gd name="T15" fmla="*/ 80 h 186"/>
                <a:gd name="T16" fmla="*/ 119 w 211"/>
                <a:gd name="T17" fmla="*/ 26 h 186"/>
                <a:gd name="T18" fmla="*/ 185 w 211"/>
                <a:gd name="T19" fmla="*/ 0 h 186"/>
                <a:gd name="T20" fmla="*/ 211 w 211"/>
                <a:gd name="T21" fmla="*/ 9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186">
                  <a:moveTo>
                    <a:pt x="211" y="92"/>
                  </a:moveTo>
                  <a:lnTo>
                    <a:pt x="171" y="92"/>
                  </a:lnTo>
                  <a:lnTo>
                    <a:pt x="145" y="146"/>
                  </a:lnTo>
                  <a:lnTo>
                    <a:pt x="92" y="172"/>
                  </a:lnTo>
                  <a:lnTo>
                    <a:pt x="26" y="186"/>
                  </a:lnTo>
                  <a:lnTo>
                    <a:pt x="0" y="92"/>
                  </a:lnTo>
                  <a:lnTo>
                    <a:pt x="52" y="92"/>
                  </a:lnTo>
                  <a:lnTo>
                    <a:pt x="79" y="80"/>
                  </a:lnTo>
                  <a:lnTo>
                    <a:pt x="119" y="26"/>
                  </a:lnTo>
                  <a:lnTo>
                    <a:pt x="185" y="0"/>
                  </a:lnTo>
                  <a:lnTo>
                    <a:pt x="211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95" name="Freeform 107"/>
            <p:cNvSpPr>
              <a:spLocks/>
            </p:cNvSpPr>
            <p:nvPr/>
          </p:nvSpPr>
          <p:spPr bwMode="auto">
            <a:xfrm rot="-1316223">
              <a:off x="4945" y="2132"/>
              <a:ext cx="13" cy="13"/>
            </a:xfrm>
            <a:custGeom>
              <a:avLst/>
              <a:gdLst>
                <a:gd name="T0" fmla="*/ 66 w 93"/>
                <a:gd name="T1" fmla="*/ 54 h 92"/>
                <a:gd name="T2" fmla="*/ 93 w 93"/>
                <a:gd name="T3" fmla="*/ 92 h 92"/>
                <a:gd name="T4" fmla="*/ 40 w 93"/>
                <a:gd name="T5" fmla="*/ 92 h 92"/>
                <a:gd name="T6" fmla="*/ 14 w 93"/>
                <a:gd name="T7" fmla="*/ 0 h 92"/>
                <a:gd name="T8" fmla="*/ 0 w 93"/>
                <a:gd name="T9" fmla="*/ 80 h 92"/>
                <a:gd name="T10" fmla="*/ 66 w 93"/>
                <a:gd name="T11" fmla="*/ 5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2">
                  <a:moveTo>
                    <a:pt x="66" y="54"/>
                  </a:moveTo>
                  <a:lnTo>
                    <a:pt x="93" y="92"/>
                  </a:lnTo>
                  <a:lnTo>
                    <a:pt x="40" y="92"/>
                  </a:lnTo>
                  <a:lnTo>
                    <a:pt x="14" y="0"/>
                  </a:lnTo>
                  <a:lnTo>
                    <a:pt x="0" y="80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96" name="Freeform 108"/>
            <p:cNvSpPr>
              <a:spLocks/>
            </p:cNvSpPr>
            <p:nvPr/>
          </p:nvSpPr>
          <p:spPr bwMode="auto">
            <a:xfrm rot="-1316223">
              <a:off x="4782" y="2087"/>
              <a:ext cx="136" cy="110"/>
            </a:xfrm>
            <a:custGeom>
              <a:avLst/>
              <a:gdLst>
                <a:gd name="T0" fmla="*/ 927 w 953"/>
                <a:gd name="T1" fmla="*/ 769 h 769"/>
                <a:gd name="T2" fmla="*/ 861 w 953"/>
                <a:gd name="T3" fmla="*/ 769 h 769"/>
                <a:gd name="T4" fmla="*/ 767 w 953"/>
                <a:gd name="T5" fmla="*/ 755 h 769"/>
                <a:gd name="T6" fmla="*/ 701 w 953"/>
                <a:gd name="T7" fmla="*/ 729 h 769"/>
                <a:gd name="T8" fmla="*/ 622 w 953"/>
                <a:gd name="T9" fmla="*/ 675 h 769"/>
                <a:gd name="T10" fmla="*/ 582 w 953"/>
                <a:gd name="T11" fmla="*/ 637 h 769"/>
                <a:gd name="T12" fmla="*/ 516 w 953"/>
                <a:gd name="T13" fmla="*/ 583 h 769"/>
                <a:gd name="T14" fmla="*/ 423 w 953"/>
                <a:gd name="T15" fmla="*/ 490 h 769"/>
                <a:gd name="T16" fmla="*/ 238 w 953"/>
                <a:gd name="T17" fmla="*/ 265 h 769"/>
                <a:gd name="T18" fmla="*/ 118 w 953"/>
                <a:gd name="T19" fmla="*/ 147 h 769"/>
                <a:gd name="T20" fmla="*/ 40 w 953"/>
                <a:gd name="T21" fmla="*/ 93 h 769"/>
                <a:gd name="T22" fmla="*/ 0 w 953"/>
                <a:gd name="T23" fmla="*/ 80 h 769"/>
                <a:gd name="T24" fmla="*/ 40 w 953"/>
                <a:gd name="T25" fmla="*/ 0 h 769"/>
                <a:gd name="T26" fmla="*/ 118 w 953"/>
                <a:gd name="T27" fmla="*/ 27 h 769"/>
                <a:gd name="T28" fmla="*/ 185 w 953"/>
                <a:gd name="T29" fmla="*/ 80 h 769"/>
                <a:gd name="T30" fmla="*/ 305 w 953"/>
                <a:gd name="T31" fmla="*/ 185 h 769"/>
                <a:gd name="T32" fmla="*/ 490 w 953"/>
                <a:gd name="T33" fmla="*/ 424 h 769"/>
                <a:gd name="T34" fmla="*/ 582 w 953"/>
                <a:gd name="T35" fmla="*/ 517 h 769"/>
                <a:gd name="T36" fmla="*/ 622 w 953"/>
                <a:gd name="T37" fmla="*/ 557 h 769"/>
                <a:gd name="T38" fmla="*/ 701 w 953"/>
                <a:gd name="T39" fmla="*/ 609 h 769"/>
                <a:gd name="T40" fmla="*/ 741 w 953"/>
                <a:gd name="T41" fmla="*/ 637 h 769"/>
                <a:gd name="T42" fmla="*/ 794 w 953"/>
                <a:gd name="T43" fmla="*/ 663 h 769"/>
                <a:gd name="T44" fmla="*/ 861 w 953"/>
                <a:gd name="T45" fmla="*/ 675 h 769"/>
                <a:gd name="T46" fmla="*/ 953 w 953"/>
                <a:gd name="T47" fmla="*/ 675 h 769"/>
                <a:gd name="T48" fmla="*/ 927 w 953"/>
                <a:gd name="T4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3" h="769">
                  <a:moveTo>
                    <a:pt x="927" y="769"/>
                  </a:moveTo>
                  <a:lnTo>
                    <a:pt x="861" y="769"/>
                  </a:lnTo>
                  <a:lnTo>
                    <a:pt x="767" y="755"/>
                  </a:lnTo>
                  <a:lnTo>
                    <a:pt x="701" y="729"/>
                  </a:lnTo>
                  <a:lnTo>
                    <a:pt x="622" y="675"/>
                  </a:lnTo>
                  <a:lnTo>
                    <a:pt x="582" y="637"/>
                  </a:lnTo>
                  <a:lnTo>
                    <a:pt x="516" y="583"/>
                  </a:lnTo>
                  <a:lnTo>
                    <a:pt x="423" y="490"/>
                  </a:lnTo>
                  <a:lnTo>
                    <a:pt x="238" y="265"/>
                  </a:lnTo>
                  <a:lnTo>
                    <a:pt x="118" y="147"/>
                  </a:lnTo>
                  <a:lnTo>
                    <a:pt x="40" y="93"/>
                  </a:lnTo>
                  <a:lnTo>
                    <a:pt x="0" y="80"/>
                  </a:lnTo>
                  <a:lnTo>
                    <a:pt x="40" y="0"/>
                  </a:lnTo>
                  <a:lnTo>
                    <a:pt x="118" y="27"/>
                  </a:lnTo>
                  <a:lnTo>
                    <a:pt x="185" y="80"/>
                  </a:lnTo>
                  <a:lnTo>
                    <a:pt x="305" y="185"/>
                  </a:lnTo>
                  <a:lnTo>
                    <a:pt x="490" y="424"/>
                  </a:lnTo>
                  <a:lnTo>
                    <a:pt x="582" y="517"/>
                  </a:lnTo>
                  <a:lnTo>
                    <a:pt x="622" y="557"/>
                  </a:lnTo>
                  <a:lnTo>
                    <a:pt x="701" y="609"/>
                  </a:lnTo>
                  <a:lnTo>
                    <a:pt x="741" y="637"/>
                  </a:lnTo>
                  <a:lnTo>
                    <a:pt x="794" y="663"/>
                  </a:lnTo>
                  <a:lnTo>
                    <a:pt x="861" y="675"/>
                  </a:lnTo>
                  <a:lnTo>
                    <a:pt x="953" y="675"/>
                  </a:lnTo>
                  <a:lnTo>
                    <a:pt x="927" y="7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97" name="Freeform 109"/>
            <p:cNvSpPr>
              <a:spLocks/>
            </p:cNvSpPr>
            <p:nvPr/>
          </p:nvSpPr>
          <p:spPr bwMode="auto">
            <a:xfrm rot="-1316223">
              <a:off x="4927" y="2155"/>
              <a:ext cx="4" cy="14"/>
            </a:xfrm>
            <a:custGeom>
              <a:avLst/>
              <a:gdLst>
                <a:gd name="T0" fmla="*/ 26 w 26"/>
                <a:gd name="T1" fmla="*/ 94 h 94"/>
                <a:gd name="T2" fmla="*/ 0 w 26"/>
                <a:gd name="T3" fmla="*/ 94 h 94"/>
                <a:gd name="T4" fmla="*/ 26 w 26"/>
                <a:gd name="T5" fmla="*/ 0 h 94"/>
                <a:gd name="T6" fmla="*/ 0 w 26"/>
                <a:gd name="T7" fmla="*/ 0 h 94"/>
                <a:gd name="T8" fmla="*/ 26 w 26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4">
                  <a:moveTo>
                    <a:pt x="26" y="94"/>
                  </a:moveTo>
                  <a:lnTo>
                    <a:pt x="0" y="9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26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98" name="Freeform 110"/>
            <p:cNvSpPr>
              <a:spLocks/>
            </p:cNvSpPr>
            <p:nvPr/>
          </p:nvSpPr>
          <p:spPr bwMode="auto">
            <a:xfrm rot="-1316223">
              <a:off x="4616" y="2122"/>
              <a:ext cx="157" cy="34"/>
            </a:xfrm>
            <a:custGeom>
              <a:avLst/>
              <a:gdLst>
                <a:gd name="T0" fmla="*/ 1073 w 1099"/>
                <a:gd name="T1" fmla="*/ 238 h 238"/>
                <a:gd name="T2" fmla="*/ 926 w 1099"/>
                <a:gd name="T3" fmla="*/ 185 h 238"/>
                <a:gd name="T4" fmla="*/ 821 w 1099"/>
                <a:gd name="T5" fmla="*/ 145 h 238"/>
                <a:gd name="T6" fmla="*/ 556 w 1099"/>
                <a:gd name="T7" fmla="*/ 145 h 238"/>
                <a:gd name="T8" fmla="*/ 304 w 1099"/>
                <a:gd name="T9" fmla="*/ 145 h 238"/>
                <a:gd name="T10" fmla="*/ 145 w 1099"/>
                <a:gd name="T11" fmla="*/ 118 h 238"/>
                <a:gd name="T12" fmla="*/ 0 w 1099"/>
                <a:gd name="T13" fmla="*/ 92 h 238"/>
                <a:gd name="T14" fmla="*/ 27 w 1099"/>
                <a:gd name="T15" fmla="*/ 0 h 238"/>
                <a:gd name="T16" fmla="*/ 159 w 1099"/>
                <a:gd name="T17" fmla="*/ 26 h 238"/>
                <a:gd name="T18" fmla="*/ 304 w 1099"/>
                <a:gd name="T19" fmla="*/ 52 h 238"/>
                <a:gd name="T20" fmla="*/ 556 w 1099"/>
                <a:gd name="T21" fmla="*/ 52 h 238"/>
                <a:gd name="T22" fmla="*/ 821 w 1099"/>
                <a:gd name="T23" fmla="*/ 66 h 238"/>
                <a:gd name="T24" fmla="*/ 954 w 1099"/>
                <a:gd name="T25" fmla="*/ 92 h 238"/>
                <a:gd name="T26" fmla="*/ 1099 w 1099"/>
                <a:gd name="T27" fmla="*/ 145 h 238"/>
                <a:gd name="T28" fmla="*/ 1073 w 1099"/>
                <a:gd name="T2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9" h="238">
                  <a:moveTo>
                    <a:pt x="1073" y="238"/>
                  </a:moveTo>
                  <a:lnTo>
                    <a:pt x="926" y="185"/>
                  </a:lnTo>
                  <a:lnTo>
                    <a:pt x="821" y="145"/>
                  </a:lnTo>
                  <a:lnTo>
                    <a:pt x="556" y="145"/>
                  </a:lnTo>
                  <a:lnTo>
                    <a:pt x="304" y="145"/>
                  </a:lnTo>
                  <a:lnTo>
                    <a:pt x="145" y="118"/>
                  </a:lnTo>
                  <a:lnTo>
                    <a:pt x="0" y="92"/>
                  </a:lnTo>
                  <a:lnTo>
                    <a:pt x="27" y="0"/>
                  </a:lnTo>
                  <a:lnTo>
                    <a:pt x="159" y="26"/>
                  </a:lnTo>
                  <a:lnTo>
                    <a:pt x="304" y="52"/>
                  </a:lnTo>
                  <a:lnTo>
                    <a:pt x="556" y="52"/>
                  </a:lnTo>
                  <a:lnTo>
                    <a:pt x="821" y="66"/>
                  </a:lnTo>
                  <a:lnTo>
                    <a:pt x="954" y="92"/>
                  </a:lnTo>
                  <a:lnTo>
                    <a:pt x="1099" y="145"/>
                  </a:lnTo>
                  <a:lnTo>
                    <a:pt x="1073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99" name="Freeform 111"/>
            <p:cNvSpPr>
              <a:spLocks/>
            </p:cNvSpPr>
            <p:nvPr/>
          </p:nvSpPr>
          <p:spPr bwMode="auto">
            <a:xfrm rot="-1316223">
              <a:off x="4768" y="2113"/>
              <a:ext cx="6" cy="13"/>
            </a:xfrm>
            <a:custGeom>
              <a:avLst/>
              <a:gdLst>
                <a:gd name="T0" fmla="*/ 40 w 40"/>
                <a:gd name="T1" fmla="*/ 13 h 93"/>
                <a:gd name="T2" fmla="*/ 26 w 40"/>
                <a:gd name="T3" fmla="*/ 0 h 93"/>
                <a:gd name="T4" fmla="*/ 0 w 40"/>
                <a:gd name="T5" fmla="*/ 93 h 93"/>
                <a:gd name="T6" fmla="*/ 40 w 40"/>
                <a:gd name="T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93">
                  <a:moveTo>
                    <a:pt x="40" y="13"/>
                  </a:moveTo>
                  <a:lnTo>
                    <a:pt x="26" y="0"/>
                  </a:lnTo>
                  <a:lnTo>
                    <a:pt x="0" y="93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00" name="Freeform 112"/>
            <p:cNvSpPr>
              <a:spLocks/>
            </p:cNvSpPr>
            <p:nvPr/>
          </p:nvSpPr>
          <p:spPr bwMode="auto">
            <a:xfrm rot="-1316223">
              <a:off x="4339" y="2122"/>
              <a:ext cx="277" cy="96"/>
            </a:xfrm>
            <a:custGeom>
              <a:avLst/>
              <a:gdLst>
                <a:gd name="T0" fmla="*/ 1907 w 1934"/>
                <a:gd name="T1" fmla="*/ 675 h 675"/>
                <a:gd name="T2" fmla="*/ 1391 w 1934"/>
                <a:gd name="T3" fmla="*/ 556 h 675"/>
                <a:gd name="T4" fmla="*/ 1139 w 1934"/>
                <a:gd name="T5" fmla="*/ 490 h 675"/>
                <a:gd name="T6" fmla="*/ 927 w 1934"/>
                <a:gd name="T7" fmla="*/ 436 h 675"/>
                <a:gd name="T8" fmla="*/ 702 w 1934"/>
                <a:gd name="T9" fmla="*/ 397 h 675"/>
                <a:gd name="T10" fmla="*/ 464 w 1934"/>
                <a:gd name="T11" fmla="*/ 304 h 675"/>
                <a:gd name="T12" fmla="*/ 239 w 1934"/>
                <a:gd name="T13" fmla="*/ 211 h 675"/>
                <a:gd name="T14" fmla="*/ 0 w 1934"/>
                <a:gd name="T15" fmla="*/ 66 h 675"/>
                <a:gd name="T16" fmla="*/ 40 w 1934"/>
                <a:gd name="T17" fmla="*/ 0 h 675"/>
                <a:gd name="T18" fmla="*/ 279 w 1934"/>
                <a:gd name="T19" fmla="*/ 119 h 675"/>
                <a:gd name="T20" fmla="*/ 516 w 1934"/>
                <a:gd name="T21" fmla="*/ 211 h 675"/>
                <a:gd name="T22" fmla="*/ 715 w 1934"/>
                <a:gd name="T23" fmla="*/ 304 h 675"/>
                <a:gd name="T24" fmla="*/ 954 w 1934"/>
                <a:gd name="T25" fmla="*/ 344 h 675"/>
                <a:gd name="T26" fmla="*/ 1166 w 1934"/>
                <a:gd name="T27" fmla="*/ 424 h 675"/>
                <a:gd name="T28" fmla="*/ 1417 w 1934"/>
                <a:gd name="T29" fmla="*/ 464 h 675"/>
                <a:gd name="T30" fmla="*/ 1934 w 1934"/>
                <a:gd name="T31" fmla="*/ 583 h 675"/>
                <a:gd name="T32" fmla="*/ 1907 w 1934"/>
                <a:gd name="T3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4" h="675">
                  <a:moveTo>
                    <a:pt x="1907" y="675"/>
                  </a:moveTo>
                  <a:lnTo>
                    <a:pt x="1391" y="556"/>
                  </a:lnTo>
                  <a:lnTo>
                    <a:pt x="1139" y="490"/>
                  </a:lnTo>
                  <a:lnTo>
                    <a:pt x="927" y="436"/>
                  </a:lnTo>
                  <a:lnTo>
                    <a:pt x="702" y="397"/>
                  </a:lnTo>
                  <a:lnTo>
                    <a:pt x="464" y="304"/>
                  </a:lnTo>
                  <a:lnTo>
                    <a:pt x="239" y="211"/>
                  </a:lnTo>
                  <a:lnTo>
                    <a:pt x="0" y="66"/>
                  </a:lnTo>
                  <a:lnTo>
                    <a:pt x="40" y="0"/>
                  </a:lnTo>
                  <a:lnTo>
                    <a:pt x="279" y="119"/>
                  </a:lnTo>
                  <a:lnTo>
                    <a:pt x="516" y="211"/>
                  </a:lnTo>
                  <a:lnTo>
                    <a:pt x="715" y="304"/>
                  </a:lnTo>
                  <a:lnTo>
                    <a:pt x="954" y="344"/>
                  </a:lnTo>
                  <a:lnTo>
                    <a:pt x="1166" y="424"/>
                  </a:lnTo>
                  <a:lnTo>
                    <a:pt x="1417" y="464"/>
                  </a:lnTo>
                  <a:lnTo>
                    <a:pt x="1934" y="583"/>
                  </a:lnTo>
                  <a:lnTo>
                    <a:pt x="1907" y="6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01" name="Freeform 113"/>
            <p:cNvSpPr>
              <a:spLocks/>
            </p:cNvSpPr>
            <p:nvPr/>
          </p:nvSpPr>
          <p:spPr bwMode="auto">
            <a:xfrm rot="-1316223">
              <a:off x="4618" y="2151"/>
              <a:ext cx="4" cy="13"/>
            </a:xfrm>
            <a:custGeom>
              <a:avLst/>
              <a:gdLst>
                <a:gd name="T0" fmla="*/ 0 w 27"/>
                <a:gd name="T1" fmla="*/ 92 h 92"/>
                <a:gd name="T2" fmla="*/ 27 w 27"/>
                <a:gd name="T3" fmla="*/ 0 h 92"/>
                <a:gd name="T4" fmla="*/ 0 w 27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92">
                  <a:moveTo>
                    <a:pt x="0" y="92"/>
                  </a:moveTo>
                  <a:lnTo>
                    <a:pt x="27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02" name="Freeform 114"/>
            <p:cNvSpPr>
              <a:spLocks/>
            </p:cNvSpPr>
            <p:nvPr/>
          </p:nvSpPr>
          <p:spPr bwMode="auto">
            <a:xfrm rot="-1316223">
              <a:off x="4325" y="2170"/>
              <a:ext cx="17" cy="15"/>
            </a:xfrm>
            <a:custGeom>
              <a:avLst/>
              <a:gdLst>
                <a:gd name="T0" fmla="*/ 92 w 118"/>
                <a:gd name="T1" fmla="*/ 40 h 106"/>
                <a:gd name="T2" fmla="*/ 0 w 118"/>
                <a:gd name="T3" fmla="*/ 0 h 106"/>
                <a:gd name="T4" fmla="*/ 26 w 118"/>
                <a:gd name="T5" fmla="*/ 66 h 106"/>
                <a:gd name="T6" fmla="*/ 118 w 118"/>
                <a:gd name="T7" fmla="*/ 66 h 106"/>
                <a:gd name="T8" fmla="*/ 52 w 118"/>
                <a:gd name="T9" fmla="*/ 106 h 106"/>
                <a:gd name="T10" fmla="*/ 92 w 118"/>
                <a:gd name="T1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6">
                  <a:moveTo>
                    <a:pt x="92" y="40"/>
                  </a:moveTo>
                  <a:lnTo>
                    <a:pt x="0" y="0"/>
                  </a:lnTo>
                  <a:lnTo>
                    <a:pt x="26" y="66"/>
                  </a:lnTo>
                  <a:lnTo>
                    <a:pt x="118" y="66"/>
                  </a:lnTo>
                  <a:lnTo>
                    <a:pt x="52" y="106"/>
                  </a:lnTo>
                  <a:lnTo>
                    <a:pt x="9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003" name="AutoShape 115"/>
          <p:cNvSpPr>
            <a:spLocks noChangeArrowheads="1"/>
          </p:cNvSpPr>
          <p:nvPr/>
        </p:nvSpPr>
        <p:spPr bwMode="auto">
          <a:xfrm>
            <a:off x="6248400" y="4724400"/>
            <a:ext cx="1219200" cy="3810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004" name="AutoShape 116"/>
          <p:cNvSpPr>
            <a:spLocks noChangeArrowheads="1"/>
          </p:cNvSpPr>
          <p:nvPr/>
        </p:nvSpPr>
        <p:spPr bwMode="auto">
          <a:xfrm rot="2166283">
            <a:off x="5638800" y="44958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005" name="AutoShape 117"/>
          <p:cNvSpPr>
            <a:spLocks noChangeArrowheads="1"/>
          </p:cNvSpPr>
          <p:nvPr/>
        </p:nvSpPr>
        <p:spPr bwMode="auto">
          <a:xfrm rot="16200000" flipV="1">
            <a:off x="5105400" y="1676400"/>
            <a:ext cx="609600" cy="1371600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kumimoji="1" lang="ru-RU">
              <a:latin typeface="Tahoma" pitchFamily="34" charset="0"/>
            </a:endParaRPr>
          </a:p>
        </p:txBody>
      </p:sp>
      <p:sp>
        <p:nvSpPr>
          <p:cNvPr id="38006" name="AutoShape 118"/>
          <p:cNvSpPr>
            <a:spLocks noChangeArrowheads="1"/>
          </p:cNvSpPr>
          <p:nvPr/>
        </p:nvSpPr>
        <p:spPr bwMode="auto">
          <a:xfrm rot="5381440">
            <a:off x="6172200" y="5029200"/>
            <a:ext cx="1066800" cy="1828800"/>
          </a:xfrm>
          <a:prstGeom prst="flowChartDelay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007" name="Freeform 119"/>
          <p:cNvSpPr>
            <a:spLocks/>
          </p:cNvSpPr>
          <p:nvPr/>
        </p:nvSpPr>
        <p:spPr bwMode="auto">
          <a:xfrm rot="-1316223">
            <a:off x="7475538" y="3522663"/>
            <a:ext cx="6350" cy="20637"/>
          </a:xfrm>
          <a:custGeom>
            <a:avLst/>
            <a:gdLst>
              <a:gd name="T0" fmla="*/ 26 w 26"/>
              <a:gd name="T1" fmla="*/ 0 h 92"/>
              <a:gd name="T2" fmla="*/ 0 w 26"/>
              <a:gd name="T3" fmla="*/ 92 h 92"/>
              <a:gd name="T4" fmla="*/ 26 w 26"/>
              <a:gd name="T5" fmla="*/ 92 h 92"/>
              <a:gd name="T6" fmla="*/ 26 w 26"/>
              <a:gd name="T7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92">
                <a:moveTo>
                  <a:pt x="26" y="0"/>
                </a:moveTo>
                <a:lnTo>
                  <a:pt x="0" y="92"/>
                </a:lnTo>
                <a:lnTo>
                  <a:pt x="26" y="92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008" name="Freeform 120"/>
          <p:cNvSpPr>
            <a:spLocks/>
          </p:cNvSpPr>
          <p:nvPr/>
        </p:nvSpPr>
        <p:spPr bwMode="auto">
          <a:xfrm rot="-1316223">
            <a:off x="8359775" y="3432175"/>
            <a:ext cx="15875" cy="15875"/>
          </a:xfrm>
          <a:custGeom>
            <a:avLst/>
            <a:gdLst>
              <a:gd name="T0" fmla="*/ 66 w 66"/>
              <a:gd name="T1" fmla="*/ 0 h 66"/>
              <a:gd name="T2" fmla="*/ 0 w 66"/>
              <a:gd name="T3" fmla="*/ 39 h 66"/>
              <a:gd name="T4" fmla="*/ 0 w 66"/>
              <a:gd name="T5" fmla="*/ 66 h 66"/>
              <a:gd name="T6" fmla="*/ 66 w 66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66">
                <a:moveTo>
                  <a:pt x="66" y="0"/>
                </a:moveTo>
                <a:lnTo>
                  <a:pt x="0" y="39"/>
                </a:lnTo>
                <a:lnTo>
                  <a:pt x="0" y="66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8009" name="Group 121"/>
          <p:cNvGrpSpPr>
            <a:grpSpLocks/>
          </p:cNvGrpSpPr>
          <p:nvPr/>
        </p:nvGrpSpPr>
        <p:grpSpPr bwMode="auto">
          <a:xfrm>
            <a:off x="6897688" y="3048000"/>
            <a:ext cx="2246312" cy="2160588"/>
            <a:chOff x="4421" y="1976"/>
            <a:chExt cx="1415" cy="1361"/>
          </a:xfrm>
        </p:grpSpPr>
        <p:sp>
          <p:nvSpPr>
            <p:cNvPr id="38010" name="AutoShape 122"/>
            <p:cNvSpPr>
              <a:spLocks noChangeArrowheads="1"/>
            </p:cNvSpPr>
            <p:nvPr/>
          </p:nvSpPr>
          <p:spPr bwMode="auto">
            <a:xfrm rot="461415">
              <a:off x="4704" y="2352"/>
              <a:ext cx="1056" cy="912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kumimoji="1" lang="ru-RU"/>
            </a:p>
          </p:txBody>
        </p:sp>
        <p:sp>
          <p:nvSpPr>
            <p:cNvPr id="38011" name="Freeform 123"/>
            <p:cNvSpPr>
              <a:spLocks/>
            </p:cNvSpPr>
            <p:nvPr/>
          </p:nvSpPr>
          <p:spPr bwMode="auto">
            <a:xfrm rot="-1316223">
              <a:off x="4819" y="2009"/>
              <a:ext cx="4" cy="13"/>
            </a:xfrm>
            <a:custGeom>
              <a:avLst/>
              <a:gdLst>
                <a:gd name="T0" fmla="*/ 27 w 27"/>
                <a:gd name="T1" fmla="*/ 0 h 93"/>
                <a:gd name="T2" fmla="*/ 0 w 27"/>
                <a:gd name="T3" fmla="*/ 93 h 93"/>
                <a:gd name="T4" fmla="*/ 27 w 27"/>
                <a:gd name="T5" fmla="*/ 93 h 93"/>
                <a:gd name="T6" fmla="*/ 27 w 27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3">
                  <a:moveTo>
                    <a:pt x="27" y="0"/>
                  </a:moveTo>
                  <a:lnTo>
                    <a:pt x="0" y="93"/>
                  </a:lnTo>
                  <a:lnTo>
                    <a:pt x="27" y="9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12" name="Freeform 124"/>
            <p:cNvSpPr>
              <a:spLocks/>
            </p:cNvSpPr>
            <p:nvPr/>
          </p:nvSpPr>
          <p:spPr bwMode="auto">
            <a:xfrm rot="-1316223">
              <a:off x="5072" y="2882"/>
              <a:ext cx="4" cy="13"/>
            </a:xfrm>
            <a:custGeom>
              <a:avLst/>
              <a:gdLst>
                <a:gd name="T0" fmla="*/ 27 w 27"/>
                <a:gd name="T1" fmla="*/ 92 h 92"/>
                <a:gd name="T2" fmla="*/ 27 w 27"/>
                <a:gd name="T3" fmla="*/ 0 h 92"/>
                <a:gd name="T4" fmla="*/ 0 w 27"/>
                <a:gd name="T5" fmla="*/ 0 h 92"/>
                <a:gd name="T6" fmla="*/ 27 w 27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2">
                  <a:moveTo>
                    <a:pt x="27" y="92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13" name="Freeform 125"/>
            <p:cNvSpPr>
              <a:spLocks/>
            </p:cNvSpPr>
            <p:nvPr/>
          </p:nvSpPr>
          <p:spPr bwMode="auto">
            <a:xfrm rot="-1316223">
              <a:off x="4747" y="3178"/>
              <a:ext cx="4" cy="14"/>
            </a:xfrm>
            <a:custGeom>
              <a:avLst/>
              <a:gdLst>
                <a:gd name="T0" fmla="*/ 27 w 27"/>
                <a:gd name="T1" fmla="*/ 93 h 93"/>
                <a:gd name="T2" fmla="*/ 27 w 27"/>
                <a:gd name="T3" fmla="*/ 0 h 93"/>
                <a:gd name="T4" fmla="*/ 0 w 27"/>
                <a:gd name="T5" fmla="*/ 0 h 93"/>
                <a:gd name="T6" fmla="*/ 27 w 27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3">
                  <a:moveTo>
                    <a:pt x="27" y="93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14" name="Freeform 126"/>
            <p:cNvSpPr>
              <a:spLocks/>
            </p:cNvSpPr>
            <p:nvPr/>
          </p:nvSpPr>
          <p:spPr bwMode="auto">
            <a:xfrm rot="-1316223">
              <a:off x="4421" y="2012"/>
              <a:ext cx="1044" cy="1116"/>
            </a:xfrm>
            <a:custGeom>
              <a:avLst/>
              <a:gdLst>
                <a:gd name="T0" fmla="*/ 0 w 7309"/>
                <a:gd name="T1" fmla="*/ 6277 h 7813"/>
                <a:gd name="T2" fmla="*/ 238 w 7309"/>
                <a:gd name="T3" fmla="*/ 5535 h 7813"/>
                <a:gd name="T4" fmla="*/ 450 w 7309"/>
                <a:gd name="T5" fmla="*/ 5602 h 7813"/>
                <a:gd name="T6" fmla="*/ 464 w 7309"/>
                <a:gd name="T7" fmla="*/ 5403 h 7813"/>
                <a:gd name="T8" fmla="*/ 542 w 7309"/>
                <a:gd name="T9" fmla="*/ 4887 h 7813"/>
                <a:gd name="T10" fmla="*/ 755 w 7309"/>
                <a:gd name="T11" fmla="*/ 4582 h 7813"/>
                <a:gd name="T12" fmla="*/ 1072 w 7309"/>
                <a:gd name="T13" fmla="*/ 4463 h 7813"/>
                <a:gd name="T14" fmla="*/ 1350 w 7309"/>
                <a:gd name="T15" fmla="*/ 4582 h 7813"/>
                <a:gd name="T16" fmla="*/ 1191 w 7309"/>
                <a:gd name="T17" fmla="*/ 3999 h 7813"/>
                <a:gd name="T18" fmla="*/ 1165 w 7309"/>
                <a:gd name="T19" fmla="*/ 3390 h 7813"/>
                <a:gd name="T20" fmla="*/ 1311 w 7309"/>
                <a:gd name="T21" fmla="*/ 3085 h 7813"/>
                <a:gd name="T22" fmla="*/ 1615 w 7309"/>
                <a:gd name="T23" fmla="*/ 2806 h 7813"/>
                <a:gd name="T24" fmla="*/ 2026 w 7309"/>
                <a:gd name="T25" fmla="*/ 2701 h 7813"/>
                <a:gd name="T26" fmla="*/ 2052 w 7309"/>
                <a:gd name="T27" fmla="*/ 1814 h 7813"/>
                <a:gd name="T28" fmla="*/ 2237 w 7309"/>
                <a:gd name="T29" fmla="*/ 1456 h 7813"/>
                <a:gd name="T30" fmla="*/ 2635 w 7309"/>
                <a:gd name="T31" fmla="*/ 1165 h 7813"/>
                <a:gd name="T32" fmla="*/ 3058 w 7309"/>
                <a:gd name="T33" fmla="*/ 1059 h 7813"/>
                <a:gd name="T34" fmla="*/ 3191 w 7309"/>
                <a:gd name="T35" fmla="*/ 1139 h 7813"/>
                <a:gd name="T36" fmla="*/ 3165 w 7309"/>
                <a:gd name="T37" fmla="*/ 1165 h 7813"/>
                <a:gd name="T38" fmla="*/ 3125 w 7309"/>
                <a:gd name="T39" fmla="*/ 834 h 7813"/>
                <a:gd name="T40" fmla="*/ 3217 w 7309"/>
                <a:gd name="T41" fmla="*/ 462 h 7813"/>
                <a:gd name="T42" fmla="*/ 3496 w 7309"/>
                <a:gd name="T43" fmla="*/ 197 h 7813"/>
                <a:gd name="T44" fmla="*/ 4078 w 7309"/>
                <a:gd name="T45" fmla="*/ 12 h 7813"/>
                <a:gd name="T46" fmla="*/ 4687 w 7309"/>
                <a:gd name="T47" fmla="*/ 39 h 7813"/>
                <a:gd name="T48" fmla="*/ 5004 w 7309"/>
                <a:gd name="T49" fmla="*/ 185 h 7813"/>
                <a:gd name="T50" fmla="*/ 5283 w 7309"/>
                <a:gd name="T51" fmla="*/ 502 h 7813"/>
                <a:gd name="T52" fmla="*/ 5335 w 7309"/>
                <a:gd name="T53" fmla="*/ 860 h 7813"/>
                <a:gd name="T54" fmla="*/ 5494 w 7309"/>
                <a:gd name="T55" fmla="*/ 1178 h 7813"/>
                <a:gd name="T56" fmla="*/ 6144 w 7309"/>
                <a:gd name="T57" fmla="*/ 1483 h 7813"/>
                <a:gd name="T58" fmla="*/ 6660 w 7309"/>
                <a:gd name="T59" fmla="*/ 1933 h 7813"/>
                <a:gd name="T60" fmla="*/ 7150 w 7309"/>
                <a:gd name="T61" fmla="*/ 2515 h 7813"/>
                <a:gd name="T62" fmla="*/ 7309 w 7309"/>
                <a:gd name="T63" fmla="*/ 2953 h 7813"/>
                <a:gd name="T64" fmla="*/ 7243 w 7309"/>
                <a:gd name="T65" fmla="*/ 3284 h 7813"/>
                <a:gd name="T66" fmla="*/ 6991 w 7309"/>
                <a:gd name="T67" fmla="*/ 3602 h 7813"/>
                <a:gd name="T68" fmla="*/ 6594 w 7309"/>
                <a:gd name="T69" fmla="*/ 3814 h 7813"/>
                <a:gd name="T70" fmla="*/ 6594 w 7309"/>
                <a:gd name="T71" fmla="*/ 3760 h 7813"/>
                <a:gd name="T72" fmla="*/ 6938 w 7309"/>
                <a:gd name="T73" fmla="*/ 3814 h 7813"/>
                <a:gd name="T74" fmla="*/ 7176 w 7309"/>
                <a:gd name="T75" fmla="*/ 3999 h 7813"/>
                <a:gd name="T76" fmla="*/ 7203 w 7309"/>
                <a:gd name="T77" fmla="*/ 4238 h 7813"/>
                <a:gd name="T78" fmla="*/ 6938 w 7309"/>
                <a:gd name="T79" fmla="*/ 4529 h 7813"/>
                <a:gd name="T80" fmla="*/ 6568 w 7309"/>
                <a:gd name="T81" fmla="*/ 4634 h 7813"/>
                <a:gd name="T82" fmla="*/ 5707 w 7309"/>
                <a:gd name="T83" fmla="*/ 4634 h 7813"/>
                <a:gd name="T84" fmla="*/ 5309 w 7309"/>
                <a:gd name="T85" fmla="*/ 4423 h 7813"/>
                <a:gd name="T86" fmla="*/ 5004 w 7309"/>
                <a:gd name="T87" fmla="*/ 4184 h 7813"/>
                <a:gd name="T88" fmla="*/ 5283 w 7309"/>
                <a:gd name="T89" fmla="*/ 4767 h 7813"/>
                <a:gd name="T90" fmla="*/ 5217 w 7309"/>
                <a:gd name="T91" fmla="*/ 5350 h 7813"/>
                <a:gd name="T92" fmla="*/ 5004 w 7309"/>
                <a:gd name="T93" fmla="*/ 5721 h 7813"/>
                <a:gd name="T94" fmla="*/ 4568 w 7309"/>
                <a:gd name="T95" fmla="*/ 6092 h 7813"/>
                <a:gd name="T96" fmla="*/ 3986 w 7309"/>
                <a:gd name="T97" fmla="*/ 6303 h 7813"/>
                <a:gd name="T98" fmla="*/ 3468 w 7309"/>
                <a:gd name="T99" fmla="*/ 6303 h 7813"/>
                <a:gd name="T100" fmla="*/ 3058 w 7309"/>
                <a:gd name="T101" fmla="*/ 6369 h 7813"/>
                <a:gd name="T102" fmla="*/ 3098 w 7309"/>
                <a:gd name="T103" fmla="*/ 6952 h 7813"/>
                <a:gd name="T104" fmla="*/ 2966 w 7309"/>
                <a:gd name="T105" fmla="*/ 7403 h 7813"/>
                <a:gd name="T106" fmla="*/ 2661 w 7309"/>
                <a:gd name="T107" fmla="*/ 7721 h 7813"/>
                <a:gd name="T108" fmla="*/ 2330 w 7309"/>
                <a:gd name="T109" fmla="*/ 7813 h 7813"/>
                <a:gd name="T110" fmla="*/ 1801 w 7309"/>
                <a:gd name="T111" fmla="*/ 7747 h 7813"/>
                <a:gd name="T112" fmla="*/ 1377 w 7309"/>
                <a:gd name="T113" fmla="*/ 7496 h 7813"/>
                <a:gd name="T114" fmla="*/ 887 w 7309"/>
                <a:gd name="T115" fmla="*/ 7376 h 7813"/>
                <a:gd name="T116" fmla="*/ 649 w 7309"/>
                <a:gd name="T117" fmla="*/ 7376 h 7813"/>
                <a:gd name="T118" fmla="*/ 464 w 7309"/>
                <a:gd name="T119" fmla="*/ 7124 h 7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09" h="7813">
                  <a:moveTo>
                    <a:pt x="464" y="7124"/>
                  </a:moveTo>
                  <a:lnTo>
                    <a:pt x="211" y="6701"/>
                  </a:lnTo>
                  <a:lnTo>
                    <a:pt x="92" y="6516"/>
                  </a:lnTo>
                  <a:lnTo>
                    <a:pt x="0" y="6277"/>
                  </a:lnTo>
                  <a:lnTo>
                    <a:pt x="0" y="5628"/>
                  </a:lnTo>
                  <a:lnTo>
                    <a:pt x="79" y="5602"/>
                  </a:lnTo>
                  <a:lnTo>
                    <a:pt x="171" y="5588"/>
                  </a:lnTo>
                  <a:lnTo>
                    <a:pt x="238" y="5535"/>
                  </a:lnTo>
                  <a:lnTo>
                    <a:pt x="331" y="5535"/>
                  </a:lnTo>
                  <a:lnTo>
                    <a:pt x="370" y="5562"/>
                  </a:lnTo>
                  <a:lnTo>
                    <a:pt x="424" y="5588"/>
                  </a:lnTo>
                  <a:lnTo>
                    <a:pt x="450" y="5602"/>
                  </a:lnTo>
                  <a:lnTo>
                    <a:pt x="464" y="5628"/>
                  </a:lnTo>
                  <a:lnTo>
                    <a:pt x="516" y="5628"/>
                  </a:lnTo>
                  <a:lnTo>
                    <a:pt x="464" y="5495"/>
                  </a:lnTo>
                  <a:lnTo>
                    <a:pt x="464" y="5403"/>
                  </a:lnTo>
                  <a:lnTo>
                    <a:pt x="464" y="5323"/>
                  </a:lnTo>
                  <a:lnTo>
                    <a:pt x="464" y="5164"/>
                  </a:lnTo>
                  <a:lnTo>
                    <a:pt x="490" y="5019"/>
                  </a:lnTo>
                  <a:lnTo>
                    <a:pt x="542" y="4887"/>
                  </a:lnTo>
                  <a:lnTo>
                    <a:pt x="609" y="4740"/>
                  </a:lnTo>
                  <a:lnTo>
                    <a:pt x="649" y="4674"/>
                  </a:lnTo>
                  <a:lnTo>
                    <a:pt x="701" y="4634"/>
                  </a:lnTo>
                  <a:lnTo>
                    <a:pt x="755" y="4582"/>
                  </a:lnTo>
                  <a:lnTo>
                    <a:pt x="794" y="4529"/>
                  </a:lnTo>
                  <a:lnTo>
                    <a:pt x="860" y="4515"/>
                  </a:lnTo>
                  <a:lnTo>
                    <a:pt x="914" y="4489"/>
                  </a:lnTo>
                  <a:lnTo>
                    <a:pt x="1072" y="4463"/>
                  </a:lnTo>
                  <a:lnTo>
                    <a:pt x="1125" y="4463"/>
                  </a:lnTo>
                  <a:lnTo>
                    <a:pt x="1165" y="4489"/>
                  </a:lnTo>
                  <a:lnTo>
                    <a:pt x="1257" y="4529"/>
                  </a:lnTo>
                  <a:lnTo>
                    <a:pt x="1350" y="4582"/>
                  </a:lnTo>
                  <a:lnTo>
                    <a:pt x="1443" y="4648"/>
                  </a:lnTo>
                  <a:lnTo>
                    <a:pt x="1311" y="4397"/>
                  </a:lnTo>
                  <a:lnTo>
                    <a:pt x="1217" y="4145"/>
                  </a:lnTo>
                  <a:lnTo>
                    <a:pt x="1191" y="3999"/>
                  </a:lnTo>
                  <a:lnTo>
                    <a:pt x="1165" y="3880"/>
                  </a:lnTo>
                  <a:lnTo>
                    <a:pt x="1165" y="3748"/>
                  </a:lnTo>
                  <a:lnTo>
                    <a:pt x="1165" y="3575"/>
                  </a:lnTo>
                  <a:lnTo>
                    <a:pt x="1165" y="3390"/>
                  </a:lnTo>
                  <a:lnTo>
                    <a:pt x="1191" y="3324"/>
                  </a:lnTo>
                  <a:lnTo>
                    <a:pt x="1217" y="3231"/>
                  </a:lnTo>
                  <a:lnTo>
                    <a:pt x="1257" y="3165"/>
                  </a:lnTo>
                  <a:lnTo>
                    <a:pt x="1311" y="3085"/>
                  </a:lnTo>
                  <a:lnTo>
                    <a:pt x="1350" y="3019"/>
                  </a:lnTo>
                  <a:lnTo>
                    <a:pt x="1404" y="2953"/>
                  </a:lnTo>
                  <a:lnTo>
                    <a:pt x="1536" y="2860"/>
                  </a:lnTo>
                  <a:lnTo>
                    <a:pt x="1615" y="2806"/>
                  </a:lnTo>
                  <a:lnTo>
                    <a:pt x="1681" y="2768"/>
                  </a:lnTo>
                  <a:lnTo>
                    <a:pt x="1774" y="2741"/>
                  </a:lnTo>
                  <a:lnTo>
                    <a:pt x="1840" y="2714"/>
                  </a:lnTo>
                  <a:lnTo>
                    <a:pt x="2026" y="2701"/>
                  </a:lnTo>
                  <a:lnTo>
                    <a:pt x="2026" y="2131"/>
                  </a:lnTo>
                  <a:lnTo>
                    <a:pt x="2026" y="2025"/>
                  </a:lnTo>
                  <a:lnTo>
                    <a:pt x="2026" y="1933"/>
                  </a:lnTo>
                  <a:lnTo>
                    <a:pt x="2052" y="1814"/>
                  </a:lnTo>
                  <a:lnTo>
                    <a:pt x="2092" y="1721"/>
                  </a:lnTo>
                  <a:lnTo>
                    <a:pt x="2145" y="1629"/>
                  </a:lnTo>
                  <a:lnTo>
                    <a:pt x="2197" y="1535"/>
                  </a:lnTo>
                  <a:lnTo>
                    <a:pt x="2237" y="1456"/>
                  </a:lnTo>
                  <a:lnTo>
                    <a:pt x="2303" y="1390"/>
                  </a:lnTo>
                  <a:lnTo>
                    <a:pt x="2476" y="1258"/>
                  </a:lnTo>
                  <a:lnTo>
                    <a:pt x="2542" y="1205"/>
                  </a:lnTo>
                  <a:lnTo>
                    <a:pt x="2635" y="1165"/>
                  </a:lnTo>
                  <a:lnTo>
                    <a:pt x="2727" y="1111"/>
                  </a:lnTo>
                  <a:lnTo>
                    <a:pt x="2820" y="1085"/>
                  </a:lnTo>
                  <a:lnTo>
                    <a:pt x="2940" y="1059"/>
                  </a:lnTo>
                  <a:lnTo>
                    <a:pt x="3058" y="1059"/>
                  </a:lnTo>
                  <a:lnTo>
                    <a:pt x="3072" y="1059"/>
                  </a:lnTo>
                  <a:lnTo>
                    <a:pt x="3125" y="1085"/>
                  </a:lnTo>
                  <a:lnTo>
                    <a:pt x="3151" y="1111"/>
                  </a:lnTo>
                  <a:lnTo>
                    <a:pt x="3191" y="1139"/>
                  </a:lnTo>
                  <a:lnTo>
                    <a:pt x="3243" y="1205"/>
                  </a:lnTo>
                  <a:lnTo>
                    <a:pt x="3310" y="1258"/>
                  </a:lnTo>
                  <a:lnTo>
                    <a:pt x="3310" y="1483"/>
                  </a:lnTo>
                  <a:lnTo>
                    <a:pt x="3165" y="1165"/>
                  </a:lnTo>
                  <a:lnTo>
                    <a:pt x="3151" y="1085"/>
                  </a:lnTo>
                  <a:lnTo>
                    <a:pt x="3125" y="1019"/>
                  </a:lnTo>
                  <a:lnTo>
                    <a:pt x="3125" y="926"/>
                  </a:lnTo>
                  <a:lnTo>
                    <a:pt x="3125" y="834"/>
                  </a:lnTo>
                  <a:lnTo>
                    <a:pt x="3125" y="741"/>
                  </a:lnTo>
                  <a:lnTo>
                    <a:pt x="3151" y="649"/>
                  </a:lnTo>
                  <a:lnTo>
                    <a:pt x="3165" y="555"/>
                  </a:lnTo>
                  <a:lnTo>
                    <a:pt x="3217" y="462"/>
                  </a:lnTo>
                  <a:lnTo>
                    <a:pt x="3283" y="396"/>
                  </a:lnTo>
                  <a:lnTo>
                    <a:pt x="3337" y="317"/>
                  </a:lnTo>
                  <a:lnTo>
                    <a:pt x="3429" y="251"/>
                  </a:lnTo>
                  <a:lnTo>
                    <a:pt x="3496" y="197"/>
                  </a:lnTo>
                  <a:lnTo>
                    <a:pt x="3681" y="105"/>
                  </a:lnTo>
                  <a:lnTo>
                    <a:pt x="3773" y="92"/>
                  </a:lnTo>
                  <a:lnTo>
                    <a:pt x="3866" y="39"/>
                  </a:lnTo>
                  <a:lnTo>
                    <a:pt x="4078" y="12"/>
                  </a:lnTo>
                  <a:lnTo>
                    <a:pt x="4197" y="0"/>
                  </a:lnTo>
                  <a:lnTo>
                    <a:pt x="4316" y="0"/>
                  </a:lnTo>
                  <a:lnTo>
                    <a:pt x="4502" y="12"/>
                  </a:lnTo>
                  <a:lnTo>
                    <a:pt x="4687" y="39"/>
                  </a:lnTo>
                  <a:lnTo>
                    <a:pt x="4779" y="65"/>
                  </a:lnTo>
                  <a:lnTo>
                    <a:pt x="4846" y="105"/>
                  </a:lnTo>
                  <a:lnTo>
                    <a:pt x="4938" y="131"/>
                  </a:lnTo>
                  <a:lnTo>
                    <a:pt x="5004" y="185"/>
                  </a:lnTo>
                  <a:lnTo>
                    <a:pt x="5150" y="291"/>
                  </a:lnTo>
                  <a:lnTo>
                    <a:pt x="5190" y="370"/>
                  </a:lnTo>
                  <a:lnTo>
                    <a:pt x="5269" y="436"/>
                  </a:lnTo>
                  <a:lnTo>
                    <a:pt x="5283" y="502"/>
                  </a:lnTo>
                  <a:lnTo>
                    <a:pt x="5335" y="582"/>
                  </a:lnTo>
                  <a:lnTo>
                    <a:pt x="5335" y="675"/>
                  </a:lnTo>
                  <a:lnTo>
                    <a:pt x="5362" y="767"/>
                  </a:lnTo>
                  <a:lnTo>
                    <a:pt x="5335" y="860"/>
                  </a:lnTo>
                  <a:lnTo>
                    <a:pt x="5309" y="953"/>
                  </a:lnTo>
                  <a:lnTo>
                    <a:pt x="5283" y="1019"/>
                  </a:lnTo>
                  <a:lnTo>
                    <a:pt x="5269" y="1111"/>
                  </a:lnTo>
                  <a:lnTo>
                    <a:pt x="5494" y="1178"/>
                  </a:lnTo>
                  <a:lnTo>
                    <a:pt x="5614" y="1231"/>
                  </a:lnTo>
                  <a:lnTo>
                    <a:pt x="5733" y="1271"/>
                  </a:lnTo>
                  <a:lnTo>
                    <a:pt x="5945" y="1364"/>
                  </a:lnTo>
                  <a:lnTo>
                    <a:pt x="6144" y="1483"/>
                  </a:lnTo>
                  <a:lnTo>
                    <a:pt x="6329" y="1601"/>
                  </a:lnTo>
                  <a:lnTo>
                    <a:pt x="6501" y="1761"/>
                  </a:lnTo>
                  <a:lnTo>
                    <a:pt x="6594" y="1840"/>
                  </a:lnTo>
                  <a:lnTo>
                    <a:pt x="6660" y="1933"/>
                  </a:lnTo>
                  <a:lnTo>
                    <a:pt x="6845" y="2131"/>
                  </a:lnTo>
                  <a:lnTo>
                    <a:pt x="6911" y="2224"/>
                  </a:lnTo>
                  <a:lnTo>
                    <a:pt x="6991" y="2318"/>
                  </a:lnTo>
                  <a:lnTo>
                    <a:pt x="7150" y="2515"/>
                  </a:lnTo>
                  <a:lnTo>
                    <a:pt x="7216" y="2609"/>
                  </a:lnTo>
                  <a:lnTo>
                    <a:pt x="7269" y="2714"/>
                  </a:lnTo>
                  <a:lnTo>
                    <a:pt x="7295" y="2834"/>
                  </a:lnTo>
                  <a:lnTo>
                    <a:pt x="7309" y="2953"/>
                  </a:lnTo>
                  <a:lnTo>
                    <a:pt x="7295" y="3045"/>
                  </a:lnTo>
                  <a:lnTo>
                    <a:pt x="7295" y="3138"/>
                  </a:lnTo>
                  <a:lnTo>
                    <a:pt x="7269" y="3204"/>
                  </a:lnTo>
                  <a:lnTo>
                    <a:pt x="7243" y="3284"/>
                  </a:lnTo>
                  <a:lnTo>
                    <a:pt x="7150" y="3443"/>
                  </a:lnTo>
                  <a:lnTo>
                    <a:pt x="7110" y="3483"/>
                  </a:lnTo>
                  <a:lnTo>
                    <a:pt x="7030" y="3562"/>
                  </a:lnTo>
                  <a:lnTo>
                    <a:pt x="6991" y="3602"/>
                  </a:lnTo>
                  <a:lnTo>
                    <a:pt x="6911" y="3655"/>
                  </a:lnTo>
                  <a:lnTo>
                    <a:pt x="6845" y="3694"/>
                  </a:lnTo>
                  <a:lnTo>
                    <a:pt x="6753" y="3748"/>
                  </a:lnTo>
                  <a:lnTo>
                    <a:pt x="6594" y="3814"/>
                  </a:lnTo>
                  <a:lnTo>
                    <a:pt x="6435" y="3853"/>
                  </a:lnTo>
                  <a:lnTo>
                    <a:pt x="6474" y="3840"/>
                  </a:lnTo>
                  <a:lnTo>
                    <a:pt x="6528" y="3814"/>
                  </a:lnTo>
                  <a:lnTo>
                    <a:pt x="6594" y="3760"/>
                  </a:lnTo>
                  <a:lnTo>
                    <a:pt x="6660" y="3760"/>
                  </a:lnTo>
                  <a:lnTo>
                    <a:pt x="6753" y="3760"/>
                  </a:lnTo>
                  <a:lnTo>
                    <a:pt x="6845" y="3787"/>
                  </a:lnTo>
                  <a:lnTo>
                    <a:pt x="6938" y="3814"/>
                  </a:lnTo>
                  <a:lnTo>
                    <a:pt x="7030" y="3853"/>
                  </a:lnTo>
                  <a:lnTo>
                    <a:pt x="7110" y="3907"/>
                  </a:lnTo>
                  <a:lnTo>
                    <a:pt x="7150" y="3973"/>
                  </a:lnTo>
                  <a:lnTo>
                    <a:pt x="7176" y="3999"/>
                  </a:lnTo>
                  <a:lnTo>
                    <a:pt x="7203" y="4052"/>
                  </a:lnTo>
                  <a:lnTo>
                    <a:pt x="7203" y="4092"/>
                  </a:lnTo>
                  <a:lnTo>
                    <a:pt x="7216" y="4145"/>
                  </a:lnTo>
                  <a:lnTo>
                    <a:pt x="7203" y="4238"/>
                  </a:lnTo>
                  <a:lnTo>
                    <a:pt x="7176" y="4330"/>
                  </a:lnTo>
                  <a:lnTo>
                    <a:pt x="7124" y="4397"/>
                  </a:lnTo>
                  <a:lnTo>
                    <a:pt x="7084" y="4437"/>
                  </a:lnTo>
                  <a:lnTo>
                    <a:pt x="6938" y="4529"/>
                  </a:lnTo>
                  <a:lnTo>
                    <a:pt x="6871" y="4582"/>
                  </a:lnTo>
                  <a:lnTo>
                    <a:pt x="6779" y="4608"/>
                  </a:lnTo>
                  <a:lnTo>
                    <a:pt x="6660" y="4608"/>
                  </a:lnTo>
                  <a:lnTo>
                    <a:pt x="6568" y="4634"/>
                  </a:lnTo>
                  <a:lnTo>
                    <a:pt x="6355" y="4648"/>
                  </a:lnTo>
                  <a:lnTo>
                    <a:pt x="5945" y="4648"/>
                  </a:lnTo>
                  <a:lnTo>
                    <a:pt x="5773" y="4648"/>
                  </a:lnTo>
                  <a:lnTo>
                    <a:pt x="5707" y="4634"/>
                  </a:lnTo>
                  <a:lnTo>
                    <a:pt x="5667" y="4608"/>
                  </a:lnTo>
                  <a:lnTo>
                    <a:pt x="5522" y="4555"/>
                  </a:lnTo>
                  <a:lnTo>
                    <a:pt x="5428" y="4489"/>
                  </a:lnTo>
                  <a:lnTo>
                    <a:pt x="5309" y="4423"/>
                  </a:lnTo>
                  <a:lnTo>
                    <a:pt x="5190" y="4330"/>
                  </a:lnTo>
                  <a:lnTo>
                    <a:pt x="4992" y="4145"/>
                  </a:lnTo>
                  <a:lnTo>
                    <a:pt x="4846" y="3959"/>
                  </a:lnTo>
                  <a:lnTo>
                    <a:pt x="5004" y="4184"/>
                  </a:lnTo>
                  <a:lnTo>
                    <a:pt x="5177" y="4397"/>
                  </a:lnTo>
                  <a:lnTo>
                    <a:pt x="5217" y="4515"/>
                  </a:lnTo>
                  <a:lnTo>
                    <a:pt x="5269" y="4634"/>
                  </a:lnTo>
                  <a:lnTo>
                    <a:pt x="5283" y="4767"/>
                  </a:lnTo>
                  <a:lnTo>
                    <a:pt x="5309" y="4913"/>
                  </a:lnTo>
                  <a:lnTo>
                    <a:pt x="5283" y="5072"/>
                  </a:lnTo>
                  <a:lnTo>
                    <a:pt x="5269" y="5204"/>
                  </a:lnTo>
                  <a:lnTo>
                    <a:pt x="5217" y="5350"/>
                  </a:lnTo>
                  <a:lnTo>
                    <a:pt x="5177" y="5495"/>
                  </a:lnTo>
                  <a:lnTo>
                    <a:pt x="5098" y="5602"/>
                  </a:lnTo>
                  <a:lnTo>
                    <a:pt x="5058" y="5681"/>
                  </a:lnTo>
                  <a:lnTo>
                    <a:pt x="5004" y="5721"/>
                  </a:lnTo>
                  <a:lnTo>
                    <a:pt x="4912" y="5840"/>
                  </a:lnTo>
                  <a:lnTo>
                    <a:pt x="4793" y="5933"/>
                  </a:lnTo>
                  <a:lnTo>
                    <a:pt x="4687" y="6026"/>
                  </a:lnTo>
                  <a:lnTo>
                    <a:pt x="4568" y="6092"/>
                  </a:lnTo>
                  <a:lnTo>
                    <a:pt x="4422" y="6171"/>
                  </a:lnTo>
                  <a:lnTo>
                    <a:pt x="4289" y="6237"/>
                  </a:lnTo>
                  <a:lnTo>
                    <a:pt x="4118" y="6264"/>
                  </a:lnTo>
                  <a:lnTo>
                    <a:pt x="3986" y="6303"/>
                  </a:lnTo>
                  <a:lnTo>
                    <a:pt x="3827" y="6331"/>
                  </a:lnTo>
                  <a:lnTo>
                    <a:pt x="3681" y="6331"/>
                  </a:lnTo>
                  <a:lnTo>
                    <a:pt x="3562" y="6331"/>
                  </a:lnTo>
                  <a:lnTo>
                    <a:pt x="3468" y="6303"/>
                  </a:lnTo>
                  <a:lnTo>
                    <a:pt x="3310" y="6277"/>
                  </a:lnTo>
                  <a:lnTo>
                    <a:pt x="2978" y="6144"/>
                  </a:lnTo>
                  <a:lnTo>
                    <a:pt x="3032" y="6303"/>
                  </a:lnTo>
                  <a:lnTo>
                    <a:pt x="3058" y="6369"/>
                  </a:lnTo>
                  <a:lnTo>
                    <a:pt x="3072" y="6449"/>
                  </a:lnTo>
                  <a:lnTo>
                    <a:pt x="3098" y="6608"/>
                  </a:lnTo>
                  <a:lnTo>
                    <a:pt x="3125" y="6767"/>
                  </a:lnTo>
                  <a:lnTo>
                    <a:pt x="3098" y="6952"/>
                  </a:lnTo>
                  <a:lnTo>
                    <a:pt x="3072" y="7046"/>
                  </a:lnTo>
                  <a:lnTo>
                    <a:pt x="3058" y="7138"/>
                  </a:lnTo>
                  <a:lnTo>
                    <a:pt x="3006" y="7323"/>
                  </a:lnTo>
                  <a:lnTo>
                    <a:pt x="2966" y="7403"/>
                  </a:lnTo>
                  <a:lnTo>
                    <a:pt x="2912" y="7496"/>
                  </a:lnTo>
                  <a:lnTo>
                    <a:pt x="2793" y="7628"/>
                  </a:lnTo>
                  <a:lnTo>
                    <a:pt x="2727" y="7681"/>
                  </a:lnTo>
                  <a:lnTo>
                    <a:pt x="2661" y="7721"/>
                  </a:lnTo>
                  <a:lnTo>
                    <a:pt x="2582" y="7773"/>
                  </a:lnTo>
                  <a:lnTo>
                    <a:pt x="2488" y="7801"/>
                  </a:lnTo>
                  <a:lnTo>
                    <a:pt x="2422" y="7813"/>
                  </a:lnTo>
                  <a:lnTo>
                    <a:pt x="2330" y="7813"/>
                  </a:lnTo>
                  <a:lnTo>
                    <a:pt x="2145" y="7813"/>
                  </a:lnTo>
                  <a:lnTo>
                    <a:pt x="1960" y="7801"/>
                  </a:lnTo>
                  <a:lnTo>
                    <a:pt x="1867" y="7773"/>
                  </a:lnTo>
                  <a:lnTo>
                    <a:pt x="1801" y="7747"/>
                  </a:lnTo>
                  <a:lnTo>
                    <a:pt x="1628" y="7681"/>
                  </a:lnTo>
                  <a:lnTo>
                    <a:pt x="1496" y="7588"/>
                  </a:lnTo>
                  <a:lnTo>
                    <a:pt x="1443" y="7536"/>
                  </a:lnTo>
                  <a:lnTo>
                    <a:pt x="1377" y="7496"/>
                  </a:lnTo>
                  <a:lnTo>
                    <a:pt x="1257" y="7349"/>
                  </a:lnTo>
                  <a:lnTo>
                    <a:pt x="1165" y="7217"/>
                  </a:lnTo>
                  <a:lnTo>
                    <a:pt x="980" y="7323"/>
                  </a:lnTo>
                  <a:lnTo>
                    <a:pt x="887" y="7376"/>
                  </a:lnTo>
                  <a:lnTo>
                    <a:pt x="847" y="7403"/>
                  </a:lnTo>
                  <a:lnTo>
                    <a:pt x="794" y="7403"/>
                  </a:lnTo>
                  <a:lnTo>
                    <a:pt x="701" y="7403"/>
                  </a:lnTo>
                  <a:lnTo>
                    <a:pt x="649" y="7376"/>
                  </a:lnTo>
                  <a:lnTo>
                    <a:pt x="609" y="7349"/>
                  </a:lnTo>
                  <a:lnTo>
                    <a:pt x="582" y="7323"/>
                  </a:lnTo>
                  <a:lnTo>
                    <a:pt x="516" y="7231"/>
                  </a:lnTo>
                  <a:lnTo>
                    <a:pt x="464" y="7124"/>
                  </a:lnTo>
                  <a:close/>
                </a:path>
              </a:pathLst>
            </a:custGeom>
            <a:solidFill>
              <a:srgbClr val="467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15" name="Freeform 127"/>
            <p:cNvSpPr>
              <a:spLocks/>
            </p:cNvSpPr>
            <p:nvPr/>
          </p:nvSpPr>
          <p:spPr bwMode="auto">
            <a:xfrm rot="-1316223">
              <a:off x="4600" y="3060"/>
              <a:ext cx="76" cy="125"/>
            </a:xfrm>
            <a:custGeom>
              <a:avLst/>
              <a:gdLst>
                <a:gd name="T0" fmla="*/ 464 w 530"/>
                <a:gd name="T1" fmla="*/ 874 h 874"/>
                <a:gd name="T2" fmla="*/ 211 w 530"/>
                <a:gd name="T3" fmla="*/ 477 h 874"/>
                <a:gd name="T4" fmla="*/ 93 w 530"/>
                <a:gd name="T5" fmla="*/ 278 h 874"/>
                <a:gd name="T6" fmla="*/ 0 w 530"/>
                <a:gd name="T7" fmla="*/ 39 h 874"/>
                <a:gd name="T8" fmla="*/ 66 w 530"/>
                <a:gd name="T9" fmla="*/ 0 h 874"/>
                <a:gd name="T10" fmla="*/ 185 w 530"/>
                <a:gd name="T11" fmla="*/ 225 h 874"/>
                <a:gd name="T12" fmla="*/ 278 w 530"/>
                <a:gd name="T13" fmla="*/ 410 h 874"/>
                <a:gd name="T14" fmla="*/ 530 w 530"/>
                <a:gd name="T15" fmla="*/ 834 h 874"/>
                <a:gd name="T16" fmla="*/ 464 w 530"/>
                <a:gd name="T17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874">
                  <a:moveTo>
                    <a:pt x="464" y="874"/>
                  </a:moveTo>
                  <a:lnTo>
                    <a:pt x="211" y="477"/>
                  </a:lnTo>
                  <a:lnTo>
                    <a:pt x="93" y="278"/>
                  </a:lnTo>
                  <a:lnTo>
                    <a:pt x="0" y="39"/>
                  </a:lnTo>
                  <a:lnTo>
                    <a:pt x="66" y="0"/>
                  </a:lnTo>
                  <a:lnTo>
                    <a:pt x="185" y="225"/>
                  </a:lnTo>
                  <a:lnTo>
                    <a:pt x="278" y="410"/>
                  </a:lnTo>
                  <a:lnTo>
                    <a:pt x="530" y="834"/>
                  </a:lnTo>
                  <a:lnTo>
                    <a:pt x="464" y="8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16" name="Rectangle 128"/>
            <p:cNvSpPr>
              <a:spLocks noChangeArrowheads="1"/>
            </p:cNvSpPr>
            <p:nvPr/>
          </p:nvSpPr>
          <p:spPr bwMode="auto">
            <a:xfrm rot="-1316223">
              <a:off x="4562" y="2989"/>
              <a:ext cx="14" cy="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17" name="Freeform 129"/>
            <p:cNvSpPr>
              <a:spLocks/>
            </p:cNvSpPr>
            <p:nvPr/>
          </p:nvSpPr>
          <p:spPr bwMode="auto">
            <a:xfrm rot="-1316223">
              <a:off x="4579" y="3076"/>
              <a:ext cx="14" cy="6"/>
            </a:xfrm>
            <a:custGeom>
              <a:avLst/>
              <a:gdLst>
                <a:gd name="T0" fmla="*/ 0 w 93"/>
                <a:gd name="T1" fmla="*/ 39 h 39"/>
                <a:gd name="T2" fmla="*/ 0 w 93"/>
                <a:gd name="T3" fmla="*/ 13 h 39"/>
                <a:gd name="T4" fmla="*/ 93 w 93"/>
                <a:gd name="T5" fmla="*/ 13 h 39"/>
                <a:gd name="T6" fmla="*/ 66 w 93"/>
                <a:gd name="T7" fmla="*/ 0 h 39"/>
                <a:gd name="T8" fmla="*/ 0 w 93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9">
                  <a:moveTo>
                    <a:pt x="0" y="39"/>
                  </a:moveTo>
                  <a:lnTo>
                    <a:pt x="0" y="13"/>
                  </a:lnTo>
                  <a:lnTo>
                    <a:pt x="93" y="13"/>
                  </a:lnTo>
                  <a:lnTo>
                    <a:pt x="66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18" name="Freeform 130"/>
            <p:cNvSpPr>
              <a:spLocks/>
            </p:cNvSpPr>
            <p:nvPr/>
          </p:nvSpPr>
          <p:spPr bwMode="auto">
            <a:xfrm rot="-1316223">
              <a:off x="4543" y="2966"/>
              <a:ext cx="51" cy="26"/>
            </a:xfrm>
            <a:custGeom>
              <a:avLst/>
              <a:gdLst>
                <a:gd name="T0" fmla="*/ 0 w 357"/>
                <a:gd name="T1" fmla="*/ 93 h 186"/>
                <a:gd name="T2" fmla="*/ 105 w 357"/>
                <a:gd name="T3" fmla="*/ 67 h 186"/>
                <a:gd name="T4" fmla="*/ 171 w 357"/>
                <a:gd name="T5" fmla="*/ 40 h 186"/>
                <a:gd name="T6" fmla="*/ 264 w 357"/>
                <a:gd name="T7" fmla="*/ 0 h 186"/>
                <a:gd name="T8" fmla="*/ 330 w 357"/>
                <a:gd name="T9" fmla="*/ 0 h 186"/>
                <a:gd name="T10" fmla="*/ 357 w 357"/>
                <a:gd name="T11" fmla="*/ 93 h 186"/>
                <a:gd name="T12" fmla="*/ 264 w 357"/>
                <a:gd name="T13" fmla="*/ 93 h 186"/>
                <a:gd name="T14" fmla="*/ 197 w 357"/>
                <a:gd name="T15" fmla="*/ 133 h 186"/>
                <a:gd name="T16" fmla="*/ 118 w 357"/>
                <a:gd name="T17" fmla="*/ 159 h 186"/>
                <a:gd name="T18" fmla="*/ 26 w 357"/>
                <a:gd name="T19" fmla="*/ 186 h 186"/>
                <a:gd name="T20" fmla="*/ 0 w 357"/>
                <a:gd name="T21" fmla="*/ 9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186">
                  <a:moveTo>
                    <a:pt x="0" y="93"/>
                  </a:moveTo>
                  <a:lnTo>
                    <a:pt x="105" y="67"/>
                  </a:lnTo>
                  <a:lnTo>
                    <a:pt x="171" y="40"/>
                  </a:lnTo>
                  <a:lnTo>
                    <a:pt x="264" y="0"/>
                  </a:lnTo>
                  <a:lnTo>
                    <a:pt x="330" y="0"/>
                  </a:lnTo>
                  <a:lnTo>
                    <a:pt x="357" y="93"/>
                  </a:lnTo>
                  <a:lnTo>
                    <a:pt x="264" y="93"/>
                  </a:lnTo>
                  <a:lnTo>
                    <a:pt x="197" y="133"/>
                  </a:lnTo>
                  <a:lnTo>
                    <a:pt x="118" y="159"/>
                  </a:lnTo>
                  <a:lnTo>
                    <a:pt x="26" y="186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19" name="Freeform 131"/>
            <p:cNvSpPr>
              <a:spLocks/>
            </p:cNvSpPr>
            <p:nvPr/>
          </p:nvSpPr>
          <p:spPr bwMode="auto">
            <a:xfrm rot="-1316223">
              <a:off x="4545" y="2986"/>
              <a:ext cx="14" cy="13"/>
            </a:xfrm>
            <a:custGeom>
              <a:avLst/>
              <a:gdLst>
                <a:gd name="T0" fmla="*/ 0 w 93"/>
                <a:gd name="T1" fmla="*/ 40 h 93"/>
                <a:gd name="T2" fmla="*/ 0 w 93"/>
                <a:gd name="T3" fmla="*/ 14 h 93"/>
                <a:gd name="T4" fmla="*/ 14 w 93"/>
                <a:gd name="T5" fmla="*/ 0 h 93"/>
                <a:gd name="T6" fmla="*/ 40 w 93"/>
                <a:gd name="T7" fmla="*/ 93 h 93"/>
                <a:gd name="T8" fmla="*/ 93 w 93"/>
                <a:gd name="T9" fmla="*/ 40 h 93"/>
                <a:gd name="T10" fmla="*/ 0 w 93"/>
                <a:gd name="T11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3">
                  <a:moveTo>
                    <a:pt x="0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93"/>
                  </a:lnTo>
                  <a:lnTo>
                    <a:pt x="93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20" name="Freeform 132"/>
            <p:cNvSpPr>
              <a:spLocks/>
            </p:cNvSpPr>
            <p:nvPr/>
          </p:nvSpPr>
          <p:spPr bwMode="auto">
            <a:xfrm rot="-1316223">
              <a:off x="4588" y="2952"/>
              <a:ext cx="30" cy="26"/>
            </a:xfrm>
            <a:custGeom>
              <a:avLst/>
              <a:gdLst>
                <a:gd name="T0" fmla="*/ 27 w 212"/>
                <a:gd name="T1" fmla="*/ 0 h 186"/>
                <a:gd name="T2" fmla="*/ 93 w 212"/>
                <a:gd name="T3" fmla="*/ 14 h 186"/>
                <a:gd name="T4" fmla="*/ 146 w 212"/>
                <a:gd name="T5" fmla="*/ 40 h 186"/>
                <a:gd name="T6" fmla="*/ 160 w 212"/>
                <a:gd name="T7" fmla="*/ 93 h 186"/>
                <a:gd name="T8" fmla="*/ 186 w 212"/>
                <a:gd name="T9" fmla="*/ 93 h 186"/>
                <a:gd name="T10" fmla="*/ 212 w 212"/>
                <a:gd name="T11" fmla="*/ 93 h 186"/>
                <a:gd name="T12" fmla="*/ 186 w 212"/>
                <a:gd name="T13" fmla="*/ 186 h 186"/>
                <a:gd name="T14" fmla="*/ 160 w 212"/>
                <a:gd name="T15" fmla="*/ 186 h 186"/>
                <a:gd name="T16" fmla="*/ 120 w 212"/>
                <a:gd name="T17" fmla="*/ 159 h 186"/>
                <a:gd name="T18" fmla="*/ 66 w 212"/>
                <a:gd name="T19" fmla="*/ 133 h 186"/>
                <a:gd name="T20" fmla="*/ 53 w 212"/>
                <a:gd name="T21" fmla="*/ 107 h 186"/>
                <a:gd name="T22" fmla="*/ 0 w 212"/>
                <a:gd name="T23" fmla="*/ 93 h 186"/>
                <a:gd name="T24" fmla="*/ 27 w 212"/>
                <a:gd name="T2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2" h="186">
                  <a:moveTo>
                    <a:pt x="27" y="0"/>
                  </a:moveTo>
                  <a:lnTo>
                    <a:pt x="93" y="14"/>
                  </a:lnTo>
                  <a:lnTo>
                    <a:pt x="146" y="40"/>
                  </a:lnTo>
                  <a:lnTo>
                    <a:pt x="160" y="93"/>
                  </a:lnTo>
                  <a:lnTo>
                    <a:pt x="186" y="93"/>
                  </a:lnTo>
                  <a:lnTo>
                    <a:pt x="212" y="93"/>
                  </a:lnTo>
                  <a:lnTo>
                    <a:pt x="186" y="186"/>
                  </a:lnTo>
                  <a:lnTo>
                    <a:pt x="160" y="186"/>
                  </a:lnTo>
                  <a:lnTo>
                    <a:pt x="120" y="159"/>
                  </a:lnTo>
                  <a:lnTo>
                    <a:pt x="66" y="133"/>
                  </a:lnTo>
                  <a:lnTo>
                    <a:pt x="53" y="107"/>
                  </a:lnTo>
                  <a:lnTo>
                    <a:pt x="0" y="9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21" name="Freeform 133"/>
            <p:cNvSpPr>
              <a:spLocks/>
            </p:cNvSpPr>
            <p:nvPr/>
          </p:nvSpPr>
          <p:spPr bwMode="auto">
            <a:xfrm rot="-1316223">
              <a:off x="4587" y="2958"/>
              <a:ext cx="3" cy="13"/>
            </a:xfrm>
            <a:custGeom>
              <a:avLst/>
              <a:gdLst>
                <a:gd name="T0" fmla="*/ 0 w 27"/>
                <a:gd name="T1" fmla="*/ 0 h 93"/>
                <a:gd name="T2" fmla="*/ 27 w 27"/>
                <a:gd name="T3" fmla="*/ 0 h 93"/>
                <a:gd name="T4" fmla="*/ 0 w 27"/>
                <a:gd name="T5" fmla="*/ 93 h 93"/>
                <a:gd name="T6" fmla="*/ 27 w 27"/>
                <a:gd name="T7" fmla="*/ 93 h 93"/>
                <a:gd name="T8" fmla="*/ 0 w 27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3">
                  <a:moveTo>
                    <a:pt x="0" y="0"/>
                  </a:moveTo>
                  <a:lnTo>
                    <a:pt x="27" y="0"/>
                  </a:lnTo>
                  <a:lnTo>
                    <a:pt x="0" y="93"/>
                  </a:lnTo>
                  <a:lnTo>
                    <a:pt x="27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22" name="Freeform 134"/>
            <p:cNvSpPr>
              <a:spLocks/>
            </p:cNvSpPr>
            <p:nvPr/>
          </p:nvSpPr>
          <p:spPr bwMode="auto">
            <a:xfrm rot="-1316223">
              <a:off x="4599" y="2924"/>
              <a:ext cx="17" cy="47"/>
            </a:xfrm>
            <a:custGeom>
              <a:avLst/>
              <a:gdLst>
                <a:gd name="T0" fmla="*/ 40 w 118"/>
                <a:gd name="T1" fmla="*/ 331 h 331"/>
                <a:gd name="T2" fmla="*/ 0 w 118"/>
                <a:gd name="T3" fmla="*/ 172 h 331"/>
                <a:gd name="T4" fmla="*/ 0 w 118"/>
                <a:gd name="T5" fmla="*/ 94 h 331"/>
                <a:gd name="T6" fmla="*/ 0 w 118"/>
                <a:gd name="T7" fmla="*/ 0 h 331"/>
                <a:gd name="T8" fmla="*/ 66 w 118"/>
                <a:gd name="T9" fmla="*/ 0 h 331"/>
                <a:gd name="T10" fmla="*/ 92 w 118"/>
                <a:gd name="T11" fmla="*/ 80 h 331"/>
                <a:gd name="T12" fmla="*/ 92 w 118"/>
                <a:gd name="T13" fmla="*/ 146 h 331"/>
                <a:gd name="T14" fmla="*/ 118 w 118"/>
                <a:gd name="T15" fmla="*/ 305 h 331"/>
                <a:gd name="T16" fmla="*/ 40 w 118"/>
                <a:gd name="T1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31">
                  <a:moveTo>
                    <a:pt x="40" y="331"/>
                  </a:moveTo>
                  <a:lnTo>
                    <a:pt x="0" y="172"/>
                  </a:lnTo>
                  <a:lnTo>
                    <a:pt x="0" y="9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92" y="80"/>
                  </a:lnTo>
                  <a:lnTo>
                    <a:pt x="92" y="146"/>
                  </a:lnTo>
                  <a:lnTo>
                    <a:pt x="118" y="305"/>
                  </a:lnTo>
                  <a:lnTo>
                    <a:pt x="40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23" name="Freeform 135"/>
            <p:cNvSpPr>
              <a:spLocks/>
            </p:cNvSpPr>
            <p:nvPr/>
          </p:nvSpPr>
          <p:spPr bwMode="auto">
            <a:xfrm rot="-1316223">
              <a:off x="4612" y="2959"/>
              <a:ext cx="14" cy="15"/>
            </a:xfrm>
            <a:custGeom>
              <a:avLst/>
              <a:gdLst>
                <a:gd name="T0" fmla="*/ 26 w 92"/>
                <a:gd name="T1" fmla="*/ 93 h 106"/>
                <a:gd name="T2" fmla="*/ 92 w 92"/>
                <a:gd name="T3" fmla="*/ 106 h 106"/>
                <a:gd name="T4" fmla="*/ 78 w 92"/>
                <a:gd name="T5" fmla="*/ 40 h 106"/>
                <a:gd name="T6" fmla="*/ 0 w 92"/>
                <a:gd name="T7" fmla="*/ 66 h 106"/>
                <a:gd name="T8" fmla="*/ 52 w 92"/>
                <a:gd name="T9" fmla="*/ 0 h 106"/>
                <a:gd name="T10" fmla="*/ 26 w 92"/>
                <a:gd name="T11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06">
                  <a:moveTo>
                    <a:pt x="26" y="93"/>
                  </a:moveTo>
                  <a:lnTo>
                    <a:pt x="92" y="106"/>
                  </a:lnTo>
                  <a:lnTo>
                    <a:pt x="78" y="40"/>
                  </a:lnTo>
                  <a:lnTo>
                    <a:pt x="0" y="66"/>
                  </a:lnTo>
                  <a:lnTo>
                    <a:pt x="52" y="0"/>
                  </a:lnTo>
                  <a:lnTo>
                    <a:pt x="2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24" name="Freeform 136"/>
            <p:cNvSpPr>
              <a:spLocks/>
            </p:cNvSpPr>
            <p:nvPr/>
          </p:nvSpPr>
          <p:spPr bwMode="auto">
            <a:xfrm rot="-1316223">
              <a:off x="4564" y="2788"/>
              <a:ext cx="92" cy="129"/>
            </a:xfrm>
            <a:custGeom>
              <a:avLst/>
              <a:gdLst>
                <a:gd name="T0" fmla="*/ 0 w 648"/>
                <a:gd name="T1" fmla="*/ 900 h 900"/>
                <a:gd name="T2" fmla="*/ 0 w 648"/>
                <a:gd name="T3" fmla="*/ 741 h 900"/>
                <a:gd name="T4" fmla="*/ 26 w 648"/>
                <a:gd name="T5" fmla="*/ 582 h 900"/>
                <a:gd name="T6" fmla="*/ 66 w 648"/>
                <a:gd name="T7" fmla="*/ 437 h 900"/>
                <a:gd name="T8" fmla="*/ 132 w 648"/>
                <a:gd name="T9" fmla="*/ 305 h 900"/>
                <a:gd name="T10" fmla="*/ 185 w 648"/>
                <a:gd name="T11" fmla="*/ 225 h 900"/>
                <a:gd name="T12" fmla="*/ 225 w 648"/>
                <a:gd name="T13" fmla="*/ 185 h 900"/>
                <a:gd name="T14" fmla="*/ 277 w 648"/>
                <a:gd name="T15" fmla="*/ 132 h 900"/>
                <a:gd name="T16" fmla="*/ 343 w 648"/>
                <a:gd name="T17" fmla="*/ 92 h 900"/>
                <a:gd name="T18" fmla="*/ 423 w 648"/>
                <a:gd name="T19" fmla="*/ 40 h 900"/>
                <a:gd name="T20" fmla="*/ 490 w 648"/>
                <a:gd name="T21" fmla="*/ 14 h 900"/>
                <a:gd name="T22" fmla="*/ 622 w 648"/>
                <a:gd name="T23" fmla="*/ 0 h 900"/>
                <a:gd name="T24" fmla="*/ 648 w 648"/>
                <a:gd name="T25" fmla="*/ 92 h 900"/>
                <a:gd name="T26" fmla="*/ 516 w 648"/>
                <a:gd name="T27" fmla="*/ 106 h 900"/>
                <a:gd name="T28" fmla="*/ 436 w 648"/>
                <a:gd name="T29" fmla="*/ 132 h 900"/>
                <a:gd name="T30" fmla="*/ 397 w 648"/>
                <a:gd name="T31" fmla="*/ 159 h 900"/>
                <a:gd name="T32" fmla="*/ 343 w 648"/>
                <a:gd name="T33" fmla="*/ 211 h 900"/>
                <a:gd name="T34" fmla="*/ 303 w 648"/>
                <a:gd name="T35" fmla="*/ 251 h 900"/>
                <a:gd name="T36" fmla="*/ 251 w 648"/>
                <a:gd name="T37" fmla="*/ 305 h 900"/>
                <a:gd name="T38" fmla="*/ 211 w 648"/>
                <a:gd name="T39" fmla="*/ 344 h 900"/>
                <a:gd name="T40" fmla="*/ 158 w 648"/>
                <a:gd name="T41" fmla="*/ 490 h 900"/>
                <a:gd name="T42" fmla="*/ 118 w 648"/>
                <a:gd name="T43" fmla="*/ 622 h 900"/>
                <a:gd name="T44" fmla="*/ 92 w 648"/>
                <a:gd name="T45" fmla="*/ 767 h 900"/>
                <a:gd name="T46" fmla="*/ 66 w 648"/>
                <a:gd name="T47" fmla="*/ 900 h 900"/>
                <a:gd name="T48" fmla="*/ 0 w 648"/>
                <a:gd name="T49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8" h="900">
                  <a:moveTo>
                    <a:pt x="0" y="900"/>
                  </a:moveTo>
                  <a:lnTo>
                    <a:pt x="0" y="741"/>
                  </a:lnTo>
                  <a:lnTo>
                    <a:pt x="26" y="582"/>
                  </a:lnTo>
                  <a:lnTo>
                    <a:pt x="66" y="437"/>
                  </a:lnTo>
                  <a:lnTo>
                    <a:pt x="132" y="305"/>
                  </a:lnTo>
                  <a:lnTo>
                    <a:pt x="185" y="225"/>
                  </a:lnTo>
                  <a:lnTo>
                    <a:pt x="225" y="185"/>
                  </a:lnTo>
                  <a:lnTo>
                    <a:pt x="277" y="132"/>
                  </a:lnTo>
                  <a:lnTo>
                    <a:pt x="343" y="92"/>
                  </a:lnTo>
                  <a:lnTo>
                    <a:pt x="423" y="40"/>
                  </a:lnTo>
                  <a:lnTo>
                    <a:pt x="490" y="14"/>
                  </a:lnTo>
                  <a:lnTo>
                    <a:pt x="622" y="0"/>
                  </a:lnTo>
                  <a:lnTo>
                    <a:pt x="648" y="92"/>
                  </a:lnTo>
                  <a:lnTo>
                    <a:pt x="516" y="106"/>
                  </a:lnTo>
                  <a:lnTo>
                    <a:pt x="436" y="132"/>
                  </a:lnTo>
                  <a:lnTo>
                    <a:pt x="397" y="159"/>
                  </a:lnTo>
                  <a:lnTo>
                    <a:pt x="343" y="211"/>
                  </a:lnTo>
                  <a:lnTo>
                    <a:pt x="303" y="251"/>
                  </a:lnTo>
                  <a:lnTo>
                    <a:pt x="251" y="305"/>
                  </a:lnTo>
                  <a:lnTo>
                    <a:pt x="211" y="344"/>
                  </a:lnTo>
                  <a:lnTo>
                    <a:pt x="158" y="490"/>
                  </a:lnTo>
                  <a:lnTo>
                    <a:pt x="118" y="622"/>
                  </a:lnTo>
                  <a:lnTo>
                    <a:pt x="92" y="767"/>
                  </a:lnTo>
                  <a:lnTo>
                    <a:pt x="66" y="900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25" name="Freeform 137"/>
            <p:cNvSpPr>
              <a:spLocks/>
            </p:cNvSpPr>
            <p:nvPr/>
          </p:nvSpPr>
          <p:spPr bwMode="auto">
            <a:xfrm rot="-1316223">
              <a:off x="4591" y="2927"/>
              <a:ext cx="9" cy="1"/>
            </a:xfrm>
            <a:custGeom>
              <a:avLst/>
              <a:gdLst>
                <a:gd name="T0" fmla="*/ 0 w 66"/>
                <a:gd name="T1" fmla="*/ 66 w 66"/>
                <a:gd name="T2" fmla="*/ 0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0" y="0"/>
                  </a:move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26" name="Freeform 138"/>
            <p:cNvSpPr>
              <a:spLocks/>
            </p:cNvSpPr>
            <p:nvPr/>
          </p:nvSpPr>
          <p:spPr bwMode="auto">
            <a:xfrm rot="-1316223">
              <a:off x="4631" y="2764"/>
              <a:ext cx="60" cy="40"/>
            </a:xfrm>
            <a:custGeom>
              <a:avLst/>
              <a:gdLst>
                <a:gd name="T0" fmla="*/ 26 w 424"/>
                <a:gd name="T1" fmla="*/ 0 h 277"/>
                <a:gd name="T2" fmla="*/ 79 w 424"/>
                <a:gd name="T3" fmla="*/ 0 h 277"/>
                <a:gd name="T4" fmla="*/ 145 w 424"/>
                <a:gd name="T5" fmla="*/ 14 h 277"/>
                <a:gd name="T6" fmla="*/ 238 w 424"/>
                <a:gd name="T7" fmla="*/ 66 h 277"/>
                <a:gd name="T8" fmla="*/ 331 w 424"/>
                <a:gd name="T9" fmla="*/ 132 h 277"/>
                <a:gd name="T10" fmla="*/ 424 w 424"/>
                <a:gd name="T11" fmla="*/ 211 h 277"/>
                <a:gd name="T12" fmla="*/ 358 w 424"/>
                <a:gd name="T13" fmla="*/ 277 h 277"/>
                <a:gd name="T14" fmla="*/ 265 w 424"/>
                <a:gd name="T15" fmla="*/ 211 h 277"/>
                <a:gd name="T16" fmla="*/ 185 w 424"/>
                <a:gd name="T17" fmla="*/ 132 h 277"/>
                <a:gd name="T18" fmla="*/ 93 w 424"/>
                <a:gd name="T19" fmla="*/ 106 h 277"/>
                <a:gd name="T20" fmla="*/ 79 w 424"/>
                <a:gd name="T21" fmla="*/ 92 h 277"/>
                <a:gd name="T22" fmla="*/ 0 w 424"/>
                <a:gd name="T23" fmla="*/ 92 h 277"/>
                <a:gd name="T24" fmla="*/ 26 w 42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277">
                  <a:moveTo>
                    <a:pt x="26" y="0"/>
                  </a:moveTo>
                  <a:lnTo>
                    <a:pt x="79" y="0"/>
                  </a:lnTo>
                  <a:lnTo>
                    <a:pt x="145" y="14"/>
                  </a:lnTo>
                  <a:lnTo>
                    <a:pt x="238" y="66"/>
                  </a:lnTo>
                  <a:lnTo>
                    <a:pt x="331" y="132"/>
                  </a:lnTo>
                  <a:lnTo>
                    <a:pt x="424" y="211"/>
                  </a:lnTo>
                  <a:lnTo>
                    <a:pt x="358" y="277"/>
                  </a:lnTo>
                  <a:lnTo>
                    <a:pt x="265" y="211"/>
                  </a:lnTo>
                  <a:lnTo>
                    <a:pt x="185" y="132"/>
                  </a:lnTo>
                  <a:lnTo>
                    <a:pt x="93" y="106"/>
                  </a:lnTo>
                  <a:lnTo>
                    <a:pt x="79" y="92"/>
                  </a:lnTo>
                  <a:lnTo>
                    <a:pt x="0" y="9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27" name="Freeform 139"/>
            <p:cNvSpPr>
              <a:spLocks/>
            </p:cNvSpPr>
            <p:nvPr/>
          </p:nvSpPr>
          <p:spPr bwMode="auto">
            <a:xfrm rot="-1316223">
              <a:off x="4628" y="2775"/>
              <a:ext cx="3" cy="14"/>
            </a:xfrm>
            <a:custGeom>
              <a:avLst/>
              <a:gdLst>
                <a:gd name="T0" fmla="*/ 0 w 26"/>
                <a:gd name="T1" fmla="*/ 0 h 92"/>
                <a:gd name="T2" fmla="*/ 26 w 26"/>
                <a:gd name="T3" fmla="*/ 0 h 92"/>
                <a:gd name="T4" fmla="*/ 0 w 26"/>
                <a:gd name="T5" fmla="*/ 92 h 92"/>
                <a:gd name="T6" fmla="*/ 26 w 26"/>
                <a:gd name="T7" fmla="*/ 92 h 92"/>
                <a:gd name="T8" fmla="*/ 0 w 26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2">
                  <a:moveTo>
                    <a:pt x="0" y="0"/>
                  </a:moveTo>
                  <a:lnTo>
                    <a:pt x="26" y="0"/>
                  </a:lnTo>
                  <a:lnTo>
                    <a:pt x="0" y="92"/>
                  </a:lnTo>
                  <a:lnTo>
                    <a:pt x="26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28" name="Freeform 140"/>
            <p:cNvSpPr>
              <a:spLocks/>
            </p:cNvSpPr>
            <p:nvPr/>
          </p:nvSpPr>
          <p:spPr bwMode="auto">
            <a:xfrm rot="-1316223">
              <a:off x="4618" y="2645"/>
              <a:ext cx="49" cy="157"/>
            </a:xfrm>
            <a:custGeom>
              <a:avLst/>
              <a:gdLst>
                <a:gd name="T0" fmla="*/ 279 w 345"/>
                <a:gd name="T1" fmla="*/ 1099 h 1099"/>
                <a:gd name="T2" fmla="*/ 132 w 345"/>
                <a:gd name="T3" fmla="*/ 848 h 1099"/>
                <a:gd name="T4" fmla="*/ 40 w 345"/>
                <a:gd name="T5" fmla="*/ 583 h 1099"/>
                <a:gd name="T6" fmla="*/ 14 w 345"/>
                <a:gd name="T7" fmla="*/ 450 h 1099"/>
                <a:gd name="T8" fmla="*/ 0 w 345"/>
                <a:gd name="T9" fmla="*/ 305 h 1099"/>
                <a:gd name="T10" fmla="*/ 0 w 345"/>
                <a:gd name="T11" fmla="*/ 173 h 1099"/>
                <a:gd name="T12" fmla="*/ 0 w 345"/>
                <a:gd name="T13" fmla="*/ 0 h 1099"/>
                <a:gd name="T14" fmla="*/ 66 w 345"/>
                <a:gd name="T15" fmla="*/ 0 h 1099"/>
                <a:gd name="T16" fmla="*/ 66 w 345"/>
                <a:gd name="T17" fmla="*/ 173 h 1099"/>
                <a:gd name="T18" fmla="*/ 92 w 345"/>
                <a:gd name="T19" fmla="*/ 278 h 1099"/>
                <a:gd name="T20" fmla="*/ 106 w 345"/>
                <a:gd name="T21" fmla="*/ 424 h 1099"/>
                <a:gd name="T22" fmla="*/ 132 w 345"/>
                <a:gd name="T23" fmla="*/ 543 h 1099"/>
                <a:gd name="T24" fmla="*/ 225 w 345"/>
                <a:gd name="T25" fmla="*/ 795 h 1099"/>
                <a:gd name="T26" fmla="*/ 345 w 345"/>
                <a:gd name="T27" fmla="*/ 1059 h 1099"/>
                <a:gd name="T28" fmla="*/ 279 w 345"/>
                <a:gd name="T29" fmla="*/ 1099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1099">
                  <a:moveTo>
                    <a:pt x="279" y="1099"/>
                  </a:moveTo>
                  <a:lnTo>
                    <a:pt x="132" y="848"/>
                  </a:lnTo>
                  <a:lnTo>
                    <a:pt x="40" y="583"/>
                  </a:lnTo>
                  <a:lnTo>
                    <a:pt x="14" y="450"/>
                  </a:lnTo>
                  <a:lnTo>
                    <a:pt x="0" y="305"/>
                  </a:lnTo>
                  <a:lnTo>
                    <a:pt x="0" y="173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73"/>
                  </a:lnTo>
                  <a:lnTo>
                    <a:pt x="92" y="278"/>
                  </a:lnTo>
                  <a:lnTo>
                    <a:pt x="106" y="424"/>
                  </a:lnTo>
                  <a:lnTo>
                    <a:pt x="132" y="543"/>
                  </a:lnTo>
                  <a:lnTo>
                    <a:pt x="225" y="795"/>
                  </a:lnTo>
                  <a:lnTo>
                    <a:pt x="345" y="1059"/>
                  </a:lnTo>
                  <a:lnTo>
                    <a:pt x="279" y="10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29" name="Freeform 141"/>
            <p:cNvSpPr>
              <a:spLocks/>
            </p:cNvSpPr>
            <p:nvPr/>
          </p:nvSpPr>
          <p:spPr bwMode="auto">
            <a:xfrm rot="-1316223">
              <a:off x="4686" y="2784"/>
              <a:ext cx="9" cy="9"/>
            </a:xfrm>
            <a:custGeom>
              <a:avLst/>
              <a:gdLst>
                <a:gd name="T0" fmla="*/ 0 w 66"/>
                <a:gd name="T1" fmla="*/ 66 h 66"/>
                <a:gd name="T2" fmla="*/ 66 w 66"/>
                <a:gd name="T3" fmla="*/ 0 h 66"/>
                <a:gd name="T4" fmla="*/ 0 w 66"/>
                <a:gd name="T5" fmla="*/ 40 h 66"/>
                <a:gd name="T6" fmla="*/ 66 w 66"/>
                <a:gd name="T7" fmla="*/ 0 h 66"/>
                <a:gd name="T8" fmla="*/ 0 w 66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0" y="66"/>
                  </a:moveTo>
                  <a:lnTo>
                    <a:pt x="66" y="0"/>
                  </a:lnTo>
                  <a:lnTo>
                    <a:pt x="0" y="40"/>
                  </a:lnTo>
                  <a:lnTo>
                    <a:pt x="66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30" name="Freeform 142"/>
            <p:cNvSpPr>
              <a:spLocks/>
            </p:cNvSpPr>
            <p:nvPr/>
          </p:nvSpPr>
          <p:spPr bwMode="auto">
            <a:xfrm rot="-1316223">
              <a:off x="4562" y="2508"/>
              <a:ext cx="129" cy="136"/>
            </a:xfrm>
            <a:custGeom>
              <a:avLst/>
              <a:gdLst>
                <a:gd name="T0" fmla="*/ 0 w 901"/>
                <a:gd name="T1" fmla="*/ 927 h 954"/>
                <a:gd name="T2" fmla="*/ 0 w 901"/>
                <a:gd name="T3" fmla="*/ 742 h 954"/>
                <a:gd name="T4" fmla="*/ 14 w 901"/>
                <a:gd name="T5" fmla="*/ 649 h 954"/>
                <a:gd name="T6" fmla="*/ 66 w 901"/>
                <a:gd name="T7" fmla="*/ 583 h 954"/>
                <a:gd name="T8" fmla="*/ 92 w 901"/>
                <a:gd name="T9" fmla="*/ 490 h 954"/>
                <a:gd name="T10" fmla="*/ 132 w 901"/>
                <a:gd name="T11" fmla="*/ 423 h 954"/>
                <a:gd name="T12" fmla="*/ 186 w 901"/>
                <a:gd name="T13" fmla="*/ 345 h 954"/>
                <a:gd name="T14" fmla="*/ 252 w 901"/>
                <a:gd name="T15" fmla="*/ 278 h 954"/>
                <a:gd name="T16" fmla="*/ 397 w 901"/>
                <a:gd name="T17" fmla="*/ 158 h 954"/>
                <a:gd name="T18" fmla="*/ 464 w 901"/>
                <a:gd name="T19" fmla="*/ 120 h 954"/>
                <a:gd name="T20" fmla="*/ 530 w 901"/>
                <a:gd name="T21" fmla="*/ 66 h 954"/>
                <a:gd name="T22" fmla="*/ 622 w 901"/>
                <a:gd name="T23" fmla="*/ 53 h 954"/>
                <a:gd name="T24" fmla="*/ 715 w 901"/>
                <a:gd name="T25" fmla="*/ 27 h 954"/>
                <a:gd name="T26" fmla="*/ 901 w 901"/>
                <a:gd name="T27" fmla="*/ 0 h 954"/>
                <a:gd name="T28" fmla="*/ 901 w 901"/>
                <a:gd name="T29" fmla="*/ 93 h 954"/>
                <a:gd name="T30" fmla="*/ 715 w 901"/>
                <a:gd name="T31" fmla="*/ 120 h 954"/>
                <a:gd name="T32" fmla="*/ 649 w 901"/>
                <a:gd name="T33" fmla="*/ 146 h 954"/>
                <a:gd name="T34" fmla="*/ 582 w 901"/>
                <a:gd name="T35" fmla="*/ 158 h 954"/>
                <a:gd name="T36" fmla="*/ 503 w 901"/>
                <a:gd name="T37" fmla="*/ 186 h 954"/>
                <a:gd name="T38" fmla="*/ 437 w 901"/>
                <a:gd name="T39" fmla="*/ 238 h 954"/>
                <a:gd name="T40" fmla="*/ 318 w 901"/>
                <a:gd name="T41" fmla="*/ 345 h 954"/>
                <a:gd name="T42" fmla="*/ 252 w 901"/>
                <a:gd name="T43" fmla="*/ 423 h 954"/>
                <a:gd name="T44" fmla="*/ 199 w 901"/>
                <a:gd name="T45" fmla="*/ 463 h 954"/>
                <a:gd name="T46" fmla="*/ 186 w 901"/>
                <a:gd name="T47" fmla="*/ 530 h 954"/>
                <a:gd name="T48" fmla="*/ 132 w 901"/>
                <a:gd name="T49" fmla="*/ 610 h 954"/>
                <a:gd name="T50" fmla="*/ 106 w 901"/>
                <a:gd name="T51" fmla="*/ 702 h 954"/>
                <a:gd name="T52" fmla="*/ 92 w 901"/>
                <a:gd name="T53" fmla="*/ 768 h 954"/>
                <a:gd name="T54" fmla="*/ 66 w 901"/>
                <a:gd name="T55" fmla="*/ 954 h 954"/>
                <a:gd name="T56" fmla="*/ 0 w 901"/>
                <a:gd name="T57" fmla="*/ 927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1" h="954">
                  <a:moveTo>
                    <a:pt x="0" y="927"/>
                  </a:moveTo>
                  <a:lnTo>
                    <a:pt x="0" y="742"/>
                  </a:lnTo>
                  <a:lnTo>
                    <a:pt x="14" y="649"/>
                  </a:lnTo>
                  <a:lnTo>
                    <a:pt x="66" y="583"/>
                  </a:lnTo>
                  <a:lnTo>
                    <a:pt x="92" y="490"/>
                  </a:lnTo>
                  <a:lnTo>
                    <a:pt x="132" y="423"/>
                  </a:lnTo>
                  <a:lnTo>
                    <a:pt x="186" y="345"/>
                  </a:lnTo>
                  <a:lnTo>
                    <a:pt x="252" y="278"/>
                  </a:lnTo>
                  <a:lnTo>
                    <a:pt x="397" y="158"/>
                  </a:lnTo>
                  <a:lnTo>
                    <a:pt x="464" y="120"/>
                  </a:lnTo>
                  <a:lnTo>
                    <a:pt x="530" y="66"/>
                  </a:lnTo>
                  <a:lnTo>
                    <a:pt x="622" y="53"/>
                  </a:lnTo>
                  <a:lnTo>
                    <a:pt x="715" y="27"/>
                  </a:lnTo>
                  <a:lnTo>
                    <a:pt x="901" y="0"/>
                  </a:lnTo>
                  <a:lnTo>
                    <a:pt x="901" y="93"/>
                  </a:lnTo>
                  <a:lnTo>
                    <a:pt x="715" y="120"/>
                  </a:lnTo>
                  <a:lnTo>
                    <a:pt x="649" y="146"/>
                  </a:lnTo>
                  <a:lnTo>
                    <a:pt x="582" y="158"/>
                  </a:lnTo>
                  <a:lnTo>
                    <a:pt x="503" y="186"/>
                  </a:lnTo>
                  <a:lnTo>
                    <a:pt x="437" y="238"/>
                  </a:lnTo>
                  <a:lnTo>
                    <a:pt x="318" y="345"/>
                  </a:lnTo>
                  <a:lnTo>
                    <a:pt x="252" y="423"/>
                  </a:lnTo>
                  <a:lnTo>
                    <a:pt x="199" y="463"/>
                  </a:lnTo>
                  <a:lnTo>
                    <a:pt x="186" y="530"/>
                  </a:lnTo>
                  <a:lnTo>
                    <a:pt x="132" y="610"/>
                  </a:lnTo>
                  <a:lnTo>
                    <a:pt x="106" y="702"/>
                  </a:lnTo>
                  <a:lnTo>
                    <a:pt x="92" y="768"/>
                  </a:lnTo>
                  <a:lnTo>
                    <a:pt x="66" y="954"/>
                  </a:lnTo>
                  <a:lnTo>
                    <a:pt x="0" y="9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31" name="Freeform 143"/>
            <p:cNvSpPr>
              <a:spLocks/>
            </p:cNvSpPr>
            <p:nvPr/>
          </p:nvSpPr>
          <p:spPr bwMode="auto">
            <a:xfrm rot="-1316223">
              <a:off x="4591" y="2658"/>
              <a:ext cx="9" cy="4"/>
            </a:xfrm>
            <a:custGeom>
              <a:avLst/>
              <a:gdLst>
                <a:gd name="T0" fmla="*/ 0 w 66"/>
                <a:gd name="T1" fmla="*/ 0 h 27"/>
                <a:gd name="T2" fmla="*/ 66 w 66"/>
                <a:gd name="T3" fmla="*/ 27 h 27"/>
                <a:gd name="T4" fmla="*/ 66 w 66"/>
                <a:gd name="T5" fmla="*/ 0 h 27"/>
                <a:gd name="T6" fmla="*/ 0 w 66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7">
                  <a:moveTo>
                    <a:pt x="0" y="0"/>
                  </a:moveTo>
                  <a:lnTo>
                    <a:pt x="66" y="27"/>
                  </a:lnTo>
                  <a:lnTo>
                    <a:pt x="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32" name="Rectangle 144"/>
            <p:cNvSpPr>
              <a:spLocks noChangeArrowheads="1"/>
            </p:cNvSpPr>
            <p:nvPr/>
          </p:nvSpPr>
          <p:spPr bwMode="auto">
            <a:xfrm rot="-1316223">
              <a:off x="4642" y="2417"/>
              <a:ext cx="13" cy="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33" name="Freeform 145"/>
            <p:cNvSpPr>
              <a:spLocks/>
            </p:cNvSpPr>
            <p:nvPr/>
          </p:nvSpPr>
          <p:spPr bwMode="auto">
            <a:xfrm rot="-1316223">
              <a:off x="4657" y="2488"/>
              <a:ext cx="13" cy="13"/>
            </a:xfrm>
            <a:custGeom>
              <a:avLst/>
              <a:gdLst>
                <a:gd name="T0" fmla="*/ 40 w 92"/>
                <a:gd name="T1" fmla="*/ 93 h 93"/>
                <a:gd name="T2" fmla="*/ 92 w 92"/>
                <a:gd name="T3" fmla="*/ 93 h 93"/>
                <a:gd name="T4" fmla="*/ 92 w 92"/>
                <a:gd name="T5" fmla="*/ 53 h 93"/>
                <a:gd name="T6" fmla="*/ 0 w 92"/>
                <a:gd name="T7" fmla="*/ 53 h 93"/>
                <a:gd name="T8" fmla="*/ 40 w 92"/>
                <a:gd name="T9" fmla="*/ 0 h 93"/>
                <a:gd name="T10" fmla="*/ 40 w 92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3">
                  <a:moveTo>
                    <a:pt x="40" y="93"/>
                  </a:moveTo>
                  <a:lnTo>
                    <a:pt x="92" y="93"/>
                  </a:lnTo>
                  <a:lnTo>
                    <a:pt x="92" y="53"/>
                  </a:lnTo>
                  <a:lnTo>
                    <a:pt x="0" y="53"/>
                  </a:lnTo>
                  <a:lnTo>
                    <a:pt x="40" y="0"/>
                  </a:lnTo>
                  <a:lnTo>
                    <a:pt x="4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34" name="Freeform 146"/>
            <p:cNvSpPr>
              <a:spLocks/>
            </p:cNvSpPr>
            <p:nvPr/>
          </p:nvSpPr>
          <p:spPr bwMode="auto">
            <a:xfrm rot="-1316223">
              <a:off x="4592" y="2241"/>
              <a:ext cx="153" cy="159"/>
            </a:xfrm>
            <a:custGeom>
              <a:avLst/>
              <a:gdLst>
                <a:gd name="T0" fmla="*/ 0 w 1072"/>
                <a:gd name="T1" fmla="*/ 1112 h 1112"/>
                <a:gd name="T2" fmla="*/ 0 w 1072"/>
                <a:gd name="T3" fmla="*/ 1006 h 1112"/>
                <a:gd name="T4" fmla="*/ 0 w 1072"/>
                <a:gd name="T5" fmla="*/ 887 h 1112"/>
                <a:gd name="T6" fmla="*/ 13 w 1072"/>
                <a:gd name="T7" fmla="*/ 795 h 1112"/>
                <a:gd name="T8" fmla="*/ 66 w 1072"/>
                <a:gd name="T9" fmla="*/ 702 h 1112"/>
                <a:gd name="T10" fmla="*/ 106 w 1072"/>
                <a:gd name="T11" fmla="*/ 582 h 1112"/>
                <a:gd name="T12" fmla="*/ 159 w 1072"/>
                <a:gd name="T13" fmla="*/ 490 h 1112"/>
                <a:gd name="T14" fmla="*/ 225 w 1072"/>
                <a:gd name="T15" fmla="*/ 424 h 1112"/>
                <a:gd name="T16" fmla="*/ 305 w 1072"/>
                <a:gd name="T17" fmla="*/ 331 h 1112"/>
                <a:gd name="T18" fmla="*/ 436 w 1072"/>
                <a:gd name="T19" fmla="*/ 186 h 1112"/>
                <a:gd name="T20" fmla="*/ 530 w 1072"/>
                <a:gd name="T21" fmla="*/ 146 h 1112"/>
                <a:gd name="T22" fmla="*/ 622 w 1072"/>
                <a:gd name="T23" fmla="*/ 92 h 1112"/>
                <a:gd name="T24" fmla="*/ 715 w 1072"/>
                <a:gd name="T25" fmla="*/ 40 h 1112"/>
                <a:gd name="T26" fmla="*/ 834 w 1072"/>
                <a:gd name="T27" fmla="*/ 26 h 1112"/>
                <a:gd name="T28" fmla="*/ 954 w 1072"/>
                <a:gd name="T29" fmla="*/ 0 h 1112"/>
                <a:gd name="T30" fmla="*/ 1072 w 1072"/>
                <a:gd name="T31" fmla="*/ 0 h 1112"/>
                <a:gd name="T32" fmla="*/ 1072 w 1072"/>
                <a:gd name="T33" fmla="*/ 92 h 1112"/>
                <a:gd name="T34" fmla="*/ 954 w 1072"/>
                <a:gd name="T35" fmla="*/ 92 h 1112"/>
                <a:gd name="T36" fmla="*/ 861 w 1072"/>
                <a:gd name="T37" fmla="*/ 120 h 1112"/>
                <a:gd name="T38" fmla="*/ 767 w 1072"/>
                <a:gd name="T39" fmla="*/ 146 h 1112"/>
                <a:gd name="T40" fmla="*/ 675 w 1072"/>
                <a:gd name="T41" fmla="*/ 186 h 1112"/>
                <a:gd name="T42" fmla="*/ 582 w 1072"/>
                <a:gd name="T43" fmla="*/ 212 h 1112"/>
                <a:gd name="T44" fmla="*/ 502 w 1072"/>
                <a:gd name="T45" fmla="*/ 278 h 1112"/>
                <a:gd name="T46" fmla="*/ 344 w 1072"/>
                <a:gd name="T47" fmla="*/ 397 h 1112"/>
                <a:gd name="T48" fmla="*/ 305 w 1072"/>
                <a:gd name="T49" fmla="*/ 464 h 1112"/>
                <a:gd name="T50" fmla="*/ 225 w 1072"/>
                <a:gd name="T51" fmla="*/ 556 h 1112"/>
                <a:gd name="T52" fmla="*/ 185 w 1072"/>
                <a:gd name="T53" fmla="*/ 622 h 1112"/>
                <a:gd name="T54" fmla="*/ 159 w 1072"/>
                <a:gd name="T55" fmla="*/ 715 h 1112"/>
                <a:gd name="T56" fmla="*/ 106 w 1072"/>
                <a:gd name="T57" fmla="*/ 821 h 1112"/>
                <a:gd name="T58" fmla="*/ 92 w 1072"/>
                <a:gd name="T59" fmla="*/ 914 h 1112"/>
                <a:gd name="T60" fmla="*/ 92 w 1072"/>
                <a:gd name="T61" fmla="*/ 1020 h 1112"/>
                <a:gd name="T62" fmla="*/ 66 w 1072"/>
                <a:gd name="T63" fmla="*/ 1112 h 1112"/>
                <a:gd name="T64" fmla="*/ 0 w 1072"/>
                <a:gd name="T65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2" h="1112">
                  <a:moveTo>
                    <a:pt x="0" y="1112"/>
                  </a:moveTo>
                  <a:lnTo>
                    <a:pt x="0" y="1006"/>
                  </a:lnTo>
                  <a:lnTo>
                    <a:pt x="0" y="887"/>
                  </a:lnTo>
                  <a:lnTo>
                    <a:pt x="13" y="795"/>
                  </a:lnTo>
                  <a:lnTo>
                    <a:pt x="66" y="702"/>
                  </a:lnTo>
                  <a:lnTo>
                    <a:pt x="106" y="582"/>
                  </a:lnTo>
                  <a:lnTo>
                    <a:pt x="159" y="490"/>
                  </a:lnTo>
                  <a:lnTo>
                    <a:pt x="225" y="424"/>
                  </a:lnTo>
                  <a:lnTo>
                    <a:pt x="305" y="331"/>
                  </a:lnTo>
                  <a:lnTo>
                    <a:pt x="436" y="186"/>
                  </a:lnTo>
                  <a:lnTo>
                    <a:pt x="530" y="146"/>
                  </a:lnTo>
                  <a:lnTo>
                    <a:pt x="622" y="92"/>
                  </a:lnTo>
                  <a:lnTo>
                    <a:pt x="715" y="40"/>
                  </a:lnTo>
                  <a:lnTo>
                    <a:pt x="834" y="26"/>
                  </a:lnTo>
                  <a:lnTo>
                    <a:pt x="954" y="0"/>
                  </a:lnTo>
                  <a:lnTo>
                    <a:pt x="1072" y="0"/>
                  </a:lnTo>
                  <a:lnTo>
                    <a:pt x="1072" y="92"/>
                  </a:lnTo>
                  <a:lnTo>
                    <a:pt x="954" y="92"/>
                  </a:lnTo>
                  <a:lnTo>
                    <a:pt x="861" y="120"/>
                  </a:lnTo>
                  <a:lnTo>
                    <a:pt x="767" y="146"/>
                  </a:lnTo>
                  <a:lnTo>
                    <a:pt x="675" y="186"/>
                  </a:lnTo>
                  <a:lnTo>
                    <a:pt x="582" y="212"/>
                  </a:lnTo>
                  <a:lnTo>
                    <a:pt x="502" y="278"/>
                  </a:lnTo>
                  <a:lnTo>
                    <a:pt x="344" y="397"/>
                  </a:lnTo>
                  <a:lnTo>
                    <a:pt x="305" y="464"/>
                  </a:lnTo>
                  <a:lnTo>
                    <a:pt x="225" y="556"/>
                  </a:lnTo>
                  <a:lnTo>
                    <a:pt x="185" y="622"/>
                  </a:lnTo>
                  <a:lnTo>
                    <a:pt x="159" y="715"/>
                  </a:lnTo>
                  <a:lnTo>
                    <a:pt x="106" y="821"/>
                  </a:lnTo>
                  <a:lnTo>
                    <a:pt x="92" y="914"/>
                  </a:lnTo>
                  <a:lnTo>
                    <a:pt x="92" y="1020"/>
                  </a:lnTo>
                  <a:lnTo>
                    <a:pt x="66" y="1112"/>
                  </a:lnTo>
                  <a:lnTo>
                    <a:pt x="0" y="1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35" name="Freeform 147"/>
            <p:cNvSpPr>
              <a:spLocks/>
            </p:cNvSpPr>
            <p:nvPr/>
          </p:nvSpPr>
          <p:spPr bwMode="auto">
            <a:xfrm rot="-1316223">
              <a:off x="4627" y="2420"/>
              <a:ext cx="13" cy="1"/>
            </a:xfrm>
            <a:custGeom>
              <a:avLst/>
              <a:gdLst>
                <a:gd name="T0" fmla="*/ 0 w 92"/>
                <a:gd name="T1" fmla="*/ 66 w 92"/>
                <a:gd name="T2" fmla="*/ 92 w 92"/>
                <a:gd name="T3" fmla="*/ 0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2">
                  <a:moveTo>
                    <a:pt x="0" y="0"/>
                  </a:moveTo>
                  <a:lnTo>
                    <a:pt x="66" y="0"/>
                  </a:lnTo>
                  <a:lnTo>
                    <a:pt x="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36" name="Freeform 148"/>
            <p:cNvSpPr>
              <a:spLocks/>
            </p:cNvSpPr>
            <p:nvPr/>
          </p:nvSpPr>
          <p:spPr bwMode="auto">
            <a:xfrm rot="-1316223">
              <a:off x="4712" y="2210"/>
              <a:ext cx="44" cy="40"/>
            </a:xfrm>
            <a:custGeom>
              <a:avLst/>
              <a:gdLst>
                <a:gd name="T0" fmla="*/ 26 w 305"/>
                <a:gd name="T1" fmla="*/ 0 h 278"/>
                <a:gd name="T2" fmla="*/ 66 w 305"/>
                <a:gd name="T3" fmla="*/ 0 h 278"/>
                <a:gd name="T4" fmla="*/ 119 w 305"/>
                <a:gd name="T5" fmla="*/ 26 h 278"/>
                <a:gd name="T6" fmla="*/ 159 w 305"/>
                <a:gd name="T7" fmla="*/ 40 h 278"/>
                <a:gd name="T8" fmla="*/ 185 w 305"/>
                <a:gd name="T9" fmla="*/ 92 h 278"/>
                <a:gd name="T10" fmla="*/ 225 w 305"/>
                <a:gd name="T11" fmla="*/ 146 h 278"/>
                <a:gd name="T12" fmla="*/ 305 w 305"/>
                <a:gd name="T13" fmla="*/ 212 h 278"/>
                <a:gd name="T14" fmla="*/ 225 w 305"/>
                <a:gd name="T15" fmla="*/ 278 h 278"/>
                <a:gd name="T16" fmla="*/ 159 w 305"/>
                <a:gd name="T17" fmla="*/ 212 h 278"/>
                <a:gd name="T18" fmla="*/ 119 w 305"/>
                <a:gd name="T19" fmla="*/ 146 h 278"/>
                <a:gd name="T20" fmla="*/ 93 w 305"/>
                <a:gd name="T21" fmla="*/ 120 h 278"/>
                <a:gd name="T22" fmla="*/ 66 w 305"/>
                <a:gd name="T23" fmla="*/ 120 h 278"/>
                <a:gd name="T24" fmla="*/ 40 w 305"/>
                <a:gd name="T25" fmla="*/ 92 h 278"/>
                <a:gd name="T26" fmla="*/ 0 w 305"/>
                <a:gd name="T27" fmla="*/ 92 h 278"/>
                <a:gd name="T28" fmla="*/ 26 w 305"/>
                <a:gd name="T2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78">
                  <a:moveTo>
                    <a:pt x="26" y="0"/>
                  </a:moveTo>
                  <a:lnTo>
                    <a:pt x="66" y="0"/>
                  </a:lnTo>
                  <a:lnTo>
                    <a:pt x="119" y="26"/>
                  </a:lnTo>
                  <a:lnTo>
                    <a:pt x="159" y="40"/>
                  </a:lnTo>
                  <a:lnTo>
                    <a:pt x="185" y="92"/>
                  </a:lnTo>
                  <a:lnTo>
                    <a:pt x="225" y="146"/>
                  </a:lnTo>
                  <a:lnTo>
                    <a:pt x="305" y="212"/>
                  </a:lnTo>
                  <a:lnTo>
                    <a:pt x="225" y="278"/>
                  </a:lnTo>
                  <a:lnTo>
                    <a:pt x="159" y="212"/>
                  </a:lnTo>
                  <a:lnTo>
                    <a:pt x="119" y="146"/>
                  </a:lnTo>
                  <a:lnTo>
                    <a:pt x="93" y="120"/>
                  </a:lnTo>
                  <a:lnTo>
                    <a:pt x="66" y="120"/>
                  </a:lnTo>
                  <a:lnTo>
                    <a:pt x="40" y="92"/>
                  </a:lnTo>
                  <a:lnTo>
                    <a:pt x="0" y="9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37" name="Rectangle 149"/>
            <p:cNvSpPr>
              <a:spLocks noChangeArrowheads="1"/>
            </p:cNvSpPr>
            <p:nvPr/>
          </p:nvSpPr>
          <p:spPr bwMode="auto">
            <a:xfrm rot="-1316223">
              <a:off x="4754" y="2236"/>
              <a:ext cx="14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38" name="Freeform 150"/>
            <p:cNvSpPr>
              <a:spLocks/>
            </p:cNvSpPr>
            <p:nvPr/>
          </p:nvSpPr>
          <p:spPr bwMode="auto">
            <a:xfrm rot="-1316223">
              <a:off x="4748" y="2233"/>
              <a:ext cx="14" cy="10"/>
            </a:xfrm>
            <a:custGeom>
              <a:avLst/>
              <a:gdLst>
                <a:gd name="T0" fmla="*/ 80 w 93"/>
                <a:gd name="T1" fmla="*/ 0 h 66"/>
                <a:gd name="T2" fmla="*/ 93 w 93"/>
                <a:gd name="T3" fmla="*/ 0 h 66"/>
                <a:gd name="T4" fmla="*/ 93 w 93"/>
                <a:gd name="T5" fmla="*/ 27 h 66"/>
                <a:gd name="T6" fmla="*/ 0 w 93"/>
                <a:gd name="T7" fmla="*/ 27 h 66"/>
                <a:gd name="T8" fmla="*/ 0 w 93"/>
                <a:gd name="T9" fmla="*/ 66 h 66"/>
                <a:gd name="T10" fmla="*/ 80 w 9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6">
                  <a:moveTo>
                    <a:pt x="80" y="0"/>
                  </a:moveTo>
                  <a:lnTo>
                    <a:pt x="93" y="0"/>
                  </a:lnTo>
                  <a:lnTo>
                    <a:pt x="93" y="27"/>
                  </a:lnTo>
                  <a:lnTo>
                    <a:pt x="0" y="27"/>
                  </a:lnTo>
                  <a:lnTo>
                    <a:pt x="0" y="6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39" name="Freeform 151"/>
            <p:cNvSpPr>
              <a:spLocks/>
            </p:cNvSpPr>
            <p:nvPr/>
          </p:nvSpPr>
          <p:spPr bwMode="auto">
            <a:xfrm rot="-1316223">
              <a:off x="4719" y="2183"/>
              <a:ext cx="38" cy="96"/>
            </a:xfrm>
            <a:custGeom>
              <a:avLst/>
              <a:gdLst>
                <a:gd name="T0" fmla="*/ 185 w 265"/>
                <a:gd name="T1" fmla="*/ 675 h 675"/>
                <a:gd name="T2" fmla="*/ 53 w 265"/>
                <a:gd name="T3" fmla="*/ 344 h 675"/>
                <a:gd name="T4" fmla="*/ 26 w 265"/>
                <a:gd name="T5" fmla="*/ 277 h 675"/>
                <a:gd name="T6" fmla="*/ 0 w 265"/>
                <a:gd name="T7" fmla="*/ 185 h 675"/>
                <a:gd name="T8" fmla="*/ 0 w 265"/>
                <a:gd name="T9" fmla="*/ 92 h 675"/>
                <a:gd name="T10" fmla="*/ 0 w 265"/>
                <a:gd name="T11" fmla="*/ 0 h 675"/>
                <a:gd name="T12" fmla="*/ 79 w 265"/>
                <a:gd name="T13" fmla="*/ 0 h 675"/>
                <a:gd name="T14" fmla="*/ 79 w 265"/>
                <a:gd name="T15" fmla="*/ 92 h 675"/>
                <a:gd name="T16" fmla="*/ 93 w 265"/>
                <a:gd name="T17" fmla="*/ 185 h 675"/>
                <a:gd name="T18" fmla="*/ 119 w 265"/>
                <a:gd name="T19" fmla="*/ 251 h 675"/>
                <a:gd name="T20" fmla="*/ 145 w 265"/>
                <a:gd name="T21" fmla="*/ 331 h 675"/>
                <a:gd name="T22" fmla="*/ 265 w 265"/>
                <a:gd name="T23" fmla="*/ 622 h 675"/>
                <a:gd name="T24" fmla="*/ 185 w 265"/>
                <a:gd name="T25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" h="675">
                  <a:moveTo>
                    <a:pt x="185" y="675"/>
                  </a:moveTo>
                  <a:lnTo>
                    <a:pt x="53" y="344"/>
                  </a:lnTo>
                  <a:lnTo>
                    <a:pt x="26" y="277"/>
                  </a:lnTo>
                  <a:lnTo>
                    <a:pt x="0" y="185"/>
                  </a:lnTo>
                  <a:lnTo>
                    <a:pt x="0" y="92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92"/>
                  </a:lnTo>
                  <a:lnTo>
                    <a:pt x="93" y="185"/>
                  </a:lnTo>
                  <a:lnTo>
                    <a:pt x="119" y="251"/>
                  </a:lnTo>
                  <a:lnTo>
                    <a:pt x="145" y="331"/>
                  </a:lnTo>
                  <a:lnTo>
                    <a:pt x="265" y="622"/>
                  </a:lnTo>
                  <a:lnTo>
                    <a:pt x="185" y="6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40" name="Freeform 152"/>
            <p:cNvSpPr>
              <a:spLocks/>
            </p:cNvSpPr>
            <p:nvPr/>
          </p:nvSpPr>
          <p:spPr bwMode="auto">
            <a:xfrm rot="-1316223">
              <a:off x="4760" y="2263"/>
              <a:ext cx="14" cy="7"/>
            </a:xfrm>
            <a:custGeom>
              <a:avLst/>
              <a:gdLst>
                <a:gd name="T0" fmla="*/ 93 w 93"/>
                <a:gd name="T1" fmla="*/ 27 h 53"/>
                <a:gd name="T2" fmla="*/ 0 w 93"/>
                <a:gd name="T3" fmla="*/ 53 h 53"/>
                <a:gd name="T4" fmla="*/ 80 w 93"/>
                <a:gd name="T5" fmla="*/ 0 h 53"/>
                <a:gd name="T6" fmla="*/ 0 w 93"/>
                <a:gd name="T7" fmla="*/ 27 h 53"/>
                <a:gd name="T8" fmla="*/ 93 w 93"/>
                <a:gd name="T9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53">
                  <a:moveTo>
                    <a:pt x="93" y="27"/>
                  </a:moveTo>
                  <a:lnTo>
                    <a:pt x="0" y="53"/>
                  </a:lnTo>
                  <a:lnTo>
                    <a:pt x="80" y="0"/>
                  </a:lnTo>
                  <a:lnTo>
                    <a:pt x="0" y="27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41" name="Freeform 153"/>
            <p:cNvSpPr>
              <a:spLocks/>
            </p:cNvSpPr>
            <p:nvPr/>
          </p:nvSpPr>
          <p:spPr bwMode="auto">
            <a:xfrm rot="-1316223">
              <a:off x="4672" y="2038"/>
              <a:ext cx="178" cy="127"/>
            </a:xfrm>
            <a:custGeom>
              <a:avLst/>
              <a:gdLst>
                <a:gd name="T0" fmla="*/ 0 w 1244"/>
                <a:gd name="T1" fmla="*/ 888 h 888"/>
                <a:gd name="T2" fmla="*/ 0 w 1244"/>
                <a:gd name="T3" fmla="*/ 769 h 888"/>
                <a:gd name="T4" fmla="*/ 26 w 1244"/>
                <a:gd name="T5" fmla="*/ 675 h 888"/>
                <a:gd name="T6" fmla="*/ 53 w 1244"/>
                <a:gd name="T7" fmla="*/ 583 h 888"/>
                <a:gd name="T8" fmla="*/ 93 w 1244"/>
                <a:gd name="T9" fmla="*/ 490 h 888"/>
                <a:gd name="T10" fmla="*/ 171 w 1244"/>
                <a:gd name="T11" fmla="*/ 424 h 888"/>
                <a:gd name="T12" fmla="*/ 238 w 1244"/>
                <a:gd name="T13" fmla="*/ 345 h 888"/>
                <a:gd name="T14" fmla="*/ 304 w 1244"/>
                <a:gd name="T15" fmla="*/ 279 h 888"/>
                <a:gd name="T16" fmla="*/ 396 w 1244"/>
                <a:gd name="T17" fmla="*/ 213 h 888"/>
                <a:gd name="T18" fmla="*/ 582 w 1244"/>
                <a:gd name="T19" fmla="*/ 119 h 888"/>
                <a:gd name="T20" fmla="*/ 675 w 1244"/>
                <a:gd name="T21" fmla="*/ 93 h 888"/>
                <a:gd name="T22" fmla="*/ 794 w 1244"/>
                <a:gd name="T23" fmla="*/ 54 h 888"/>
                <a:gd name="T24" fmla="*/ 1006 w 1244"/>
                <a:gd name="T25" fmla="*/ 26 h 888"/>
                <a:gd name="T26" fmla="*/ 1125 w 1244"/>
                <a:gd name="T27" fmla="*/ 0 h 888"/>
                <a:gd name="T28" fmla="*/ 1244 w 1244"/>
                <a:gd name="T29" fmla="*/ 0 h 888"/>
                <a:gd name="T30" fmla="*/ 1244 w 1244"/>
                <a:gd name="T31" fmla="*/ 93 h 888"/>
                <a:gd name="T32" fmla="*/ 1125 w 1244"/>
                <a:gd name="T33" fmla="*/ 93 h 888"/>
                <a:gd name="T34" fmla="*/ 1032 w 1244"/>
                <a:gd name="T35" fmla="*/ 119 h 888"/>
                <a:gd name="T36" fmla="*/ 820 w 1244"/>
                <a:gd name="T37" fmla="*/ 146 h 888"/>
                <a:gd name="T38" fmla="*/ 727 w 1244"/>
                <a:gd name="T39" fmla="*/ 185 h 888"/>
                <a:gd name="T40" fmla="*/ 635 w 1244"/>
                <a:gd name="T41" fmla="*/ 213 h 888"/>
                <a:gd name="T42" fmla="*/ 450 w 1244"/>
                <a:gd name="T43" fmla="*/ 305 h 888"/>
                <a:gd name="T44" fmla="*/ 370 w 1244"/>
                <a:gd name="T45" fmla="*/ 345 h 888"/>
                <a:gd name="T46" fmla="*/ 304 w 1244"/>
                <a:gd name="T47" fmla="*/ 424 h 888"/>
                <a:gd name="T48" fmla="*/ 238 w 1244"/>
                <a:gd name="T49" fmla="*/ 490 h 888"/>
                <a:gd name="T50" fmla="*/ 185 w 1244"/>
                <a:gd name="T51" fmla="*/ 556 h 888"/>
                <a:gd name="T52" fmla="*/ 145 w 1244"/>
                <a:gd name="T53" fmla="*/ 636 h 888"/>
                <a:gd name="T54" fmla="*/ 119 w 1244"/>
                <a:gd name="T55" fmla="*/ 703 h 888"/>
                <a:gd name="T56" fmla="*/ 93 w 1244"/>
                <a:gd name="T57" fmla="*/ 795 h 888"/>
                <a:gd name="T58" fmla="*/ 79 w 1244"/>
                <a:gd name="T59" fmla="*/ 888 h 888"/>
                <a:gd name="T60" fmla="*/ 0 w 1244"/>
                <a:gd name="T61" fmla="*/ 88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4" h="888">
                  <a:moveTo>
                    <a:pt x="0" y="888"/>
                  </a:moveTo>
                  <a:lnTo>
                    <a:pt x="0" y="769"/>
                  </a:lnTo>
                  <a:lnTo>
                    <a:pt x="26" y="675"/>
                  </a:lnTo>
                  <a:lnTo>
                    <a:pt x="53" y="583"/>
                  </a:lnTo>
                  <a:lnTo>
                    <a:pt x="93" y="490"/>
                  </a:lnTo>
                  <a:lnTo>
                    <a:pt x="171" y="424"/>
                  </a:lnTo>
                  <a:lnTo>
                    <a:pt x="238" y="345"/>
                  </a:lnTo>
                  <a:lnTo>
                    <a:pt x="304" y="279"/>
                  </a:lnTo>
                  <a:lnTo>
                    <a:pt x="396" y="213"/>
                  </a:lnTo>
                  <a:lnTo>
                    <a:pt x="582" y="119"/>
                  </a:lnTo>
                  <a:lnTo>
                    <a:pt x="675" y="93"/>
                  </a:lnTo>
                  <a:lnTo>
                    <a:pt x="794" y="54"/>
                  </a:lnTo>
                  <a:lnTo>
                    <a:pt x="1006" y="26"/>
                  </a:lnTo>
                  <a:lnTo>
                    <a:pt x="1125" y="0"/>
                  </a:lnTo>
                  <a:lnTo>
                    <a:pt x="1244" y="0"/>
                  </a:lnTo>
                  <a:lnTo>
                    <a:pt x="1244" y="93"/>
                  </a:lnTo>
                  <a:lnTo>
                    <a:pt x="1125" y="93"/>
                  </a:lnTo>
                  <a:lnTo>
                    <a:pt x="1032" y="119"/>
                  </a:lnTo>
                  <a:lnTo>
                    <a:pt x="820" y="146"/>
                  </a:lnTo>
                  <a:lnTo>
                    <a:pt x="727" y="185"/>
                  </a:lnTo>
                  <a:lnTo>
                    <a:pt x="635" y="213"/>
                  </a:lnTo>
                  <a:lnTo>
                    <a:pt x="450" y="305"/>
                  </a:lnTo>
                  <a:lnTo>
                    <a:pt x="370" y="345"/>
                  </a:lnTo>
                  <a:lnTo>
                    <a:pt x="304" y="424"/>
                  </a:lnTo>
                  <a:lnTo>
                    <a:pt x="238" y="490"/>
                  </a:lnTo>
                  <a:lnTo>
                    <a:pt x="185" y="556"/>
                  </a:lnTo>
                  <a:lnTo>
                    <a:pt x="145" y="636"/>
                  </a:lnTo>
                  <a:lnTo>
                    <a:pt x="119" y="703"/>
                  </a:lnTo>
                  <a:lnTo>
                    <a:pt x="93" y="795"/>
                  </a:lnTo>
                  <a:lnTo>
                    <a:pt x="79" y="888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42" name="Freeform 154"/>
            <p:cNvSpPr>
              <a:spLocks/>
            </p:cNvSpPr>
            <p:nvPr/>
          </p:nvSpPr>
          <p:spPr bwMode="auto">
            <a:xfrm rot="-1316223">
              <a:off x="4702" y="2191"/>
              <a:ext cx="11" cy="1"/>
            </a:xfrm>
            <a:custGeom>
              <a:avLst/>
              <a:gdLst>
                <a:gd name="T0" fmla="*/ 0 w 79"/>
                <a:gd name="T1" fmla="*/ 79 w 79"/>
                <a:gd name="T2" fmla="*/ 0 w 7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9">
                  <a:moveTo>
                    <a:pt x="0" y="0"/>
                  </a:moveTo>
                  <a:lnTo>
                    <a:pt x="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43" name="Freeform 155"/>
            <p:cNvSpPr>
              <a:spLocks/>
            </p:cNvSpPr>
            <p:nvPr/>
          </p:nvSpPr>
          <p:spPr bwMode="auto">
            <a:xfrm rot="-1316223">
              <a:off x="4832" y="1976"/>
              <a:ext cx="159" cy="117"/>
            </a:xfrm>
            <a:custGeom>
              <a:avLst/>
              <a:gdLst>
                <a:gd name="T0" fmla="*/ 27 w 1113"/>
                <a:gd name="T1" fmla="*/ 0 h 821"/>
                <a:gd name="T2" fmla="*/ 213 w 1113"/>
                <a:gd name="T3" fmla="*/ 26 h 821"/>
                <a:gd name="T4" fmla="*/ 398 w 1113"/>
                <a:gd name="T5" fmla="*/ 54 h 821"/>
                <a:gd name="T6" fmla="*/ 490 w 1113"/>
                <a:gd name="T7" fmla="*/ 93 h 821"/>
                <a:gd name="T8" fmla="*/ 583 w 1113"/>
                <a:gd name="T9" fmla="*/ 119 h 821"/>
                <a:gd name="T10" fmla="*/ 676 w 1113"/>
                <a:gd name="T11" fmla="*/ 159 h 821"/>
                <a:gd name="T12" fmla="*/ 743 w 1113"/>
                <a:gd name="T13" fmla="*/ 213 h 821"/>
                <a:gd name="T14" fmla="*/ 888 w 1113"/>
                <a:gd name="T15" fmla="*/ 331 h 821"/>
                <a:gd name="T16" fmla="*/ 954 w 1113"/>
                <a:gd name="T17" fmla="*/ 398 h 821"/>
                <a:gd name="T18" fmla="*/ 994 w 1113"/>
                <a:gd name="T19" fmla="*/ 464 h 821"/>
                <a:gd name="T20" fmla="*/ 1046 w 1113"/>
                <a:gd name="T21" fmla="*/ 544 h 821"/>
                <a:gd name="T22" fmla="*/ 1073 w 1113"/>
                <a:gd name="T23" fmla="*/ 636 h 821"/>
                <a:gd name="T24" fmla="*/ 1086 w 1113"/>
                <a:gd name="T25" fmla="*/ 729 h 821"/>
                <a:gd name="T26" fmla="*/ 1113 w 1113"/>
                <a:gd name="T27" fmla="*/ 821 h 821"/>
                <a:gd name="T28" fmla="*/ 1020 w 1113"/>
                <a:gd name="T29" fmla="*/ 821 h 821"/>
                <a:gd name="T30" fmla="*/ 994 w 1113"/>
                <a:gd name="T31" fmla="*/ 729 h 821"/>
                <a:gd name="T32" fmla="*/ 994 w 1113"/>
                <a:gd name="T33" fmla="*/ 649 h 821"/>
                <a:gd name="T34" fmla="*/ 954 w 1113"/>
                <a:gd name="T35" fmla="*/ 583 h 821"/>
                <a:gd name="T36" fmla="*/ 928 w 1113"/>
                <a:gd name="T37" fmla="*/ 516 h 821"/>
                <a:gd name="T38" fmla="*/ 888 w 1113"/>
                <a:gd name="T39" fmla="*/ 450 h 821"/>
                <a:gd name="T40" fmla="*/ 835 w 1113"/>
                <a:gd name="T41" fmla="*/ 398 h 821"/>
                <a:gd name="T42" fmla="*/ 703 w 1113"/>
                <a:gd name="T43" fmla="*/ 279 h 821"/>
                <a:gd name="T44" fmla="*/ 623 w 1113"/>
                <a:gd name="T45" fmla="*/ 239 h 821"/>
                <a:gd name="T46" fmla="*/ 530 w 1113"/>
                <a:gd name="T47" fmla="*/ 213 h 821"/>
                <a:gd name="T48" fmla="*/ 464 w 1113"/>
                <a:gd name="T49" fmla="*/ 159 h 821"/>
                <a:gd name="T50" fmla="*/ 372 w 1113"/>
                <a:gd name="T51" fmla="*/ 146 h 821"/>
                <a:gd name="T52" fmla="*/ 187 w 1113"/>
                <a:gd name="T53" fmla="*/ 119 h 821"/>
                <a:gd name="T54" fmla="*/ 0 w 1113"/>
                <a:gd name="T55" fmla="*/ 93 h 821"/>
                <a:gd name="T56" fmla="*/ 27 w 1113"/>
                <a:gd name="T57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3" h="821">
                  <a:moveTo>
                    <a:pt x="27" y="0"/>
                  </a:moveTo>
                  <a:lnTo>
                    <a:pt x="213" y="26"/>
                  </a:lnTo>
                  <a:lnTo>
                    <a:pt x="398" y="54"/>
                  </a:lnTo>
                  <a:lnTo>
                    <a:pt x="490" y="93"/>
                  </a:lnTo>
                  <a:lnTo>
                    <a:pt x="583" y="119"/>
                  </a:lnTo>
                  <a:lnTo>
                    <a:pt x="676" y="159"/>
                  </a:lnTo>
                  <a:lnTo>
                    <a:pt x="743" y="213"/>
                  </a:lnTo>
                  <a:lnTo>
                    <a:pt x="888" y="331"/>
                  </a:lnTo>
                  <a:lnTo>
                    <a:pt x="954" y="398"/>
                  </a:lnTo>
                  <a:lnTo>
                    <a:pt x="994" y="464"/>
                  </a:lnTo>
                  <a:lnTo>
                    <a:pt x="1046" y="544"/>
                  </a:lnTo>
                  <a:lnTo>
                    <a:pt x="1073" y="636"/>
                  </a:lnTo>
                  <a:lnTo>
                    <a:pt x="1086" y="729"/>
                  </a:lnTo>
                  <a:lnTo>
                    <a:pt x="1113" y="821"/>
                  </a:lnTo>
                  <a:lnTo>
                    <a:pt x="1020" y="821"/>
                  </a:lnTo>
                  <a:lnTo>
                    <a:pt x="994" y="729"/>
                  </a:lnTo>
                  <a:lnTo>
                    <a:pt x="994" y="649"/>
                  </a:lnTo>
                  <a:lnTo>
                    <a:pt x="954" y="583"/>
                  </a:lnTo>
                  <a:lnTo>
                    <a:pt x="928" y="516"/>
                  </a:lnTo>
                  <a:lnTo>
                    <a:pt x="888" y="450"/>
                  </a:lnTo>
                  <a:lnTo>
                    <a:pt x="835" y="398"/>
                  </a:lnTo>
                  <a:lnTo>
                    <a:pt x="703" y="279"/>
                  </a:lnTo>
                  <a:lnTo>
                    <a:pt x="623" y="239"/>
                  </a:lnTo>
                  <a:lnTo>
                    <a:pt x="530" y="213"/>
                  </a:lnTo>
                  <a:lnTo>
                    <a:pt x="464" y="159"/>
                  </a:lnTo>
                  <a:lnTo>
                    <a:pt x="372" y="146"/>
                  </a:lnTo>
                  <a:lnTo>
                    <a:pt x="187" y="119"/>
                  </a:lnTo>
                  <a:lnTo>
                    <a:pt x="0" y="9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44" name="Freeform 156"/>
            <p:cNvSpPr>
              <a:spLocks/>
            </p:cNvSpPr>
            <p:nvPr/>
          </p:nvSpPr>
          <p:spPr bwMode="auto">
            <a:xfrm rot="-1316223">
              <a:off x="4991" y="2063"/>
              <a:ext cx="27" cy="53"/>
            </a:xfrm>
            <a:custGeom>
              <a:avLst/>
              <a:gdLst>
                <a:gd name="T0" fmla="*/ 185 w 185"/>
                <a:gd name="T1" fmla="*/ 0 h 372"/>
                <a:gd name="T2" fmla="*/ 158 w 185"/>
                <a:gd name="T3" fmla="*/ 93 h 372"/>
                <a:gd name="T4" fmla="*/ 145 w 185"/>
                <a:gd name="T5" fmla="*/ 186 h 372"/>
                <a:gd name="T6" fmla="*/ 92 w 185"/>
                <a:gd name="T7" fmla="*/ 278 h 372"/>
                <a:gd name="T8" fmla="*/ 66 w 185"/>
                <a:gd name="T9" fmla="*/ 372 h 372"/>
                <a:gd name="T10" fmla="*/ 0 w 185"/>
                <a:gd name="T11" fmla="*/ 344 h 372"/>
                <a:gd name="T12" fmla="*/ 26 w 185"/>
                <a:gd name="T13" fmla="*/ 252 h 372"/>
                <a:gd name="T14" fmla="*/ 52 w 185"/>
                <a:gd name="T15" fmla="*/ 159 h 372"/>
                <a:gd name="T16" fmla="*/ 66 w 185"/>
                <a:gd name="T17" fmla="*/ 93 h 372"/>
                <a:gd name="T18" fmla="*/ 92 w 185"/>
                <a:gd name="T19" fmla="*/ 0 h 372"/>
                <a:gd name="T20" fmla="*/ 185 w 185"/>
                <a:gd name="T21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372">
                  <a:moveTo>
                    <a:pt x="185" y="0"/>
                  </a:moveTo>
                  <a:lnTo>
                    <a:pt x="158" y="93"/>
                  </a:lnTo>
                  <a:lnTo>
                    <a:pt x="145" y="186"/>
                  </a:lnTo>
                  <a:lnTo>
                    <a:pt x="92" y="278"/>
                  </a:lnTo>
                  <a:lnTo>
                    <a:pt x="66" y="372"/>
                  </a:lnTo>
                  <a:lnTo>
                    <a:pt x="0" y="344"/>
                  </a:lnTo>
                  <a:lnTo>
                    <a:pt x="26" y="252"/>
                  </a:lnTo>
                  <a:lnTo>
                    <a:pt x="52" y="159"/>
                  </a:lnTo>
                  <a:lnTo>
                    <a:pt x="66" y="93"/>
                  </a:lnTo>
                  <a:lnTo>
                    <a:pt x="92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45" name="Freeform 157"/>
            <p:cNvSpPr>
              <a:spLocks/>
            </p:cNvSpPr>
            <p:nvPr/>
          </p:nvSpPr>
          <p:spPr bwMode="auto">
            <a:xfrm rot="-1316223">
              <a:off x="4995" y="2062"/>
              <a:ext cx="13" cy="1"/>
            </a:xfrm>
            <a:custGeom>
              <a:avLst/>
              <a:gdLst>
                <a:gd name="T0" fmla="*/ 93 w 93"/>
                <a:gd name="T1" fmla="*/ 0 w 93"/>
                <a:gd name="T2" fmla="*/ 93 w 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3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46" name="Freeform 158"/>
            <p:cNvSpPr>
              <a:spLocks/>
            </p:cNvSpPr>
            <p:nvPr/>
          </p:nvSpPr>
          <p:spPr bwMode="auto">
            <a:xfrm rot="-1316223">
              <a:off x="5023" y="2058"/>
              <a:ext cx="233" cy="161"/>
            </a:xfrm>
            <a:custGeom>
              <a:avLst/>
              <a:gdLst>
                <a:gd name="T0" fmla="*/ 26 w 1628"/>
                <a:gd name="T1" fmla="*/ 0 h 1126"/>
                <a:gd name="T2" fmla="*/ 279 w 1628"/>
                <a:gd name="T3" fmla="*/ 106 h 1126"/>
                <a:gd name="T4" fmla="*/ 397 w 1628"/>
                <a:gd name="T5" fmla="*/ 119 h 1126"/>
                <a:gd name="T6" fmla="*/ 516 w 1628"/>
                <a:gd name="T7" fmla="*/ 172 h 1126"/>
                <a:gd name="T8" fmla="*/ 715 w 1628"/>
                <a:gd name="T9" fmla="*/ 265 h 1126"/>
                <a:gd name="T10" fmla="*/ 927 w 1628"/>
                <a:gd name="T11" fmla="*/ 384 h 1126"/>
                <a:gd name="T12" fmla="*/ 1112 w 1628"/>
                <a:gd name="T13" fmla="*/ 516 h 1126"/>
                <a:gd name="T14" fmla="*/ 1285 w 1628"/>
                <a:gd name="T15" fmla="*/ 662 h 1126"/>
                <a:gd name="T16" fmla="*/ 1377 w 1628"/>
                <a:gd name="T17" fmla="*/ 755 h 1126"/>
                <a:gd name="T18" fmla="*/ 1470 w 1628"/>
                <a:gd name="T19" fmla="*/ 847 h 1126"/>
                <a:gd name="T20" fmla="*/ 1628 w 1628"/>
                <a:gd name="T21" fmla="*/ 1060 h 1126"/>
                <a:gd name="T22" fmla="*/ 1562 w 1628"/>
                <a:gd name="T23" fmla="*/ 1126 h 1126"/>
                <a:gd name="T24" fmla="*/ 1391 w 1628"/>
                <a:gd name="T25" fmla="*/ 914 h 1126"/>
                <a:gd name="T26" fmla="*/ 1297 w 1628"/>
                <a:gd name="T27" fmla="*/ 821 h 1126"/>
                <a:gd name="T28" fmla="*/ 1231 w 1628"/>
                <a:gd name="T29" fmla="*/ 729 h 1126"/>
                <a:gd name="T30" fmla="*/ 1046 w 1628"/>
                <a:gd name="T31" fmla="*/ 582 h 1126"/>
                <a:gd name="T32" fmla="*/ 887 w 1628"/>
                <a:gd name="T33" fmla="*/ 476 h 1126"/>
                <a:gd name="T34" fmla="*/ 675 w 1628"/>
                <a:gd name="T35" fmla="*/ 357 h 1126"/>
                <a:gd name="T36" fmla="*/ 464 w 1628"/>
                <a:gd name="T37" fmla="*/ 265 h 1126"/>
                <a:gd name="T38" fmla="*/ 371 w 1628"/>
                <a:gd name="T39" fmla="*/ 212 h 1126"/>
                <a:gd name="T40" fmla="*/ 251 w 1628"/>
                <a:gd name="T41" fmla="*/ 172 h 1126"/>
                <a:gd name="T42" fmla="*/ 0 w 1628"/>
                <a:gd name="T43" fmla="*/ 106 h 1126"/>
                <a:gd name="T44" fmla="*/ 26 w 1628"/>
                <a:gd name="T45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8" h="1126">
                  <a:moveTo>
                    <a:pt x="26" y="0"/>
                  </a:moveTo>
                  <a:lnTo>
                    <a:pt x="279" y="106"/>
                  </a:lnTo>
                  <a:lnTo>
                    <a:pt x="397" y="119"/>
                  </a:lnTo>
                  <a:lnTo>
                    <a:pt x="516" y="172"/>
                  </a:lnTo>
                  <a:lnTo>
                    <a:pt x="715" y="265"/>
                  </a:lnTo>
                  <a:lnTo>
                    <a:pt x="927" y="384"/>
                  </a:lnTo>
                  <a:lnTo>
                    <a:pt x="1112" y="516"/>
                  </a:lnTo>
                  <a:lnTo>
                    <a:pt x="1285" y="662"/>
                  </a:lnTo>
                  <a:lnTo>
                    <a:pt x="1377" y="755"/>
                  </a:lnTo>
                  <a:lnTo>
                    <a:pt x="1470" y="847"/>
                  </a:lnTo>
                  <a:lnTo>
                    <a:pt x="1628" y="1060"/>
                  </a:lnTo>
                  <a:lnTo>
                    <a:pt x="1562" y="1126"/>
                  </a:lnTo>
                  <a:lnTo>
                    <a:pt x="1391" y="914"/>
                  </a:lnTo>
                  <a:lnTo>
                    <a:pt x="1297" y="821"/>
                  </a:lnTo>
                  <a:lnTo>
                    <a:pt x="1231" y="729"/>
                  </a:lnTo>
                  <a:lnTo>
                    <a:pt x="1046" y="582"/>
                  </a:lnTo>
                  <a:lnTo>
                    <a:pt x="887" y="476"/>
                  </a:lnTo>
                  <a:lnTo>
                    <a:pt x="675" y="357"/>
                  </a:lnTo>
                  <a:lnTo>
                    <a:pt x="464" y="265"/>
                  </a:lnTo>
                  <a:lnTo>
                    <a:pt x="371" y="212"/>
                  </a:lnTo>
                  <a:lnTo>
                    <a:pt x="251" y="172"/>
                  </a:lnTo>
                  <a:lnTo>
                    <a:pt x="0" y="10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47" name="Freeform 159"/>
            <p:cNvSpPr>
              <a:spLocks/>
            </p:cNvSpPr>
            <p:nvPr/>
          </p:nvSpPr>
          <p:spPr bwMode="auto">
            <a:xfrm rot="-1316223">
              <a:off x="4998" y="2107"/>
              <a:ext cx="13" cy="15"/>
            </a:xfrm>
            <a:custGeom>
              <a:avLst/>
              <a:gdLst>
                <a:gd name="T0" fmla="*/ 27 w 93"/>
                <a:gd name="T1" fmla="*/ 52 h 106"/>
                <a:gd name="T2" fmla="*/ 0 w 93"/>
                <a:gd name="T3" fmla="*/ 106 h 106"/>
                <a:gd name="T4" fmla="*/ 53 w 93"/>
                <a:gd name="T5" fmla="*/ 106 h 106"/>
                <a:gd name="T6" fmla="*/ 79 w 93"/>
                <a:gd name="T7" fmla="*/ 0 h 106"/>
                <a:gd name="T8" fmla="*/ 93 w 93"/>
                <a:gd name="T9" fmla="*/ 80 h 106"/>
                <a:gd name="T10" fmla="*/ 27 w 93"/>
                <a:gd name="T11" fmla="*/ 5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6">
                  <a:moveTo>
                    <a:pt x="27" y="52"/>
                  </a:moveTo>
                  <a:lnTo>
                    <a:pt x="0" y="106"/>
                  </a:lnTo>
                  <a:lnTo>
                    <a:pt x="53" y="106"/>
                  </a:lnTo>
                  <a:lnTo>
                    <a:pt x="79" y="0"/>
                  </a:lnTo>
                  <a:lnTo>
                    <a:pt x="93" y="8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48" name="Freeform 160"/>
            <p:cNvSpPr>
              <a:spLocks/>
            </p:cNvSpPr>
            <p:nvPr/>
          </p:nvSpPr>
          <p:spPr bwMode="auto">
            <a:xfrm rot="-1316223">
              <a:off x="5284" y="2145"/>
              <a:ext cx="80" cy="119"/>
            </a:xfrm>
            <a:custGeom>
              <a:avLst/>
              <a:gdLst>
                <a:gd name="T0" fmla="*/ 66 w 556"/>
                <a:gd name="T1" fmla="*/ 0 h 834"/>
                <a:gd name="T2" fmla="*/ 159 w 556"/>
                <a:gd name="T3" fmla="*/ 92 h 834"/>
                <a:gd name="T4" fmla="*/ 225 w 556"/>
                <a:gd name="T5" fmla="*/ 185 h 834"/>
                <a:gd name="T6" fmla="*/ 371 w 556"/>
                <a:gd name="T7" fmla="*/ 370 h 834"/>
                <a:gd name="T8" fmla="*/ 438 w 556"/>
                <a:gd name="T9" fmla="*/ 462 h 834"/>
                <a:gd name="T10" fmla="*/ 490 w 556"/>
                <a:gd name="T11" fmla="*/ 582 h 834"/>
                <a:gd name="T12" fmla="*/ 530 w 556"/>
                <a:gd name="T13" fmla="*/ 687 h 834"/>
                <a:gd name="T14" fmla="*/ 556 w 556"/>
                <a:gd name="T15" fmla="*/ 834 h 834"/>
                <a:gd name="T16" fmla="*/ 464 w 556"/>
                <a:gd name="T17" fmla="*/ 834 h 834"/>
                <a:gd name="T18" fmla="*/ 438 w 556"/>
                <a:gd name="T19" fmla="*/ 715 h 834"/>
                <a:gd name="T20" fmla="*/ 411 w 556"/>
                <a:gd name="T21" fmla="*/ 595 h 834"/>
                <a:gd name="T22" fmla="*/ 371 w 556"/>
                <a:gd name="T23" fmla="*/ 502 h 834"/>
                <a:gd name="T24" fmla="*/ 305 w 556"/>
                <a:gd name="T25" fmla="*/ 410 h 834"/>
                <a:gd name="T26" fmla="*/ 159 w 556"/>
                <a:gd name="T27" fmla="*/ 251 h 834"/>
                <a:gd name="T28" fmla="*/ 93 w 556"/>
                <a:gd name="T29" fmla="*/ 159 h 834"/>
                <a:gd name="T30" fmla="*/ 0 w 556"/>
                <a:gd name="T31" fmla="*/ 39 h 834"/>
                <a:gd name="T32" fmla="*/ 66 w 556"/>
                <a:gd name="T33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6" h="834">
                  <a:moveTo>
                    <a:pt x="66" y="0"/>
                  </a:moveTo>
                  <a:lnTo>
                    <a:pt x="159" y="92"/>
                  </a:lnTo>
                  <a:lnTo>
                    <a:pt x="225" y="185"/>
                  </a:lnTo>
                  <a:lnTo>
                    <a:pt x="371" y="370"/>
                  </a:lnTo>
                  <a:lnTo>
                    <a:pt x="438" y="462"/>
                  </a:lnTo>
                  <a:lnTo>
                    <a:pt x="490" y="582"/>
                  </a:lnTo>
                  <a:lnTo>
                    <a:pt x="530" y="687"/>
                  </a:lnTo>
                  <a:lnTo>
                    <a:pt x="556" y="834"/>
                  </a:lnTo>
                  <a:lnTo>
                    <a:pt x="464" y="834"/>
                  </a:lnTo>
                  <a:lnTo>
                    <a:pt x="438" y="715"/>
                  </a:lnTo>
                  <a:lnTo>
                    <a:pt x="411" y="595"/>
                  </a:lnTo>
                  <a:lnTo>
                    <a:pt x="371" y="502"/>
                  </a:lnTo>
                  <a:lnTo>
                    <a:pt x="305" y="410"/>
                  </a:lnTo>
                  <a:lnTo>
                    <a:pt x="159" y="251"/>
                  </a:lnTo>
                  <a:lnTo>
                    <a:pt x="93" y="159"/>
                  </a:lnTo>
                  <a:lnTo>
                    <a:pt x="0" y="3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49" name="Freeform 161"/>
            <p:cNvSpPr>
              <a:spLocks/>
            </p:cNvSpPr>
            <p:nvPr/>
          </p:nvSpPr>
          <p:spPr bwMode="auto">
            <a:xfrm rot="-1316223">
              <a:off x="5278" y="2265"/>
              <a:ext cx="136" cy="137"/>
            </a:xfrm>
            <a:custGeom>
              <a:avLst/>
              <a:gdLst>
                <a:gd name="T0" fmla="*/ 953 w 953"/>
                <a:gd name="T1" fmla="*/ 0 h 954"/>
                <a:gd name="T2" fmla="*/ 927 w 953"/>
                <a:gd name="T3" fmla="*/ 92 h 954"/>
                <a:gd name="T4" fmla="*/ 927 w 953"/>
                <a:gd name="T5" fmla="*/ 185 h 954"/>
                <a:gd name="T6" fmla="*/ 901 w 953"/>
                <a:gd name="T7" fmla="*/ 278 h 954"/>
                <a:gd name="T8" fmla="*/ 861 w 953"/>
                <a:gd name="T9" fmla="*/ 344 h 954"/>
                <a:gd name="T10" fmla="*/ 795 w 953"/>
                <a:gd name="T11" fmla="*/ 516 h 954"/>
                <a:gd name="T12" fmla="*/ 716 w 953"/>
                <a:gd name="T13" fmla="*/ 582 h 954"/>
                <a:gd name="T14" fmla="*/ 676 w 953"/>
                <a:gd name="T15" fmla="*/ 622 h 954"/>
                <a:gd name="T16" fmla="*/ 596 w 953"/>
                <a:gd name="T17" fmla="*/ 702 h 954"/>
                <a:gd name="T18" fmla="*/ 530 w 953"/>
                <a:gd name="T19" fmla="*/ 741 h 954"/>
                <a:gd name="T20" fmla="*/ 463 w 953"/>
                <a:gd name="T21" fmla="*/ 795 h 954"/>
                <a:gd name="T22" fmla="*/ 371 w 953"/>
                <a:gd name="T23" fmla="*/ 834 h 954"/>
                <a:gd name="T24" fmla="*/ 212 w 953"/>
                <a:gd name="T25" fmla="*/ 900 h 954"/>
                <a:gd name="T26" fmla="*/ 27 w 953"/>
                <a:gd name="T27" fmla="*/ 954 h 954"/>
                <a:gd name="T28" fmla="*/ 0 w 953"/>
                <a:gd name="T29" fmla="*/ 861 h 954"/>
                <a:gd name="T30" fmla="*/ 160 w 953"/>
                <a:gd name="T31" fmla="*/ 807 h 954"/>
                <a:gd name="T32" fmla="*/ 318 w 953"/>
                <a:gd name="T33" fmla="*/ 741 h 954"/>
                <a:gd name="T34" fmla="*/ 397 w 953"/>
                <a:gd name="T35" fmla="*/ 715 h 954"/>
                <a:gd name="T36" fmla="*/ 490 w 953"/>
                <a:gd name="T37" fmla="*/ 675 h 954"/>
                <a:gd name="T38" fmla="*/ 530 w 953"/>
                <a:gd name="T39" fmla="*/ 622 h 954"/>
                <a:gd name="T40" fmla="*/ 596 w 953"/>
                <a:gd name="T41" fmla="*/ 556 h 954"/>
                <a:gd name="T42" fmla="*/ 650 w 953"/>
                <a:gd name="T43" fmla="*/ 516 h 954"/>
                <a:gd name="T44" fmla="*/ 702 w 953"/>
                <a:gd name="T45" fmla="*/ 463 h 954"/>
                <a:gd name="T46" fmla="*/ 795 w 953"/>
                <a:gd name="T47" fmla="*/ 305 h 954"/>
                <a:gd name="T48" fmla="*/ 808 w 953"/>
                <a:gd name="T49" fmla="*/ 251 h 954"/>
                <a:gd name="T50" fmla="*/ 835 w 953"/>
                <a:gd name="T51" fmla="*/ 158 h 954"/>
                <a:gd name="T52" fmla="*/ 835 w 953"/>
                <a:gd name="T53" fmla="*/ 92 h 954"/>
                <a:gd name="T54" fmla="*/ 861 w 953"/>
                <a:gd name="T55" fmla="*/ 0 h 954"/>
                <a:gd name="T56" fmla="*/ 953 w 953"/>
                <a:gd name="T57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3" h="954">
                  <a:moveTo>
                    <a:pt x="953" y="0"/>
                  </a:moveTo>
                  <a:lnTo>
                    <a:pt x="927" y="92"/>
                  </a:lnTo>
                  <a:lnTo>
                    <a:pt x="927" y="185"/>
                  </a:lnTo>
                  <a:lnTo>
                    <a:pt x="901" y="278"/>
                  </a:lnTo>
                  <a:lnTo>
                    <a:pt x="861" y="344"/>
                  </a:lnTo>
                  <a:lnTo>
                    <a:pt x="795" y="516"/>
                  </a:lnTo>
                  <a:lnTo>
                    <a:pt x="716" y="582"/>
                  </a:lnTo>
                  <a:lnTo>
                    <a:pt x="676" y="622"/>
                  </a:lnTo>
                  <a:lnTo>
                    <a:pt x="596" y="702"/>
                  </a:lnTo>
                  <a:lnTo>
                    <a:pt x="530" y="741"/>
                  </a:lnTo>
                  <a:lnTo>
                    <a:pt x="463" y="795"/>
                  </a:lnTo>
                  <a:lnTo>
                    <a:pt x="371" y="834"/>
                  </a:lnTo>
                  <a:lnTo>
                    <a:pt x="212" y="900"/>
                  </a:lnTo>
                  <a:lnTo>
                    <a:pt x="27" y="954"/>
                  </a:lnTo>
                  <a:lnTo>
                    <a:pt x="0" y="861"/>
                  </a:lnTo>
                  <a:lnTo>
                    <a:pt x="160" y="807"/>
                  </a:lnTo>
                  <a:lnTo>
                    <a:pt x="318" y="741"/>
                  </a:lnTo>
                  <a:lnTo>
                    <a:pt x="397" y="715"/>
                  </a:lnTo>
                  <a:lnTo>
                    <a:pt x="490" y="675"/>
                  </a:lnTo>
                  <a:lnTo>
                    <a:pt x="530" y="622"/>
                  </a:lnTo>
                  <a:lnTo>
                    <a:pt x="596" y="556"/>
                  </a:lnTo>
                  <a:lnTo>
                    <a:pt x="650" y="516"/>
                  </a:lnTo>
                  <a:lnTo>
                    <a:pt x="702" y="463"/>
                  </a:lnTo>
                  <a:lnTo>
                    <a:pt x="795" y="305"/>
                  </a:lnTo>
                  <a:lnTo>
                    <a:pt x="808" y="251"/>
                  </a:lnTo>
                  <a:lnTo>
                    <a:pt x="835" y="158"/>
                  </a:lnTo>
                  <a:lnTo>
                    <a:pt x="835" y="92"/>
                  </a:lnTo>
                  <a:lnTo>
                    <a:pt x="861" y="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50" name="Freeform 162"/>
            <p:cNvSpPr>
              <a:spLocks/>
            </p:cNvSpPr>
            <p:nvPr/>
          </p:nvSpPr>
          <p:spPr bwMode="auto">
            <a:xfrm rot="-1316223">
              <a:off x="5371" y="2247"/>
              <a:ext cx="13" cy="1"/>
            </a:xfrm>
            <a:custGeom>
              <a:avLst/>
              <a:gdLst>
                <a:gd name="T0" fmla="*/ 92 w 92"/>
                <a:gd name="T1" fmla="*/ 0 w 92"/>
                <a:gd name="T2" fmla="*/ 92 w 9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2">
                  <a:moveTo>
                    <a:pt x="92" y="0"/>
                  </a:move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51" name="Freeform 163"/>
            <p:cNvSpPr>
              <a:spLocks/>
            </p:cNvSpPr>
            <p:nvPr/>
          </p:nvSpPr>
          <p:spPr bwMode="auto">
            <a:xfrm rot="-1316223">
              <a:off x="5302" y="2390"/>
              <a:ext cx="36" cy="27"/>
            </a:xfrm>
            <a:custGeom>
              <a:avLst/>
              <a:gdLst>
                <a:gd name="T0" fmla="*/ 0 w 252"/>
                <a:gd name="T1" fmla="*/ 94 h 187"/>
                <a:gd name="T2" fmla="*/ 40 w 252"/>
                <a:gd name="T3" fmla="*/ 67 h 187"/>
                <a:gd name="T4" fmla="*/ 93 w 252"/>
                <a:gd name="T5" fmla="*/ 40 h 187"/>
                <a:gd name="T6" fmla="*/ 160 w 252"/>
                <a:gd name="T7" fmla="*/ 28 h 187"/>
                <a:gd name="T8" fmla="*/ 226 w 252"/>
                <a:gd name="T9" fmla="*/ 0 h 187"/>
                <a:gd name="T10" fmla="*/ 252 w 252"/>
                <a:gd name="T11" fmla="*/ 94 h 187"/>
                <a:gd name="T12" fmla="*/ 186 w 252"/>
                <a:gd name="T13" fmla="*/ 94 h 187"/>
                <a:gd name="T14" fmla="*/ 132 w 252"/>
                <a:gd name="T15" fmla="*/ 120 h 187"/>
                <a:gd name="T16" fmla="*/ 93 w 252"/>
                <a:gd name="T17" fmla="*/ 160 h 187"/>
                <a:gd name="T18" fmla="*/ 27 w 252"/>
                <a:gd name="T19" fmla="*/ 187 h 187"/>
                <a:gd name="T20" fmla="*/ 0 w 252"/>
                <a:gd name="T21" fmla="*/ 9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2" h="187">
                  <a:moveTo>
                    <a:pt x="0" y="94"/>
                  </a:moveTo>
                  <a:lnTo>
                    <a:pt x="40" y="67"/>
                  </a:lnTo>
                  <a:lnTo>
                    <a:pt x="93" y="40"/>
                  </a:lnTo>
                  <a:lnTo>
                    <a:pt x="160" y="28"/>
                  </a:lnTo>
                  <a:lnTo>
                    <a:pt x="226" y="0"/>
                  </a:lnTo>
                  <a:lnTo>
                    <a:pt x="252" y="94"/>
                  </a:lnTo>
                  <a:lnTo>
                    <a:pt x="186" y="94"/>
                  </a:lnTo>
                  <a:lnTo>
                    <a:pt x="132" y="120"/>
                  </a:lnTo>
                  <a:lnTo>
                    <a:pt x="93" y="160"/>
                  </a:lnTo>
                  <a:lnTo>
                    <a:pt x="27" y="187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52" name="Freeform 164"/>
            <p:cNvSpPr>
              <a:spLocks/>
            </p:cNvSpPr>
            <p:nvPr/>
          </p:nvSpPr>
          <p:spPr bwMode="auto">
            <a:xfrm rot="-1316223">
              <a:off x="5306" y="2408"/>
              <a:ext cx="3" cy="14"/>
            </a:xfrm>
            <a:custGeom>
              <a:avLst/>
              <a:gdLst>
                <a:gd name="T0" fmla="*/ 27 w 27"/>
                <a:gd name="T1" fmla="*/ 93 h 93"/>
                <a:gd name="T2" fmla="*/ 0 w 27"/>
                <a:gd name="T3" fmla="*/ 0 h 93"/>
                <a:gd name="T4" fmla="*/ 27 w 27"/>
                <a:gd name="T5" fmla="*/ 93 h 93"/>
                <a:gd name="T6" fmla="*/ 0 w 27"/>
                <a:gd name="T7" fmla="*/ 0 h 93"/>
                <a:gd name="T8" fmla="*/ 27 w 27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3">
                  <a:moveTo>
                    <a:pt x="27" y="93"/>
                  </a:moveTo>
                  <a:lnTo>
                    <a:pt x="0" y="0"/>
                  </a:lnTo>
                  <a:lnTo>
                    <a:pt x="27" y="93"/>
                  </a:lnTo>
                  <a:lnTo>
                    <a:pt x="0" y="0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53" name="Freeform 165"/>
            <p:cNvSpPr>
              <a:spLocks/>
            </p:cNvSpPr>
            <p:nvPr/>
          </p:nvSpPr>
          <p:spPr bwMode="auto">
            <a:xfrm rot="-1316223">
              <a:off x="5336" y="2366"/>
              <a:ext cx="91" cy="61"/>
            </a:xfrm>
            <a:custGeom>
              <a:avLst/>
              <a:gdLst>
                <a:gd name="T0" fmla="*/ 26 w 635"/>
                <a:gd name="T1" fmla="*/ 0 h 425"/>
                <a:gd name="T2" fmla="*/ 119 w 635"/>
                <a:gd name="T3" fmla="*/ 0 h 425"/>
                <a:gd name="T4" fmla="*/ 211 w 635"/>
                <a:gd name="T5" fmla="*/ 28 h 425"/>
                <a:gd name="T6" fmla="*/ 330 w 635"/>
                <a:gd name="T7" fmla="*/ 40 h 425"/>
                <a:gd name="T8" fmla="*/ 424 w 635"/>
                <a:gd name="T9" fmla="*/ 94 h 425"/>
                <a:gd name="T10" fmla="*/ 490 w 635"/>
                <a:gd name="T11" fmla="*/ 160 h 425"/>
                <a:gd name="T12" fmla="*/ 569 w 635"/>
                <a:gd name="T13" fmla="*/ 239 h 425"/>
                <a:gd name="T14" fmla="*/ 582 w 635"/>
                <a:gd name="T15" fmla="*/ 279 h 425"/>
                <a:gd name="T16" fmla="*/ 609 w 635"/>
                <a:gd name="T17" fmla="*/ 332 h 425"/>
                <a:gd name="T18" fmla="*/ 609 w 635"/>
                <a:gd name="T19" fmla="*/ 372 h 425"/>
                <a:gd name="T20" fmla="*/ 635 w 635"/>
                <a:gd name="T21" fmla="*/ 425 h 425"/>
                <a:gd name="T22" fmla="*/ 542 w 635"/>
                <a:gd name="T23" fmla="*/ 425 h 425"/>
                <a:gd name="T24" fmla="*/ 516 w 635"/>
                <a:gd name="T25" fmla="*/ 372 h 425"/>
                <a:gd name="T26" fmla="*/ 516 w 635"/>
                <a:gd name="T27" fmla="*/ 345 h 425"/>
                <a:gd name="T28" fmla="*/ 490 w 635"/>
                <a:gd name="T29" fmla="*/ 305 h 425"/>
                <a:gd name="T30" fmla="*/ 490 w 635"/>
                <a:gd name="T31" fmla="*/ 279 h 425"/>
                <a:gd name="T32" fmla="*/ 450 w 635"/>
                <a:gd name="T33" fmla="*/ 239 h 425"/>
                <a:gd name="T34" fmla="*/ 370 w 635"/>
                <a:gd name="T35" fmla="*/ 187 h 425"/>
                <a:gd name="T36" fmla="*/ 277 w 635"/>
                <a:gd name="T37" fmla="*/ 133 h 425"/>
                <a:gd name="T38" fmla="*/ 185 w 635"/>
                <a:gd name="T39" fmla="*/ 120 h 425"/>
                <a:gd name="T40" fmla="*/ 92 w 635"/>
                <a:gd name="T41" fmla="*/ 94 h 425"/>
                <a:gd name="T42" fmla="*/ 0 w 635"/>
                <a:gd name="T43" fmla="*/ 94 h 425"/>
                <a:gd name="T44" fmla="*/ 26 w 635"/>
                <a:gd name="T4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35" h="425">
                  <a:moveTo>
                    <a:pt x="26" y="0"/>
                  </a:moveTo>
                  <a:lnTo>
                    <a:pt x="119" y="0"/>
                  </a:lnTo>
                  <a:lnTo>
                    <a:pt x="211" y="28"/>
                  </a:lnTo>
                  <a:lnTo>
                    <a:pt x="330" y="40"/>
                  </a:lnTo>
                  <a:lnTo>
                    <a:pt x="424" y="94"/>
                  </a:lnTo>
                  <a:lnTo>
                    <a:pt x="490" y="160"/>
                  </a:lnTo>
                  <a:lnTo>
                    <a:pt x="569" y="239"/>
                  </a:lnTo>
                  <a:lnTo>
                    <a:pt x="582" y="279"/>
                  </a:lnTo>
                  <a:lnTo>
                    <a:pt x="609" y="332"/>
                  </a:lnTo>
                  <a:lnTo>
                    <a:pt x="609" y="372"/>
                  </a:lnTo>
                  <a:lnTo>
                    <a:pt x="635" y="425"/>
                  </a:lnTo>
                  <a:lnTo>
                    <a:pt x="542" y="425"/>
                  </a:lnTo>
                  <a:lnTo>
                    <a:pt x="516" y="372"/>
                  </a:lnTo>
                  <a:lnTo>
                    <a:pt x="516" y="345"/>
                  </a:lnTo>
                  <a:lnTo>
                    <a:pt x="490" y="305"/>
                  </a:lnTo>
                  <a:lnTo>
                    <a:pt x="490" y="279"/>
                  </a:lnTo>
                  <a:lnTo>
                    <a:pt x="450" y="239"/>
                  </a:lnTo>
                  <a:lnTo>
                    <a:pt x="370" y="187"/>
                  </a:lnTo>
                  <a:lnTo>
                    <a:pt x="277" y="133"/>
                  </a:lnTo>
                  <a:lnTo>
                    <a:pt x="185" y="120"/>
                  </a:lnTo>
                  <a:lnTo>
                    <a:pt x="92" y="94"/>
                  </a:lnTo>
                  <a:lnTo>
                    <a:pt x="0" y="9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54" name="Freeform 166"/>
            <p:cNvSpPr>
              <a:spLocks/>
            </p:cNvSpPr>
            <p:nvPr/>
          </p:nvSpPr>
          <p:spPr bwMode="auto">
            <a:xfrm rot="-1316223">
              <a:off x="5331" y="2384"/>
              <a:ext cx="4" cy="13"/>
            </a:xfrm>
            <a:custGeom>
              <a:avLst/>
              <a:gdLst>
                <a:gd name="T0" fmla="*/ 0 w 26"/>
                <a:gd name="T1" fmla="*/ 0 h 94"/>
                <a:gd name="T2" fmla="*/ 26 w 26"/>
                <a:gd name="T3" fmla="*/ 0 h 94"/>
                <a:gd name="T4" fmla="*/ 0 w 26"/>
                <a:gd name="T5" fmla="*/ 94 h 94"/>
                <a:gd name="T6" fmla="*/ 26 w 26"/>
                <a:gd name="T7" fmla="*/ 94 h 94"/>
                <a:gd name="T8" fmla="*/ 0 w 2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4">
                  <a:moveTo>
                    <a:pt x="0" y="0"/>
                  </a:moveTo>
                  <a:lnTo>
                    <a:pt x="26" y="0"/>
                  </a:lnTo>
                  <a:lnTo>
                    <a:pt x="0" y="94"/>
                  </a:lnTo>
                  <a:lnTo>
                    <a:pt x="26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55" name="Freeform 167"/>
            <p:cNvSpPr>
              <a:spLocks/>
            </p:cNvSpPr>
            <p:nvPr/>
          </p:nvSpPr>
          <p:spPr bwMode="auto">
            <a:xfrm rot="-1316223">
              <a:off x="5267" y="2441"/>
              <a:ext cx="190" cy="79"/>
            </a:xfrm>
            <a:custGeom>
              <a:avLst/>
              <a:gdLst>
                <a:gd name="T0" fmla="*/ 1324 w 1324"/>
                <a:gd name="T1" fmla="*/ 0 h 555"/>
                <a:gd name="T2" fmla="*/ 1298 w 1324"/>
                <a:gd name="T3" fmla="*/ 93 h 555"/>
                <a:gd name="T4" fmla="*/ 1271 w 1324"/>
                <a:gd name="T5" fmla="*/ 185 h 555"/>
                <a:gd name="T6" fmla="*/ 1231 w 1324"/>
                <a:gd name="T7" fmla="*/ 278 h 555"/>
                <a:gd name="T8" fmla="*/ 1165 w 1324"/>
                <a:gd name="T9" fmla="*/ 344 h 555"/>
                <a:gd name="T10" fmla="*/ 1019 w 1324"/>
                <a:gd name="T11" fmla="*/ 437 h 555"/>
                <a:gd name="T12" fmla="*/ 926 w 1324"/>
                <a:gd name="T13" fmla="*/ 489 h 555"/>
                <a:gd name="T14" fmla="*/ 834 w 1324"/>
                <a:gd name="T15" fmla="*/ 503 h 555"/>
                <a:gd name="T16" fmla="*/ 741 w 1324"/>
                <a:gd name="T17" fmla="*/ 503 h 555"/>
                <a:gd name="T18" fmla="*/ 623 w 1324"/>
                <a:gd name="T19" fmla="*/ 529 h 555"/>
                <a:gd name="T20" fmla="*/ 410 w 1324"/>
                <a:gd name="T21" fmla="*/ 555 h 555"/>
                <a:gd name="T22" fmla="*/ 0 w 1324"/>
                <a:gd name="T23" fmla="*/ 555 h 555"/>
                <a:gd name="T24" fmla="*/ 0 w 1324"/>
                <a:gd name="T25" fmla="*/ 463 h 555"/>
                <a:gd name="T26" fmla="*/ 410 w 1324"/>
                <a:gd name="T27" fmla="*/ 463 h 555"/>
                <a:gd name="T28" fmla="*/ 623 w 1324"/>
                <a:gd name="T29" fmla="*/ 437 h 555"/>
                <a:gd name="T30" fmla="*/ 715 w 1324"/>
                <a:gd name="T31" fmla="*/ 437 h 555"/>
                <a:gd name="T32" fmla="*/ 808 w 1324"/>
                <a:gd name="T33" fmla="*/ 410 h 555"/>
                <a:gd name="T34" fmla="*/ 900 w 1324"/>
                <a:gd name="T35" fmla="*/ 384 h 555"/>
                <a:gd name="T36" fmla="*/ 966 w 1324"/>
                <a:gd name="T37" fmla="*/ 370 h 555"/>
                <a:gd name="T38" fmla="*/ 1113 w 1324"/>
                <a:gd name="T39" fmla="*/ 278 h 555"/>
                <a:gd name="T40" fmla="*/ 1165 w 1324"/>
                <a:gd name="T41" fmla="*/ 225 h 555"/>
                <a:gd name="T42" fmla="*/ 1179 w 1324"/>
                <a:gd name="T43" fmla="*/ 159 h 555"/>
                <a:gd name="T44" fmla="*/ 1205 w 1324"/>
                <a:gd name="T45" fmla="*/ 93 h 555"/>
                <a:gd name="T46" fmla="*/ 1231 w 1324"/>
                <a:gd name="T47" fmla="*/ 0 h 555"/>
                <a:gd name="T48" fmla="*/ 1324 w 1324"/>
                <a:gd name="T4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4" h="555">
                  <a:moveTo>
                    <a:pt x="1324" y="0"/>
                  </a:moveTo>
                  <a:lnTo>
                    <a:pt x="1298" y="93"/>
                  </a:lnTo>
                  <a:lnTo>
                    <a:pt x="1271" y="185"/>
                  </a:lnTo>
                  <a:lnTo>
                    <a:pt x="1231" y="278"/>
                  </a:lnTo>
                  <a:lnTo>
                    <a:pt x="1165" y="344"/>
                  </a:lnTo>
                  <a:lnTo>
                    <a:pt x="1019" y="437"/>
                  </a:lnTo>
                  <a:lnTo>
                    <a:pt x="926" y="489"/>
                  </a:lnTo>
                  <a:lnTo>
                    <a:pt x="834" y="503"/>
                  </a:lnTo>
                  <a:lnTo>
                    <a:pt x="741" y="503"/>
                  </a:lnTo>
                  <a:lnTo>
                    <a:pt x="623" y="529"/>
                  </a:lnTo>
                  <a:lnTo>
                    <a:pt x="410" y="555"/>
                  </a:lnTo>
                  <a:lnTo>
                    <a:pt x="0" y="555"/>
                  </a:lnTo>
                  <a:lnTo>
                    <a:pt x="0" y="463"/>
                  </a:lnTo>
                  <a:lnTo>
                    <a:pt x="410" y="463"/>
                  </a:lnTo>
                  <a:lnTo>
                    <a:pt x="623" y="437"/>
                  </a:lnTo>
                  <a:lnTo>
                    <a:pt x="715" y="437"/>
                  </a:lnTo>
                  <a:lnTo>
                    <a:pt x="808" y="410"/>
                  </a:lnTo>
                  <a:lnTo>
                    <a:pt x="900" y="384"/>
                  </a:lnTo>
                  <a:lnTo>
                    <a:pt x="966" y="370"/>
                  </a:lnTo>
                  <a:lnTo>
                    <a:pt x="1113" y="278"/>
                  </a:lnTo>
                  <a:lnTo>
                    <a:pt x="1165" y="225"/>
                  </a:lnTo>
                  <a:lnTo>
                    <a:pt x="1179" y="159"/>
                  </a:lnTo>
                  <a:lnTo>
                    <a:pt x="1205" y="93"/>
                  </a:lnTo>
                  <a:lnTo>
                    <a:pt x="1231" y="0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56" name="Freeform 168"/>
            <p:cNvSpPr>
              <a:spLocks/>
            </p:cNvSpPr>
            <p:nvPr/>
          </p:nvSpPr>
          <p:spPr bwMode="auto">
            <a:xfrm rot="-1316223">
              <a:off x="5422" y="2411"/>
              <a:ext cx="14" cy="1"/>
            </a:xfrm>
            <a:custGeom>
              <a:avLst/>
              <a:gdLst>
                <a:gd name="T0" fmla="*/ 93 w 93"/>
                <a:gd name="T1" fmla="*/ 0 w 93"/>
                <a:gd name="T2" fmla="*/ 93 w 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3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57" name="Freeform 169"/>
            <p:cNvSpPr>
              <a:spLocks/>
            </p:cNvSpPr>
            <p:nvPr/>
          </p:nvSpPr>
          <p:spPr bwMode="auto">
            <a:xfrm rot="-1316223">
              <a:off x="5135" y="2499"/>
              <a:ext cx="143" cy="83"/>
            </a:xfrm>
            <a:custGeom>
              <a:avLst/>
              <a:gdLst>
                <a:gd name="T0" fmla="*/ 980 w 1007"/>
                <a:gd name="T1" fmla="*/ 582 h 582"/>
                <a:gd name="T2" fmla="*/ 835 w 1007"/>
                <a:gd name="T3" fmla="*/ 582 h 582"/>
                <a:gd name="T4" fmla="*/ 769 w 1007"/>
                <a:gd name="T5" fmla="*/ 556 h 582"/>
                <a:gd name="T6" fmla="*/ 702 w 1007"/>
                <a:gd name="T7" fmla="*/ 530 h 582"/>
                <a:gd name="T8" fmla="*/ 556 w 1007"/>
                <a:gd name="T9" fmla="*/ 490 h 582"/>
                <a:gd name="T10" fmla="*/ 437 w 1007"/>
                <a:gd name="T11" fmla="*/ 411 h 582"/>
                <a:gd name="T12" fmla="*/ 345 w 1007"/>
                <a:gd name="T13" fmla="*/ 319 h 582"/>
                <a:gd name="T14" fmla="*/ 239 w 1007"/>
                <a:gd name="T15" fmla="*/ 252 h 582"/>
                <a:gd name="T16" fmla="*/ 0 w 1007"/>
                <a:gd name="T17" fmla="*/ 66 h 582"/>
                <a:gd name="T18" fmla="*/ 66 w 1007"/>
                <a:gd name="T19" fmla="*/ 0 h 582"/>
                <a:gd name="T20" fmla="*/ 305 w 1007"/>
                <a:gd name="T21" fmla="*/ 186 h 582"/>
                <a:gd name="T22" fmla="*/ 397 w 1007"/>
                <a:gd name="T23" fmla="*/ 252 h 582"/>
                <a:gd name="T24" fmla="*/ 517 w 1007"/>
                <a:gd name="T25" fmla="*/ 345 h 582"/>
                <a:gd name="T26" fmla="*/ 610 w 1007"/>
                <a:gd name="T27" fmla="*/ 397 h 582"/>
                <a:gd name="T28" fmla="*/ 729 w 1007"/>
                <a:gd name="T29" fmla="*/ 437 h 582"/>
                <a:gd name="T30" fmla="*/ 795 w 1007"/>
                <a:gd name="T31" fmla="*/ 464 h 582"/>
                <a:gd name="T32" fmla="*/ 835 w 1007"/>
                <a:gd name="T33" fmla="*/ 490 h 582"/>
                <a:gd name="T34" fmla="*/ 1007 w 1007"/>
                <a:gd name="T35" fmla="*/ 490 h 582"/>
                <a:gd name="T36" fmla="*/ 980 w 1007"/>
                <a:gd name="T3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7" h="582">
                  <a:moveTo>
                    <a:pt x="980" y="582"/>
                  </a:moveTo>
                  <a:lnTo>
                    <a:pt x="835" y="582"/>
                  </a:lnTo>
                  <a:lnTo>
                    <a:pt x="769" y="556"/>
                  </a:lnTo>
                  <a:lnTo>
                    <a:pt x="702" y="530"/>
                  </a:lnTo>
                  <a:lnTo>
                    <a:pt x="556" y="490"/>
                  </a:lnTo>
                  <a:lnTo>
                    <a:pt x="437" y="411"/>
                  </a:lnTo>
                  <a:lnTo>
                    <a:pt x="345" y="319"/>
                  </a:lnTo>
                  <a:lnTo>
                    <a:pt x="239" y="25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305" y="186"/>
                  </a:lnTo>
                  <a:lnTo>
                    <a:pt x="397" y="252"/>
                  </a:lnTo>
                  <a:lnTo>
                    <a:pt x="517" y="345"/>
                  </a:lnTo>
                  <a:lnTo>
                    <a:pt x="610" y="397"/>
                  </a:lnTo>
                  <a:lnTo>
                    <a:pt x="729" y="437"/>
                  </a:lnTo>
                  <a:lnTo>
                    <a:pt x="795" y="464"/>
                  </a:lnTo>
                  <a:lnTo>
                    <a:pt x="835" y="490"/>
                  </a:lnTo>
                  <a:lnTo>
                    <a:pt x="1007" y="490"/>
                  </a:lnTo>
                  <a:lnTo>
                    <a:pt x="980" y="5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58" name="Freeform 170"/>
            <p:cNvSpPr>
              <a:spLocks/>
            </p:cNvSpPr>
            <p:nvPr/>
          </p:nvSpPr>
          <p:spPr bwMode="auto">
            <a:xfrm rot="-1316223">
              <a:off x="5283" y="2540"/>
              <a:ext cx="3" cy="13"/>
            </a:xfrm>
            <a:custGeom>
              <a:avLst/>
              <a:gdLst>
                <a:gd name="T0" fmla="*/ 27 w 27"/>
                <a:gd name="T1" fmla="*/ 92 h 92"/>
                <a:gd name="T2" fmla="*/ 0 w 27"/>
                <a:gd name="T3" fmla="*/ 92 h 92"/>
                <a:gd name="T4" fmla="*/ 27 w 27"/>
                <a:gd name="T5" fmla="*/ 0 h 92"/>
                <a:gd name="T6" fmla="*/ 27 w 27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2">
                  <a:moveTo>
                    <a:pt x="27" y="92"/>
                  </a:moveTo>
                  <a:lnTo>
                    <a:pt x="0" y="92"/>
                  </a:lnTo>
                  <a:lnTo>
                    <a:pt x="27" y="0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59" name="Freeform 171"/>
            <p:cNvSpPr>
              <a:spLocks/>
            </p:cNvSpPr>
            <p:nvPr/>
          </p:nvSpPr>
          <p:spPr bwMode="auto">
            <a:xfrm rot="-1316223">
              <a:off x="5101" y="2505"/>
              <a:ext cx="30" cy="33"/>
            </a:xfrm>
            <a:custGeom>
              <a:avLst/>
              <a:gdLst>
                <a:gd name="T0" fmla="*/ 145 w 211"/>
                <a:gd name="T1" fmla="*/ 225 h 225"/>
                <a:gd name="T2" fmla="*/ 211 w 211"/>
                <a:gd name="T3" fmla="*/ 185 h 225"/>
                <a:gd name="T4" fmla="*/ 79 w 211"/>
                <a:gd name="T5" fmla="*/ 0 h 225"/>
                <a:gd name="T6" fmla="*/ 0 w 211"/>
                <a:gd name="T7" fmla="*/ 40 h 225"/>
                <a:gd name="T8" fmla="*/ 145 w 211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225">
                  <a:moveTo>
                    <a:pt x="145" y="225"/>
                  </a:moveTo>
                  <a:lnTo>
                    <a:pt x="211" y="185"/>
                  </a:lnTo>
                  <a:lnTo>
                    <a:pt x="79" y="0"/>
                  </a:lnTo>
                  <a:lnTo>
                    <a:pt x="0" y="40"/>
                  </a:lnTo>
                  <a:lnTo>
                    <a:pt x="145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60" name="Freeform 172"/>
            <p:cNvSpPr>
              <a:spLocks/>
            </p:cNvSpPr>
            <p:nvPr/>
          </p:nvSpPr>
          <p:spPr bwMode="auto">
            <a:xfrm rot="-1316223">
              <a:off x="5126" y="2526"/>
              <a:ext cx="9" cy="9"/>
            </a:xfrm>
            <a:custGeom>
              <a:avLst/>
              <a:gdLst>
                <a:gd name="T0" fmla="*/ 0 w 66"/>
                <a:gd name="T1" fmla="*/ 66 h 66"/>
                <a:gd name="T2" fmla="*/ 0 w 66"/>
                <a:gd name="T3" fmla="*/ 40 h 66"/>
                <a:gd name="T4" fmla="*/ 66 w 66"/>
                <a:gd name="T5" fmla="*/ 0 h 66"/>
                <a:gd name="T6" fmla="*/ 0 w 66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6">
                  <a:moveTo>
                    <a:pt x="0" y="66"/>
                  </a:moveTo>
                  <a:lnTo>
                    <a:pt x="0" y="40"/>
                  </a:lnTo>
                  <a:lnTo>
                    <a:pt x="66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61" name="Freeform 173"/>
            <p:cNvSpPr>
              <a:spLocks/>
            </p:cNvSpPr>
            <p:nvPr/>
          </p:nvSpPr>
          <p:spPr bwMode="auto">
            <a:xfrm rot="-1316223">
              <a:off x="5119" y="2491"/>
              <a:ext cx="81" cy="140"/>
            </a:xfrm>
            <a:custGeom>
              <a:avLst/>
              <a:gdLst>
                <a:gd name="T0" fmla="*/ 79 w 569"/>
                <a:gd name="T1" fmla="*/ 0 h 980"/>
                <a:gd name="T2" fmla="*/ 265 w 569"/>
                <a:gd name="T3" fmla="*/ 225 h 980"/>
                <a:gd name="T4" fmla="*/ 397 w 569"/>
                <a:gd name="T5" fmla="*/ 437 h 980"/>
                <a:gd name="T6" fmla="*/ 476 w 569"/>
                <a:gd name="T7" fmla="*/ 556 h 980"/>
                <a:gd name="T8" fmla="*/ 516 w 569"/>
                <a:gd name="T9" fmla="*/ 701 h 980"/>
                <a:gd name="T10" fmla="*/ 542 w 569"/>
                <a:gd name="T11" fmla="*/ 834 h 980"/>
                <a:gd name="T12" fmla="*/ 569 w 569"/>
                <a:gd name="T13" fmla="*/ 980 h 980"/>
                <a:gd name="T14" fmla="*/ 476 w 569"/>
                <a:gd name="T15" fmla="*/ 980 h 980"/>
                <a:gd name="T16" fmla="*/ 450 w 569"/>
                <a:gd name="T17" fmla="*/ 834 h 980"/>
                <a:gd name="T18" fmla="*/ 424 w 569"/>
                <a:gd name="T19" fmla="*/ 715 h 980"/>
                <a:gd name="T20" fmla="*/ 384 w 569"/>
                <a:gd name="T21" fmla="*/ 596 h 980"/>
                <a:gd name="T22" fmla="*/ 331 w 569"/>
                <a:gd name="T23" fmla="*/ 490 h 980"/>
                <a:gd name="T24" fmla="*/ 199 w 569"/>
                <a:gd name="T25" fmla="*/ 277 h 980"/>
                <a:gd name="T26" fmla="*/ 0 w 569"/>
                <a:gd name="T27" fmla="*/ 40 h 980"/>
                <a:gd name="T28" fmla="*/ 79 w 569"/>
                <a:gd name="T29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9" h="980">
                  <a:moveTo>
                    <a:pt x="79" y="0"/>
                  </a:moveTo>
                  <a:lnTo>
                    <a:pt x="265" y="225"/>
                  </a:lnTo>
                  <a:lnTo>
                    <a:pt x="397" y="437"/>
                  </a:lnTo>
                  <a:lnTo>
                    <a:pt x="476" y="556"/>
                  </a:lnTo>
                  <a:lnTo>
                    <a:pt x="516" y="701"/>
                  </a:lnTo>
                  <a:lnTo>
                    <a:pt x="542" y="834"/>
                  </a:lnTo>
                  <a:lnTo>
                    <a:pt x="569" y="980"/>
                  </a:lnTo>
                  <a:lnTo>
                    <a:pt x="476" y="980"/>
                  </a:lnTo>
                  <a:lnTo>
                    <a:pt x="450" y="834"/>
                  </a:lnTo>
                  <a:lnTo>
                    <a:pt x="424" y="715"/>
                  </a:lnTo>
                  <a:lnTo>
                    <a:pt x="384" y="596"/>
                  </a:lnTo>
                  <a:lnTo>
                    <a:pt x="331" y="490"/>
                  </a:lnTo>
                  <a:lnTo>
                    <a:pt x="199" y="277"/>
                  </a:lnTo>
                  <a:lnTo>
                    <a:pt x="0" y="4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62" name="Freeform 174"/>
            <p:cNvSpPr>
              <a:spLocks/>
            </p:cNvSpPr>
            <p:nvPr/>
          </p:nvSpPr>
          <p:spPr bwMode="auto">
            <a:xfrm rot="-1316223">
              <a:off x="5096" y="2509"/>
              <a:ext cx="11" cy="6"/>
            </a:xfrm>
            <a:custGeom>
              <a:avLst/>
              <a:gdLst>
                <a:gd name="T0" fmla="*/ 0 w 79"/>
                <a:gd name="T1" fmla="*/ 40 h 40"/>
                <a:gd name="T2" fmla="*/ 79 w 79"/>
                <a:gd name="T3" fmla="*/ 0 h 40"/>
                <a:gd name="T4" fmla="*/ 0 w 79"/>
                <a:gd name="T5" fmla="*/ 40 h 40"/>
                <a:gd name="T6" fmla="*/ 79 w 79"/>
                <a:gd name="T7" fmla="*/ 0 h 40"/>
                <a:gd name="T8" fmla="*/ 0 w 79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">
                  <a:moveTo>
                    <a:pt x="0" y="40"/>
                  </a:moveTo>
                  <a:lnTo>
                    <a:pt x="79" y="0"/>
                  </a:lnTo>
                  <a:lnTo>
                    <a:pt x="0" y="40"/>
                  </a:lnTo>
                  <a:lnTo>
                    <a:pt x="7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63" name="Freeform 175"/>
            <p:cNvSpPr>
              <a:spLocks/>
            </p:cNvSpPr>
            <p:nvPr/>
          </p:nvSpPr>
          <p:spPr bwMode="auto">
            <a:xfrm rot="-1316223">
              <a:off x="5027" y="2649"/>
              <a:ext cx="244" cy="208"/>
            </a:xfrm>
            <a:custGeom>
              <a:avLst/>
              <a:gdLst>
                <a:gd name="T0" fmla="*/ 1708 w 1708"/>
                <a:gd name="T1" fmla="*/ 0 h 1456"/>
                <a:gd name="T2" fmla="*/ 1681 w 1708"/>
                <a:gd name="T3" fmla="*/ 159 h 1456"/>
                <a:gd name="T4" fmla="*/ 1655 w 1708"/>
                <a:gd name="T5" fmla="*/ 291 h 1456"/>
                <a:gd name="T6" fmla="*/ 1615 w 1708"/>
                <a:gd name="T7" fmla="*/ 464 h 1456"/>
                <a:gd name="T8" fmla="*/ 1536 w 1708"/>
                <a:gd name="T9" fmla="*/ 596 h 1456"/>
                <a:gd name="T10" fmla="*/ 1470 w 1708"/>
                <a:gd name="T11" fmla="*/ 715 h 1456"/>
                <a:gd name="T12" fmla="*/ 1430 w 1708"/>
                <a:gd name="T13" fmla="*/ 781 h 1456"/>
                <a:gd name="T14" fmla="*/ 1378 w 1708"/>
                <a:gd name="T15" fmla="*/ 861 h 1456"/>
                <a:gd name="T16" fmla="*/ 1284 w 1708"/>
                <a:gd name="T17" fmla="*/ 954 h 1456"/>
                <a:gd name="T18" fmla="*/ 1165 w 1708"/>
                <a:gd name="T19" fmla="*/ 1060 h 1456"/>
                <a:gd name="T20" fmla="*/ 1047 w 1708"/>
                <a:gd name="T21" fmla="*/ 1165 h 1456"/>
                <a:gd name="T22" fmla="*/ 940 w 1708"/>
                <a:gd name="T23" fmla="*/ 1231 h 1456"/>
                <a:gd name="T24" fmla="*/ 794 w 1708"/>
                <a:gd name="T25" fmla="*/ 1298 h 1456"/>
                <a:gd name="T26" fmla="*/ 635 w 1708"/>
                <a:gd name="T27" fmla="*/ 1364 h 1456"/>
                <a:gd name="T28" fmla="*/ 490 w 1708"/>
                <a:gd name="T29" fmla="*/ 1390 h 1456"/>
                <a:gd name="T30" fmla="*/ 332 w 1708"/>
                <a:gd name="T31" fmla="*/ 1444 h 1456"/>
                <a:gd name="T32" fmla="*/ 185 w 1708"/>
                <a:gd name="T33" fmla="*/ 1456 h 1456"/>
                <a:gd name="T34" fmla="*/ 27 w 1708"/>
                <a:gd name="T35" fmla="*/ 1456 h 1456"/>
                <a:gd name="T36" fmla="*/ 0 w 1708"/>
                <a:gd name="T37" fmla="*/ 1364 h 1456"/>
                <a:gd name="T38" fmla="*/ 173 w 1708"/>
                <a:gd name="T39" fmla="*/ 1364 h 1456"/>
                <a:gd name="T40" fmla="*/ 304 w 1708"/>
                <a:gd name="T41" fmla="*/ 1351 h 1456"/>
                <a:gd name="T42" fmla="*/ 464 w 1708"/>
                <a:gd name="T43" fmla="*/ 1324 h 1456"/>
                <a:gd name="T44" fmla="*/ 609 w 1708"/>
                <a:gd name="T45" fmla="*/ 1271 h 1456"/>
                <a:gd name="T46" fmla="*/ 755 w 1708"/>
                <a:gd name="T47" fmla="*/ 1205 h 1456"/>
                <a:gd name="T48" fmla="*/ 860 w 1708"/>
                <a:gd name="T49" fmla="*/ 1165 h 1456"/>
                <a:gd name="T50" fmla="*/ 1007 w 1708"/>
                <a:gd name="T51" fmla="*/ 1060 h 1456"/>
                <a:gd name="T52" fmla="*/ 1125 w 1708"/>
                <a:gd name="T53" fmla="*/ 994 h 1456"/>
                <a:gd name="T54" fmla="*/ 1218 w 1708"/>
                <a:gd name="T55" fmla="*/ 874 h 1456"/>
                <a:gd name="T56" fmla="*/ 1311 w 1708"/>
                <a:gd name="T57" fmla="*/ 781 h 1456"/>
                <a:gd name="T58" fmla="*/ 1350 w 1708"/>
                <a:gd name="T59" fmla="*/ 741 h 1456"/>
                <a:gd name="T60" fmla="*/ 1404 w 1708"/>
                <a:gd name="T61" fmla="*/ 675 h 1456"/>
                <a:gd name="T62" fmla="*/ 1470 w 1708"/>
                <a:gd name="T63" fmla="*/ 556 h 1456"/>
                <a:gd name="T64" fmla="*/ 1523 w 1708"/>
                <a:gd name="T65" fmla="*/ 437 h 1456"/>
                <a:gd name="T66" fmla="*/ 1563 w 1708"/>
                <a:gd name="T67" fmla="*/ 291 h 1456"/>
                <a:gd name="T68" fmla="*/ 1589 w 1708"/>
                <a:gd name="T69" fmla="*/ 132 h 1456"/>
                <a:gd name="T70" fmla="*/ 1615 w 1708"/>
                <a:gd name="T71" fmla="*/ 0 h 1456"/>
                <a:gd name="T72" fmla="*/ 1708 w 1708"/>
                <a:gd name="T73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8" h="1456">
                  <a:moveTo>
                    <a:pt x="1708" y="0"/>
                  </a:moveTo>
                  <a:lnTo>
                    <a:pt x="1681" y="159"/>
                  </a:lnTo>
                  <a:lnTo>
                    <a:pt x="1655" y="291"/>
                  </a:lnTo>
                  <a:lnTo>
                    <a:pt x="1615" y="464"/>
                  </a:lnTo>
                  <a:lnTo>
                    <a:pt x="1536" y="596"/>
                  </a:lnTo>
                  <a:lnTo>
                    <a:pt x="1470" y="715"/>
                  </a:lnTo>
                  <a:lnTo>
                    <a:pt x="1430" y="781"/>
                  </a:lnTo>
                  <a:lnTo>
                    <a:pt x="1378" y="861"/>
                  </a:lnTo>
                  <a:lnTo>
                    <a:pt x="1284" y="954"/>
                  </a:lnTo>
                  <a:lnTo>
                    <a:pt x="1165" y="1060"/>
                  </a:lnTo>
                  <a:lnTo>
                    <a:pt x="1047" y="1165"/>
                  </a:lnTo>
                  <a:lnTo>
                    <a:pt x="940" y="1231"/>
                  </a:lnTo>
                  <a:lnTo>
                    <a:pt x="794" y="1298"/>
                  </a:lnTo>
                  <a:lnTo>
                    <a:pt x="635" y="1364"/>
                  </a:lnTo>
                  <a:lnTo>
                    <a:pt x="490" y="1390"/>
                  </a:lnTo>
                  <a:lnTo>
                    <a:pt x="332" y="1444"/>
                  </a:lnTo>
                  <a:lnTo>
                    <a:pt x="185" y="1456"/>
                  </a:lnTo>
                  <a:lnTo>
                    <a:pt x="27" y="1456"/>
                  </a:lnTo>
                  <a:lnTo>
                    <a:pt x="0" y="1364"/>
                  </a:lnTo>
                  <a:lnTo>
                    <a:pt x="173" y="1364"/>
                  </a:lnTo>
                  <a:lnTo>
                    <a:pt x="304" y="1351"/>
                  </a:lnTo>
                  <a:lnTo>
                    <a:pt x="464" y="1324"/>
                  </a:lnTo>
                  <a:lnTo>
                    <a:pt x="609" y="1271"/>
                  </a:lnTo>
                  <a:lnTo>
                    <a:pt x="755" y="1205"/>
                  </a:lnTo>
                  <a:lnTo>
                    <a:pt x="860" y="1165"/>
                  </a:lnTo>
                  <a:lnTo>
                    <a:pt x="1007" y="1060"/>
                  </a:lnTo>
                  <a:lnTo>
                    <a:pt x="1125" y="994"/>
                  </a:lnTo>
                  <a:lnTo>
                    <a:pt x="1218" y="874"/>
                  </a:lnTo>
                  <a:lnTo>
                    <a:pt x="1311" y="781"/>
                  </a:lnTo>
                  <a:lnTo>
                    <a:pt x="1350" y="741"/>
                  </a:lnTo>
                  <a:lnTo>
                    <a:pt x="1404" y="675"/>
                  </a:lnTo>
                  <a:lnTo>
                    <a:pt x="1470" y="556"/>
                  </a:lnTo>
                  <a:lnTo>
                    <a:pt x="1523" y="437"/>
                  </a:lnTo>
                  <a:lnTo>
                    <a:pt x="1563" y="291"/>
                  </a:lnTo>
                  <a:lnTo>
                    <a:pt x="1589" y="132"/>
                  </a:lnTo>
                  <a:lnTo>
                    <a:pt x="1615" y="0"/>
                  </a:lnTo>
                  <a:lnTo>
                    <a:pt x="17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64" name="Freeform 176"/>
            <p:cNvSpPr>
              <a:spLocks/>
            </p:cNvSpPr>
            <p:nvPr/>
          </p:nvSpPr>
          <p:spPr bwMode="auto">
            <a:xfrm rot="-1316223">
              <a:off x="5211" y="2613"/>
              <a:ext cx="13" cy="1"/>
            </a:xfrm>
            <a:custGeom>
              <a:avLst/>
              <a:gdLst>
                <a:gd name="T0" fmla="*/ 93 w 93"/>
                <a:gd name="T1" fmla="*/ 0 w 93"/>
                <a:gd name="T2" fmla="*/ 93 w 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3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65" name="Freeform 177"/>
            <p:cNvSpPr>
              <a:spLocks/>
            </p:cNvSpPr>
            <p:nvPr/>
          </p:nvSpPr>
          <p:spPr bwMode="auto">
            <a:xfrm rot="-1316223">
              <a:off x="4973" y="2875"/>
              <a:ext cx="102" cy="39"/>
            </a:xfrm>
            <a:custGeom>
              <a:avLst/>
              <a:gdLst>
                <a:gd name="T0" fmla="*/ 715 w 715"/>
                <a:gd name="T1" fmla="*/ 277 h 277"/>
                <a:gd name="T2" fmla="*/ 596 w 715"/>
                <a:gd name="T3" fmla="*/ 277 h 277"/>
                <a:gd name="T4" fmla="*/ 502 w 715"/>
                <a:gd name="T5" fmla="*/ 265 h 277"/>
                <a:gd name="T6" fmla="*/ 317 w 715"/>
                <a:gd name="T7" fmla="*/ 239 h 277"/>
                <a:gd name="T8" fmla="*/ 0 w 715"/>
                <a:gd name="T9" fmla="*/ 92 h 277"/>
                <a:gd name="T10" fmla="*/ 12 w 715"/>
                <a:gd name="T11" fmla="*/ 0 h 277"/>
                <a:gd name="T12" fmla="*/ 371 w 715"/>
                <a:gd name="T13" fmla="*/ 145 h 277"/>
                <a:gd name="T14" fmla="*/ 530 w 715"/>
                <a:gd name="T15" fmla="*/ 185 h 277"/>
                <a:gd name="T16" fmla="*/ 622 w 715"/>
                <a:gd name="T17" fmla="*/ 185 h 277"/>
                <a:gd name="T18" fmla="*/ 715 w 715"/>
                <a:gd name="T19" fmla="*/ 185 h 277"/>
                <a:gd name="T20" fmla="*/ 715 w 715"/>
                <a:gd name="T21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5" h="277">
                  <a:moveTo>
                    <a:pt x="715" y="277"/>
                  </a:moveTo>
                  <a:lnTo>
                    <a:pt x="596" y="277"/>
                  </a:lnTo>
                  <a:lnTo>
                    <a:pt x="502" y="265"/>
                  </a:lnTo>
                  <a:lnTo>
                    <a:pt x="317" y="239"/>
                  </a:lnTo>
                  <a:lnTo>
                    <a:pt x="0" y="92"/>
                  </a:lnTo>
                  <a:lnTo>
                    <a:pt x="12" y="0"/>
                  </a:lnTo>
                  <a:lnTo>
                    <a:pt x="371" y="145"/>
                  </a:lnTo>
                  <a:lnTo>
                    <a:pt x="530" y="185"/>
                  </a:lnTo>
                  <a:lnTo>
                    <a:pt x="622" y="185"/>
                  </a:lnTo>
                  <a:lnTo>
                    <a:pt x="715" y="185"/>
                  </a:lnTo>
                  <a:lnTo>
                    <a:pt x="715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66" name="Freeform 178"/>
            <p:cNvSpPr>
              <a:spLocks/>
            </p:cNvSpPr>
            <p:nvPr/>
          </p:nvSpPr>
          <p:spPr bwMode="auto">
            <a:xfrm rot="-1316223">
              <a:off x="4983" y="2892"/>
              <a:ext cx="32" cy="92"/>
            </a:xfrm>
            <a:custGeom>
              <a:avLst/>
              <a:gdLst>
                <a:gd name="T0" fmla="*/ 66 w 225"/>
                <a:gd name="T1" fmla="*/ 0 h 649"/>
                <a:gd name="T2" fmla="*/ 132 w 225"/>
                <a:gd name="T3" fmla="*/ 159 h 649"/>
                <a:gd name="T4" fmla="*/ 158 w 225"/>
                <a:gd name="T5" fmla="*/ 239 h 649"/>
                <a:gd name="T6" fmla="*/ 185 w 225"/>
                <a:gd name="T7" fmla="*/ 331 h 649"/>
                <a:gd name="T8" fmla="*/ 211 w 225"/>
                <a:gd name="T9" fmla="*/ 464 h 649"/>
                <a:gd name="T10" fmla="*/ 225 w 225"/>
                <a:gd name="T11" fmla="*/ 649 h 649"/>
                <a:gd name="T12" fmla="*/ 132 w 225"/>
                <a:gd name="T13" fmla="*/ 649 h 649"/>
                <a:gd name="T14" fmla="*/ 118 w 225"/>
                <a:gd name="T15" fmla="*/ 490 h 649"/>
                <a:gd name="T16" fmla="*/ 92 w 225"/>
                <a:gd name="T17" fmla="*/ 331 h 649"/>
                <a:gd name="T18" fmla="*/ 66 w 225"/>
                <a:gd name="T19" fmla="*/ 279 h 649"/>
                <a:gd name="T20" fmla="*/ 38 w 225"/>
                <a:gd name="T21" fmla="*/ 213 h 649"/>
                <a:gd name="T22" fmla="*/ 0 w 225"/>
                <a:gd name="T23" fmla="*/ 53 h 649"/>
                <a:gd name="T24" fmla="*/ 66 w 225"/>
                <a:gd name="T25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649">
                  <a:moveTo>
                    <a:pt x="66" y="0"/>
                  </a:moveTo>
                  <a:lnTo>
                    <a:pt x="132" y="159"/>
                  </a:lnTo>
                  <a:lnTo>
                    <a:pt x="158" y="239"/>
                  </a:lnTo>
                  <a:lnTo>
                    <a:pt x="185" y="331"/>
                  </a:lnTo>
                  <a:lnTo>
                    <a:pt x="211" y="464"/>
                  </a:lnTo>
                  <a:lnTo>
                    <a:pt x="225" y="649"/>
                  </a:lnTo>
                  <a:lnTo>
                    <a:pt x="132" y="649"/>
                  </a:lnTo>
                  <a:lnTo>
                    <a:pt x="118" y="490"/>
                  </a:lnTo>
                  <a:lnTo>
                    <a:pt x="92" y="331"/>
                  </a:lnTo>
                  <a:lnTo>
                    <a:pt x="66" y="279"/>
                  </a:lnTo>
                  <a:lnTo>
                    <a:pt x="38" y="213"/>
                  </a:lnTo>
                  <a:lnTo>
                    <a:pt x="0" y="5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67" name="Freeform 179"/>
            <p:cNvSpPr>
              <a:spLocks/>
            </p:cNvSpPr>
            <p:nvPr/>
          </p:nvSpPr>
          <p:spPr bwMode="auto">
            <a:xfrm rot="-1316223">
              <a:off x="4959" y="2894"/>
              <a:ext cx="18" cy="15"/>
            </a:xfrm>
            <a:custGeom>
              <a:avLst/>
              <a:gdLst>
                <a:gd name="T0" fmla="*/ 92 w 120"/>
                <a:gd name="T1" fmla="*/ 14 h 106"/>
                <a:gd name="T2" fmla="*/ 0 w 120"/>
                <a:gd name="T3" fmla="*/ 0 h 106"/>
                <a:gd name="T4" fmla="*/ 54 w 120"/>
                <a:gd name="T5" fmla="*/ 93 h 106"/>
                <a:gd name="T6" fmla="*/ 120 w 120"/>
                <a:gd name="T7" fmla="*/ 40 h 106"/>
                <a:gd name="T8" fmla="*/ 80 w 120"/>
                <a:gd name="T9" fmla="*/ 106 h 106"/>
                <a:gd name="T10" fmla="*/ 92 w 120"/>
                <a:gd name="T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06">
                  <a:moveTo>
                    <a:pt x="92" y="14"/>
                  </a:moveTo>
                  <a:lnTo>
                    <a:pt x="0" y="0"/>
                  </a:lnTo>
                  <a:lnTo>
                    <a:pt x="54" y="93"/>
                  </a:lnTo>
                  <a:lnTo>
                    <a:pt x="120" y="40"/>
                  </a:lnTo>
                  <a:lnTo>
                    <a:pt x="80" y="106"/>
                  </a:lnTo>
                  <a:lnTo>
                    <a:pt x="9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68" name="Freeform 180"/>
            <p:cNvSpPr>
              <a:spLocks/>
            </p:cNvSpPr>
            <p:nvPr/>
          </p:nvSpPr>
          <p:spPr bwMode="auto">
            <a:xfrm rot="-1316223">
              <a:off x="4941" y="2991"/>
              <a:ext cx="123" cy="157"/>
            </a:xfrm>
            <a:custGeom>
              <a:avLst/>
              <a:gdLst>
                <a:gd name="T0" fmla="*/ 862 w 862"/>
                <a:gd name="T1" fmla="*/ 0 h 1099"/>
                <a:gd name="T2" fmla="*/ 848 w 862"/>
                <a:gd name="T3" fmla="*/ 185 h 1099"/>
                <a:gd name="T4" fmla="*/ 822 w 862"/>
                <a:gd name="T5" fmla="*/ 305 h 1099"/>
                <a:gd name="T6" fmla="*/ 795 w 862"/>
                <a:gd name="T7" fmla="*/ 397 h 1099"/>
                <a:gd name="T8" fmla="*/ 729 w 862"/>
                <a:gd name="T9" fmla="*/ 582 h 1099"/>
                <a:gd name="T10" fmla="*/ 703 w 862"/>
                <a:gd name="T11" fmla="*/ 649 h 1099"/>
                <a:gd name="T12" fmla="*/ 637 w 862"/>
                <a:gd name="T13" fmla="*/ 755 h 1099"/>
                <a:gd name="T14" fmla="*/ 517 w 862"/>
                <a:gd name="T15" fmla="*/ 887 h 1099"/>
                <a:gd name="T16" fmla="*/ 450 w 862"/>
                <a:gd name="T17" fmla="*/ 940 h 1099"/>
                <a:gd name="T18" fmla="*/ 372 w 862"/>
                <a:gd name="T19" fmla="*/ 1006 h 1099"/>
                <a:gd name="T20" fmla="*/ 305 w 862"/>
                <a:gd name="T21" fmla="*/ 1034 h 1099"/>
                <a:gd name="T22" fmla="*/ 213 w 862"/>
                <a:gd name="T23" fmla="*/ 1073 h 1099"/>
                <a:gd name="T24" fmla="*/ 119 w 862"/>
                <a:gd name="T25" fmla="*/ 1099 h 1099"/>
                <a:gd name="T26" fmla="*/ 27 w 862"/>
                <a:gd name="T27" fmla="*/ 1099 h 1099"/>
                <a:gd name="T28" fmla="*/ 0 w 862"/>
                <a:gd name="T29" fmla="*/ 1006 h 1099"/>
                <a:gd name="T30" fmla="*/ 93 w 862"/>
                <a:gd name="T31" fmla="*/ 1006 h 1099"/>
                <a:gd name="T32" fmla="*/ 185 w 862"/>
                <a:gd name="T33" fmla="*/ 980 h 1099"/>
                <a:gd name="T34" fmla="*/ 265 w 862"/>
                <a:gd name="T35" fmla="*/ 954 h 1099"/>
                <a:gd name="T36" fmla="*/ 332 w 862"/>
                <a:gd name="T37" fmla="*/ 940 h 1099"/>
                <a:gd name="T38" fmla="*/ 398 w 862"/>
                <a:gd name="T39" fmla="*/ 861 h 1099"/>
                <a:gd name="T40" fmla="*/ 450 w 862"/>
                <a:gd name="T41" fmla="*/ 821 h 1099"/>
                <a:gd name="T42" fmla="*/ 570 w 862"/>
                <a:gd name="T43" fmla="*/ 702 h 1099"/>
                <a:gd name="T44" fmla="*/ 609 w 862"/>
                <a:gd name="T45" fmla="*/ 609 h 1099"/>
                <a:gd name="T46" fmla="*/ 663 w 862"/>
                <a:gd name="T47" fmla="*/ 544 h 1099"/>
                <a:gd name="T48" fmla="*/ 703 w 862"/>
                <a:gd name="T49" fmla="*/ 371 h 1099"/>
                <a:gd name="T50" fmla="*/ 729 w 862"/>
                <a:gd name="T51" fmla="*/ 279 h 1099"/>
                <a:gd name="T52" fmla="*/ 755 w 862"/>
                <a:gd name="T53" fmla="*/ 185 h 1099"/>
                <a:gd name="T54" fmla="*/ 769 w 862"/>
                <a:gd name="T55" fmla="*/ 0 h 1099"/>
                <a:gd name="T56" fmla="*/ 862 w 862"/>
                <a:gd name="T57" fmla="*/ 0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2" h="1099">
                  <a:moveTo>
                    <a:pt x="862" y="0"/>
                  </a:moveTo>
                  <a:lnTo>
                    <a:pt x="848" y="185"/>
                  </a:lnTo>
                  <a:lnTo>
                    <a:pt x="822" y="305"/>
                  </a:lnTo>
                  <a:lnTo>
                    <a:pt x="795" y="397"/>
                  </a:lnTo>
                  <a:lnTo>
                    <a:pt x="729" y="582"/>
                  </a:lnTo>
                  <a:lnTo>
                    <a:pt x="703" y="649"/>
                  </a:lnTo>
                  <a:lnTo>
                    <a:pt x="637" y="755"/>
                  </a:lnTo>
                  <a:lnTo>
                    <a:pt x="517" y="887"/>
                  </a:lnTo>
                  <a:lnTo>
                    <a:pt x="450" y="940"/>
                  </a:lnTo>
                  <a:lnTo>
                    <a:pt x="372" y="1006"/>
                  </a:lnTo>
                  <a:lnTo>
                    <a:pt x="305" y="1034"/>
                  </a:lnTo>
                  <a:lnTo>
                    <a:pt x="213" y="1073"/>
                  </a:lnTo>
                  <a:lnTo>
                    <a:pt x="119" y="1099"/>
                  </a:lnTo>
                  <a:lnTo>
                    <a:pt x="27" y="1099"/>
                  </a:lnTo>
                  <a:lnTo>
                    <a:pt x="0" y="1006"/>
                  </a:lnTo>
                  <a:lnTo>
                    <a:pt x="93" y="1006"/>
                  </a:lnTo>
                  <a:lnTo>
                    <a:pt x="185" y="980"/>
                  </a:lnTo>
                  <a:lnTo>
                    <a:pt x="265" y="954"/>
                  </a:lnTo>
                  <a:lnTo>
                    <a:pt x="332" y="940"/>
                  </a:lnTo>
                  <a:lnTo>
                    <a:pt x="398" y="861"/>
                  </a:lnTo>
                  <a:lnTo>
                    <a:pt x="450" y="821"/>
                  </a:lnTo>
                  <a:lnTo>
                    <a:pt x="570" y="702"/>
                  </a:lnTo>
                  <a:lnTo>
                    <a:pt x="609" y="609"/>
                  </a:lnTo>
                  <a:lnTo>
                    <a:pt x="663" y="544"/>
                  </a:lnTo>
                  <a:lnTo>
                    <a:pt x="703" y="371"/>
                  </a:lnTo>
                  <a:lnTo>
                    <a:pt x="729" y="279"/>
                  </a:lnTo>
                  <a:lnTo>
                    <a:pt x="755" y="185"/>
                  </a:lnTo>
                  <a:lnTo>
                    <a:pt x="769" y="0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69" name="Freeform 181"/>
            <p:cNvSpPr>
              <a:spLocks/>
            </p:cNvSpPr>
            <p:nvPr/>
          </p:nvSpPr>
          <p:spPr bwMode="auto">
            <a:xfrm rot="-1316223">
              <a:off x="5018" y="2976"/>
              <a:ext cx="13" cy="1"/>
            </a:xfrm>
            <a:custGeom>
              <a:avLst/>
              <a:gdLst>
                <a:gd name="T0" fmla="*/ 93 w 93"/>
                <a:gd name="T1" fmla="*/ 0 w 93"/>
                <a:gd name="T2" fmla="*/ 93 w 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3">
                  <a:moveTo>
                    <a:pt x="93" y="0"/>
                  </a:move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70" name="Freeform 182"/>
            <p:cNvSpPr>
              <a:spLocks/>
            </p:cNvSpPr>
            <p:nvPr/>
          </p:nvSpPr>
          <p:spPr bwMode="auto">
            <a:xfrm rot="-1316223">
              <a:off x="4795" y="3104"/>
              <a:ext cx="172" cy="96"/>
            </a:xfrm>
            <a:custGeom>
              <a:avLst/>
              <a:gdLst>
                <a:gd name="T0" fmla="*/ 1205 w 1205"/>
                <a:gd name="T1" fmla="*/ 675 h 675"/>
                <a:gd name="T2" fmla="*/ 993 w 1205"/>
                <a:gd name="T3" fmla="*/ 675 h 675"/>
                <a:gd name="T4" fmla="*/ 835 w 1205"/>
                <a:gd name="T5" fmla="*/ 649 h 675"/>
                <a:gd name="T6" fmla="*/ 742 w 1205"/>
                <a:gd name="T7" fmla="*/ 622 h 675"/>
                <a:gd name="T8" fmla="*/ 649 w 1205"/>
                <a:gd name="T9" fmla="*/ 582 h 675"/>
                <a:gd name="T10" fmla="*/ 490 w 1205"/>
                <a:gd name="T11" fmla="*/ 530 h 675"/>
                <a:gd name="T12" fmla="*/ 345 w 1205"/>
                <a:gd name="T13" fmla="*/ 437 h 675"/>
                <a:gd name="T14" fmla="*/ 279 w 1205"/>
                <a:gd name="T15" fmla="*/ 397 h 675"/>
                <a:gd name="T16" fmla="*/ 199 w 1205"/>
                <a:gd name="T17" fmla="*/ 331 h 675"/>
                <a:gd name="T18" fmla="*/ 92 w 1205"/>
                <a:gd name="T19" fmla="*/ 212 h 675"/>
                <a:gd name="T20" fmla="*/ 0 w 1205"/>
                <a:gd name="T21" fmla="*/ 40 h 675"/>
                <a:gd name="T22" fmla="*/ 66 w 1205"/>
                <a:gd name="T23" fmla="*/ 0 h 675"/>
                <a:gd name="T24" fmla="*/ 159 w 1205"/>
                <a:gd name="T25" fmla="*/ 132 h 675"/>
                <a:gd name="T26" fmla="*/ 279 w 1205"/>
                <a:gd name="T27" fmla="*/ 251 h 675"/>
                <a:gd name="T28" fmla="*/ 345 w 1205"/>
                <a:gd name="T29" fmla="*/ 331 h 675"/>
                <a:gd name="T30" fmla="*/ 397 w 1205"/>
                <a:gd name="T31" fmla="*/ 371 h 675"/>
                <a:gd name="T32" fmla="*/ 530 w 1205"/>
                <a:gd name="T33" fmla="*/ 437 h 675"/>
                <a:gd name="T34" fmla="*/ 689 w 1205"/>
                <a:gd name="T35" fmla="*/ 516 h 675"/>
                <a:gd name="T36" fmla="*/ 768 w 1205"/>
                <a:gd name="T37" fmla="*/ 530 h 675"/>
                <a:gd name="T38" fmla="*/ 835 w 1205"/>
                <a:gd name="T39" fmla="*/ 556 h 675"/>
                <a:gd name="T40" fmla="*/ 1020 w 1205"/>
                <a:gd name="T41" fmla="*/ 582 h 675"/>
                <a:gd name="T42" fmla="*/ 1205 w 1205"/>
                <a:gd name="T43" fmla="*/ 582 h 675"/>
                <a:gd name="T44" fmla="*/ 1205 w 1205"/>
                <a:gd name="T45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675">
                  <a:moveTo>
                    <a:pt x="1205" y="675"/>
                  </a:moveTo>
                  <a:lnTo>
                    <a:pt x="993" y="675"/>
                  </a:lnTo>
                  <a:lnTo>
                    <a:pt x="835" y="649"/>
                  </a:lnTo>
                  <a:lnTo>
                    <a:pt x="742" y="622"/>
                  </a:lnTo>
                  <a:lnTo>
                    <a:pt x="649" y="582"/>
                  </a:lnTo>
                  <a:lnTo>
                    <a:pt x="490" y="530"/>
                  </a:lnTo>
                  <a:lnTo>
                    <a:pt x="345" y="437"/>
                  </a:lnTo>
                  <a:lnTo>
                    <a:pt x="279" y="397"/>
                  </a:lnTo>
                  <a:lnTo>
                    <a:pt x="199" y="331"/>
                  </a:lnTo>
                  <a:lnTo>
                    <a:pt x="92" y="212"/>
                  </a:lnTo>
                  <a:lnTo>
                    <a:pt x="0" y="40"/>
                  </a:lnTo>
                  <a:lnTo>
                    <a:pt x="66" y="0"/>
                  </a:lnTo>
                  <a:lnTo>
                    <a:pt x="159" y="132"/>
                  </a:lnTo>
                  <a:lnTo>
                    <a:pt x="279" y="251"/>
                  </a:lnTo>
                  <a:lnTo>
                    <a:pt x="345" y="331"/>
                  </a:lnTo>
                  <a:lnTo>
                    <a:pt x="397" y="371"/>
                  </a:lnTo>
                  <a:lnTo>
                    <a:pt x="530" y="437"/>
                  </a:lnTo>
                  <a:lnTo>
                    <a:pt x="689" y="516"/>
                  </a:lnTo>
                  <a:lnTo>
                    <a:pt x="768" y="530"/>
                  </a:lnTo>
                  <a:lnTo>
                    <a:pt x="835" y="556"/>
                  </a:lnTo>
                  <a:lnTo>
                    <a:pt x="1020" y="582"/>
                  </a:lnTo>
                  <a:lnTo>
                    <a:pt x="1205" y="582"/>
                  </a:lnTo>
                  <a:lnTo>
                    <a:pt x="1205" y="6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71" name="Freeform 183"/>
            <p:cNvSpPr>
              <a:spLocks/>
            </p:cNvSpPr>
            <p:nvPr/>
          </p:nvSpPr>
          <p:spPr bwMode="auto">
            <a:xfrm rot="-1316223">
              <a:off x="4973" y="3153"/>
              <a:ext cx="4" cy="13"/>
            </a:xfrm>
            <a:custGeom>
              <a:avLst/>
              <a:gdLst>
                <a:gd name="T0" fmla="*/ 27 w 27"/>
                <a:gd name="T1" fmla="*/ 93 h 93"/>
                <a:gd name="T2" fmla="*/ 27 w 27"/>
                <a:gd name="T3" fmla="*/ 0 h 93"/>
                <a:gd name="T4" fmla="*/ 0 w 27"/>
                <a:gd name="T5" fmla="*/ 0 h 93"/>
                <a:gd name="T6" fmla="*/ 27 w 27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3">
                  <a:moveTo>
                    <a:pt x="27" y="93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72" name="Freeform 184"/>
            <p:cNvSpPr>
              <a:spLocks/>
            </p:cNvSpPr>
            <p:nvPr/>
          </p:nvSpPr>
          <p:spPr bwMode="auto">
            <a:xfrm rot="-1316223">
              <a:off x="4741" y="3146"/>
              <a:ext cx="60" cy="36"/>
            </a:xfrm>
            <a:custGeom>
              <a:avLst/>
              <a:gdLst>
                <a:gd name="T0" fmla="*/ 424 w 424"/>
                <a:gd name="T1" fmla="*/ 66 h 251"/>
                <a:gd name="T2" fmla="*/ 239 w 424"/>
                <a:gd name="T3" fmla="*/ 185 h 251"/>
                <a:gd name="T4" fmla="*/ 147 w 424"/>
                <a:gd name="T5" fmla="*/ 225 h 251"/>
                <a:gd name="T6" fmla="*/ 93 w 424"/>
                <a:gd name="T7" fmla="*/ 251 h 251"/>
                <a:gd name="T8" fmla="*/ 27 w 424"/>
                <a:gd name="T9" fmla="*/ 251 h 251"/>
                <a:gd name="T10" fmla="*/ 0 w 424"/>
                <a:gd name="T11" fmla="*/ 158 h 251"/>
                <a:gd name="T12" fmla="*/ 80 w 424"/>
                <a:gd name="T13" fmla="*/ 158 h 251"/>
                <a:gd name="T14" fmla="*/ 93 w 424"/>
                <a:gd name="T15" fmla="*/ 132 h 251"/>
                <a:gd name="T16" fmla="*/ 187 w 424"/>
                <a:gd name="T17" fmla="*/ 120 h 251"/>
                <a:gd name="T18" fmla="*/ 358 w 424"/>
                <a:gd name="T19" fmla="*/ 0 h 251"/>
                <a:gd name="T20" fmla="*/ 424 w 424"/>
                <a:gd name="T21" fmla="*/ 6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251">
                  <a:moveTo>
                    <a:pt x="424" y="66"/>
                  </a:moveTo>
                  <a:lnTo>
                    <a:pt x="239" y="185"/>
                  </a:lnTo>
                  <a:lnTo>
                    <a:pt x="147" y="225"/>
                  </a:lnTo>
                  <a:lnTo>
                    <a:pt x="93" y="251"/>
                  </a:lnTo>
                  <a:lnTo>
                    <a:pt x="27" y="251"/>
                  </a:lnTo>
                  <a:lnTo>
                    <a:pt x="0" y="158"/>
                  </a:lnTo>
                  <a:lnTo>
                    <a:pt x="80" y="158"/>
                  </a:lnTo>
                  <a:lnTo>
                    <a:pt x="93" y="132"/>
                  </a:lnTo>
                  <a:lnTo>
                    <a:pt x="187" y="120"/>
                  </a:lnTo>
                  <a:lnTo>
                    <a:pt x="358" y="0"/>
                  </a:lnTo>
                  <a:lnTo>
                    <a:pt x="42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73" name="Freeform 185"/>
            <p:cNvSpPr>
              <a:spLocks/>
            </p:cNvSpPr>
            <p:nvPr/>
          </p:nvSpPr>
          <p:spPr bwMode="auto">
            <a:xfrm rot="-1316223">
              <a:off x="4783" y="3130"/>
              <a:ext cx="9" cy="17"/>
            </a:xfrm>
            <a:custGeom>
              <a:avLst/>
              <a:gdLst>
                <a:gd name="T0" fmla="*/ 66 w 66"/>
                <a:gd name="T1" fmla="*/ 53 h 119"/>
                <a:gd name="T2" fmla="*/ 40 w 66"/>
                <a:gd name="T3" fmla="*/ 0 h 119"/>
                <a:gd name="T4" fmla="*/ 0 w 66"/>
                <a:gd name="T5" fmla="*/ 53 h 119"/>
                <a:gd name="T6" fmla="*/ 66 w 66"/>
                <a:gd name="T7" fmla="*/ 119 h 119"/>
                <a:gd name="T8" fmla="*/ 0 w 66"/>
                <a:gd name="T9" fmla="*/ 93 h 119"/>
                <a:gd name="T10" fmla="*/ 66 w 66"/>
                <a:gd name="T11" fmla="*/ 5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19">
                  <a:moveTo>
                    <a:pt x="66" y="53"/>
                  </a:moveTo>
                  <a:lnTo>
                    <a:pt x="40" y="0"/>
                  </a:lnTo>
                  <a:lnTo>
                    <a:pt x="0" y="53"/>
                  </a:lnTo>
                  <a:lnTo>
                    <a:pt x="66" y="119"/>
                  </a:lnTo>
                  <a:lnTo>
                    <a:pt x="0" y="93"/>
                  </a:lnTo>
                  <a:lnTo>
                    <a:pt x="66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74" name="Freeform 186"/>
            <p:cNvSpPr>
              <a:spLocks/>
            </p:cNvSpPr>
            <p:nvPr/>
          </p:nvSpPr>
          <p:spPr bwMode="auto">
            <a:xfrm rot="-1316223">
              <a:off x="4693" y="3153"/>
              <a:ext cx="53" cy="49"/>
            </a:xfrm>
            <a:custGeom>
              <a:avLst/>
              <a:gdLst>
                <a:gd name="T0" fmla="*/ 370 w 370"/>
                <a:gd name="T1" fmla="*/ 344 h 344"/>
                <a:gd name="T2" fmla="*/ 277 w 370"/>
                <a:gd name="T3" fmla="*/ 344 h 344"/>
                <a:gd name="T4" fmla="*/ 211 w 370"/>
                <a:gd name="T5" fmla="*/ 318 h 344"/>
                <a:gd name="T6" fmla="*/ 158 w 370"/>
                <a:gd name="T7" fmla="*/ 305 h 344"/>
                <a:gd name="T8" fmla="*/ 118 w 370"/>
                <a:gd name="T9" fmla="*/ 251 h 344"/>
                <a:gd name="T10" fmla="*/ 66 w 370"/>
                <a:gd name="T11" fmla="*/ 159 h 344"/>
                <a:gd name="T12" fmla="*/ 0 w 370"/>
                <a:gd name="T13" fmla="*/ 40 h 344"/>
                <a:gd name="T14" fmla="*/ 66 w 370"/>
                <a:gd name="T15" fmla="*/ 0 h 344"/>
                <a:gd name="T16" fmla="*/ 132 w 370"/>
                <a:gd name="T17" fmla="*/ 119 h 344"/>
                <a:gd name="T18" fmla="*/ 185 w 370"/>
                <a:gd name="T19" fmla="*/ 213 h 344"/>
                <a:gd name="T20" fmla="*/ 211 w 370"/>
                <a:gd name="T21" fmla="*/ 225 h 344"/>
                <a:gd name="T22" fmla="*/ 225 w 370"/>
                <a:gd name="T23" fmla="*/ 251 h 344"/>
                <a:gd name="T24" fmla="*/ 303 w 370"/>
                <a:gd name="T25" fmla="*/ 251 h 344"/>
                <a:gd name="T26" fmla="*/ 370 w 370"/>
                <a:gd name="T27" fmla="*/ 251 h 344"/>
                <a:gd name="T28" fmla="*/ 370 w 370"/>
                <a:gd name="T2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0" h="344">
                  <a:moveTo>
                    <a:pt x="370" y="344"/>
                  </a:moveTo>
                  <a:lnTo>
                    <a:pt x="277" y="344"/>
                  </a:lnTo>
                  <a:lnTo>
                    <a:pt x="211" y="318"/>
                  </a:lnTo>
                  <a:lnTo>
                    <a:pt x="158" y="305"/>
                  </a:lnTo>
                  <a:lnTo>
                    <a:pt x="118" y="251"/>
                  </a:lnTo>
                  <a:lnTo>
                    <a:pt x="66" y="159"/>
                  </a:lnTo>
                  <a:lnTo>
                    <a:pt x="0" y="40"/>
                  </a:lnTo>
                  <a:lnTo>
                    <a:pt x="66" y="0"/>
                  </a:lnTo>
                  <a:lnTo>
                    <a:pt x="132" y="119"/>
                  </a:lnTo>
                  <a:lnTo>
                    <a:pt x="185" y="213"/>
                  </a:lnTo>
                  <a:lnTo>
                    <a:pt x="211" y="225"/>
                  </a:lnTo>
                  <a:lnTo>
                    <a:pt x="225" y="251"/>
                  </a:lnTo>
                  <a:lnTo>
                    <a:pt x="303" y="251"/>
                  </a:lnTo>
                  <a:lnTo>
                    <a:pt x="370" y="251"/>
                  </a:lnTo>
                  <a:lnTo>
                    <a:pt x="370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75" name="Freeform 187"/>
            <p:cNvSpPr>
              <a:spLocks/>
            </p:cNvSpPr>
            <p:nvPr/>
          </p:nvSpPr>
          <p:spPr bwMode="auto">
            <a:xfrm rot="-1316223">
              <a:off x="4687" y="3163"/>
              <a:ext cx="9" cy="5"/>
            </a:xfrm>
            <a:custGeom>
              <a:avLst/>
              <a:gdLst>
                <a:gd name="T0" fmla="*/ 66 w 66"/>
                <a:gd name="T1" fmla="*/ 0 h 40"/>
                <a:gd name="T2" fmla="*/ 0 w 66"/>
                <a:gd name="T3" fmla="*/ 40 h 40"/>
                <a:gd name="T4" fmla="*/ 66 w 6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40">
                  <a:moveTo>
                    <a:pt x="66" y="0"/>
                  </a:moveTo>
                  <a:lnTo>
                    <a:pt x="0" y="4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76" name="Freeform 188"/>
            <p:cNvSpPr>
              <a:spLocks/>
            </p:cNvSpPr>
            <p:nvPr/>
          </p:nvSpPr>
          <p:spPr bwMode="auto">
            <a:xfrm rot="-1316223">
              <a:off x="4826" y="2916"/>
              <a:ext cx="1010" cy="393"/>
            </a:xfrm>
            <a:custGeom>
              <a:avLst/>
              <a:gdLst>
                <a:gd name="T0" fmla="*/ 14 w 7072"/>
                <a:gd name="T1" fmla="*/ 821 h 2754"/>
                <a:gd name="T2" fmla="*/ 107 w 7072"/>
                <a:gd name="T3" fmla="*/ 1125 h 2754"/>
                <a:gd name="T4" fmla="*/ 345 w 7072"/>
                <a:gd name="T5" fmla="*/ 1416 h 2754"/>
                <a:gd name="T6" fmla="*/ 584 w 7072"/>
                <a:gd name="T7" fmla="*/ 1589 h 2754"/>
                <a:gd name="T8" fmla="*/ 875 w 7072"/>
                <a:gd name="T9" fmla="*/ 1629 h 2754"/>
                <a:gd name="T10" fmla="*/ 980 w 7072"/>
                <a:gd name="T11" fmla="*/ 1589 h 2754"/>
                <a:gd name="T12" fmla="*/ 1140 w 7072"/>
                <a:gd name="T13" fmla="*/ 1510 h 2754"/>
                <a:gd name="T14" fmla="*/ 1325 w 7072"/>
                <a:gd name="T15" fmla="*/ 1814 h 2754"/>
                <a:gd name="T16" fmla="*/ 1576 w 7072"/>
                <a:gd name="T17" fmla="*/ 2053 h 2754"/>
                <a:gd name="T18" fmla="*/ 1908 w 7072"/>
                <a:gd name="T19" fmla="*/ 2185 h 2754"/>
                <a:gd name="T20" fmla="*/ 2702 w 7072"/>
                <a:gd name="T21" fmla="*/ 2330 h 2754"/>
                <a:gd name="T22" fmla="*/ 2901 w 7072"/>
                <a:gd name="T23" fmla="*/ 2171 h 2754"/>
                <a:gd name="T24" fmla="*/ 3192 w 7072"/>
                <a:gd name="T25" fmla="*/ 2396 h 2754"/>
                <a:gd name="T26" fmla="*/ 3602 w 7072"/>
                <a:gd name="T27" fmla="*/ 2635 h 2754"/>
                <a:gd name="T28" fmla="*/ 3960 w 7072"/>
                <a:gd name="T29" fmla="*/ 2701 h 2754"/>
                <a:gd name="T30" fmla="*/ 4582 w 7072"/>
                <a:gd name="T31" fmla="*/ 2754 h 2754"/>
                <a:gd name="T32" fmla="*/ 4821 w 7072"/>
                <a:gd name="T33" fmla="*/ 2661 h 2754"/>
                <a:gd name="T34" fmla="*/ 5098 w 7072"/>
                <a:gd name="T35" fmla="*/ 2450 h 2754"/>
                <a:gd name="T36" fmla="*/ 5311 w 7072"/>
                <a:gd name="T37" fmla="*/ 2053 h 2754"/>
                <a:gd name="T38" fmla="*/ 5323 w 7072"/>
                <a:gd name="T39" fmla="*/ 1868 h 2754"/>
                <a:gd name="T40" fmla="*/ 5588 w 7072"/>
                <a:gd name="T41" fmla="*/ 1934 h 2754"/>
                <a:gd name="T42" fmla="*/ 5907 w 7072"/>
                <a:gd name="T43" fmla="*/ 1960 h 2754"/>
                <a:gd name="T44" fmla="*/ 6516 w 7072"/>
                <a:gd name="T45" fmla="*/ 1840 h 2754"/>
                <a:gd name="T46" fmla="*/ 6913 w 7072"/>
                <a:gd name="T47" fmla="*/ 1563 h 2754"/>
                <a:gd name="T48" fmla="*/ 7032 w 7072"/>
                <a:gd name="T49" fmla="*/ 1311 h 2754"/>
                <a:gd name="T50" fmla="*/ 7045 w 7072"/>
                <a:gd name="T51" fmla="*/ 914 h 2754"/>
                <a:gd name="T52" fmla="*/ 6939 w 7072"/>
                <a:gd name="T53" fmla="*/ 609 h 2754"/>
                <a:gd name="T54" fmla="*/ 6767 w 7072"/>
                <a:gd name="T55" fmla="*/ 331 h 2754"/>
                <a:gd name="T56" fmla="*/ 6542 w 7072"/>
                <a:gd name="T57" fmla="*/ 145 h 2754"/>
                <a:gd name="T58" fmla="*/ 6264 w 7072"/>
                <a:gd name="T59" fmla="*/ 26 h 2754"/>
                <a:gd name="T60" fmla="*/ 5986 w 7072"/>
                <a:gd name="T61" fmla="*/ 0 h 2754"/>
                <a:gd name="T62" fmla="*/ 5681 w 7072"/>
                <a:gd name="T63" fmla="*/ 145 h 2754"/>
                <a:gd name="T64" fmla="*/ 5774 w 7072"/>
                <a:gd name="T65" fmla="*/ 609 h 2754"/>
                <a:gd name="T66" fmla="*/ 5841 w 7072"/>
                <a:gd name="T67" fmla="*/ 450 h 2754"/>
                <a:gd name="T68" fmla="*/ 5562 w 7072"/>
                <a:gd name="T69" fmla="*/ 251 h 2754"/>
                <a:gd name="T70" fmla="*/ 5191 w 7072"/>
                <a:gd name="T71" fmla="*/ 185 h 2754"/>
                <a:gd name="T72" fmla="*/ 4728 w 7072"/>
                <a:gd name="T73" fmla="*/ 251 h 2754"/>
                <a:gd name="T74" fmla="*/ 4423 w 7072"/>
                <a:gd name="T75" fmla="*/ 424 h 2754"/>
                <a:gd name="T76" fmla="*/ 4158 w 7072"/>
                <a:gd name="T77" fmla="*/ 635 h 2754"/>
                <a:gd name="T78" fmla="*/ 4052 w 7072"/>
                <a:gd name="T79" fmla="*/ 821 h 2754"/>
                <a:gd name="T80" fmla="*/ 3960 w 7072"/>
                <a:gd name="T81" fmla="*/ 1073 h 2754"/>
                <a:gd name="T82" fmla="*/ 3960 w 7072"/>
                <a:gd name="T83" fmla="*/ 1404 h 2754"/>
                <a:gd name="T84" fmla="*/ 4026 w 7072"/>
                <a:gd name="T85" fmla="*/ 1894 h 2754"/>
                <a:gd name="T86" fmla="*/ 3907 w 7072"/>
                <a:gd name="T87" fmla="*/ 1960 h 2754"/>
                <a:gd name="T88" fmla="*/ 3669 w 7072"/>
                <a:gd name="T89" fmla="*/ 1906 h 2754"/>
                <a:gd name="T90" fmla="*/ 3510 w 7072"/>
                <a:gd name="T91" fmla="*/ 1788 h 2754"/>
                <a:gd name="T92" fmla="*/ 3112 w 7072"/>
                <a:gd name="T93" fmla="*/ 1350 h 2754"/>
                <a:gd name="T94" fmla="*/ 2835 w 7072"/>
                <a:gd name="T95" fmla="*/ 1218 h 2754"/>
                <a:gd name="T96" fmla="*/ 2185 w 7072"/>
                <a:gd name="T97" fmla="*/ 1165 h 2754"/>
                <a:gd name="T98" fmla="*/ 1365 w 7072"/>
                <a:gd name="T99" fmla="*/ 1006 h 2754"/>
                <a:gd name="T100" fmla="*/ 676 w 7072"/>
                <a:gd name="T101" fmla="*/ 834 h 2754"/>
                <a:gd name="T102" fmla="*/ 0 w 7072"/>
                <a:gd name="T103" fmla="*/ 516 h 2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72" h="2754">
                  <a:moveTo>
                    <a:pt x="0" y="516"/>
                  </a:moveTo>
                  <a:lnTo>
                    <a:pt x="0" y="729"/>
                  </a:lnTo>
                  <a:lnTo>
                    <a:pt x="14" y="821"/>
                  </a:lnTo>
                  <a:lnTo>
                    <a:pt x="40" y="926"/>
                  </a:lnTo>
                  <a:lnTo>
                    <a:pt x="94" y="1020"/>
                  </a:lnTo>
                  <a:lnTo>
                    <a:pt x="107" y="1125"/>
                  </a:lnTo>
                  <a:lnTo>
                    <a:pt x="226" y="1284"/>
                  </a:lnTo>
                  <a:lnTo>
                    <a:pt x="279" y="1350"/>
                  </a:lnTo>
                  <a:lnTo>
                    <a:pt x="345" y="1416"/>
                  </a:lnTo>
                  <a:lnTo>
                    <a:pt x="411" y="1496"/>
                  </a:lnTo>
                  <a:lnTo>
                    <a:pt x="490" y="1536"/>
                  </a:lnTo>
                  <a:lnTo>
                    <a:pt x="584" y="1589"/>
                  </a:lnTo>
                  <a:lnTo>
                    <a:pt x="676" y="1603"/>
                  </a:lnTo>
                  <a:lnTo>
                    <a:pt x="769" y="1629"/>
                  </a:lnTo>
                  <a:lnTo>
                    <a:pt x="875" y="1629"/>
                  </a:lnTo>
                  <a:lnTo>
                    <a:pt x="901" y="1629"/>
                  </a:lnTo>
                  <a:lnTo>
                    <a:pt x="954" y="1603"/>
                  </a:lnTo>
                  <a:lnTo>
                    <a:pt x="980" y="1589"/>
                  </a:lnTo>
                  <a:lnTo>
                    <a:pt x="994" y="1563"/>
                  </a:lnTo>
                  <a:lnTo>
                    <a:pt x="1113" y="1404"/>
                  </a:lnTo>
                  <a:lnTo>
                    <a:pt x="1140" y="1510"/>
                  </a:lnTo>
                  <a:lnTo>
                    <a:pt x="1179" y="1629"/>
                  </a:lnTo>
                  <a:lnTo>
                    <a:pt x="1259" y="1721"/>
                  </a:lnTo>
                  <a:lnTo>
                    <a:pt x="1325" y="1814"/>
                  </a:lnTo>
                  <a:lnTo>
                    <a:pt x="1391" y="1906"/>
                  </a:lnTo>
                  <a:lnTo>
                    <a:pt x="1484" y="1986"/>
                  </a:lnTo>
                  <a:lnTo>
                    <a:pt x="1576" y="2053"/>
                  </a:lnTo>
                  <a:lnTo>
                    <a:pt x="1695" y="2093"/>
                  </a:lnTo>
                  <a:lnTo>
                    <a:pt x="1789" y="2145"/>
                  </a:lnTo>
                  <a:lnTo>
                    <a:pt x="1908" y="2185"/>
                  </a:lnTo>
                  <a:lnTo>
                    <a:pt x="2159" y="2264"/>
                  </a:lnTo>
                  <a:lnTo>
                    <a:pt x="2424" y="2304"/>
                  </a:lnTo>
                  <a:lnTo>
                    <a:pt x="2702" y="2330"/>
                  </a:lnTo>
                  <a:lnTo>
                    <a:pt x="2741" y="1960"/>
                  </a:lnTo>
                  <a:lnTo>
                    <a:pt x="2807" y="2079"/>
                  </a:lnTo>
                  <a:lnTo>
                    <a:pt x="2901" y="2171"/>
                  </a:lnTo>
                  <a:lnTo>
                    <a:pt x="2994" y="2264"/>
                  </a:lnTo>
                  <a:lnTo>
                    <a:pt x="3099" y="2330"/>
                  </a:lnTo>
                  <a:lnTo>
                    <a:pt x="3192" y="2396"/>
                  </a:lnTo>
                  <a:lnTo>
                    <a:pt x="3285" y="2463"/>
                  </a:lnTo>
                  <a:lnTo>
                    <a:pt x="3484" y="2583"/>
                  </a:lnTo>
                  <a:lnTo>
                    <a:pt x="3602" y="2635"/>
                  </a:lnTo>
                  <a:lnTo>
                    <a:pt x="3721" y="2661"/>
                  </a:lnTo>
                  <a:lnTo>
                    <a:pt x="3841" y="2675"/>
                  </a:lnTo>
                  <a:lnTo>
                    <a:pt x="3960" y="2701"/>
                  </a:lnTo>
                  <a:lnTo>
                    <a:pt x="4211" y="2754"/>
                  </a:lnTo>
                  <a:lnTo>
                    <a:pt x="4490" y="2754"/>
                  </a:lnTo>
                  <a:lnTo>
                    <a:pt x="4582" y="2754"/>
                  </a:lnTo>
                  <a:lnTo>
                    <a:pt x="4648" y="2728"/>
                  </a:lnTo>
                  <a:lnTo>
                    <a:pt x="4741" y="2701"/>
                  </a:lnTo>
                  <a:lnTo>
                    <a:pt x="4821" y="2661"/>
                  </a:lnTo>
                  <a:lnTo>
                    <a:pt x="4980" y="2569"/>
                  </a:lnTo>
                  <a:lnTo>
                    <a:pt x="5046" y="2516"/>
                  </a:lnTo>
                  <a:lnTo>
                    <a:pt x="5098" y="2450"/>
                  </a:lnTo>
                  <a:lnTo>
                    <a:pt x="5218" y="2304"/>
                  </a:lnTo>
                  <a:lnTo>
                    <a:pt x="5284" y="2145"/>
                  </a:lnTo>
                  <a:lnTo>
                    <a:pt x="5311" y="2053"/>
                  </a:lnTo>
                  <a:lnTo>
                    <a:pt x="5311" y="2000"/>
                  </a:lnTo>
                  <a:lnTo>
                    <a:pt x="5323" y="1960"/>
                  </a:lnTo>
                  <a:lnTo>
                    <a:pt x="5323" y="1868"/>
                  </a:lnTo>
                  <a:lnTo>
                    <a:pt x="5351" y="1774"/>
                  </a:lnTo>
                  <a:lnTo>
                    <a:pt x="5469" y="1868"/>
                  </a:lnTo>
                  <a:lnTo>
                    <a:pt x="5588" y="1934"/>
                  </a:lnTo>
                  <a:lnTo>
                    <a:pt x="5654" y="1934"/>
                  </a:lnTo>
                  <a:lnTo>
                    <a:pt x="5747" y="1960"/>
                  </a:lnTo>
                  <a:lnTo>
                    <a:pt x="5907" y="1960"/>
                  </a:lnTo>
                  <a:lnTo>
                    <a:pt x="6118" y="1934"/>
                  </a:lnTo>
                  <a:lnTo>
                    <a:pt x="6303" y="1906"/>
                  </a:lnTo>
                  <a:lnTo>
                    <a:pt x="6516" y="1840"/>
                  </a:lnTo>
                  <a:lnTo>
                    <a:pt x="6701" y="1748"/>
                  </a:lnTo>
                  <a:lnTo>
                    <a:pt x="6847" y="1629"/>
                  </a:lnTo>
                  <a:lnTo>
                    <a:pt x="6913" y="1563"/>
                  </a:lnTo>
                  <a:lnTo>
                    <a:pt x="6952" y="1496"/>
                  </a:lnTo>
                  <a:lnTo>
                    <a:pt x="7005" y="1404"/>
                  </a:lnTo>
                  <a:lnTo>
                    <a:pt x="7032" y="1311"/>
                  </a:lnTo>
                  <a:lnTo>
                    <a:pt x="7045" y="1218"/>
                  </a:lnTo>
                  <a:lnTo>
                    <a:pt x="7072" y="1125"/>
                  </a:lnTo>
                  <a:lnTo>
                    <a:pt x="7045" y="914"/>
                  </a:lnTo>
                  <a:lnTo>
                    <a:pt x="7032" y="794"/>
                  </a:lnTo>
                  <a:lnTo>
                    <a:pt x="6979" y="701"/>
                  </a:lnTo>
                  <a:lnTo>
                    <a:pt x="6939" y="609"/>
                  </a:lnTo>
                  <a:lnTo>
                    <a:pt x="6886" y="516"/>
                  </a:lnTo>
                  <a:lnTo>
                    <a:pt x="6847" y="424"/>
                  </a:lnTo>
                  <a:lnTo>
                    <a:pt x="6767" y="331"/>
                  </a:lnTo>
                  <a:lnTo>
                    <a:pt x="6701" y="251"/>
                  </a:lnTo>
                  <a:lnTo>
                    <a:pt x="6634" y="185"/>
                  </a:lnTo>
                  <a:lnTo>
                    <a:pt x="6542" y="145"/>
                  </a:lnTo>
                  <a:lnTo>
                    <a:pt x="6449" y="92"/>
                  </a:lnTo>
                  <a:lnTo>
                    <a:pt x="6357" y="52"/>
                  </a:lnTo>
                  <a:lnTo>
                    <a:pt x="6264" y="26"/>
                  </a:lnTo>
                  <a:lnTo>
                    <a:pt x="6144" y="0"/>
                  </a:lnTo>
                  <a:lnTo>
                    <a:pt x="6052" y="0"/>
                  </a:lnTo>
                  <a:lnTo>
                    <a:pt x="5986" y="0"/>
                  </a:lnTo>
                  <a:lnTo>
                    <a:pt x="5907" y="26"/>
                  </a:lnTo>
                  <a:lnTo>
                    <a:pt x="5787" y="66"/>
                  </a:lnTo>
                  <a:lnTo>
                    <a:pt x="5681" y="145"/>
                  </a:lnTo>
                  <a:lnTo>
                    <a:pt x="5588" y="239"/>
                  </a:lnTo>
                  <a:lnTo>
                    <a:pt x="5588" y="464"/>
                  </a:lnTo>
                  <a:lnTo>
                    <a:pt x="5774" y="609"/>
                  </a:lnTo>
                  <a:lnTo>
                    <a:pt x="5959" y="649"/>
                  </a:lnTo>
                  <a:lnTo>
                    <a:pt x="5907" y="542"/>
                  </a:lnTo>
                  <a:lnTo>
                    <a:pt x="5841" y="450"/>
                  </a:lnTo>
                  <a:lnTo>
                    <a:pt x="5774" y="344"/>
                  </a:lnTo>
                  <a:lnTo>
                    <a:pt x="5654" y="304"/>
                  </a:lnTo>
                  <a:lnTo>
                    <a:pt x="5562" y="251"/>
                  </a:lnTo>
                  <a:lnTo>
                    <a:pt x="5443" y="211"/>
                  </a:lnTo>
                  <a:lnTo>
                    <a:pt x="5311" y="185"/>
                  </a:lnTo>
                  <a:lnTo>
                    <a:pt x="5191" y="185"/>
                  </a:lnTo>
                  <a:lnTo>
                    <a:pt x="4953" y="211"/>
                  </a:lnTo>
                  <a:lnTo>
                    <a:pt x="4833" y="239"/>
                  </a:lnTo>
                  <a:lnTo>
                    <a:pt x="4728" y="251"/>
                  </a:lnTo>
                  <a:lnTo>
                    <a:pt x="4608" y="304"/>
                  </a:lnTo>
                  <a:lnTo>
                    <a:pt x="4516" y="344"/>
                  </a:lnTo>
                  <a:lnTo>
                    <a:pt x="4423" y="424"/>
                  </a:lnTo>
                  <a:lnTo>
                    <a:pt x="4331" y="464"/>
                  </a:lnTo>
                  <a:lnTo>
                    <a:pt x="4238" y="542"/>
                  </a:lnTo>
                  <a:lnTo>
                    <a:pt x="4158" y="635"/>
                  </a:lnTo>
                  <a:lnTo>
                    <a:pt x="4092" y="729"/>
                  </a:lnTo>
                  <a:lnTo>
                    <a:pt x="4066" y="768"/>
                  </a:lnTo>
                  <a:lnTo>
                    <a:pt x="4052" y="821"/>
                  </a:lnTo>
                  <a:lnTo>
                    <a:pt x="4000" y="914"/>
                  </a:lnTo>
                  <a:lnTo>
                    <a:pt x="3973" y="1006"/>
                  </a:lnTo>
                  <a:lnTo>
                    <a:pt x="3960" y="1073"/>
                  </a:lnTo>
                  <a:lnTo>
                    <a:pt x="3960" y="1125"/>
                  </a:lnTo>
                  <a:lnTo>
                    <a:pt x="3960" y="1231"/>
                  </a:lnTo>
                  <a:lnTo>
                    <a:pt x="3960" y="1404"/>
                  </a:lnTo>
                  <a:lnTo>
                    <a:pt x="3973" y="1563"/>
                  </a:lnTo>
                  <a:lnTo>
                    <a:pt x="4092" y="1868"/>
                  </a:lnTo>
                  <a:lnTo>
                    <a:pt x="4026" y="1894"/>
                  </a:lnTo>
                  <a:lnTo>
                    <a:pt x="4000" y="1906"/>
                  </a:lnTo>
                  <a:lnTo>
                    <a:pt x="3960" y="1934"/>
                  </a:lnTo>
                  <a:lnTo>
                    <a:pt x="3907" y="1960"/>
                  </a:lnTo>
                  <a:lnTo>
                    <a:pt x="3815" y="1960"/>
                  </a:lnTo>
                  <a:lnTo>
                    <a:pt x="3748" y="1934"/>
                  </a:lnTo>
                  <a:lnTo>
                    <a:pt x="3669" y="1906"/>
                  </a:lnTo>
                  <a:lnTo>
                    <a:pt x="3629" y="1894"/>
                  </a:lnTo>
                  <a:lnTo>
                    <a:pt x="3562" y="1840"/>
                  </a:lnTo>
                  <a:lnTo>
                    <a:pt x="3510" y="1788"/>
                  </a:lnTo>
                  <a:lnTo>
                    <a:pt x="3417" y="1681"/>
                  </a:lnTo>
                  <a:lnTo>
                    <a:pt x="3205" y="1444"/>
                  </a:lnTo>
                  <a:lnTo>
                    <a:pt x="3112" y="1350"/>
                  </a:lnTo>
                  <a:lnTo>
                    <a:pt x="3046" y="1311"/>
                  </a:lnTo>
                  <a:lnTo>
                    <a:pt x="2980" y="1258"/>
                  </a:lnTo>
                  <a:lnTo>
                    <a:pt x="2835" y="1218"/>
                  </a:lnTo>
                  <a:lnTo>
                    <a:pt x="2702" y="1165"/>
                  </a:lnTo>
                  <a:lnTo>
                    <a:pt x="2437" y="1165"/>
                  </a:lnTo>
                  <a:lnTo>
                    <a:pt x="2185" y="1165"/>
                  </a:lnTo>
                  <a:lnTo>
                    <a:pt x="2040" y="1139"/>
                  </a:lnTo>
                  <a:lnTo>
                    <a:pt x="1908" y="1125"/>
                  </a:lnTo>
                  <a:lnTo>
                    <a:pt x="1365" y="1006"/>
                  </a:lnTo>
                  <a:lnTo>
                    <a:pt x="1140" y="926"/>
                  </a:lnTo>
                  <a:lnTo>
                    <a:pt x="901" y="887"/>
                  </a:lnTo>
                  <a:lnTo>
                    <a:pt x="676" y="834"/>
                  </a:lnTo>
                  <a:lnTo>
                    <a:pt x="464" y="741"/>
                  </a:lnTo>
                  <a:lnTo>
                    <a:pt x="226" y="649"/>
                  </a:lnTo>
                  <a:lnTo>
                    <a:pt x="0" y="516"/>
                  </a:lnTo>
                  <a:close/>
                </a:path>
              </a:pathLst>
            </a:custGeom>
            <a:solidFill>
              <a:srgbClr val="467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77" name="Freeform 189"/>
            <p:cNvSpPr>
              <a:spLocks/>
            </p:cNvSpPr>
            <p:nvPr/>
          </p:nvSpPr>
          <p:spPr bwMode="auto">
            <a:xfrm rot="-1316223">
              <a:off x="4837" y="3160"/>
              <a:ext cx="132" cy="166"/>
            </a:xfrm>
            <a:custGeom>
              <a:avLst/>
              <a:gdLst>
                <a:gd name="T0" fmla="*/ 92 w 927"/>
                <a:gd name="T1" fmla="*/ 0 h 1165"/>
                <a:gd name="T2" fmla="*/ 92 w 927"/>
                <a:gd name="T3" fmla="*/ 213 h 1165"/>
                <a:gd name="T4" fmla="*/ 119 w 927"/>
                <a:gd name="T5" fmla="*/ 305 h 1165"/>
                <a:gd name="T6" fmla="*/ 146 w 927"/>
                <a:gd name="T7" fmla="*/ 398 h 1165"/>
                <a:gd name="T8" fmla="*/ 159 w 927"/>
                <a:gd name="T9" fmla="*/ 490 h 1165"/>
                <a:gd name="T10" fmla="*/ 212 w 927"/>
                <a:gd name="T11" fmla="*/ 583 h 1165"/>
                <a:gd name="T12" fmla="*/ 305 w 927"/>
                <a:gd name="T13" fmla="*/ 742 h 1165"/>
                <a:gd name="T14" fmla="*/ 371 w 927"/>
                <a:gd name="T15" fmla="*/ 808 h 1165"/>
                <a:gd name="T16" fmla="*/ 424 w 927"/>
                <a:gd name="T17" fmla="*/ 888 h 1165"/>
                <a:gd name="T18" fmla="*/ 490 w 927"/>
                <a:gd name="T19" fmla="*/ 928 h 1165"/>
                <a:gd name="T20" fmla="*/ 556 w 927"/>
                <a:gd name="T21" fmla="*/ 980 h 1165"/>
                <a:gd name="T22" fmla="*/ 649 w 927"/>
                <a:gd name="T23" fmla="*/ 1020 h 1165"/>
                <a:gd name="T24" fmla="*/ 741 w 927"/>
                <a:gd name="T25" fmla="*/ 1047 h 1165"/>
                <a:gd name="T26" fmla="*/ 821 w 927"/>
                <a:gd name="T27" fmla="*/ 1073 h 1165"/>
                <a:gd name="T28" fmla="*/ 927 w 927"/>
                <a:gd name="T29" fmla="*/ 1073 h 1165"/>
                <a:gd name="T30" fmla="*/ 913 w 927"/>
                <a:gd name="T31" fmla="*/ 1165 h 1165"/>
                <a:gd name="T32" fmla="*/ 821 w 927"/>
                <a:gd name="T33" fmla="*/ 1165 h 1165"/>
                <a:gd name="T34" fmla="*/ 702 w 927"/>
                <a:gd name="T35" fmla="*/ 1139 h 1165"/>
                <a:gd name="T36" fmla="*/ 609 w 927"/>
                <a:gd name="T37" fmla="*/ 1113 h 1165"/>
                <a:gd name="T38" fmla="*/ 516 w 927"/>
                <a:gd name="T39" fmla="*/ 1073 h 1165"/>
                <a:gd name="T40" fmla="*/ 450 w 927"/>
                <a:gd name="T41" fmla="*/ 994 h 1165"/>
                <a:gd name="T42" fmla="*/ 371 w 927"/>
                <a:gd name="T43" fmla="*/ 954 h 1165"/>
                <a:gd name="T44" fmla="*/ 305 w 927"/>
                <a:gd name="T45" fmla="*/ 862 h 1165"/>
                <a:gd name="T46" fmla="*/ 239 w 927"/>
                <a:gd name="T47" fmla="*/ 795 h 1165"/>
                <a:gd name="T48" fmla="*/ 146 w 927"/>
                <a:gd name="T49" fmla="*/ 623 h 1165"/>
                <a:gd name="T50" fmla="*/ 92 w 927"/>
                <a:gd name="T51" fmla="*/ 530 h 1165"/>
                <a:gd name="T52" fmla="*/ 52 w 927"/>
                <a:gd name="T53" fmla="*/ 410 h 1165"/>
                <a:gd name="T54" fmla="*/ 26 w 927"/>
                <a:gd name="T55" fmla="*/ 318 h 1165"/>
                <a:gd name="T56" fmla="*/ 0 w 927"/>
                <a:gd name="T57" fmla="*/ 213 h 1165"/>
                <a:gd name="T58" fmla="*/ 0 w 927"/>
                <a:gd name="T59" fmla="*/ 0 h 1165"/>
                <a:gd name="T60" fmla="*/ 92 w 927"/>
                <a:gd name="T61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7" h="1165">
                  <a:moveTo>
                    <a:pt x="92" y="0"/>
                  </a:moveTo>
                  <a:lnTo>
                    <a:pt x="92" y="213"/>
                  </a:lnTo>
                  <a:lnTo>
                    <a:pt x="119" y="305"/>
                  </a:lnTo>
                  <a:lnTo>
                    <a:pt x="146" y="398"/>
                  </a:lnTo>
                  <a:lnTo>
                    <a:pt x="159" y="490"/>
                  </a:lnTo>
                  <a:lnTo>
                    <a:pt x="212" y="583"/>
                  </a:lnTo>
                  <a:lnTo>
                    <a:pt x="305" y="742"/>
                  </a:lnTo>
                  <a:lnTo>
                    <a:pt x="371" y="808"/>
                  </a:lnTo>
                  <a:lnTo>
                    <a:pt x="424" y="888"/>
                  </a:lnTo>
                  <a:lnTo>
                    <a:pt x="490" y="928"/>
                  </a:lnTo>
                  <a:lnTo>
                    <a:pt x="556" y="980"/>
                  </a:lnTo>
                  <a:lnTo>
                    <a:pt x="649" y="1020"/>
                  </a:lnTo>
                  <a:lnTo>
                    <a:pt x="741" y="1047"/>
                  </a:lnTo>
                  <a:lnTo>
                    <a:pt x="821" y="1073"/>
                  </a:lnTo>
                  <a:lnTo>
                    <a:pt x="927" y="1073"/>
                  </a:lnTo>
                  <a:lnTo>
                    <a:pt x="913" y="1165"/>
                  </a:lnTo>
                  <a:lnTo>
                    <a:pt x="821" y="1165"/>
                  </a:lnTo>
                  <a:lnTo>
                    <a:pt x="702" y="1139"/>
                  </a:lnTo>
                  <a:lnTo>
                    <a:pt x="609" y="1113"/>
                  </a:lnTo>
                  <a:lnTo>
                    <a:pt x="516" y="1073"/>
                  </a:lnTo>
                  <a:lnTo>
                    <a:pt x="450" y="994"/>
                  </a:lnTo>
                  <a:lnTo>
                    <a:pt x="371" y="954"/>
                  </a:lnTo>
                  <a:lnTo>
                    <a:pt x="305" y="862"/>
                  </a:lnTo>
                  <a:lnTo>
                    <a:pt x="239" y="795"/>
                  </a:lnTo>
                  <a:lnTo>
                    <a:pt x="146" y="623"/>
                  </a:lnTo>
                  <a:lnTo>
                    <a:pt x="92" y="530"/>
                  </a:lnTo>
                  <a:lnTo>
                    <a:pt x="52" y="410"/>
                  </a:lnTo>
                  <a:lnTo>
                    <a:pt x="26" y="318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78" name="Freeform 190"/>
            <p:cNvSpPr>
              <a:spLocks/>
            </p:cNvSpPr>
            <p:nvPr/>
          </p:nvSpPr>
          <p:spPr bwMode="auto">
            <a:xfrm rot="-1316223">
              <a:off x="4984" y="3247"/>
              <a:ext cx="40" cy="43"/>
            </a:xfrm>
            <a:custGeom>
              <a:avLst/>
              <a:gdLst>
                <a:gd name="T0" fmla="*/ 0 w 279"/>
                <a:gd name="T1" fmla="*/ 211 h 303"/>
                <a:gd name="T2" fmla="*/ 40 w 279"/>
                <a:gd name="T3" fmla="*/ 211 h 303"/>
                <a:gd name="T4" fmla="*/ 67 w 279"/>
                <a:gd name="T5" fmla="*/ 185 h 303"/>
                <a:gd name="T6" fmla="*/ 93 w 279"/>
                <a:gd name="T7" fmla="*/ 185 h 303"/>
                <a:gd name="T8" fmla="*/ 119 w 279"/>
                <a:gd name="T9" fmla="*/ 158 h 303"/>
                <a:gd name="T10" fmla="*/ 213 w 279"/>
                <a:gd name="T11" fmla="*/ 0 h 303"/>
                <a:gd name="T12" fmla="*/ 279 w 279"/>
                <a:gd name="T13" fmla="*/ 38 h 303"/>
                <a:gd name="T14" fmla="*/ 185 w 279"/>
                <a:gd name="T15" fmla="*/ 211 h 303"/>
                <a:gd name="T16" fmla="*/ 159 w 279"/>
                <a:gd name="T17" fmla="*/ 251 h 303"/>
                <a:gd name="T18" fmla="*/ 119 w 279"/>
                <a:gd name="T19" fmla="*/ 277 h 303"/>
                <a:gd name="T20" fmla="*/ 67 w 279"/>
                <a:gd name="T21" fmla="*/ 303 h 303"/>
                <a:gd name="T22" fmla="*/ 14 w 279"/>
                <a:gd name="T23" fmla="*/ 303 h 303"/>
                <a:gd name="T24" fmla="*/ 0 w 279"/>
                <a:gd name="T25" fmla="*/ 21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9" h="303">
                  <a:moveTo>
                    <a:pt x="0" y="211"/>
                  </a:moveTo>
                  <a:lnTo>
                    <a:pt x="40" y="211"/>
                  </a:lnTo>
                  <a:lnTo>
                    <a:pt x="67" y="185"/>
                  </a:lnTo>
                  <a:lnTo>
                    <a:pt x="93" y="185"/>
                  </a:lnTo>
                  <a:lnTo>
                    <a:pt x="119" y="158"/>
                  </a:lnTo>
                  <a:lnTo>
                    <a:pt x="213" y="0"/>
                  </a:lnTo>
                  <a:lnTo>
                    <a:pt x="279" y="38"/>
                  </a:lnTo>
                  <a:lnTo>
                    <a:pt x="185" y="211"/>
                  </a:lnTo>
                  <a:lnTo>
                    <a:pt x="159" y="251"/>
                  </a:lnTo>
                  <a:lnTo>
                    <a:pt x="119" y="277"/>
                  </a:lnTo>
                  <a:lnTo>
                    <a:pt x="67" y="303"/>
                  </a:lnTo>
                  <a:lnTo>
                    <a:pt x="14" y="303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79" name="Freeform 191"/>
            <p:cNvSpPr>
              <a:spLocks/>
            </p:cNvSpPr>
            <p:nvPr/>
          </p:nvSpPr>
          <p:spPr bwMode="auto">
            <a:xfrm rot="-1316223">
              <a:off x="4991" y="3283"/>
              <a:ext cx="2" cy="13"/>
            </a:xfrm>
            <a:custGeom>
              <a:avLst/>
              <a:gdLst>
                <a:gd name="T0" fmla="*/ 0 w 14"/>
                <a:gd name="T1" fmla="*/ 92 h 92"/>
                <a:gd name="T2" fmla="*/ 14 w 14"/>
                <a:gd name="T3" fmla="*/ 92 h 92"/>
                <a:gd name="T4" fmla="*/ 0 w 14"/>
                <a:gd name="T5" fmla="*/ 0 h 92"/>
                <a:gd name="T6" fmla="*/ 14 w 14"/>
                <a:gd name="T7" fmla="*/ 0 h 92"/>
                <a:gd name="T8" fmla="*/ 0 w 14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2">
                  <a:moveTo>
                    <a:pt x="0" y="92"/>
                  </a:moveTo>
                  <a:lnTo>
                    <a:pt x="14" y="9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80" name="Freeform 192"/>
            <p:cNvSpPr>
              <a:spLocks/>
            </p:cNvSpPr>
            <p:nvPr/>
          </p:nvSpPr>
          <p:spPr bwMode="auto">
            <a:xfrm rot="-1316223">
              <a:off x="5023" y="3199"/>
              <a:ext cx="233" cy="138"/>
            </a:xfrm>
            <a:custGeom>
              <a:avLst/>
              <a:gdLst>
                <a:gd name="T0" fmla="*/ 66 w 1628"/>
                <a:gd name="T1" fmla="*/ 0 h 966"/>
                <a:gd name="T2" fmla="*/ 105 w 1628"/>
                <a:gd name="T3" fmla="*/ 106 h 966"/>
                <a:gd name="T4" fmla="*/ 159 w 1628"/>
                <a:gd name="T5" fmla="*/ 199 h 966"/>
                <a:gd name="T6" fmla="*/ 197 w 1628"/>
                <a:gd name="T7" fmla="*/ 291 h 966"/>
                <a:gd name="T8" fmla="*/ 277 w 1628"/>
                <a:gd name="T9" fmla="*/ 384 h 966"/>
                <a:gd name="T10" fmla="*/ 344 w 1628"/>
                <a:gd name="T11" fmla="*/ 464 h 966"/>
                <a:gd name="T12" fmla="*/ 436 w 1628"/>
                <a:gd name="T13" fmla="*/ 530 h 966"/>
                <a:gd name="T14" fmla="*/ 529 w 1628"/>
                <a:gd name="T15" fmla="*/ 596 h 966"/>
                <a:gd name="T16" fmla="*/ 649 w 1628"/>
                <a:gd name="T17" fmla="*/ 649 h 966"/>
                <a:gd name="T18" fmla="*/ 741 w 1628"/>
                <a:gd name="T19" fmla="*/ 689 h 966"/>
                <a:gd name="T20" fmla="*/ 860 w 1628"/>
                <a:gd name="T21" fmla="*/ 741 h 966"/>
                <a:gd name="T22" fmla="*/ 1085 w 1628"/>
                <a:gd name="T23" fmla="*/ 807 h 966"/>
                <a:gd name="T24" fmla="*/ 1350 w 1628"/>
                <a:gd name="T25" fmla="*/ 860 h 966"/>
                <a:gd name="T26" fmla="*/ 1628 w 1628"/>
                <a:gd name="T27" fmla="*/ 874 h 966"/>
                <a:gd name="T28" fmla="*/ 1601 w 1628"/>
                <a:gd name="T29" fmla="*/ 966 h 966"/>
                <a:gd name="T30" fmla="*/ 1350 w 1628"/>
                <a:gd name="T31" fmla="*/ 954 h 966"/>
                <a:gd name="T32" fmla="*/ 1085 w 1628"/>
                <a:gd name="T33" fmla="*/ 900 h 966"/>
                <a:gd name="T34" fmla="*/ 834 w 1628"/>
                <a:gd name="T35" fmla="*/ 834 h 966"/>
                <a:gd name="T36" fmla="*/ 715 w 1628"/>
                <a:gd name="T37" fmla="*/ 781 h 966"/>
                <a:gd name="T38" fmla="*/ 595 w 1628"/>
                <a:gd name="T39" fmla="*/ 741 h 966"/>
                <a:gd name="T40" fmla="*/ 476 w 1628"/>
                <a:gd name="T41" fmla="*/ 675 h 966"/>
                <a:gd name="T42" fmla="*/ 384 w 1628"/>
                <a:gd name="T43" fmla="*/ 622 h 966"/>
                <a:gd name="T44" fmla="*/ 291 w 1628"/>
                <a:gd name="T45" fmla="*/ 530 h 966"/>
                <a:gd name="T46" fmla="*/ 197 w 1628"/>
                <a:gd name="T47" fmla="*/ 464 h 966"/>
                <a:gd name="T48" fmla="*/ 131 w 1628"/>
                <a:gd name="T49" fmla="*/ 370 h 966"/>
                <a:gd name="T50" fmla="*/ 66 w 1628"/>
                <a:gd name="T51" fmla="*/ 251 h 966"/>
                <a:gd name="T52" fmla="*/ 12 w 1628"/>
                <a:gd name="T53" fmla="*/ 132 h 966"/>
                <a:gd name="T54" fmla="*/ 0 w 1628"/>
                <a:gd name="T55" fmla="*/ 12 h 966"/>
                <a:gd name="T56" fmla="*/ 66 w 1628"/>
                <a:gd name="T57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28" h="966">
                  <a:moveTo>
                    <a:pt x="66" y="0"/>
                  </a:moveTo>
                  <a:lnTo>
                    <a:pt x="105" y="106"/>
                  </a:lnTo>
                  <a:lnTo>
                    <a:pt x="159" y="199"/>
                  </a:lnTo>
                  <a:lnTo>
                    <a:pt x="197" y="291"/>
                  </a:lnTo>
                  <a:lnTo>
                    <a:pt x="277" y="384"/>
                  </a:lnTo>
                  <a:lnTo>
                    <a:pt x="344" y="464"/>
                  </a:lnTo>
                  <a:lnTo>
                    <a:pt x="436" y="530"/>
                  </a:lnTo>
                  <a:lnTo>
                    <a:pt x="529" y="596"/>
                  </a:lnTo>
                  <a:lnTo>
                    <a:pt x="649" y="649"/>
                  </a:lnTo>
                  <a:lnTo>
                    <a:pt x="741" y="689"/>
                  </a:lnTo>
                  <a:lnTo>
                    <a:pt x="860" y="741"/>
                  </a:lnTo>
                  <a:lnTo>
                    <a:pt x="1085" y="807"/>
                  </a:lnTo>
                  <a:lnTo>
                    <a:pt x="1350" y="860"/>
                  </a:lnTo>
                  <a:lnTo>
                    <a:pt x="1628" y="874"/>
                  </a:lnTo>
                  <a:lnTo>
                    <a:pt x="1601" y="966"/>
                  </a:lnTo>
                  <a:lnTo>
                    <a:pt x="1350" y="954"/>
                  </a:lnTo>
                  <a:lnTo>
                    <a:pt x="1085" y="900"/>
                  </a:lnTo>
                  <a:lnTo>
                    <a:pt x="834" y="834"/>
                  </a:lnTo>
                  <a:lnTo>
                    <a:pt x="715" y="781"/>
                  </a:lnTo>
                  <a:lnTo>
                    <a:pt x="595" y="741"/>
                  </a:lnTo>
                  <a:lnTo>
                    <a:pt x="476" y="675"/>
                  </a:lnTo>
                  <a:lnTo>
                    <a:pt x="384" y="622"/>
                  </a:lnTo>
                  <a:lnTo>
                    <a:pt x="291" y="530"/>
                  </a:lnTo>
                  <a:lnTo>
                    <a:pt x="197" y="464"/>
                  </a:lnTo>
                  <a:lnTo>
                    <a:pt x="131" y="370"/>
                  </a:lnTo>
                  <a:lnTo>
                    <a:pt x="66" y="251"/>
                  </a:lnTo>
                  <a:lnTo>
                    <a:pt x="12" y="132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81" name="Freeform 193"/>
            <p:cNvSpPr>
              <a:spLocks/>
            </p:cNvSpPr>
            <p:nvPr/>
          </p:nvSpPr>
          <p:spPr bwMode="auto">
            <a:xfrm rot="-1316223">
              <a:off x="5003" y="3229"/>
              <a:ext cx="10" cy="19"/>
            </a:xfrm>
            <a:custGeom>
              <a:avLst/>
              <a:gdLst>
                <a:gd name="T0" fmla="*/ 0 w 66"/>
                <a:gd name="T1" fmla="*/ 94 h 132"/>
                <a:gd name="T2" fmla="*/ 39 w 66"/>
                <a:gd name="T3" fmla="*/ 0 h 132"/>
                <a:gd name="T4" fmla="*/ 66 w 66"/>
                <a:gd name="T5" fmla="*/ 120 h 132"/>
                <a:gd name="T6" fmla="*/ 0 w 66"/>
                <a:gd name="T7" fmla="*/ 132 h 132"/>
                <a:gd name="T8" fmla="*/ 66 w 66"/>
                <a:gd name="T9" fmla="*/ 132 h 132"/>
                <a:gd name="T10" fmla="*/ 0 w 66"/>
                <a:gd name="T11" fmla="*/ 9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2">
                  <a:moveTo>
                    <a:pt x="0" y="94"/>
                  </a:moveTo>
                  <a:lnTo>
                    <a:pt x="39" y="0"/>
                  </a:lnTo>
                  <a:lnTo>
                    <a:pt x="66" y="120"/>
                  </a:lnTo>
                  <a:lnTo>
                    <a:pt x="0" y="132"/>
                  </a:lnTo>
                  <a:lnTo>
                    <a:pt x="66" y="13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82" name="Freeform 194"/>
            <p:cNvSpPr>
              <a:spLocks/>
            </p:cNvSpPr>
            <p:nvPr/>
          </p:nvSpPr>
          <p:spPr bwMode="auto">
            <a:xfrm rot="-1316223">
              <a:off x="5255" y="3232"/>
              <a:ext cx="18" cy="57"/>
            </a:xfrm>
            <a:custGeom>
              <a:avLst/>
              <a:gdLst>
                <a:gd name="T0" fmla="*/ 0 w 120"/>
                <a:gd name="T1" fmla="*/ 370 h 398"/>
                <a:gd name="T2" fmla="*/ 53 w 120"/>
                <a:gd name="T3" fmla="*/ 0 h 398"/>
                <a:gd name="T4" fmla="*/ 120 w 120"/>
                <a:gd name="T5" fmla="*/ 26 h 398"/>
                <a:gd name="T6" fmla="*/ 66 w 120"/>
                <a:gd name="T7" fmla="*/ 398 h 398"/>
                <a:gd name="T8" fmla="*/ 0 w 120"/>
                <a:gd name="T9" fmla="*/ 37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98">
                  <a:moveTo>
                    <a:pt x="0" y="370"/>
                  </a:moveTo>
                  <a:lnTo>
                    <a:pt x="53" y="0"/>
                  </a:lnTo>
                  <a:lnTo>
                    <a:pt x="120" y="26"/>
                  </a:lnTo>
                  <a:lnTo>
                    <a:pt x="66" y="398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83" name="Freeform 195"/>
            <p:cNvSpPr>
              <a:spLocks/>
            </p:cNvSpPr>
            <p:nvPr/>
          </p:nvSpPr>
          <p:spPr bwMode="auto">
            <a:xfrm rot="-1316223">
              <a:off x="5263" y="3277"/>
              <a:ext cx="10" cy="13"/>
            </a:xfrm>
            <a:custGeom>
              <a:avLst/>
              <a:gdLst>
                <a:gd name="T0" fmla="*/ 26 w 66"/>
                <a:gd name="T1" fmla="*/ 92 h 92"/>
                <a:gd name="T2" fmla="*/ 66 w 66"/>
                <a:gd name="T3" fmla="*/ 92 h 92"/>
                <a:gd name="T4" fmla="*/ 66 w 66"/>
                <a:gd name="T5" fmla="*/ 80 h 92"/>
                <a:gd name="T6" fmla="*/ 0 w 66"/>
                <a:gd name="T7" fmla="*/ 52 h 92"/>
                <a:gd name="T8" fmla="*/ 53 w 66"/>
                <a:gd name="T9" fmla="*/ 0 h 92"/>
                <a:gd name="T10" fmla="*/ 26 w 66"/>
                <a:gd name="T1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92">
                  <a:moveTo>
                    <a:pt x="26" y="92"/>
                  </a:moveTo>
                  <a:lnTo>
                    <a:pt x="66" y="92"/>
                  </a:lnTo>
                  <a:lnTo>
                    <a:pt x="66" y="80"/>
                  </a:lnTo>
                  <a:lnTo>
                    <a:pt x="0" y="52"/>
                  </a:lnTo>
                  <a:lnTo>
                    <a:pt x="53" y="0"/>
                  </a:lnTo>
                  <a:lnTo>
                    <a:pt x="26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84" name="Freeform 196"/>
            <p:cNvSpPr>
              <a:spLocks/>
            </p:cNvSpPr>
            <p:nvPr/>
          </p:nvSpPr>
          <p:spPr bwMode="auto">
            <a:xfrm rot="-1316223">
              <a:off x="5264" y="3178"/>
              <a:ext cx="255" cy="123"/>
            </a:xfrm>
            <a:custGeom>
              <a:avLst/>
              <a:gdLst>
                <a:gd name="T0" fmla="*/ 67 w 1788"/>
                <a:gd name="T1" fmla="*/ 0 h 860"/>
                <a:gd name="T2" fmla="*/ 159 w 1788"/>
                <a:gd name="T3" fmla="*/ 92 h 860"/>
                <a:gd name="T4" fmla="*/ 225 w 1788"/>
                <a:gd name="T5" fmla="*/ 211 h 860"/>
                <a:gd name="T6" fmla="*/ 318 w 1788"/>
                <a:gd name="T7" fmla="*/ 277 h 860"/>
                <a:gd name="T8" fmla="*/ 410 w 1788"/>
                <a:gd name="T9" fmla="*/ 370 h 860"/>
                <a:gd name="T10" fmla="*/ 503 w 1788"/>
                <a:gd name="T11" fmla="*/ 436 h 860"/>
                <a:gd name="T12" fmla="*/ 595 w 1788"/>
                <a:gd name="T13" fmla="*/ 490 h 860"/>
                <a:gd name="T14" fmla="*/ 808 w 1788"/>
                <a:gd name="T15" fmla="*/ 609 h 860"/>
                <a:gd name="T16" fmla="*/ 900 w 1788"/>
                <a:gd name="T17" fmla="*/ 649 h 860"/>
                <a:gd name="T18" fmla="*/ 1019 w 1788"/>
                <a:gd name="T19" fmla="*/ 675 h 860"/>
                <a:gd name="T20" fmla="*/ 1139 w 1788"/>
                <a:gd name="T21" fmla="*/ 701 h 860"/>
                <a:gd name="T22" fmla="*/ 1258 w 1788"/>
                <a:gd name="T23" fmla="*/ 727 h 860"/>
                <a:gd name="T24" fmla="*/ 1509 w 1788"/>
                <a:gd name="T25" fmla="*/ 767 h 860"/>
                <a:gd name="T26" fmla="*/ 1788 w 1788"/>
                <a:gd name="T27" fmla="*/ 767 h 860"/>
                <a:gd name="T28" fmla="*/ 1761 w 1788"/>
                <a:gd name="T29" fmla="*/ 860 h 860"/>
                <a:gd name="T30" fmla="*/ 1509 w 1788"/>
                <a:gd name="T31" fmla="*/ 860 h 860"/>
                <a:gd name="T32" fmla="*/ 1258 w 1788"/>
                <a:gd name="T33" fmla="*/ 820 h 860"/>
                <a:gd name="T34" fmla="*/ 1113 w 1788"/>
                <a:gd name="T35" fmla="*/ 794 h 860"/>
                <a:gd name="T36" fmla="*/ 993 w 1788"/>
                <a:gd name="T37" fmla="*/ 767 h 860"/>
                <a:gd name="T38" fmla="*/ 874 w 1788"/>
                <a:gd name="T39" fmla="*/ 741 h 860"/>
                <a:gd name="T40" fmla="*/ 768 w 1788"/>
                <a:gd name="T41" fmla="*/ 701 h 860"/>
                <a:gd name="T42" fmla="*/ 557 w 1788"/>
                <a:gd name="T43" fmla="*/ 582 h 860"/>
                <a:gd name="T44" fmla="*/ 437 w 1788"/>
                <a:gd name="T45" fmla="*/ 516 h 860"/>
                <a:gd name="T46" fmla="*/ 344 w 1788"/>
                <a:gd name="T47" fmla="*/ 436 h 860"/>
                <a:gd name="T48" fmla="*/ 252 w 1788"/>
                <a:gd name="T49" fmla="*/ 344 h 860"/>
                <a:gd name="T50" fmla="*/ 159 w 1788"/>
                <a:gd name="T51" fmla="*/ 251 h 860"/>
                <a:gd name="T52" fmla="*/ 93 w 1788"/>
                <a:gd name="T53" fmla="*/ 159 h 860"/>
                <a:gd name="T54" fmla="*/ 0 w 1788"/>
                <a:gd name="T55" fmla="*/ 52 h 860"/>
                <a:gd name="T56" fmla="*/ 67 w 1788"/>
                <a:gd name="T57" fmla="*/ 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8" h="860">
                  <a:moveTo>
                    <a:pt x="67" y="0"/>
                  </a:moveTo>
                  <a:lnTo>
                    <a:pt x="159" y="92"/>
                  </a:lnTo>
                  <a:lnTo>
                    <a:pt x="225" y="211"/>
                  </a:lnTo>
                  <a:lnTo>
                    <a:pt x="318" y="277"/>
                  </a:lnTo>
                  <a:lnTo>
                    <a:pt x="410" y="370"/>
                  </a:lnTo>
                  <a:lnTo>
                    <a:pt x="503" y="436"/>
                  </a:lnTo>
                  <a:lnTo>
                    <a:pt x="595" y="490"/>
                  </a:lnTo>
                  <a:lnTo>
                    <a:pt x="808" y="609"/>
                  </a:lnTo>
                  <a:lnTo>
                    <a:pt x="900" y="649"/>
                  </a:lnTo>
                  <a:lnTo>
                    <a:pt x="1019" y="675"/>
                  </a:lnTo>
                  <a:lnTo>
                    <a:pt x="1139" y="701"/>
                  </a:lnTo>
                  <a:lnTo>
                    <a:pt x="1258" y="727"/>
                  </a:lnTo>
                  <a:lnTo>
                    <a:pt x="1509" y="767"/>
                  </a:lnTo>
                  <a:lnTo>
                    <a:pt x="1788" y="767"/>
                  </a:lnTo>
                  <a:lnTo>
                    <a:pt x="1761" y="860"/>
                  </a:lnTo>
                  <a:lnTo>
                    <a:pt x="1509" y="860"/>
                  </a:lnTo>
                  <a:lnTo>
                    <a:pt x="1258" y="820"/>
                  </a:lnTo>
                  <a:lnTo>
                    <a:pt x="1113" y="794"/>
                  </a:lnTo>
                  <a:lnTo>
                    <a:pt x="993" y="767"/>
                  </a:lnTo>
                  <a:lnTo>
                    <a:pt x="874" y="741"/>
                  </a:lnTo>
                  <a:lnTo>
                    <a:pt x="768" y="701"/>
                  </a:lnTo>
                  <a:lnTo>
                    <a:pt x="557" y="582"/>
                  </a:lnTo>
                  <a:lnTo>
                    <a:pt x="437" y="516"/>
                  </a:lnTo>
                  <a:lnTo>
                    <a:pt x="344" y="436"/>
                  </a:lnTo>
                  <a:lnTo>
                    <a:pt x="252" y="344"/>
                  </a:lnTo>
                  <a:lnTo>
                    <a:pt x="159" y="251"/>
                  </a:lnTo>
                  <a:lnTo>
                    <a:pt x="93" y="159"/>
                  </a:lnTo>
                  <a:lnTo>
                    <a:pt x="0" y="5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85" name="Freeform 197"/>
            <p:cNvSpPr>
              <a:spLocks/>
            </p:cNvSpPr>
            <p:nvPr/>
          </p:nvSpPr>
          <p:spPr bwMode="auto">
            <a:xfrm rot="-1316223">
              <a:off x="5249" y="3216"/>
              <a:ext cx="10" cy="21"/>
            </a:xfrm>
            <a:custGeom>
              <a:avLst/>
              <a:gdLst>
                <a:gd name="T0" fmla="*/ 0 w 67"/>
                <a:gd name="T1" fmla="*/ 120 h 146"/>
                <a:gd name="T2" fmla="*/ 0 w 67"/>
                <a:gd name="T3" fmla="*/ 0 h 146"/>
                <a:gd name="T4" fmla="*/ 67 w 67"/>
                <a:gd name="T5" fmla="*/ 94 h 146"/>
                <a:gd name="T6" fmla="*/ 0 w 67"/>
                <a:gd name="T7" fmla="*/ 146 h 146"/>
                <a:gd name="T8" fmla="*/ 67 w 67"/>
                <a:gd name="T9" fmla="*/ 146 h 146"/>
                <a:gd name="T10" fmla="*/ 0 w 67"/>
                <a:gd name="T11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46">
                  <a:moveTo>
                    <a:pt x="0" y="120"/>
                  </a:moveTo>
                  <a:lnTo>
                    <a:pt x="0" y="0"/>
                  </a:lnTo>
                  <a:lnTo>
                    <a:pt x="67" y="94"/>
                  </a:lnTo>
                  <a:lnTo>
                    <a:pt x="0" y="146"/>
                  </a:lnTo>
                  <a:lnTo>
                    <a:pt x="67" y="14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86" name="Freeform 198"/>
            <p:cNvSpPr>
              <a:spLocks/>
            </p:cNvSpPr>
            <p:nvPr/>
          </p:nvSpPr>
          <p:spPr bwMode="auto">
            <a:xfrm rot="-1316223">
              <a:off x="5501" y="3085"/>
              <a:ext cx="127" cy="146"/>
            </a:xfrm>
            <a:custGeom>
              <a:avLst/>
              <a:gdLst>
                <a:gd name="T0" fmla="*/ 0 w 887"/>
                <a:gd name="T1" fmla="*/ 927 h 1020"/>
                <a:gd name="T2" fmla="*/ 92 w 887"/>
                <a:gd name="T3" fmla="*/ 927 h 1020"/>
                <a:gd name="T4" fmla="*/ 158 w 887"/>
                <a:gd name="T5" fmla="*/ 901 h 1020"/>
                <a:gd name="T6" fmla="*/ 238 w 887"/>
                <a:gd name="T7" fmla="*/ 887 h 1020"/>
                <a:gd name="T8" fmla="*/ 305 w 887"/>
                <a:gd name="T9" fmla="*/ 861 h 1020"/>
                <a:gd name="T10" fmla="*/ 437 w 887"/>
                <a:gd name="T11" fmla="*/ 769 h 1020"/>
                <a:gd name="T12" fmla="*/ 516 w 887"/>
                <a:gd name="T13" fmla="*/ 689 h 1020"/>
                <a:gd name="T14" fmla="*/ 582 w 887"/>
                <a:gd name="T15" fmla="*/ 650 h 1020"/>
                <a:gd name="T16" fmla="*/ 675 w 887"/>
                <a:gd name="T17" fmla="*/ 504 h 1020"/>
                <a:gd name="T18" fmla="*/ 741 w 887"/>
                <a:gd name="T19" fmla="*/ 345 h 1020"/>
                <a:gd name="T20" fmla="*/ 767 w 887"/>
                <a:gd name="T21" fmla="*/ 252 h 1020"/>
                <a:gd name="T22" fmla="*/ 767 w 887"/>
                <a:gd name="T23" fmla="*/ 212 h 1020"/>
                <a:gd name="T24" fmla="*/ 794 w 887"/>
                <a:gd name="T25" fmla="*/ 186 h 1020"/>
                <a:gd name="T26" fmla="*/ 794 w 887"/>
                <a:gd name="T27" fmla="*/ 94 h 1020"/>
                <a:gd name="T28" fmla="*/ 821 w 887"/>
                <a:gd name="T29" fmla="*/ 0 h 1020"/>
                <a:gd name="T30" fmla="*/ 887 w 887"/>
                <a:gd name="T31" fmla="*/ 0 h 1020"/>
                <a:gd name="T32" fmla="*/ 887 w 887"/>
                <a:gd name="T33" fmla="*/ 94 h 1020"/>
                <a:gd name="T34" fmla="*/ 887 w 887"/>
                <a:gd name="T35" fmla="*/ 186 h 1020"/>
                <a:gd name="T36" fmla="*/ 861 w 887"/>
                <a:gd name="T37" fmla="*/ 226 h 1020"/>
                <a:gd name="T38" fmla="*/ 861 w 887"/>
                <a:gd name="T39" fmla="*/ 305 h 1020"/>
                <a:gd name="T40" fmla="*/ 833 w 887"/>
                <a:gd name="T41" fmla="*/ 397 h 1020"/>
                <a:gd name="T42" fmla="*/ 741 w 887"/>
                <a:gd name="T43" fmla="*/ 556 h 1020"/>
                <a:gd name="T44" fmla="*/ 648 w 887"/>
                <a:gd name="T45" fmla="*/ 716 h 1020"/>
                <a:gd name="T46" fmla="*/ 582 w 887"/>
                <a:gd name="T47" fmla="*/ 769 h 1020"/>
                <a:gd name="T48" fmla="*/ 516 w 887"/>
                <a:gd name="T49" fmla="*/ 835 h 1020"/>
                <a:gd name="T50" fmla="*/ 343 w 887"/>
                <a:gd name="T51" fmla="*/ 927 h 1020"/>
                <a:gd name="T52" fmla="*/ 251 w 887"/>
                <a:gd name="T53" fmla="*/ 980 h 1020"/>
                <a:gd name="T54" fmla="*/ 185 w 887"/>
                <a:gd name="T55" fmla="*/ 994 h 1020"/>
                <a:gd name="T56" fmla="*/ 92 w 887"/>
                <a:gd name="T57" fmla="*/ 1020 h 1020"/>
                <a:gd name="T58" fmla="*/ 0 w 887"/>
                <a:gd name="T59" fmla="*/ 1020 h 1020"/>
                <a:gd name="T60" fmla="*/ 0 w 887"/>
                <a:gd name="T61" fmla="*/ 927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7" h="1020">
                  <a:moveTo>
                    <a:pt x="0" y="927"/>
                  </a:moveTo>
                  <a:lnTo>
                    <a:pt x="92" y="927"/>
                  </a:lnTo>
                  <a:lnTo>
                    <a:pt x="158" y="901"/>
                  </a:lnTo>
                  <a:lnTo>
                    <a:pt x="238" y="887"/>
                  </a:lnTo>
                  <a:lnTo>
                    <a:pt x="305" y="861"/>
                  </a:lnTo>
                  <a:lnTo>
                    <a:pt x="437" y="769"/>
                  </a:lnTo>
                  <a:lnTo>
                    <a:pt x="516" y="689"/>
                  </a:lnTo>
                  <a:lnTo>
                    <a:pt x="582" y="650"/>
                  </a:lnTo>
                  <a:lnTo>
                    <a:pt x="675" y="504"/>
                  </a:lnTo>
                  <a:lnTo>
                    <a:pt x="741" y="345"/>
                  </a:lnTo>
                  <a:lnTo>
                    <a:pt x="767" y="252"/>
                  </a:lnTo>
                  <a:lnTo>
                    <a:pt x="767" y="212"/>
                  </a:lnTo>
                  <a:lnTo>
                    <a:pt x="794" y="186"/>
                  </a:lnTo>
                  <a:lnTo>
                    <a:pt x="794" y="94"/>
                  </a:lnTo>
                  <a:lnTo>
                    <a:pt x="821" y="0"/>
                  </a:lnTo>
                  <a:lnTo>
                    <a:pt x="887" y="0"/>
                  </a:lnTo>
                  <a:lnTo>
                    <a:pt x="887" y="94"/>
                  </a:lnTo>
                  <a:lnTo>
                    <a:pt x="887" y="186"/>
                  </a:lnTo>
                  <a:lnTo>
                    <a:pt x="861" y="226"/>
                  </a:lnTo>
                  <a:lnTo>
                    <a:pt x="861" y="305"/>
                  </a:lnTo>
                  <a:lnTo>
                    <a:pt x="833" y="397"/>
                  </a:lnTo>
                  <a:lnTo>
                    <a:pt x="741" y="556"/>
                  </a:lnTo>
                  <a:lnTo>
                    <a:pt x="648" y="716"/>
                  </a:lnTo>
                  <a:lnTo>
                    <a:pt x="582" y="769"/>
                  </a:lnTo>
                  <a:lnTo>
                    <a:pt x="516" y="835"/>
                  </a:lnTo>
                  <a:lnTo>
                    <a:pt x="343" y="927"/>
                  </a:lnTo>
                  <a:lnTo>
                    <a:pt x="251" y="980"/>
                  </a:lnTo>
                  <a:lnTo>
                    <a:pt x="185" y="994"/>
                  </a:lnTo>
                  <a:lnTo>
                    <a:pt x="92" y="1020"/>
                  </a:lnTo>
                  <a:lnTo>
                    <a:pt x="0" y="1020"/>
                  </a:lnTo>
                  <a:lnTo>
                    <a:pt x="0" y="9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87" name="Freeform 199"/>
            <p:cNvSpPr>
              <a:spLocks/>
            </p:cNvSpPr>
            <p:nvPr/>
          </p:nvSpPr>
          <p:spPr bwMode="auto">
            <a:xfrm rot="-1316223">
              <a:off x="5528" y="3237"/>
              <a:ext cx="3" cy="13"/>
            </a:xfrm>
            <a:custGeom>
              <a:avLst/>
              <a:gdLst>
                <a:gd name="T0" fmla="*/ 0 w 27"/>
                <a:gd name="T1" fmla="*/ 93 h 93"/>
                <a:gd name="T2" fmla="*/ 27 w 27"/>
                <a:gd name="T3" fmla="*/ 93 h 93"/>
                <a:gd name="T4" fmla="*/ 27 w 27"/>
                <a:gd name="T5" fmla="*/ 0 h 93"/>
                <a:gd name="T6" fmla="*/ 0 w 27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93">
                  <a:moveTo>
                    <a:pt x="0" y="93"/>
                  </a:moveTo>
                  <a:lnTo>
                    <a:pt x="27" y="93"/>
                  </a:lnTo>
                  <a:lnTo>
                    <a:pt x="27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88" name="Freeform 200"/>
            <p:cNvSpPr>
              <a:spLocks/>
            </p:cNvSpPr>
            <p:nvPr/>
          </p:nvSpPr>
          <p:spPr bwMode="auto">
            <a:xfrm rot="-1316223">
              <a:off x="5590" y="3050"/>
              <a:ext cx="85" cy="36"/>
            </a:xfrm>
            <a:custGeom>
              <a:avLst/>
              <a:gdLst>
                <a:gd name="T0" fmla="*/ 66 w 596"/>
                <a:gd name="T1" fmla="*/ 0 h 252"/>
                <a:gd name="T2" fmla="*/ 185 w 596"/>
                <a:gd name="T3" fmla="*/ 66 h 252"/>
                <a:gd name="T4" fmla="*/ 291 w 596"/>
                <a:gd name="T5" fmla="*/ 146 h 252"/>
                <a:gd name="T6" fmla="*/ 370 w 596"/>
                <a:gd name="T7" fmla="*/ 146 h 252"/>
                <a:gd name="T8" fmla="*/ 436 w 596"/>
                <a:gd name="T9" fmla="*/ 158 h 252"/>
                <a:gd name="T10" fmla="*/ 596 w 596"/>
                <a:gd name="T11" fmla="*/ 158 h 252"/>
                <a:gd name="T12" fmla="*/ 582 w 596"/>
                <a:gd name="T13" fmla="*/ 252 h 252"/>
                <a:gd name="T14" fmla="*/ 410 w 596"/>
                <a:gd name="T15" fmla="*/ 252 h 252"/>
                <a:gd name="T16" fmla="*/ 343 w 596"/>
                <a:gd name="T17" fmla="*/ 238 h 252"/>
                <a:gd name="T18" fmla="*/ 277 w 596"/>
                <a:gd name="T19" fmla="*/ 238 h 252"/>
                <a:gd name="T20" fmla="*/ 132 w 596"/>
                <a:gd name="T21" fmla="*/ 158 h 252"/>
                <a:gd name="T22" fmla="*/ 0 w 596"/>
                <a:gd name="T23" fmla="*/ 66 h 252"/>
                <a:gd name="T24" fmla="*/ 66 w 596"/>
                <a:gd name="T2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6" h="252">
                  <a:moveTo>
                    <a:pt x="66" y="0"/>
                  </a:moveTo>
                  <a:lnTo>
                    <a:pt x="185" y="66"/>
                  </a:lnTo>
                  <a:lnTo>
                    <a:pt x="291" y="146"/>
                  </a:lnTo>
                  <a:lnTo>
                    <a:pt x="370" y="146"/>
                  </a:lnTo>
                  <a:lnTo>
                    <a:pt x="436" y="158"/>
                  </a:lnTo>
                  <a:lnTo>
                    <a:pt x="596" y="158"/>
                  </a:lnTo>
                  <a:lnTo>
                    <a:pt x="582" y="252"/>
                  </a:lnTo>
                  <a:lnTo>
                    <a:pt x="410" y="252"/>
                  </a:lnTo>
                  <a:lnTo>
                    <a:pt x="343" y="238"/>
                  </a:lnTo>
                  <a:lnTo>
                    <a:pt x="277" y="238"/>
                  </a:lnTo>
                  <a:lnTo>
                    <a:pt x="132" y="158"/>
                  </a:lnTo>
                  <a:lnTo>
                    <a:pt x="0" y="6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89" name="Freeform 201"/>
            <p:cNvSpPr>
              <a:spLocks/>
            </p:cNvSpPr>
            <p:nvPr/>
          </p:nvSpPr>
          <p:spPr bwMode="auto">
            <a:xfrm rot="-1316223">
              <a:off x="5586" y="3055"/>
              <a:ext cx="9" cy="19"/>
            </a:xfrm>
            <a:custGeom>
              <a:avLst/>
              <a:gdLst>
                <a:gd name="T0" fmla="*/ 0 w 66"/>
                <a:gd name="T1" fmla="*/ 93 h 133"/>
                <a:gd name="T2" fmla="*/ 0 w 66"/>
                <a:gd name="T3" fmla="*/ 0 h 133"/>
                <a:gd name="T4" fmla="*/ 66 w 66"/>
                <a:gd name="T5" fmla="*/ 67 h 133"/>
                <a:gd name="T6" fmla="*/ 0 w 66"/>
                <a:gd name="T7" fmla="*/ 133 h 133"/>
                <a:gd name="T8" fmla="*/ 66 w 66"/>
                <a:gd name="T9" fmla="*/ 93 h 133"/>
                <a:gd name="T10" fmla="*/ 0 w 66"/>
                <a:gd name="T11" fmla="*/ 9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33">
                  <a:moveTo>
                    <a:pt x="0" y="93"/>
                  </a:moveTo>
                  <a:lnTo>
                    <a:pt x="0" y="0"/>
                  </a:lnTo>
                  <a:lnTo>
                    <a:pt x="66" y="67"/>
                  </a:lnTo>
                  <a:lnTo>
                    <a:pt x="0" y="133"/>
                  </a:lnTo>
                  <a:lnTo>
                    <a:pt x="66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90" name="Freeform 202"/>
            <p:cNvSpPr>
              <a:spLocks/>
            </p:cNvSpPr>
            <p:nvPr/>
          </p:nvSpPr>
          <p:spPr bwMode="auto">
            <a:xfrm rot="-1316223">
              <a:off x="5650" y="2917"/>
              <a:ext cx="170" cy="125"/>
            </a:xfrm>
            <a:custGeom>
              <a:avLst/>
              <a:gdLst>
                <a:gd name="T0" fmla="*/ 0 w 1191"/>
                <a:gd name="T1" fmla="*/ 781 h 875"/>
                <a:gd name="T2" fmla="*/ 211 w 1191"/>
                <a:gd name="T3" fmla="*/ 769 h 875"/>
                <a:gd name="T4" fmla="*/ 396 w 1191"/>
                <a:gd name="T5" fmla="*/ 743 h 875"/>
                <a:gd name="T6" fmla="*/ 582 w 1191"/>
                <a:gd name="T7" fmla="*/ 663 h 875"/>
                <a:gd name="T8" fmla="*/ 754 w 1191"/>
                <a:gd name="T9" fmla="*/ 596 h 875"/>
                <a:gd name="T10" fmla="*/ 913 w 1191"/>
                <a:gd name="T11" fmla="*/ 464 h 875"/>
                <a:gd name="T12" fmla="*/ 952 w 1191"/>
                <a:gd name="T13" fmla="*/ 411 h 875"/>
                <a:gd name="T14" fmla="*/ 1006 w 1191"/>
                <a:gd name="T15" fmla="*/ 345 h 875"/>
                <a:gd name="T16" fmla="*/ 1045 w 1191"/>
                <a:gd name="T17" fmla="*/ 253 h 875"/>
                <a:gd name="T18" fmla="*/ 1072 w 1191"/>
                <a:gd name="T19" fmla="*/ 186 h 875"/>
                <a:gd name="T20" fmla="*/ 1098 w 1191"/>
                <a:gd name="T21" fmla="*/ 93 h 875"/>
                <a:gd name="T22" fmla="*/ 1125 w 1191"/>
                <a:gd name="T23" fmla="*/ 0 h 875"/>
                <a:gd name="T24" fmla="*/ 1191 w 1191"/>
                <a:gd name="T25" fmla="*/ 0 h 875"/>
                <a:gd name="T26" fmla="*/ 1191 w 1191"/>
                <a:gd name="T27" fmla="*/ 106 h 875"/>
                <a:gd name="T28" fmla="*/ 1165 w 1191"/>
                <a:gd name="T29" fmla="*/ 199 h 875"/>
                <a:gd name="T30" fmla="*/ 1138 w 1191"/>
                <a:gd name="T31" fmla="*/ 291 h 875"/>
                <a:gd name="T32" fmla="*/ 1098 w 1191"/>
                <a:gd name="T33" fmla="*/ 385 h 875"/>
                <a:gd name="T34" fmla="*/ 1032 w 1191"/>
                <a:gd name="T35" fmla="*/ 464 h 875"/>
                <a:gd name="T36" fmla="*/ 952 w 1191"/>
                <a:gd name="T37" fmla="*/ 530 h 875"/>
                <a:gd name="T38" fmla="*/ 820 w 1191"/>
                <a:gd name="T39" fmla="*/ 663 h 875"/>
                <a:gd name="T40" fmla="*/ 635 w 1191"/>
                <a:gd name="T41" fmla="*/ 769 h 875"/>
                <a:gd name="T42" fmla="*/ 424 w 1191"/>
                <a:gd name="T43" fmla="*/ 835 h 875"/>
                <a:gd name="T44" fmla="*/ 211 w 1191"/>
                <a:gd name="T45" fmla="*/ 861 h 875"/>
                <a:gd name="T46" fmla="*/ 0 w 1191"/>
                <a:gd name="T47" fmla="*/ 875 h 875"/>
                <a:gd name="T48" fmla="*/ 0 w 1191"/>
                <a:gd name="T49" fmla="*/ 781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1" h="875">
                  <a:moveTo>
                    <a:pt x="0" y="781"/>
                  </a:moveTo>
                  <a:lnTo>
                    <a:pt x="211" y="769"/>
                  </a:lnTo>
                  <a:lnTo>
                    <a:pt x="396" y="743"/>
                  </a:lnTo>
                  <a:lnTo>
                    <a:pt x="582" y="663"/>
                  </a:lnTo>
                  <a:lnTo>
                    <a:pt x="754" y="596"/>
                  </a:lnTo>
                  <a:lnTo>
                    <a:pt x="913" y="464"/>
                  </a:lnTo>
                  <a:lnTo>
                    <a:pt x="952" y="411"/>
                  </a:lnTo>
                  <a:lnTo>
                    <a:pt x="1006" y="345"/>
                  </a:lnTo>
                  <a:lnTo>
                    <a:pt x="1045" y="253"/>
                  </a:lnTo>
                  <a:lnTo>
                    <a:pt x="1072" y="186"/>
                  </a:lnTo>
                  <a:lnTo>
                    <a:pt x="1098" y="93"/>
                  </a:lnTo>
                  <a:lnTo>
                    <a:pt x="1125" y="0"/>
                  </a:lnTo>
                  <a:lnTo>
                    <a:pt x="1191" y="0"/>
                  </a:lnTo>
                  <a:lnTo>
                    <a:pt x="1191" y="106"/>
                  </a:lnTo>
                  <a:lnTo>
                    <a:pt x="1165" y="199"/>
                  </a:lnTo>
                  <a:lnTo>
                    <a:pt x="1138" y="291"/>
                  </a:lnTo>
                  <a:lnTo>
                    <a:pt x="1098" y="385"/>
                  </a:lnTo>
                  <a:lnTo>
                    <a:pt x="1032" y="464"/>
                  </a:lnTo>
                  <a:lnTo>
                    <a:pt x="952" y="530"/>
                  </a:lnTo>
                  <a:lnTo>
                    <a:pt x="820" y="663"/>
                  </a:lnTo>
                  <a:lnTo>
                    <a:pt x="635" y="769"/>
                  </a:lnTo>
                  <a:lnTo>
                    <a:pt x="424" y="835"/>
                  </a:lnTo>
                  <a:lnTo>
                    <a:pt x="211" y="861"/>
                  </a:lnTo>
                  <a:lnTo>
                    <a:pt x="0" y="875"/>
                  </a:lnTo>
                  <a:lnTo>
                    <a:pt x="0" y="7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91" name="Freeform 203"/>
            <p:cNvSpPr>
              <a:spLocks/>
            </p:cNvSpPr>
            <p:nvPr/>
          </p:nvSpPr>
          <p:spPr bwMode="auto">
            <a:xfrm rot="-1316223">
              <a:off x="5674" y="3056"/>
              <a:ext cx="2" cy="14"/>
            </a:xfrm>
            <a:custGeom>
              <a:avLst/>
              <a:gdLst>
                <a:gd name="T0" fmla="*/ 0 w 14"/>
                <a:gd name="T1" fmla="*/ 94 h 94"/>
                <a:gd name="T2" fmla="*/ 14 w 14"/>
                <a:gd name="T3" fmla="*/ 94 h 94"/>
                <a:gd name="T4" fmla="*/ 14 w 14"/>
                <a:gd name="T5" fmla="*/ 0 h 94"/>
                <a:gd name="T6" fmla="*/ 0 w 14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94">
                  <a:moveTo>
                    <a:pt x="0" y="94"/>
                  </a:moveTo>
                  <a:lnTo>
                    <a:pt x="14" y="94"/>
                  </a:lnTo>
                  <a:lnTo>
                    <a:pt x="14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92" name="Freeform 204"/>
            <p:cNvSpPr>
              <a:spLocks/>
            </p:cNvSpPr>
            <p:nvPr/>
          </p:nvSpPr>
          <p:spPr bwMode="auto">
            <a:xfrm rot="-1316223">
              <a:off x="5615" y="2756"/>
              <a:ext cx="149" cy="167"/>
            </a:xfrm>
            <a:custGeom>
              <a:avLst/>
              <a:gdLst>
                <a:gd name="T0" fmla="*/ 980 w 1046"/>
                <a:gd name="T1" fmla="*/ 1165 h 1165"/>
                <a:gd name="T2" fmla="*/ 953 w 1046"/>
                <a:gd name="T3" fmla="*/ 954 h 1165"/>
                <a:gd name="T4" fmla="*/ 927 w 1046"/>
                <a:gd name="T5" fmla="*/ 861 h 1165"/>
                <a:gd name="T6" fmla="*/ 900 w 1046"/>
                <a:gd name="T7" fmla="*/ 741 h 1165"/>
                <a:gd name="T8" fmla="*/ 861 w 1046"/>
                <a:gd name="T9" fmla="*/ 675 h 1165"/>
                <a:gd name="T10" fmla="*/ 807 w 1046"/>
                <a:gd name="T11" fmla="*/ 582 h 1165"/>
                <a:gd name="T12" fmla="*/ 741 w 1046"/>
                <a:gd name="T13" fmla="*/ 490 h 1165"/>
                <a:gd name="T14" fmla="*/ 702 w 1046"/>
                <a:gd name="T15" fmla="*/ 410 h 1165"/>
                <a:gd name="T16" fmla="*/ 622 w 1046"/>
                <a:gd name="T17" fmla="*/ 344 h 1165"/>
                <a:gd name="T18" fmla="*/ 530 w 1046"/>
                <a:gd name="T19" fmla="*/ 279 h 1165"/>
                <a:gd name="T20" fmla="*/ 464 w 1046"/>
                <a:gd name="T21" fmla="*/ 225 h 1165"/>
                <a:gd name="T22" fmla="*/ 371 w 1046"/>
                <a:gd name="T23" fmla="*/ 185 h 1165"/>
                <a:gd name="T24" fmla="*/ 279 w 1046"/>
                <a:gd name="T25" fmla="*/ 132 h 1165"/>
                <a:gd name="T26" fmla="*/ 185 w 1046"/>
                <a:gd name="T27" fmla="*/ 106 h 1165"/>
                <a:gd name="T28" fmla="*/ 92 w 1046"/>
                <a:gd name="T29" fmla="*/ 92 h 1165"/>
                <a:gd name="T30" fmla="*/ 0 w 1046"/>
                <a:gd name="T31" fmla="*/ 92 h 1165"/>
                <a:gd name="T32" fmla="*/ 0 w 1046"/>
                <a:gd name="T33" fmla="*/ 0 h 1165"/>
                <a:gd name="T34" fmla="*/ 119 w 1046"/>
                <a:gd name="T35" fmla="*/ 14 h 1165"/>
                <a:gd name="T36" fmla="*/ 212 w 1046"/>
                <a:gd name="T37" fmla="*/ 14 h 1165"/>
                <a:gd name="T38" fmla="*/ 317 w 1046"/>
                <a:gd name="T39" fmla="*/ 66 h 1165"/>
                <a:gd name="T40" fmla="*/ 410 w 1046"/>
                <a:gd name="T41" fmla="*/ 92 h 1165"/>
                <a:gd name="T42" fmla="*/ 516 w 1046"/>
                <a:gd name="T43" fmla="*/ 159 h 1165"/>
                <a:gd name="T44" fmla="*/ 609 w 1046"/>
                <a:gd name="T45" fmla="*/ 199 h 1165"/>
                <a:gd name="T46" fmla="*/ 675 w 1046"/>
                <a:gd name="T47" fmla="*/ 279 h 1165"/>
                <a:gd name="T48" fmla="*/ 741 w 1046"/>
                <a:gd name="T49" fmla="*/ 344 h 1165"/>
                <a:gd name="T50" fmla="*/ 807 w 1046"/>
                <a:gd name="T51" fmla="*/ 437 h 1165"/>
                <a:gd name="T52" fmla="*/ 887 w 1046"/>
                <a:gd name="T53" fmla="*/ 530 h 1165"/>
                <a:gd name="T54" fmla="*/ 927 w 1046"/>
                <a:gd name="T55" fmla="*/ 622 h 1165"/>
                <a:gd name="T56" fmla="*/ 980 w 1046"/>
                <a:gd name="T57" fmla="*/ 715 h 1165"/>
                <a:gd name="T58" fmla="*/ 993 w 1046"/>
                <a:gd name="T59" fmla="*/ 834 h 1165"/>
                <a:gd name="T60" fmla="*/ 1020 w 1046"/>
                <a:gd name="T61" fmla="*/ 927 h 1165"/>
                <a:gd name="T62" fmla="*/ 1046 w 1046"/>
                <a:gd name="T63" fmla="*/ 1165 h 1165"/>
                <a:gd name="T64" fmla="*/ 980 w 1046"/>
                <a:gd name="T65" fmla="*/ 1165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6" h="1165">
                  <a:moveTo>
                    <a:pt x="980" y="1165"/>
                  </a:moveTo>
                  <a:lnTo>
                    <a:pt x="953" y="954"/>
                  </a:lnTo>
                  <a:lnTo>
                    <a:pt x="927" y="861"/>
                  </a:lnTo>
                  <a:lnTo>
                    <a:pt x="900" y="741"/>
                  </a:lnTo>
                  <a:lnTo>
                    <a:pt x="861" y="675"/>
                  </a:lnTo>
                  <a:lnTo>
                    <a:pt x="807" y="582"/>
                  </a:lnTo>
                  <a:lnTo>
                    <a:pt x="741" y="490"/>
                  </a:lnTo>
                  <a:lnTo>
                    <a:pt x="702" y="410"/>
                  </a:lnTo>
                  <a:lnTo>
                    <a:pt x="622" y="344"/>
                  </a:lnTo>
                  <a:lnTo>
                    <a:pt x="530" y="279"/>
                  </a:lnTo>
                  <a:lnTo>
                    <a:pt x="464" y="225"/>
                  </a:lnTo>
                  <a:lnTo>
                    <a:pt x="371" y="185"/>
                  </a:lnTo>
                  <a:lnTo>
                    <a:pt x="279" y="132"/>
                  </a:lnTo>
                  <a:lnTo>
                    <a:pt x="185" y="106"/>
                  </a:lnTo>
                  <a:lnTo>
                    <a:pt x="92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19" y="14"/>
                  </a:lnTo>
                  <a:lnTo>
                    <a:pt x="212" y="14"/>
                  </a:lnTo>
                  <a:lnTo>
                    <a:pt x="317" y="66"/>
                  </a:lnTo>
                  <a:lnTo>
                    <a:pt x="410" y="92"/>
                  </a:lnTo>
                  <a:lnTo>
                    <a:pt x="516" y="159"/>
                  </a:lnTo>
                  <a:lnTo>
                    <a:pt x="609" y="199"/>
                  </a:lnTo>
                  <a:lnTo>
                    <a:pt x="675" y="279"/>
                  </a:lnTo>
                  <a:lnTo>
                    <a:pt x="741" y="344"/>
                  </a:lnTo>
                  <a:lnTo>
                    <a:pt x="807" y="437"/>
                  </a:lnTo>
                  <a:lnTo>
                    <a:pt x="887" y="530"/>
                  </a:lnTo>
                  <a:lnTo>
                    <a:pt x="927" y="622"/>
                  </a:lnTo>
                  <a:lnTo>
                    <a:pt x="980" y="715"/>
                  </a:lnTo>
                  <a:lnTo>
                    <a:pt x="993" y="834"/>
                  </a:lnTo>
                  <a:lnTo>
                    <a:pt x="1020" y="927"/>
                  </a:lnTo>
                  <a:lnTo>
                    <a:pt x="1046" y="1165"/>
                  </a:lnTo>
                  <a:lnTo>
                    <a:pt x="980" y="1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93" name="Freeform 205"/>
            <p:cNvSpPr>
              <a:spLocks/>
            </p:cNvSpPr>
            <p:nvPr/>
          </p:nvSpPr>
          <p:spPr bwMode="auto">
            <a:xfrm rot="-1316223">
              <a:off x="5782" y="2891"/>
              <a:ext cx="9" cy="1"/>
            </a:xfrm>
            <a:custGeom>
              <a:avLst/>
              <a:gdLst>
                <a:gd name="T0" fmla="*/ 66 w 66"/>
                <a:gd name="T1" fmla="*/ 0 w 66"/>
                <a:gd name="T2" fmla="*/ 66 w 6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6">
                  <a:moveTo>
                    <a:pt x="66" y="0"/>
                  </a:move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94" name="Freeform 206"/>
            <p:cNvSpPr>
              <a:spLocks/>
            </p:cNvSpPr>
            <p:nvPr/>
          </p:nvSpPr>
          <p:spPr bwMode="auto">
            <a:xfrm rot="-1316223">
              <a:off x="5527" y="2802"/>
              <a:ext cx="74" cy="45"/>
            </a:xfrm>
            <a:custGeom>
              <a:avLst/>
              <a:gdLst>
                <a:gd name="T0" fmla="*/ 516 w 516"/>
                <a:gd name="T1" fmla="*/ 92 h 317"/>
                <a:gd name="T2" fmla="*/ 450 w 516"/>
                <a:gd name="T3" fmla="*/ 92 h 317"/>
                <a:gd name="T4" fmla="*/ 371 w 516"/>
                <a:gd name="T5" fmla="*/ 106 h 317"/>
                <a:gd name="T6" fmla="*/ 277 w 516"/>
                <a:gd name="T7" fmla="*/ 159 h 317"/>
                <a:gd name="T8" fmla="*/ 158 w 516"/>
                <a:gd name="T9" fmla="*/ 199 h 317"/>
                <a:gd name="T10" fmla="*/ 66 w 516"/>
                <a:gd name="T11" fmla="*/ 317 h 317"/>
                <a:gd name="T12" fmla="*/ 0 w 516"/>
                <a:gd name="T13" fmla="*/ 251 h 317"/>
                <a:gd name="T14" fmla="*/ 118 w 516"/>
                <a:gd name="T15" fmla="*/ 132 h 317"/>
                <a:gd name="T16" fmla="*/ 238 w 516"/>
                <a:gd name="T17" fmla="*/ 66 h 317"/>
                <a:gd name="T18" fmla="*/ 357 w 516"/>
                <a:gd name="T19" fmla="*/ 14 h 317"/>
                <a:gd name="T20" fmla="*/ 423 w 516"/>
                <a:gd name="T21" fmla="*/ 0 h 317"/>
                <a:gd name="T22" fmla="*/ 490 w 516"/>
                <a:gd name="T23" fmla="*/ 0 h 317"/>
                <a:gd name="T24" fmla="*/ 516 w 516"/>
                <a:gd name="T25" fmla="*/ 9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317">
                  <a:moveTo>
                    <a:pt x="516" y="92"/>
                  </a:moveTo>
                  <a:lnTo>
                    <a:pt x="450" y="92"/>
                  </a:lnTo>
                  <a:lnTo>
                    <a:pt x="371" y="106"/>
                  </a:lnTo>
                  <a:lnTo>
                    <a:pt x="277" y="159"/>
                  </a:lnTo>
                  <a:lnTo>
                    <a:pt x="158" y="199"/>
                  </a:lnTo>
                  <a:lnTo>
                    <a:pt x="66" y="317"/>
                  </a:lnTo>
                  <a:lnTo>
                    <a:pt x="0" y="251"/>
                  </a:lnTo>
                  <a:lnTo>
                    <a:pt x="118" y="132"/>
                  </a:lnTo>
                  <a:lnTo>
                    <a:pt x="238" y="66"/>
                  </a:lnTo>
                  <a:lnTo>
                    <a:pt x="357" y="14"/>
                  </a:lnTo>
                  <a:lnTo>
                    <a:pt x="423" y="0"/>
                  </a:lnTo>
                  <a:lnTo>
                    <a:pt x="490" y="0"/>
                  </a:lnTo>
                  <a:lnTo>
                    <a:pt x="516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95" name="Freeform 207"/>
            <p:cNvSpPr>
              <a:spLocks/>
            </p:cNvSpPr>
            <p:nvPr/>
          </p:nvSpPr>
          <p:spPr bwMode="auto">
            <a:xfrm rot="-1316223">
              <a:off x="5588" y="2790"/>
              <a:ext cx="4" cy="13"/>
            </a:xfrm>
            <a:custGeom>
              <a:avLst/>
              <a:gdLst>
                <a:gd name="T0" fmla="*/ 26 w 26"/>
                <a:gd name="T1" fmla="*/ 0 h 92"/>
                <a:gd name="T2" fmla="*/ 0 w 26"/>
                <a:gd name="T3" fmla="*/ 0 h 92"/>
                <a:gd name="T4" fmla="*/ 26 w 26"/>
                <a:gd name="T5" fmla="*/ 92 h 92"/>
                <a:gd name="T6" fmla="*/ 26 w 26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92">
                  <a:moveTo>
                    <a:pt x="26" y="0"/>
                  </a:moveTo>
                  <a:lnTo>
                    <a:pt x="0" y="0"/>
                  </a:lnTo>
                  <a:lnTo>
                    <a:pt x="26" y="9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96" name="Rectangle 208"/>
            <p:cNvSpPr>
              <a:spLocks noChangeArrowheads="1"/>
            </p:cNvSpPr>
            <p:nvPr/>
          </p:nvSpPr>
          <p:spPr bwMode="auto">
            <a:xfrm rot="-1316223">
              <a:off x="5541" y="2851"/>
              <a:ext cx="13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97" name="Freeform 209"/>
            <p:cNvSpPr>
              <a:spLocks/>
            </p:cNvSpPr>
            <p:nvPr/>
          </p:nvSpPr>
          <p:spPr bwMode="auto">
            <a:xfrm rot="-1316223">
              <a:off x="5535" y="2848"/>
              <a:ext cx="13" cy="9"/>
            </a:xfrm>
            <a:custGeom>
              <a:avLst/>
              <a:gdLst>
                <a:gd name="T0" fmla="*/ 0 w 92"/>
                <a:gd name="T1" fmla="*/ 0 h 66"/>
                <a:gd name="T2" fmla="*/ 0 w 92"/>
                <a:gd name="T3" fmla="*/ 28 h 66"/>
                <a:gd name="T4" fmla="*/ 92 w 92"/>
                <a:gd name="T5" fmla="*/ 28 h 66"/>
                <a:gd name="T6" fmla="*/ 66 w 92"/>
                <a:gd name="T7" fmla="*/ 66 h 66"/>
                <a:gd name="T8" fmla="*/ 0 w 92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6">
                  <a:moveTo>
                    <a:pt x="0" y="0"/>
                  </a:moveTo>
                  <a:lnTo>
                    <a:pt x="0" y="28"/>
                  </a:lnTo>
                  <a:lnTo>
                    <a:pt x="92" y="28"/>
                  </a:lnTo>
                  <a:lnTo>
                    <a:pt x="66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98" name="Freeform 210"/>
            <p:cNvSpPr>
              <a:spLocks/>
            </p:cNvSpPr>
            <p:nvPr/>
          </p:nvSpPr>
          <p:spPr bwMode="auto">
            <a:xfrm rot="-1316223">
              <a:off x="5551" y="2875"/>
              <a:ext cx="36" cy="29"/>
            </a:xfrm>
            <a:custGeom>
              <a:avLst/>
              <a:gdLst>
                <a:gd name="T0" fmla="*/ 66 w 251"/>
                <a:gd name="T1" fmla="*/ 0 h 199"/>
                <a:gd name="T2" fmla="*/ 0 w 251"/>
                <a:gd name="T3" fmla="*/ 66 h 199"/>
                <a:gd name="T4" fmla="*/ 185 w 251"/>
                <a:gd name="T5" fmla="*/ 199 h 199"/>
                <a:gd name="T6" fmla="*/ 251 w 251"/>
                <a:gd name="T7" fmla="*/ 132 h 199"/>
                <a:gd name="T8" fmla="*/ 66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66" y="0"/>
                  </a:moveTo>
                  <a:lnTo>
                    <a:pt x="0" y="66"/>
                  </a:lnTo>
                  <a:lnTo>
                    <a:pt x="185" y="199"/>
                  </a:lnTo>
                  <a:lnTo>
                    <a:pt x="251" y="13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099" name="Freeform 211"/>
            <p:cNvSpPr>
              <a:spLocks/>
            </p:cNvSpPr>
            <p:nvPr/>
          </p:nvSpPr>
          <p:spPr bwMode="auto">
            <a:xfrm rot="-1316223">
              <a:off x="5548" y="2880"/>
              <a:ext cx="13" cy="10"/>
            </a:xfrm>
            <a:custGeom>
              <a:avLst/>
              <a:gdLst>
                <a:gd name="T0" fmla="*/ 0 w 92"/>
                <a:gd name="T1" fmla="*/ 14 h 66"/>
                <a:gd name="T2" fmla="*/ 0 w 92"/>
                <a:gd name="T3" fmla="*/ 40 h 66"/>
                <a:gd name="T4" fmla="*/ 0 w 92"/>
                <a:gd name="T5" fmla="*/ 66 h 66"/>
                <a:gd name="T6" fmla="*/ 66 w 92"/>
                <a:gd name="T7" fmla="*/ 0 h 66"/>
                <a:gd name="T8" fmla="*/ 92 w 92"/>
                <a:gd name="T9" fmla="*/ 14 h 66"/>
                <a:gd name="T10" fmla="*/ 0 w 92"/>
                <a:gd name="T11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6">
                  <a:moveTo>
                    <a:pt x="0" y="14"/>
                  </a:moveTo>
                  <a:lnTo>
                    <a:pt x="0" y="40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00" name="Freeform 212"/>
            <p:cNvSpPr>
              <a:spLocks/>
            </p:cNvSpPr>
            <p:nvPr/>
          </p:nvSpPr>
          <p:spPr bwMode="auto">
            <a:xfrm rot="-1316223">
              <a:off x="5583" y="2879"/>
              <a:ext cx="30" cy="21"/>
            </a:xfrm>
            <a:custGeom>
              <a:avLst/>
              <a:gdLst>
                <a:gd name="T0" fmla="*/ 27 w 212"/>
                <a:gd name="T1" fmla="*/ 0 h 145"/>
                <a:gd name="T2" fmla="*/ 0 w 212"/>
                <a:gd name="T3" fmla="*/ 93 h 145"/>
                <a:gd name="T4" fmla="*/ 186 w 212"/>
                <a:gd name="T5" fmla="*/ 145 h 145"/>
                <a:gd name="T6" fmla="*/ 212 w 212"/>
                <a:gd name="T7" fmla="*/ 53 h 145"/>
                <a:gd name="T8" fmla="*/ 27 w 212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45">
                  <a:moveTo>
                    <a:pt x="27" y="0"/>
                  </a:moveTo>
                  <a:lnTo>
                    <a:pt x="0" y="93"/>
                  </a:lnTo>
                  <a:lnTo>
                    <a:pt x="186" y="145"/>
                  </a:lnTo>
                  <a:lnTo>
                    <a:pt x="212" y="5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01" name="Freeform 213"/>
            <p:cNvSpPr>
              <a:spLocks/>
            </p:cNvSpPr>
            <p:nvPr/>
          </p:nvSpPr>
          <p:spPr bwMode="auto">
            <a:xfrm rot="-1316223">
              <a:off x="5579" y="2885"/>
              <a:ext cx="10" cy="14"/>
            </a:xfrm>
            <a:custGeom>
              <a:avLst/>
              <a:gdLst>
                <a:gd name="T0" fmla="*/ 0 w 66"/>
                <a:gd name="T1" fmla="*/ 93 h 93"/>
                <a:gd name="T2" fmla="*/ 26 w 66"/>
                <a:gd name="T3" fmla="*/ 93 h 93"/>
                <a:gd name="T4" fmla="*/ 53 w 66"/>
                <a:gd name="T5" fmla="*/ 0 h 93"/>
                <a:gd name="T6" fmla="*/ 66 w 66"/>
                <a:gd name="T7" fmla="*/ 26 h 93"/>
                <a:gd name="T8" fmla="*/ 0 w 66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3">
                  <a:moveTo>
                    <a:pt x="0" y="93"/>
                  </a:moveTo>
                  <a:lnTo>
                    <a:pt x="26" y="93"/>
                  </a:lnTo>
                  <a:lnTo>
                    <a:pt x="53" y="0"/>
                  </a:lnTo>
                  <a:lnTo>
                    <a:pt x="66" y="26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02" name="Freeform 214"/>
            <p:cNvSpPr>
              <a:spLocks/>
            </p:cNvSpPr>
            <p:nvPr/>
          </p:nvSpPr>
          <p:spPr bwMode="auto">
            <a:xfrm rot="-1316223">
              <a:off x="5495" y="2837"/>
              <a:ext cx="113" cy="75"/>
            </a:xfrm>
            <a:custGeom>
              <a:avLst/>
              <a:gdLst>
                <a:gd name="T0" fmla="*/ 716 w 795"/>
                <a:gd name="T1" fmla="*/ 530 h 530"/>
                <a:gd name="T2" fmla="*/ 676 w 795"/>
                <a:gd name="T3" fmla="*/ 411 h 530"/>
                <a:gd name="T4" fmla="*/ 622 w 795"/>
                <a:gd name="T5" fmla="*/ 319 h 530"/>
                <a:gd name="T6" fmla="*/ 530 w 795"/>
                <a:gd name="T7" fmla="*/ 252 h 530"/>
                <a:gd name="T8" fmla="*/ 437 w 795"/>
                <a:gd name="T9" fmla="*/ 186 h 530"/>
                <a:gd name="T10" fmla="*/ 345 w 795"/>
                <a:gd name="T11" fmla="*/ 159 h 530"/>
                <a:gd name="T12" fmla="*/ 226 w 795"/>
                <a:gd name="T13" fmla="*/ 106 h 530"/>
                <a:gd name="T14" fmla="*/ 120 w 795"/>
                <a:gd name="T15" fmla="*/ 94 h 530"/>
                <a:gd name="T16" fmla="*/ 0 w 795"/>
                <a:gd name="T17" fmla="*/ 94 h 530"/>
                <a:gd name="T18" fmla="*/ 0 w 795"/>
                <a:gd name="T19" fmla="*/ 0 h 530"/>
                <a:gd name="T20" fmla="*/ 120 w 795"/>
                <a:gd name="T21" fmla="*/ 14 h 530"/>
                <a:gd name="T22" fmla="*/ 252 w 795"/>
                <a:gd name="T23" fmla="*/ 14 h 530"/>
                <a:gd name="T24" fmla="*/ 371 w 795"/>
                <a:gd name="T25" fmla="*/ 66 h 530"/>
                <a:gd name="T26" fmla="*/ 490 w 795"/>
                <a:gd name="T27" fmla="*/ 106 h 530"/>
                <a:gd name="T28" fmla="*/ 596 w 795"/>
                <a:gd name="T29" fmla="*/ 186 h 530"/>
                <a:gd name="T30" fmla="*/ 702 w 795"/>
                <a:gd name="T31" fmla="*/ 279 h 530"/>
                <a:gd name="T32" fmla="*/ 768 w 795"/>
                <a:gd name="T33" fmla="*/ 371 h 530"/>
                <a:gd name="T34" fmla="*/ 795 w 795"/>
                <a:gd name="T35" fmla="*/ 504 h 530"/>
                <a:gd name="T36" fmla="*/ 716 w 795"/>
                <a:gd name="T37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5" h="530">
                  <a:moveTo>
                    <a:pt x="716" y="530"/>
                  </a:moveTo>
                  <a:lnTo>
                    <a:pt x="676" y="411"/>
                  </a:lnTo>
                  <a:lnTo>
                    <a:pt x="622" y="319"/>
                  </a:lnTo>
                  <a:lnTo>
                    <a:pt x="530" y="252"/>
                  </a:lnTo>
                  <a:lnTo>
                    <a:pt x="437" y="186"/>
                  </a:lnTo>
                  <a:lnTo>
                    <a:pt x="345" y="159"/>
                  </a:lnTo>
                  <a:lnTo>
                    <a:pt x="226" y="106"/>
                  </a:lnTo>
                  <a:lnTo>
                    <a:pt x="120" y="94"/>
                  </a:lnTo>
                  <a:lnTo>
                    <a:pt x="0" y="94"/>
                  </a:lnTo>
                  <a:lnTo>
                    <a:pt x="0" y="0"/>
                  </a:lnTo>
                  <a:lnTo>
                    <a:pt x="120" y="14"/>
                  </a:lnTo>
                  <a:lnTo>
                    <a:pt x="252" y="14"/>
                  </a:lnTo>
                  <a:lnTo>
                    <a:pt x="371" y="66"/>
                  </a:lnTo>
                  <a:lnTo>
                    <a:pt x="490" y="106"/>
                  </a:lnTo>
                  <a:lnTo>
                    <a:pt x="596" y="186"/>
                  </a:lnTo>
                  <a:lnTo>
                    <a:pt x="702" y="279"/>
                  </a:lnTo>
                  <a:lnTo>
                    <a:pt x="768" y="371"/>
                  </a:lnTo>
                  <a:lnTo>
                    <a:pt x="795" y="504"/>
                  </a:lnTo>
                  <a:lnTo>
                    <a:pt x="716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03" name="Freeform 215"/>
            <p:cNvSpPr>
              <a:spLocks/>
            </p:cNvSpPr>
            <p:nvPr/>
          </p:nvSpPr>
          <p:spPr bwMode="auto">
            <a:xfrm rot="-1316223">
              <a:off x="5607" y="2880"/>
              <a:ext cx="17" cy="17"/>
            </a:xfrm>
            <a:custGeom>
              <a:avLst/>
              <a:gdLst>
                <a:gd name="T0" fmla="*/ 26 w 119"/>
                <a:gd name="T1" fmla="*/ 92 h 120"/>
                <a:gd name="T2" fmla="*/ 119 w 119"/>
                <a:gd name="T3" fmla="*/ 120 h 120"/>
                <a:gd name="T4" fmla="*/ 79 w 119"/>
                <a:gd name="T5" fmla="*/ 40 h 120"/>
                <a:gd name="T6" fmla="*/ 0 w 119"/>
                <a:gd name="T7" fmla="*/ 66 h 120"/>
                <a:gd name="T8" fmla="*/ 52 w 119"/>
                <a:gd name="T9" fmla="*/ 0 h 120"/>
                <a:gd name="T10" fmla="*/ 26 w 119"/>
                <a:gd name="T1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20">
                  <a:moveTo>
                    <a:pt x="26" y="92"/>
                  </a:moveTo>
                  <a:lnTo>
                    <a:pt x="119" y="120"/>
                  </a:lnTo>
                  <a:lnTo>
                    <a:pt x="79" y="40"/>
                  </a:lnTo>
                  <a:lnTo>
                    <a:pt x="0" y="66"/>
                  </a:lnTo>
                  <a:lnTo>
                    <a:pt x="52" y="0"/>
                  </a:lnTo>
                  <a:lnTo>
                    <a:pt x="26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04" name="Freeform 216"/>
            <p:cNvSpPr>
              <a:spLocks/>
            </p:cNvSpPr>
            <p:nvPr/>
          </p:nvSpPr>
          <p:spPr bwMode="auto">
            <a:xfrm rot="-1316223">
              <a:off x="5337" y="2890"/>
              <a:ext cx="184" cy="155"/>
            </a:xfrm>
            <a:custGeom>
              <a:avLst/>
              <a:gdLst>
                <a:gd name="T0" fmla="*/ 1284 w 1284"/>
                <a:gd name="T1" fmla="*/ 94 h 1086"/>
                <a:gd name="T2" fmla="*/ 1046 w 1284"/>
                <a:gd name="T3" fmla="*/ 106 h 1086"/>
                <a:gd name="T4" fmla="*/ 926 w 1284"/>
                <a:gd name="T5" fmla="*/ 132 h 1086"/>
                <a:gd name="T6" fmla="*/ 821 w 1284"/>
                <a:gd name="T7" fmla="*/ 159 h 1086"/>
                <a:gd name="T8" fmla="*/ 728 w 1284"/>
                <a:gd name="T9" fmla="*/ 199 h 1086"/>
                <a:gd name="T10" fmla="*/ 635 w 1284"/>
                <a:gd name="T11" fmla="*/ 252 h 1086"/>
                <a:gd name="T12" fmla="*/ 543 w 1284"/>
                <a:gd name="T13" fmla="*/ 305 h 1086"/>
                <a:gd name="T14" fmla="*/ 436 w 1284"/>
                <a:gd name="T15" fmla="*/ 371 h 1086"/>
                <a:gd name="T16" fmla="*/ 370 w 1284"/>
                <a:gd name="T17" fmla="*/ 437 h 1086"/>
                <a:gd name="T18" fmla="*/ 304 w 1284"/>
                <a:gd name="T19" fmla="*/ 504 h 1086"/>
                <a:gd name="T20" fmla="*/ 238 w 1284"/>
                <a:gd name="T21" fmla="*/ 596 h 1086"/>
                <a:gd name="T22" fmla="*/ 211 w 1284"/>
                <a:gd name="T23" fmla="*/ 649 h 1086"/>
                <a:gd name="T24" fmla="*/ 185 w 1284"/>
                <a:gd name="T25" fmla="*/ 689 h 1086"/>
                <a:gd name="T26" fmla="*/ 145 w 1284"/>
                <a:gd name="T27" fmla="*/ 781 h 1086"/>
                <a:gd name="T28" fmla="*/ 93 w 1284"/>
                <a:gd name="T29" fmla="*/ 875 h 1086"/>
                <a:gd name="T30" fmla="*/ 93 w 1284"/>
                <a:gd name="T31" fmla="*/ 928 h 1086"/>
                <a:gd name="T32" fmla="*/ 93 w 1284"/>
                <a:gd name="T33" fmla="*/ 980 h 1086"/>
                <a:gd name="T34" fmla="*/ 93 w 1284"/>
                <a:gd name="T35" fmla="*/ 1086 h 1086"/>
                <a:gd name="T36" fmla="*/ 0 w 1284"/>
                <a:gd name="T37" fmla="*/ 1086 h 1086"/>
                <a:gd name="T38" fmla="*/ 0 w 1284"/>
                <a:gd name="T39" fmla="*/ 980 h 1086"/>
                <a:gd name="T40" fmla="*/ 0 w 1284"/>
                <a:gd name="T41" fmla="*/ 901 h 1086"/>
                <a:gd name="T42" fmla="*/ 26 w 1284"/>
                <a:gd name="T43" fmla="*/ 861 h 1086"/>
                <a:gd name="T44" fmla="*/ 53 w 1284"/>
                <a:gd name="T45" fmla="*/ 742 h 1086"/>
                <a:gd name="T46" fmla="*/ 93 w 1284"/>
                <a:gd name="T47" fmla="*/ 649 h 1086"/>
                <a:gd name="T48" fmla="*/ 119 w 1284"/>
                <a:gd name="T49" fmla="*/ 596 h 1086"/>
                <a:gd name="T50" fmla="*/ 159 w 1284"/>
                <a:gd name="T51" fmla="*/ 556 h 1086"/>
                <a:gd name="T52" fmla="*/ 238 w 1284"/>
                <a:gd name="T53" fmla="*/ 464 h 1086"/>
                <a:gd name="T54" fmla="*/ 304 w 1284"/>
                <a:gd name="T55" fmla="*/ 371 h 1086"/>
                <a:gd name="T56" fmla="*/ 370 w 1284"/>
                <a:gd name="T57" fmla="*/ 305 h 1086"/>
                <a:gd name="T58" fmla="*/ 490 w 1284"/>
                <a:gd name="T59" fmla="*/ 225 h 1086"/>
                <a:gd name="T60" fmla="*/ 583 w 1284"/>
                <a:gd name="T61" fmla="*/ 159 h 1086"/>
                <a:gd name="T62" fmla="*/ 675 w 1284"/>
                <a:gd name="T63" fmla="*/ 106 h 1086"/>
                <a:gd name="T64" fmla="*/ 794 w 1284"/>
                <a:gd name="T65" fmla="*/ 66 h 1086"/>
                <a:gd name="T66" fmla="*/ 914 w 1284"/>
                <a:gd name="T67" fmla="*/ 40 h 1086"/>
                <a:gd name="T68" fmla="*/ 1020 w 1284"/>
                <a:gd name="T69" fmla="*/ 14 h 1086"/>
                <a:gd name="T70" fmla="*/ 1258 w 1284"/>
                <a:gd name="T71" fmla="*/ 0 h 1086"/>
                <a:gd name="T72" fmla="*/ 1284 w 1284"/>
                <a:gd name="T73" fmla="*/ 94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4" h="1086">
                  <a:moveTo>
                    <a:pt x="1284" y="94"/>
                  </a:moveTo>
                  <a:lnTo>
                    <a:pt x="1046" y="106"/>
                  </a:lnTo>
                  <a:lnTo>
                    <a:pt x="926" y="132"/>
                  </a:lnTo>
                  <a:lnTo>
                    <a:pt x="821" y="159"/>
                  </a:lnTo>
                  <a:lnTo>
                    <a:pt x="728" y="199"/>
                  </a:lnTo>
                  <a:lnTo>
                    <a:pt x="635" y="252"/>
                  </a:lnTo>
                  <a:lnTo>
                    <a:pt x="543" y="305"/>
                  </a:lnTo>
                  <a:lnTo>
                    <a:pt x="436" y="371"/>
                  </a:lnTo>
                  <a:lnTo>
                    <a:pt x="370" y="437"/>
                  </a:lnTo>
                  <a:lnTo>
                    <a:pt x="304" y="504"/>
                  </a:lnTo>
                  <a:lnTo>
                    <a:pt x="238" y="596"/>
                  </a:lnTo>
                  <a:lnTo>
                    <a:pt x="211" y="649"/>
                  </a:lnTo>
                  <a:lnTo>
                    <a:pt x="185" y="689"/>
                  </a:lnTo>
                  <a:lnTo>
                    <a:pt x="145" y="781"/>
                  </a:lnTo>
                  <a:lnTo>
                    <a:pt x="93" y="875"/>
                  </a:lnTo>
                  <a:lnTo>
                    <a:pt x="93" y="928"/>
                  </a:lnTo>
                  <a:lnTo>
                    <a:pt x="93" y="980"/>
                  </a:lnTo>
                  <a:lnTo>
                    <a:pt x="93" y="1086"/>
                  </a:lnTo>
                  <a:lnTo>
                    <a:pt x="0" y="1086"/>
                  </a:lnTo>
                  <a:lnTo>
                    <a:pt x="0" y="980"/>
                  </a:lnTo>
                  <a:lnTo>
                    <a:pt x="0" y="901"/>
                  </a:lnTo>
                  <a:lnTo>
                    <a:pt x="26" y="861"/>
                  </a:lnTo>
                  <a:lnTo>
                    <a:pt x="53" y="742"/>
                  </a:lnTo>
                  <a:lnTo>
                    <a:pt x="93" y="649"/>
                  </a:lnTo>
                  <a:lnTo>
                    <a:pt x="119" y="596"/>
                  </a:lnTo>
                  <a:lnTo>
                    <a:pt x="159" y="556"/>
                  </a:lnTo>
                  <a:lnTo>
                    <a:pt x="238" y="464"/>
                  </a:lnTo>
                  <a:lnTo>
                    <a:pt x="304" y="371"/>
                  </a:lnTo>
                  <a:lnTo>
                    <a:pt x="370" y="305"/>
                  </a:lnTo>
                  <a:lnTo>
                    <a:pt x="490" y="225"/>
                  </a:lnTo>
                  <a:lnTo>
                    <a:pt x="583" y="159"/>
                  </a:lnTo>
                  <a:lnTo>
                    <a:pt x="675" y="106"/>
                  </a:lnTo>
                  <a:lnTo>
                    <a:pt x="794" y="66"/>
                  </a:lnTo>
                  <a:lnTo>
                    <a:pt x="914" y="40"/>
                  </a:lnTo>
                  <a:lnTo>
                    <a:pt x="1020" y="14"/>
                  </a:lnTo>
                  <a:lnTo>
                    <a:pt x="1258" y="0"/>
                  </a:lnTo>
                  <a:lnTo>
                    <a:pt x="1284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05" name="Freeform 217"/>
            <p:cNvSpPr>
              <a:spLocks/>
            </p:cNvSpPr>
            <p:nvPr/>
          </p:nvSpPr>
          <p:spPr bwMode="auto">
            <a:xfrm rot="-1316223">
              <a:off x="5484" y="2861"/>
              <a:ext cx="4" cy="13"/>
            </a:xfrm>
            <a:custGeom>
              <a:avLst/>
              <a:gdLst>
                <a:gd name="T0" fmla="*/ 26 w 26"/>
                <a:gd name="T1" fmla="*/ 0 h 94"/>
                <a:gd name="T2" fmla="*/ 0 w 26"/>
                <a:gd name="T3" fmla="*/ 0 h 94"/>
                <a:gd name="T4" fmla="*/ 26 w 26"/>
                <a:gd name="T5" fmla="*/ 94 h 94"/>
                <a:gd name="T6" fmla="*/ 26 w 26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94">
                  <a:moveTo>
                    <a:pt x="26" y="0"/>
                  </a:moveTo>
                  <a:lnTo>
                    <a:pt x="0" y="0"/>
                  </a:lnTo>
                  <a:lnTo>
                    <a:pt x="26" y="9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06" name="Freeform 218"/>
            <p:cNvSpPr>
              <a:spLocks/>
            </p:cNvSpPr>
            <p:nvPr/>
          </p:nvSpPr>
          <p:spPr bwMode="auto">
            <a:xfrm rot="-1316223">
              <a:off x="5389" y="3065"/>
              <a:ext cx="30" cy="94"/>
            </a:xfrm>
            <a:custGeom>
              <a:avLst/>
              <a:gdLst>
                <a:gd name="T0" fmla="*/ 93 w 211"/>
                <a:gd name="T1" fmla="*/ 0 h 663"/>
                <a:gd name="T2" fmla="*/ 93 w 211"/>
                <a:gd name="T3" fmla="*/ 173 h 663"/>
                <a:gd name="T4" fmla="*/ 119 w 211"/>
                <a:gd name="T5" fmla="*/ 305 h 663"/>
                <a:gd name="T6" fmla="*/ 211 w 211"/>
                <a:gd name="T7" fmla="*/ 637 h 663"/>
                <a:gd name="T8" fmla="*/ 145 w 211"/>
                <a:gd name="T9" fmla="*/ 663 h 663"/>
                <a:gd name="T10" fmla="*/ 26 w 211"/>
                <a:gd name="T11" fmla="*/ 332 h 663"/>
                <a:gd name="T12" fmla="*/ 0 w 211"/>
                <a:gd name="T13" fmla="*/ 173 h 663"/>
                <a:gd name="T14" fmla="*/ 0 w 211"/>
                <a:gd name="T15" fmla="*/ 0 h 663"/>
                <a:gd name="T16" fmla="*/ 93 w 211"/>
                <a:gd name="T17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663">
                  <a:moveTo>
                    <a:pt x="93" y="0"/>
                  </a:moveTo>
                  <a:lnTo>
                    <a:pt x="93" y="173"/>
                  </a:lnTo>
                  <a:lnTo>
                    <a:pt x="119" y="305"/>
                  </a:lnTo>
                  <a:lnTo>
                    <a:pt x="211" y="637"/>
                  </a:lnTo>
                  <a:lnTo>
                    <a:pt x="145" y="663"/>
                  </a:lnTo>
                  <a:lnTo>
                    <a:pt x="26" y="332"/>
                  </a:lnTo>
                  <a:lnTo>
                    <a:pt x="0" y="173"/>
                  </a:lnTo>
                  <a:lnTo>
                    <a:pt x="0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07" name="Freeform 219"/>
            <p:cNvSpPr>
              <a:spLocks/>
            </p:cNvSpPr>
            <p:nvPr/>
          </p:nvSpPr>
          <p:spPr bwMode="auto">
            <a:xfrm rot="-1316223">
              <a:off x="5372" y="3071"/>
              <a:ext cx="13" cy="1"/>
            </a:xfrm>
            <a:custGeom>
              <a:avLst/>
              <a:gdLst>
                <a:gd name="T0" fmla="*/ 0 w 93"/>
                <a:gd name="T1" fmla="*/ 93 w 93"/>
                <a:gd name="T2" fmla="*/ 0 w 9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3">
                  <a:moveTo>
                    <a:pt x="0" y="0"/>
                  </a:move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08" name="Freeform 220"/>
            <p:cNvSpPr>
              <a:spLocks/>
            </p:cNvSpPr>
            <p:nvPr/>
          </p:nvSpPr>
          <p:spPr bwMode="auto">
            <a:xfrm rot="-1316223">
              <a:off x="5404" y="3145"/>
              <a:ext cx="31" cy="27"/>
            </a:xfrm>
            <a:custGeom>
              <a:avLst/>
              <a:gdLst>
                <a:gd name="T0" fmla="*/ 211 w 211"/>
                <a:gd name="T1" fmla="*/ 92 h 186"/>
                <a:gd name="T2" fmla="*/ 171 w 211"/>
                <a:gd name="T3" fmla="*/ 92 h 186"/>
                <a:gd name="T4" fmla="*/ 145 w 211"/>
                <a:gd name="T5" fmla="*/ 146 h 186"/>
                <a:gd name="T6" fmla="*/ 92 w 211"/>
                <a:gd name="T7" fmla="*/ 172 h 186"/>
                <a:gd name="T8" fmla="*/ 26 w 211"/>
                <a:gd name="T9" fmla="*/ 186 h 186"/>
                <a:gd name="T10" fmla="*/ 0 w 211"/>
                <a:gd name="T11" fmla="*/ 92 h 186"/>
                <a:gd name="T12" fmla="*/ 52 w 211"/>
                <a:gd name="T13" fmla="*/ 92 h 186"/>
                <a:gd name="T14" fmla="*/ 79 w 211"/>
                <a:gd name="T15" fmla="*/ 80 h 186"/>
                <a:gd name="T16" fmla="*/ 119 w 211"/>
                <a:gd name="T17" fmla="*/ 26 h 186"/>
                <a:gd name="T18" fmla="*/ 185 w 211"/>
                <a:gd name="T19" fmla="*/ 0 h 186"/>
                <a:gd name="T20" fmla="*/ 211 w 211"/>
                <a:gd name="T21" fmla="*/ 9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186">
                  <a:moveTo>
                    <a:pt x="211" y="92"/>
                  </a:moveTo>
                  <a:lnTo>
                    <a:pt x="171" y="92"/>
                  </a:lnTo>
                  <a:lnTo>
                    <a:pt x="145" y="146"/>
                  </a:lnTo>
                  <a:lnTo>
                    <a:pt x="92" y="172"/>
                  </a:lnTo>
                  <a:lnTo>
                    <a:pt x="26" y="186"/>
                  </a:lnTo>
                  <a:lnTo>
                    <a:pt x="0" y="92"/>
                  </a:lnTo>
                  <a:lnTo>
                    <a:pt x="52" y="92"/>
                  </a:lnTo>
                  <a:lnTo>
                    <a:pt x="79" y="80"/>
                  </a:lnTo>
                  <a:lnTo>
                    <a:pt x="119" y="26"/>
                  </a:lnTo>
                  <a:lnTo>
                    <a:pt x="185" y="0"/>
                  </a:lnTo>
                  <a:lnTo>
                    <a:pt x="211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09" name="Freeform 221"/>
            <p:cNvSpPr>
              <a:spLocks/>
            </p:cNvSpPr>
            <p:nvPr/>
          </p:nvSpPr>
          <p:spPr bwMode="auto">
            <a:xfrm rot="-1316223">
              <a:off x="5425" y="3140"/>
              <a:ext cx="13" cy="13"/>
            </a:xfrm>
            <a:custGeom>
              <a:avLst/>
              <a:gdLst>
                <a:gd name="T0" fmla="*/ 66 w 93"/>
                <a:gd name="T1" fmla="*/ 54 h 92"/>
                <a:gd name="T2" fmla="*/ 93 w 93"/>
                <a:gd name="T3" fmla="*/ 92 h 92"/>
                <a:gd name="T4" fmla="*/ 40 w 93"/>
                <a:gd name="T5" fmla="*/ 92 h 92"/>
                <a:gd name="T6" fmla="*/ 14 w 93"/>
                <a:gd name="T7" fmla="*/ 0 h 92"/>
                <a:gd name="T8" fmla="*/ 0 w 93"/>
                <a:gd name="T9" fmla="*/ 80 h 92"/>
                <a:gd name="T10" fmla="*/ 66 w 93"/>
                <a:gd name="T11" fmla="*/ 5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92">
                  <a:moveTo>
                    <a:pt x="66" y="54"/>
                  </a:moveTo>
                  <a:lnTo>
                    <a:pt x="93" y="92"/>
                  </a:lnTo>
                  <a:lnTo>
                    <a:pt x="40" y="92"/>
                  </a:lnTo>
                  <a:lnTo>
                    <a:pt x="14" y="0"/>
                  </a:lnTo>
                  <a:lnTo>
                    <a:pt x="0" y="80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10" name="Freeform 222"/>
            <p:cNvSpPr>
              <a:spLocks/>
            </p:cNvSpPr>
            <p:nvPr/>
          </p:nvSpPr>
          <p:spPr bwMode="auto">
            <a:xfrm rot="-1316223">
              <a:off x="5262" y="3095"/>
              <a:ext cx="136" cy="110"/>
            </a:xfrm>
            <a:custGeom>
              <a:avLst/>
              <a:gdLst>
                <a:gd name="T0" fmla="*/ 927 w 953"/>
                <a:gd name="T1" fmla="*/ 769 h 769"/>
                <a:gd name="T2" fmla="*/ 861 w 953"/>
                <a:gd name="T3" fmla="*/ 769 h 769"/>
                <a:gd name="T4" fmla="*/ 767 w 953"/>
                <a:gd name="T5" fmla="*/ 755 h 769"/>
                <a:gd name="T6" fmla="*/ 701 w 953"/>
                <a:gd name="T7" fmla="*/ 729 h 769"/>
                <a:gd name="T8" fmla="*/ 622 w 953"/>
                <a:gd name="T9" fmla="*/ 675 h 769"/>
                <a:gd name="T10" fmla="*/ 582 w 953"/>
                <a:gd name="T11" fmla="*/ 637 h 769"/>
                <a:gd name="T12" fmla="*/ 516 w 953"/>
                <a:gd name="T13" fmla="*/ 583 h 769"/>
                <a:gd name="T14" fmla="*/ 423 w 953"/>
                <a:gd name="T15" fmla="*/ 490 h 769"/>
                <a:gd name="T16" fmla="*/ 238 w 953"/>
                <a:gd name="T17" fmla="*/ 265 h 769"/>
                <a:gd name="T18" fmla="*/ 118 w 953"/>
                <a:gd name="T19" fmla="*/ 147 h 769"/>
                <a:gd name="T20" fmla="*/ 40 w 953"/>
                <a:gd name="T21" fmla="*/ 93 h 769"/>
                <a:gd name="T22" fmla="*/ 0 w 953"/>
                <a:gd name="T23" fmla="*/ 80 h 769"/>
                <a:gd name="T24" fmla="*/ 40 w 953"/>
                <a:gd name="T25" fmla="*/ 0 h 769"/>
                <a:gd name="T26" fmla="*/ 118 w 953"/>
                <a:gd name="T27" fmla="*/ 27 h 769"/>
                <a:gd name="T28" fmla="*/ 185 w 953"/>
                <a:gd name="T29" fmla="*/ 80 h 769"/>
                <a:gd name="T30" fmla="*/ 305 w 953"/>
                <a:gd name="T31" fmla="*/ 185 h 769"/>
                <a:gd name="T32" fmla="*/ 490 w 953"/>
                <a:gd name="T33" fmla="*/ 424 h 769"/>
                <a:gd name="T34" fmla="*/ 582 w 953"/>
                <a:gd name="T35" fmla="*/ 517 h 769"/>
                <a:gd name="T36" fmla="*/ 622 w 953"/>
                <a:gd name="T37" fmla="*/ 557 h 769"/>
                <a:gd name="T38" fmla="*/ 701 w 953"/>
                <a:gd name="T39" fmla="*/ 609 h 769"/>
                <a:gd name="T40" fmla="*/ 741 w 953"/>
                <a:gd name="T41" fmla="*/ 637 h 769"/>
                <a:gd name="T42" fmla="*/ 794 w 953"/>
                <a:gd name="T43" fmla="*/ 663 h 769"/>
                <a:gd name="T44" fmla="*/ 861 w 953"/>
                <a:gd name="T45" fmla="*/ 675 h 769"/>
                <a:gd name="T46" fmla="*/ 953 w 953"/>
                <a:gd name="T47" fmla="*/ 675 h 769"/>
                <a:gd name="T48" fmla="*/ 927 w 953"/>
                <a:gd name="T4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53" h="769">
                  <a:moveTo>
                    <a:pt x="927" y="769"/>
                  </a:moveTo>
                  <a:lnTo>
                    <a:pt x="861" y="769"/>
                  </a:lnTo>
                  <a:lnTo>
                    <a:pt x="767" y="755"/>
                  </a:lnTo>
                  <a:lnTo>
                    <a:pt x="701" y="729"/>
                  </a:lnTo>
                  <a:lnTo>
                    <a:pt x="622" y="675"/>
                  </a:lnTo>
                  <a:lnTo>
                    <a:pt x="582" y="637"/>
                  </a:lnTo>
                  <a:lnTo>
                    <a:pt x="516" y="583"/>
                  </a:lnTo>
                  <a:lnTo>
                    <a:pt x="423" y="490"/>
                  </a:lnTo>
                  <a:lnTo>
                    <a:pt x="238" y="265"/>
                  </a:lnTo>
                  <a:lnTo>
                    <a:pt x="118" y="147"/>
                  </a:lnTo>
                  <a:lnTo>
                    <a:pt x="40" y="93"/>
                  </a:lnTo>
                  <a:lnTo>
                    <a:pt x="0" y="80"/>
                  </a:lnTo>
                  <a:lnTo>
                    <a:pt x="40" y="0"/>
                  </a:lnTo>
                  <a:lnTo>
                    <a:pt x="118" y="27"/>
                  </a:lnTo>
                  <a:lnTo>
                    <a:pt x="185" y="80"/>
                  </a:lnTo>
                  <a:lnTo>
                    <a:pt x="305" y="185"/>
                  </a:lnTo>
                  <a:lnTo>
                    <a:pt x="490" y="424"/>
                  </a:lnTo>
                  <a:lnTo>
                    <a:pt x="582" y="517"/>
                  </a:lnTo>
                  <a:lnTo>
                    <a:pt x="622" y="557"/>
                  </a:lnTo>
                  <a:lnTo>
                    <a:pt x="701" y="609"/>
                  </a:lnTo>
                  <a:lnTo>
                    <a:pt x="741" y="637"/>
                  </a:lnTo>
                  <a:lnTo>
                    <a:pt x="794" y="663"/>
                  </a:lnTo>
                  <a:lnTo>
                    <a:pt x="861" y="675"/>
                  </a:lnTo>
                  <a:lnTo>
                    <a:pt x="953" y="675"/>
                  </a:lnTo>
                  <a:lnTo>
                    <a:pt x="927" y="7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11" name="Freeform 223"/>
            <p:cNvSpPr>
              <a:spLocks/>
            </p:cNvSpPr>
            <p:nvPr/>
          </p:nvSpPr>
          <p:spPr bwMode="auto">
            <a:xfrm rot="-1316223">
              <a:off x="5407" y="3163"/>
              <a:ext cx="4" cy="14"/>
            </a:xfrm>
            <a:custGeom>
              <a:avLst/>
              <a:gdLst>
                <a:gd name="T0" fmla="*/ 26 w 26"/>
                <a:gd name="T1" fmla="*/ 94 h 94"/>
                <a:gd name="T2" fmla="*/ 0 w 26"/>
                <a:gd name="T3" fmla="*/ 94 h 94"/>
                <a:gd name="T4" fmla="*/ 26 w 26"/>
                <a:gd name="T5" fmla="*/ 0 h 94"/>
                <a:gd name="T6" fmla="*/ 0 w 26"/>
                <a:gd name="T7" fmla="*/ 0 h 94"/>
                <a:gd name="T8" fmla="*/ 26 w 26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4">
                  <a:moveTo>
                    <a:pt x="26" y="94"/>
                  </a:moveTo>
                  <a:lnTo>
                    <a:pt x="0" y="94"/>
                  </a:lnTo>
                  <a:lnTo>
                    <a:pt x="26" y="0"/>
                  </a:lnTo>
                  <a:lnTo>
                    <a:pt x="0" y="0"/>
                  </a:lnTo>
                  <a:lnTo>
                    <a:pt x="26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12" name="Freeform 224"/>
            <p:cNvSpPr>
              <a:spLocks/>
            </p:cNvSpPr>
            <p:nvPr/>
          </p:nvSpPr>
          <p:spPr bwMode="auto">
            <a:xfrm rot="-1316223">
              <a:off x="5096" y="3130"/>
              <a:ext cx="157" cy="34"/>
            </a:xfrm>
            <a:custGeom>
              <a:avLst/>
              <a:gdLst>
                <a:gd name="T0" fmla="*/ 1073 w 1099"/>
                <a:gd name="T1" fmla="*/ 238 h 238"/>
                <a:gd name="T2" fmla="*/ 926 w 1099"/>
                <a:gd name="T3" fmla="*/ 185 h 238"/>
                <a:gd name="T4" fmla="*/ 821 w 1099"/>
                <a:gd name="T5" fmla="*/ 145 h 238"/>
                <a:gd name="T6" fmla="*/ 556 w 1099"/>
                <a:gd name="T7" fmla="*/ 145 h 238"/>
                <a:gd name="T8" fmla="*/ 304 w 1099"/>
                <a:gd name="T9" fmla="*/ 145 h 238"/>
                <a:gd name="T10" fmla="*/ 145 w 1099"/>
                <a:gd name="T11" fmla="*/ 118 h 238"/>
                <a:gd name="T12" fmla="*/ 0 w 1099"/>
                <a:gd name="T13" fmla="*/ 92 h 238"/>
                <a:gd name="T14" fmla="*/ 27 w 1099"/>
                <a:gd name="T15" fmla="*/ 0 h 238"/>
                <a:gd name="T16" fmla="*/ 159 w 1099"/>
                <a:gd name="T17" fmla="*/ 26 h 238"/>
                <a:gd name="T18" fmla="*/ 304 w 1099"/>
                <a:gd name="T19" fmla="*/ 52 h 238"/>
                <a:gd name="T20" fmla="*/ 556 w 1099"/>
                <a:gd name="T21" fmla="*/ 52 h 238"/>
                <a:gd name="T22" fmla="*/ 821 w 1099"/>
                <a:gd name="T23" fmla="*/ 66 h 238"/>
                <a:gd name="T24" fmla="*/ 954 w 1099"/>
                <a:gd name="T25" fmla="*/ 92 h 238"/>
                <a:gd name="T26" fmla="*/ 1099 w 1099"/>
                <a:gd name="T27" fmla="*/ 145 h 238"/>
                <a:gd name="T28" fmla="*/ 1073 w 1099"/>
                <a:gd name="T2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9" h="238">
                  <a:moveTo>
                    <a:pt x="1073" y="238"/>
                  </a:moveTo>
                  <a:lnTo>
                    <a:pt x="926" y="185"/>
                  </a:lnTo>
                  <a:lnTo>
                    <a:pt x="821" y="145"/>
                  </a:lnTo>
                  <a:lnTo>
                    <a:pt x="556" y="145"/>
                  </a:lnTo>
                  <a:lnTo>
                    <a:pt x="304" y="145"/>
                  </a:lnTo>
                  <a:lnTo>
                    <a:pt x="145" y="118"/>
                  </a:lnTo>
                  <a:lnTo>
                    <a:pt x="0" y="92"/>
                  </a:lnTo>
                  <a:lnTo>
                    <a:pt x="27" y="0"/>
                  </a:lnTo>
                  <a:lnTo>
                    <a:pt x="159" y="26"/>
                  </a:lnTo>
                  <a:lnTo>
                    <a:pt x="304" y="52"/>
                  </a:lnTo>
                  <a:lnTo>
                    <a:pt x="556" y="52"/>
                  </a:lnTo>
                  <a:lnTo>
                    <a:pt x="821" y="66"/>
                  </a:lnTo>
                  <a:lnTo>
                    <a:pt x="954" y="92"/>
                  </a:lnTo>
                  <a:lnTo>
                    <a:pt x="1099" y="145"/>
                  </a:lnTo>
                  <a:lnTo>
                    <a:pt x="1073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13" name="Freeform 225"/>
            <p:cNvSpPr>
              <a:spLocks/>
            </p:cNvSpPr>
            <p:nvPr/>
          </p:nvSpPr>
          <p:spPr bwMode="auto">
            <a:xfrm rot="-1316223">
              <a:off x="5248" y="3121"/>
              <a:ext cx="6" cy="13"/>
            </a:xfrm>
            <a:custGeom>
              <a:avLst/>
              <a:gdLst>
                <a:gd name="T0" fmla="*/ 40 w 40"/>
                <a:gd name="T1" fmla="*/ 13 h 93"/>
                <a:gd name="T2" fmla="*/ 26 w 40"/>
                <a:gd name="T3" fmla="*/ 0 h 93"/>
                <a:gd name="T4" fmla="*/ 0 w 40"/>
                <a:gd name="T5" fmla="*/ 93 h 93"/>
                <a:gd name="T6" fmla="*/ 40 w 40"/>
                <a:gd name="T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93">
                  <a:moveTo>
                    <a:pt x="40" y="13"/>
                  </a:moveTo>
                  <a:lnTo>
                    <a:pt x="26" y="0"/>
                  </a:lnTo>
                  <a:lnTo>
                    <a:pt x="0" y="93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14" name="Freeform 226"/>
            <p:cNvSpPr>
              <a:spLocks/>
            </p:cNvSpPr>
            <p:nvPr/>
          </p:nvSpPr>
          <p:spPr bwMode="auto">
            <a:xfrm rot="-1316223">
              <a:off x="4819" y="3130"/>
              <a:ext cx="277" cy="96"/>
            </a:xfrm>
            <a:custGeom>
              <a:avLst/>
              <a:gdLst>
                <a:gd name="T0" fmla="*/ 1907 w 1934"/>
                <a:gd name="T1" fmla="*/ 675 h 675"/>
                <a:gd name="T2" fmla="*/ 1391 w 1934"/>
                <a:gd name="T3" fmla="*/ 556 h 675"/>
                <a:gd name="T4" fmla="*/ 1139 w 1934"/>
                <a:gd name="T5" fmla="*/ 490 h 675"/>
                <a:gd name="T6" fmla="*/ 927 w 1934"/>
                <a:gd name="T7" fmla="*/ 436 h 675"/>
                <a:gd name="T8" fmla="*/ 702 w 1934"/>
                <a:gd name="T9" fmla="*/ 397 h 675"/>
                <a:gd name="T10" fmla="*/ 464 w 1934"/>
                <a:gd name="T11" fmla="*/ 304 h 675"/>
                <a:gd name="T12" fmla="*/ 239 w 1934"/>
                <a:gd name="T13" fmla="*/ 211 h 675"/>
                <a:gd name="T14" fmla="*/ 0 w 1934"/>
                <a:gd name="T15" fmla="*/ 66 h 675"/>
                <a:gd name="T16" fmla="*/ 40 w 1934"/>
                <a:gd name="T17" fmla="*/ 0 h 675"/>
                <a:gd name="T18" fmla="*/ 279 w 1934"/>
                <a:gd name="T19" fmla="*/ 119 h 675"/>
                <a:gd name="T20" fmla="*/ 516 w 1934"/>
                <a:gd name="T21" fmla="*/ 211 h 675"/>
                <a:gd name="T22" fmla="*/ 715 w 1934"/>
                <a:gd name="T23" fmla="*/ 304 h 675"/>
                <a:gd name="T24" fmla="*/ 954 w 1934"/>
                <a:gd name="T25" fmla="*/ 344 h 675"/>
                <a:gd name="T26" fmla="*/ 1166 w 1934"/>
                <a:gd name="T27" fmla="*/ 424 h 675"/>
                <a:gd name="T28" fmla="*/ 1417 w 1934"/>
                <a:gd name="T29" fmla="*/ 464 h 675"/>
                <a:gd name="T30" fmla="*/ 1934 w 1934"/>
                <a:gd name="T31" fmla="*/ 583 h 675"/>
                <a:gd name="T32" fmla="*/ 1907 w 1934"/>
                <a:gd name="T3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4" h="675">
                  <a:moveTo>
                    <a:pt x="1907" y="675"/>
                  </a:moveTo>
                  <a:lnTo>
                    <a:pt x="1391" y="556"/>
                  </a:lnTo>
                  <a:lnTo>
                    <a:pt x="1139" y="490"/>
                  </a:lnTo>
                  <a:lnTo>
                    <a:pt x="927" y="436"/>
                  </a:lnTo>
                  <a:lnTo>
                    <a:pt x="702" y="397"/>
                  </a:lnTo>
                  <a:lnTo>
                    <a:pt x="464" y="304"/>
                  </a:lnTo>
                  <a:lnTo>
                    <a:pt x="239" y="211"/>
                  </a:lnTo>
                  <a:lnTo>
                    <a:pt x="0" y="66"/>
                  </a:lnTo>
                  <a:lnTo>
                    <a:pt x="40" y="0"/>
                  </a:lnTo>
                  <a:lnTo>
                    <a:pt x="279" y="119"/>
                  </a:lnTo>
                  <a:lnTo>
                    <a:pt x="516" y="211"/>
                  </a:lnTo>
                  <a:lnTo>
                    <a:pt x="715" y="304"/>
                  </a:lnTo>
                  <a:lnTo>
                    <a:pt x="954" y="344"/>
                  </a:lnTo>
                  <a:lnTo>
                    <a:pt x="1166" y="424"/>
                  </a:lnTo>
                  <a:lnTo>
                    <a:pt x="1417" y="464"/>
                  </a:lnTo>
                  <a:lnTo>
                    <a:pt x="1934" y="583"/>
                  </a:lnTo>
                  <a:lnTo>
                    <a:pt x="1907" y="6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15" name="Freeform 227"/>
            <p:cNvSpPr>
              <a:spLocks/>
            </p:cNvSpPr>
            <p:nvPr/>
          </p:nvSpPr>
          <p:spPr bwMode="auto">
            <a:xfrm rot="-1316223">
              <a:off x="5098" y="3159"/>
              <a:ext cx="4" cy="13"/>
            </a:xfrm>
            <a:custGeom>
              <a:avLst/>
              <a:gdLst>
                <a:gd name="T0" fmla="*/ 0 w 27"/>
                <a:gd name="T1" fmla="*/ 92 h 92"/>
                <a:gd name="T2" fmla="*/ 27 w 27"/>
                <a:gd name="T3" fmla="*/ 0 h 92"/>
                <a:gd name="T4" fmla="*/ 0 w 27"/>
                <a:gd name="T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92">
                  <a:moveTo>
                    <a:pt x="0" y="92"/>
                  </a:moveTo>
                  <a:lnTo>
                    <a:pt x="27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116" name="Freeform 228"/>
            <p:cNvSpPr>
              <a:spLocks/>
            </p:cNvSpPr>
            <p:nvPr/>
          </p:nvSpPr>
          <p:spPr bwMode="auto">
            <a:xfrm rot="-1316223">
              <a:off x="4805" y="3178"/>
              <a:ext cx="17" cy="15"/>
            </a:xfrm>
            <a:custGeom>
              <a:avLst/>
              <a:gdLst>
                <a:gd name="T0" fmla="*/ 92 w 118"/>
                <a:gd name="T1" fmla="*/ 40 h 106"/>
                <a:gd name="T2" fmla="*/ 0 w 118"/>
                <a:gd name="T3" fmla="*/ 0 h 106"/>
                <a:gd name="T4" fmla="*/ 26 w 118"/>
                <a:gd name="T5" fmla="*/ 66 h 106"/>
                <a:gd name="T6" fmla="*/ 118 w 118"/>
                <a:gd name="T7" fmla="*/ 66 h 106"/>
                <a:gd name="T8" fmla="*/ 52 w 118"/>
                <a:gd name="T9" fmla="*/ 106 h 106"/>
                <a:gd name="T10" fmla="*/ 92 w 118"/>
                <a:gd name="T1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06">
                  <a:moveTo>
                    <a:pt x="92" y="40"/>
                  </a:moveTo>
                  <a:lnTo>
                    <a:pt x="0" y="0"/>
                  </a:lnTo>
                  <a:lnTo>
                    <a:pt x="26" y="66"/>
                  </a:lnTo>
                  <a:lnTo>
                    <a:pt x="118" y="66"/>
                  </a:lnTo>
                  <a:lnTo>
                    <a:pt x="52" y="106"/>
                  </a:lnTo>
                  <a:lnTo>
                    <a:pt x="9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117" name="AutoShape 229"/>
          <p:cNvSpPr>
            <a:spLocks noChangeArrowheads="1"/>
          </p:cNvSpPr>
          <p:nvPr/>
        </p:nvSpPr>
        <p:spPr bwMode="auto">
          <a:xfrm>
            <a:off x="2438400" y="5334000"/>
            <a:ext cx="1219200" cy="3810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CA0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118" name="AutoShape 230"/>
          <p:cNvSpPr>
            <a:spLocks noChangeArrowheads="1"/>
          </p:cNvSpPr>
          <p:nvPr/>
        </p:nvSpPr>
        <p:spPr bwMode="auto">
          <a:xfrm rot="2166283">
            <a:off x="1828800" y="5105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119" name="AutoShape 231"/>
          <p:cNvSpPr>
            <a:spLocks noChangeArrowheads="1"/>
          </p:cNvSpPr>
          <p:nvPr/>
        </p:nvSpPr>
        <p:spPr bwMode="auto">
          <a:xfrm>
            <a:off x="7408863" y="6248400"/>
            <a:ext cx="1219200" cy="381000"/>
          </a:xfrm>
          <a:prstGeom prst="doubleWave">
            <a:avLst>
              <a:gd name="adj1" fmla="val 6667"/>
              <a:gd name="adj2" fmla="val 0"/>
            </a:avLst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120" name="AutoShape 232"/>
          <p:cNvSpPr>
            <a:spLocks noChangeArrowheads="1"/>
          </p:cNvSpPr>
          <p:nvPr/>
        </p:nvSpPr>
        <p:spPr bwMode="auto">
          <a:xfrm rot="2166283">
            <a:off x="7086600" y="60198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121" name="Text Box 233"/>
          <p:cNvSpPr txBox="1">
            <a:spLocks noChangeArrowheads="1"/>
          </p:cNvSpPr>
          <p:nvPr/>
        </p:nvSpPr>
        <p:spPr bwMode="blackWhite">
          <a:xfrm>
            <a:off x="6105525" y="1882775"/>
            <a:ext cx="3038475" cy="5810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kumimoji="1" lang="en-US" sz="2000" b="1">
                <a:latin typeface="Tahoma" pitchFamily="34" charset="0"/>
              </a:rPr>
              <a:t>щелочные аэрозоли, </a:t>
            </a:r>
            <a:br>
              <a:rPr kumimoji="1" lang="en-US" sz="2000" b="1">
                <a:latin typeface="Tahoma" pitchFamily="34" charset="0"/>
              </a:rPr>
            </a:br>
            <a:r>
              <a:rPr kumimoji="1" lang="en-US" sz="2000" b="1">
                <a:latin typeface="Tahoma" pitchFamily="34" charset="0"/>
              </a:rPr>
              <a:t>органические в-ва </a:t>
            </a:r>
          </a:p>
        </p:txBody>
      </p:sp>
      <p:sp>
        <p:nvSpPr>
          <p:cNvPr id="38122" name="Text Box 234"/>
          <p:cNvSpPr txBox="1">
            <a:spLocks noChangeArrowheads="1"/>
          </p:cNvSpPr>
          <p:nvPr/>
        </p:nvSpPr>
        <p:spPr bwMode="blackWhite">
          <a:xfrm>
            <a:off x="6446838" y="3962400"/>
            <a:ext cx="2697162" cy="5810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kumimoji="1" lang="en-US" sz="2000" b="1">
                <a:latin typeface="Tahoma" pitchFamily="34" charset="0"/>
              </a:rPr>
              <a:t>кислые аэрозоли, </a:t>
            </a:r>
            <a:br>
              <a:rPr kumimoji="1" lang="en-US" sz="2000" b="1">
                <a:latin typeface="Tahoma" pitchFamily="34" charset="0"/>
              </a:rPr>
            </a:br>
            <a:r>
              <a:rPr kumimoji="1" lang="en-US" sz="2000" b="1">
                <a:latin typeface="Tahoma" pitchFamily="34" charset="0"/>
              </a:rPr>
              <a:t>соединения хлора </a:t>
            </a:r>
          </a:p>
        </p:txBody>
      </p:sp>
      <p:sp>
        <p:nvSpPr>
          <p:cNvPr id="38123" name="Text Box 235"/>
          <p:cNvSpPr txBox="1">
            <a:spLocks noChangeArrowheads="1"/>
          </p:cNvSpPr>
          <p:nvPr/>
        </p:nvSpPr>
        <p:spPr bwMode="blackWhite">
          <a:xfrm>
            <a:off x="3733800" y="4800600"/>
            <a:ext cx="3732213" cy="3365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kumimoji="1" lang="en-US" sz="2000" b="1">
                <a:latin typeface="Tahoma" pitchFamily="34" charset="0"/>
              </a:rPr>
              <a:t>ХПК, таннин, взвесь, рН~9</a:t>
            </a:r>
          </a:p>
        </p:txBody>
      </p:sp>
      <p:sp>
        <p:nvSpPr>
          <p:cNvPr id="38124" name="Text Box 236"/>
          <p:cNvSpPr txBox="1">
            <a:spLocks noChangeArrowheads="1"/>
          </p:cNvSpPr>
          <p:nvPr/>
        </p:nvSpPr>
        <p:spPr bwMode="blackWhite">
          <a:xfrm>
            <a:off x="6418263" y="6296025"/>
            <a:ext cx="2725737" cy="3365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kumimoji="1" lang="ru-RU" sz="2000" b="1">
                <a:latin typeface="Tahoma" pitchFamily="34" charset="0"/>
              </a:rPr>
              <a:t>хлор</a:t>
            </a:r>
            <a:r>
              <a:rPr kumimoji="1" lang="en-US" sz="2000" b="1">
                <a:latin typeface="Tahoma" pitchFamily="34" charset="0"/>
              </a:rPr>
              <a:t>, взвесь, рН~4</a:t>
            </a:r>
          </a:p>
        </p:txBody>
      </p:sp>
      <p:sp>
        <p:nvSpPr>
          <p:cNvPr id="38125" name="Text Box 237"/>
          <p:cNvSpPr txBox="1">
            <a:spLocks noChangeArrowheads="1"/>
          </p:cNvSpPr>
          <p:nvPr/>
        </p:nvSpPr>
        <p:spPr bwMode="blackWhite">
          <a:xfrm>
            <a:off x="381000" y="5387975"/>
            <a:ext cx="3973513" cy="3365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kumimoji="1" lang="ru-RU" sz="2000" b="1">
                <a:latin typeface="Tahoma" pitchFamily="34" charset="0"/>
              </a:rPr>
              <a:t>ХПК</a:t>
            </a:r>
            <a:r>
              <a:rPr kumimoji="1" lang="en-US" sz="2000" b="1">
                <a:latin typeface="Tahoma" pitchFamily="34" charset="0"/>
              </a:rPr>
              <a:t>, таннин, взвесь, рН~6,5</a:t>
            </a:r>
          </a:p>
        </p:txBody>
      </p:sp>
      <p:sp>
        <p:nvSpPr>
          <p:cNvPr id="38126" name="Text Box 238"/>
          <p:cNvSpPr txBox="1">
            <a:spLocks noChangeArrowheads="1"/>
          </p:cNvSpPr>
          <p:nvPr/>
        </p:nvSpPr>
        <p:spPr bwMode="auto">
          <a:xfrm>
            <a:off x="1050925" y="1718537"/>
            <a:ext cx="1235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2800" b="1" dirty="0">
                <a:latin typeface="Tahoma" pitchFamily="34" charset="0"/>
              </a:rPr>
              <a:t>H</a:t>
            </a:r>
            <a:r>
              <a:rPr kumimoji="1" lang="en-US" sz="2800" b="1" baseline="-25000" dirty="0">
                <a:latin typeface="Tahoma" pitchFamily="34" charset="0"/>
              </a:rPr>
              <a:t>2</a:t>
            </a:r>
            <a:r>
              <a:rPr kumimoji="1" lang="en-US" sz="2800" b="1" dirty="0">
                <a:latin typeface="Tahoma" pitchFamily="34" charset="0"/>
              </a:rPr>
              <a:t>O</a:t>
            </a:r>
            <a:r>
              <a:rPr kumimoji="1" lang="en-US" sz="2800" b="1" baseline="-25000" dirty="0">
                <a:latin typeface="Tahoma" pitchFamily="34" charset="0"/>
              </a:rPr>
              <a:t>2</a:t>
            </a:r>
          </a:p>
        </p:txBody>
      </p:sp>
      <p:sp>
        <p:nvSpPr>
          <p:cNvPr id="38127" name="Text Box 239"/>
          <p:cNvSpPr txBox="1">
            <a:spLocks noChangeArrowheads="1"/>
          </p:cNvSpPr>
          <p:nvPr/>
        </p:nvSpPr>
        <p:spPr bwMode="auto">
          <a:xfrm>
            <a:off x="5402262" y="1357034"/>
            <a:ext cx="8461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kumimoji="1" lang="en-US" sz="2800" b="1" dirty="0">
                <a:latin typeface="Tahoma" pitchFamily="34" charset="0"/>
              </a:rPr>
              <a:t>Cl</a:t>
            </a:r>
            <a:r>
              <a:rPr kumimoji="1" lang="en-US" sz="2800" b="1" baseline="-25000" dirty="0">
                <a:latin typeface="Tahoma" pitchFamily="34" charset="0"/>
              </a:rPr>
              <a:t>2</a:t>
            </a:r>
            <a:endParaRPr kumimoji="1" lang="en-US" sz="2800" b="1" dirty="0">
              <a:latin typeface="Tahoma" pitchFamily="34" charset="0"/>
            </a:endParaRPr>
          </a:p>
        </p:txBody>
      </p:sp>
      <p:sp>
        <p:nvSpPr>
          <p:cNvPr id="240" name="Title 1"/>
          <p:cNvSpPr txBox="1">
            <a:spLocks/>
          </p:cNvSpPr>
          <p:nvPr/>
        </p:nvSpPr>
        <p:spPr>
          <a:xfrm>
            <a:off x="323528" y="274638"/>
            <a:ext cx="8363272" cy="8451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i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0" dirty="0" smtClean="0">
                <a:latin typeface="Eras Medium ITC" pitchFamily="34" charset="0"/>
              </a:rPr>
              <a:t>Перекисное беление: НДТ</a:t>
            </a:r>
            <a:endParaRPr lang="en-US" sz="3600" b="1" i="0" dirty="0"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0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Выход качественной </a:t>
            </a:r>
            <a:r>
              <a:rPr lang="ru-RU" sz="3600" b="1" i="0" dirty="0" smtClean="0">
                <a:latin typeface="Eras Medium ITC" pitchFamily="34" charset="0"/>
              </a:rPr>
              <a:t>продукции: НДТ и системы менеджмента</a:t>
            </a:r>
            <a:endParaRPr lang="ru-RU" sz="3600" b="1" i="0" dirty="0">
              <a:latin typeface="Eras Medium ITC" pitchFamily="34" charset="0"/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-52388" y="1395413"/>
          <a:ext cx="9448801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Chart" r:id="rId4" imgW="4676678" imgH="2542995" progId="Excel.Sheet.8">
                  <p:embed followColorScheme="full"/>
                </p:oleObj>
              </mc:Choice>
              <mc:Fallback>
                <p:oleObj name="Chart" r:id="rId4" imgW="4676678" imgH="2542995" progId="Excel.Sheet.8">
                  <p:embed followColorScheme="full"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2388" y="1395413"/>
                        <a:ext cx="9448801" cy="525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3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8A9C8-CCCC-4D7C-9AB1-F327DE859944}" type="slidenum">
              <a:rPr lang="de-DE"/>
              <a:pPr>
                <a:defRPr/>
              </a:pPr>
              <a:t>18</a:t>
            </a:fld>
            <a:endParaRPr lang="de-DE"/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1473200" y="2311400"/>
            <a:ext cx="3276600" cy="1295400"/>
            <a:chOff x="288" y="1536"/>
            <a:chExt cx="2064" cy="816"/>
          </a:xfrm>
        </p:grpSpPr>
        <p:sp>
          <p:nvSpPr>
            <p:cNvPr id="21562" name="AutoShape 3"/>
            <p:cNvSpPr>
              <a:spLocks noChangeArrowheads="1"/>
            </p:cNvSpPr>
            <p:nvPr/>
          </p:nvSpPr>
          <p:spPr bwMode="blackWhite">
            <a:xfrm>
              <a:off x="288" y="1968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 b="1">
                  <a:latin typeface="Tahoma" pitchFamily="34" charset="0"/>
                </a:rPr>
                <a:t>770 кг</a:t>
              </a:r>
            </a:p>
          </p:txBody>
        </p:sp>
        <p:sp>
          <p:nvSpPr>
            <p:cNvPr id="21563" name="AutoShape 4"/>
            <p:cNvSpPr>
              <a:spLocks noChangeArrowheads="1"/>
            </p:cNvSpPr>
            <p:nvPr/>
          </p:nvSpPr>
          <p:spPr bwMode="blackWhite">
            <a:xfrm>
              <a:off x="1488" y="1968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 b="1">
                  <a:latin typeface="Tahoma" pitchFamily="34" charset="0"/>
                </a:rPr>
                <a:t>196 кг</a:t>
              </a:r>
            </a:p>
          </p:txBody>
        </p:sp>
        <p:cxnSp>
          <p:nvCxnSpPr>
            <p:cNvPr id="21564" name="AutoShape 5"/>
            <p:cNvCxnSpPr>
              <a:cxnSpLocks noChangeShapeType="1"/>
              <a:stCxn id="21523" idx="2"/>
              <a:endCxn id="21562" idx="0"/>
            </p:cNvCxnSpPr>
            <p:nvPr/>
          </p:nvCxnSpPr>
          <p:spPr bwMode="blackWhite">
            <a:xfrm>
              <a:off x="720" y="1536"/>
              <a:ext cx="0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65" name="AutoShape 6"/>
            <p:cNvCxnSpPr>
              <a:cxnSpLocks noChangeShapeType="1"/>
              <a:stCxn id="21523" idx="2"/>
              <a:endCxn id="21563" idx="0"/>
            </p:cNvCxnSpPr>
            <p:nvPr/>
          </p:nvCxnSpPr>
          <p:spPr bwMode="blackWhite">
            <a:xfrm>
              <a:off x="720" y="1536"/>
              <a:ext cx="1200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66" name="Text Box 7"/>
            <p:cNvSpPr txBox="1">
              <a:spLocks noChangeArrowheads="1"/>
            </p:cNvSpPr>
            <p:nvPr/>
          </p:nvSpPr>
          <p:spPr bwMode="blackWhite">
            <a:xfrm>
              <a:off x="288" y="1632"/>
              <a:ext cx="20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ru-RU" sz="2000" b="1" dirty="0">
                  <a:solidFill>
                    <a:srgbClr val="002060"/>
                  </a:solidFill>
                  <a:latin typeface="Tahoma" pitchFamily="34" charset="0"/>
                </a:rPr>
                <a:t>Химическая</a:t>
              </a:r>
              <a:r>
                <a:rPr kumimoji="1" lang="ru-RU" sz="2000" dirty="0">
                  <a:solidFill>
                    <a:srgbClr val="002060"/>
                  </a:solidFill>
                  <a:latin typeface="Tahoma" pitchFamily="34" charset="0"/>
                </a:rPr>
                <a:t> обработка</a:t>
              </a:r>
              <a:endParaRPr kumimoji="1" lang="en-US" sz="2000" baseline="-25000" dirty="0">
                <a:solidFill>
                  <a:srgbClr val="002060"/>
                </a:solidFill>
                <a:latin typeface="Tahoma" pitchFamily="34" charset="0"/>
              </a:endParaRPr>
            </a:p>
          </p:txBody>
        </p:sp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1409700" y="3632200"/>
            <a:ext cx="3429000" cy="1295400"/>
            <a:chOff x="288" y="2352"/>
            <a:chExt cx="2160" cy="816"/>
          </a:xfrm>
        </p:grpSpPr>
        <p:sp>
          <p:nvSpPr>
            <p:cNvPr id="21557" name="AutoShape 9"/>
            <p:cNvSpPr>
              <a:spLocks noChangeArrowheads="1"/>
            </p:cNvSpPr>
            <p:nvPr/>
          </p:nvSpPr>
          <p:spPr bwMode="blackWhite">
            <a:xfrm>
              <a:off x="288" y="2784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>
                  <a:latin typeface="Tahoma" pitchFamily="34" charset="0"/>
                </a:rPr>
                <a:t>754 кг</a:t>
              </a:r>
            </a:p>
          </p:txBody>
        </p:sp>
        <p:sp>
          <p:nvSpPr>
            <p:cNvPr id="21558" name="AutoShape 10"/>
            <p:cNvSpPr>
              <a:spLocks noChangeArrowheads="1"/>
            </p:cNvSpPr>
            <p:nvPr/>
          </p:nvSpPr>
          <p:spPr bwMode="blackWhite">
            <a:xfrm>
              <a:off x="1488" y="2784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>
                  <a:latin typeface="Tahoma" pitchFamily="34" charset="0"/>
                </a:rPr>
                <a:t>16 кг</a:t>
              </a:r>
            </a:p>
          </p:txBody>
        </p:sp>
        <p:cxnSp>
          <p:nvCxnSpPr>
            <p:cNvPr id="21559" name="AutoShape 11"/>
            <p:cNvCxnSpPr>
              <a:cxnSpLocks noChangeShapeType="1"/>
              <a:stCxn id="21562" idx="2"/>
              <a:endCxn id="21557" idx="0"/>
            </p:cNvCxnSpPr>
            <p:nvPr/>
          </p:nvCxnSpPr>
          <p:spPr bwMode="blackWhite">
            <a:xfrm>
              <a:off x="720" y="2352"/>
              <a:ext cx="0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60" name="AutoShape 12"/>
            <p:cNvCxnSpPr>
              <a:cxnSpLocks noChangeShapeType="1"/>
              <a:stCxn id="21562" idx="2"/>
              <a:endCxn id="21558" idx="0"/>
            </p:cNvCxnSpPr>
            <p:nvPr/>
          </p:nvCxnSpPr>
          <p:spPr bwMode="blackWhite">
            <a:xfrm>
              <a:off x="720" y="2352"/>
              <a:ext cx="1200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61" name="Text Box 13"/>
            <p:cNvSpPr txBox="1">
              <a:spLocks noChangeArrowheads="1"/>
            </p:cNvSpPr>
            <p:nvPr/>
          </p:nvSpPr>
          <p:spPr bwMode="blackWhite">
            <a:xfrm>
              <a:off x="288" y="2448"/>
              <a:ext cx="2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ru-RU" sz="2000" b="1">
                  <a:solidFill>
                    <a:srgbClr val="002060"/>
                  </a:solidFill>
                  <a:latin typeface="Tahoma" pitchFamily="34" charset="0"/>
                </a:rPr>
                <a:t>Механическая</a:t>
              </a:r>
              <a:r>
                <a:rPr kumimoji="1" lang="ru-RU" sz="2000">
                  <a:solidFill>
                    <a:srgbClr val="002060"/>
                  </a:solidFill>
                  <a:latin typeface="Tahoma" pitchFamily="34" charset="0"/>
                </a:rPr>
                <a:t> обработка</a:t>
              </a:r>
              <a:endParaRPr kumimoji="1" lang="en-US" sz="2000" baseline="-25000">
                <a:solidFill>
                  <a:srgbClr val="002060"/>
                </a:solidFill>
                <a:latin typeface="Tahoma" pitchFamily="34" charset="0"/>
              </a:endParaRPr>
            </a:p>
          </p:txBody>
        </p:sp>
      </p:grpSp>
      <p:grpSp>
        <p:nvGrpSpPr>
          <p:cNvPr id="21509" name="Group 14"/>
          <p:cNvGrpSpPr>
            <a:grpSpLocks/>
          </p:cNvGrpSpPr>
          <p:nvPr/>
        </p:nvGrpSpPr>
        <p:grpSpPr bwMode="auto">
          <a:xfrm>
            <a:off x="1295400" y="0"/>
            <a:ext cx="2743200" cy="957263"/>
            <a:chOff x="288" y="21"/>
            <a:chExt cx="1728" cy="603"/>
          </a:xfrm>
        </p:grpSpPr>
        <p:sp>
          <p:nvSpPr>
            <p:cNvPr id="21555" name="AutoShape 15"/>
            <p:cNvSpPr>
              <a:spLocks noChangeArrowheads="1"/>
            </p:cNvSpPr>
            <p:nvPr/>
          </p:nvSpPr>
          <p:spPr bwMode="blackWhite">
            <a:xfrm>
              <a:off x="288" y="240"/>
              <a:ext cx="864" cy="384"/>
            </a:xfrm>
            <a:prstGeom prst="flowChartProcess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ru-RU" sz="2000" b="1" dirty="0">
                  <a:latin typeface="Tahoma" pitchFamily="34" charset="0"/>
                </a:rPr>
                <a:t>Сырье</a:t>
              </a:r>
              <a:r>
                <a:rPr kumimoji="1" lang="en-US" sz="2000" b="1" dirty="0">
                  <a:latin typeface="Tahoma" pitchFamily="34" charset="0"/>
                </a:rPr>
                <a:t/>
              </a:r>
              <a:br>
                <a:rPr kumimoji="1" lang="en-US" sz="2000" b="1" dirty="0">
                  <a:latin typeface="Tahoma" pitchFamily="34" charset="0"/>
                </a:rPr>
              </a:br>
              <a:r>
                <a:rPr kumimoji="1" lang="en-US" sz="2000" b="1" dirty="0">
                  <a:latin typeface="Tahoma" pitchFamily="34" charset="0"/>
                </a:rPr>
                <a:t>1000 </a:t>
              </a:r>
              <a:r>
                <a:rPr kumimoji="1" lang="en-US" sz="2000" b="1" dirty="0" err="1">
                  <a:latin typeface="Tahoma" pitchFamily="34" charset="0"/>
                </a:rPr>
                <a:t>кг</a:t>
              </a:r>
              <a:endParaRPr kumimoji="1" lang="en-US" sz="2000" b="1" dirty="0">
                <a:latin typeface="Tahoma" pitchFamily="34" charset="0"/>
              </a:endParaRPr>
            </a:p>
          </p:txBody>
        </p:sp>
        <p:sp>
          <p:nvSpPr>
            <p:cNvPr id="21556" name="Text Box 16"/>
            <p:cNvSpPr txBox="1">
              <a:spLocks noChangeArrowheads="1"/>
            </p:cNvSpPr>
            <p:nvPr/>
          </p:nvSpPr>
          <p:spPr bwMode="blackWhite">
            <a:xfrm>
              <a:off x="1238" y="21"/>
              <a:ext cx="7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en-US" sz="2800" b="1">
                  <a:latin typeface="Tahoma" pitchFamily="34" charset="0"/>
                </a:rPr>
                <a:t>H</a:t>
              </a:r>
              <a:r>
                <a:rPr kumimoji="1" lang="en-US" sz="2800" b="1" baseline="-25000">
                  <a:latin typeface="Tahoma" pitchFamily="34" charset="0"/>
                </a:rPr>
                <a:t>2</a:t>
              </a:r>
              <a:r>
                <a:rPr kumimoji="1" lang="en-US" sz="2800" b="1">
                  <a:latin typeface="Tahoma" pitchFamily="34" charset="0"/>
                </a:rPr>
                <a:t>O</a:t>
              </a:r>
              <a:r>
                <a:rPr kumimoji="1" lang="en-US" sz="2800" b="1" baseline="-25000">
                  <a:latin typeface="Tahoma" pitchFamily="34" charset="0"/>
                </a:rPr>
                <a:t>2</a:t>
              </a:r>
            </a:p>
          </p:txBody>
        </p:sp>
      </p:grpSp>
      <p:grpSp>
        <p:nvGrpSpPr>
          <p:cNvPr id="21510" name="Group 17"/>
          <p:cNvGrpSpPr>
            <a:grpSpLocks/>
          </p:cNvGrpSpPr>
          <p:nvPr/>
        </p:nvGrpSpPr>
        <p:grpSpPr bwMode="auto">
          <a:xfrm>
            <a:off x="5486400" y="0"/>
            <a:ext cx="2573338" cy="914400"/>
            <a:chOff x="3456" y="48"/>
            <a:chExt cx="1637" cy="576"/>
          </a:xfrm>
        </p:grpSpPr>
        <p:sp>
          <p:nvSpPr>
            <p:cNvPr id="21553" name="Text Box 18"/>
            <p:cNvSpPr txBox="1">
              <a:spLocks noChangeArrowheads="1"/>
            </p:cNvSpPr>
            <p:nvPr/>
          </p:nvSpPr>
          <p:spPr bwMode="blackWhite">
            <a:xfrm>
              <a:off x="4560" y="48"/>
              <a:ext cx="53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en-US" sz="2800" b="1">
                  <a:latin typeface="Tahoma" pitchFamily="34" charset="0"/>
                </a:rPr>
                <a:t>Cl</a:t>
              </a:r>
              <a:r>
                <a:rPr kumimoji="1" lang="en-US" sz="2800" b="1" baseline="-25000">
                  <a:latin typeface="Tahoma" pitchFamily="34" charset="0"/>
                </a:rPr>
                <a:t>2</a:t>
              </a:r>
              <a:endParaRPr kumimoji="1" lang="en-US" sz="2800" b="1">
                <a:latin typeface="Tahoma" pitchFamily="34" charset="0"/>
              </a:endParaRPr>
            </a:p>
          </p:txBody>
        </p:sp>
        <p:sp>
          <p:nvSpPr>
            <p:cNvPr id="21554" name="AutoShape 19"/>
            <p:cNvSpPr>
              <a:spLocks noChangeArrowheads="1"/>
            </p:cNvSpPr>
            <p:nvPr/>
          </p:nvSpPr>
          <p:spPr bwMode="blackWhite">
            <a:xfrm>
              <a:off x="3456" y="240"/>
              <a:ext cx="864" cy="384"/>
            </a:xfrm>
            <a:prstGeom prst="flowChartProcess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ru-RU" sz="2000" b="1">
                  <a:latin typeface="Tahoma" pitchFamily="34" charset="0"/>
                </a:rPr>
                <a:t>Сырье</a:t>
              </a:r>
              <a:r>
                <a:rPr kumimoji="1" lang="en-US" sz="2000" b="1">
                  <a:latin typeface="Tahoma" pitchFamily="34" charset="0"/>
                </a:rPr>
                <a:t/>
              </a:r>
              <a:br>
                <a:rPr kumimoji="1" lang="en-US" sz="2000" b="1">
                  <a:latin typeface="Tahoma" pitchFamily="34" charset="0"/>
                </a:rPr>
              </a:br>
              <a:r>
                <a:rPr kumimoji="1" lang="en-US" sz="2000" b="1">
                  <a:latin typeface="Tahoma" pitchFamily="34" charset="0"/>
                </a:rPr>
                <a:t>1000 кг</a:t>
              </a:r>
            </a:p>
          </p:txBody>
        </p:sp>
      </p:grpSp>
      <p:grpSp>
        <p:nvGrpSpPr>
          <p:cNvPr id="21511" name="Group 20"/>
          <p:cNvGrpSpPr>
            <a:grpSpLocks/>
          </p:cNvGrpSpPr>
          <p:nvPr/>
        </p:nvGrpSpPr>
        <p:grpSpPr bwMode="auto">
          <a:xfrm>
            <a:off x="5486400" y="2324100"/>
            <a:ext cx="3276600" cy="1295400"/>
            <a:chOff x="3456" y="1536"/>
            <a:chExt cx="2064" cy="816"/>
          </a:xfrm>
        </p:grpSpPr>
        <p:sp>
          <p:nvSpPr>
            <p:cNvPr id="21548" name="AutoShape 21"/>
            <p:cNvSpPr>
              <a:spLocks noChangeArrowheads="1"/>
            </p:cNvSpPr>
            <p:nvPr/>
          </p:nvSpPr>
          <p:spPr bwMode="blackWhite">
            <a:xfrm>
              <a:off x="3456" y="1968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 b="1">
                  <a:latin typeface="Tahoma" pitchFamily="34" charset="0"/>
                </a:rPr>
                <a:t>640 кг</a:t>
              </a:r>
            </a:p>
          </p:txBody>
        </p:sp>
        <p:sp>
          <p:nvSpPr>
            <p:cNvPr id="21549" name="AutoShape 22"/>
            <p:cNvSpPr>
              <a:spLocks noChangeArrowheads="1"/>
            </p:cNvSpPr>
            <p:nvPr/>
          </p:nvSpPr>
          <p:spPr bwMode="blackWhite">
            <a:xfrm>
              <a:off x="4656" y="1968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 b="1">
                  <a:latin typeface="Tahoma" pitchFamily="34" charset="0"/>
                </a:rPr>
                <a:t>326 кг</a:t>
              </a:r>
            </a:p>
          </p:txBody>
        </p:sp>
        <p:cxnSp>
          <p:nvCxnSpPr>
            <p:cNvPr id="21550" name="AutoShape 23"/>
            <p:cNvCxnSpPr>
              <a:cxnSpLocks noChangeShapeType="1"/>
              <a:stCxn id="21518" idx="2"/>
              <a:endCxn id="21548" idx="0"/>
            </p:cNvCxnSpPr>
            <p:nvPr/>
          </p:nvCxnSpPr>
          <p:spPr bwMode="blackWhite">
            <a:xfrm>
              <a:off x="3888" y="1536"/>
              <a:ext cx="0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51" name="AutoShape 24"/>
            <p:cNvCxnSpPr>
              <a:cxnSpLocks noChangeShapeType="1"/>
              <a:stCxn id="21518" idx="2"/>
              <a:endCxn id="21549" idx="0"/>
            </p:cNvCxnSpPr>
            <p:nvPr/>
          </p:nvCxnSpPr>
          <p:spPr bwMode="blackWhite">
            <a:xfrm>
              <a:off x="3888" y="1536"/>
              <a:ext cx="1200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52" name="Text Box 25"/>
            <p:cNvSpPr txBox="1">
              <a:spLocks noChangeArrowheads="1"/>
            </p:cNvSpPr>
            <p:nvPr/>
          </p:nvSpPr>
          <p:spPr bwMode="blackWhite">
            <a:xfrm>
              <a:off x="3456" y="1632"/>
              <a:ext cx="20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ru-RU" sz="2000" b="1">
                  <a:solidFill>
                    <a:srgbClr val="002060"/>
                  </a:solidFill>
                  <a:latin typeface="Tahoma" pitchFamily="34" charset="0"/>
                </a:rPr>
                <a:t>Химическая</a:t>
              </a:r>
              <a:r>
                <a:rPr kumimoji="1" lang="ru-RU" sz="2000">
                  <a:solidFill>
                    <a:srgbClr val="002060"/>
                  </a:solidFill>
                  <a:latin typeface="Tahoma" pitchFamily="34" charset="0"/>
                </a:rPr>
                <a:t> обработка</a:t>
              </a:r>
              <a:endParaRPr kumimoji="1" lang="en-US" sz="2000" baseline="-25000">
                <a:solidFill>
                  <a:srgbClr val="002060"/>
                </a:solidFill>
                <a:latin typeface="Tahoma" pitchFamily="34" charset="0"/>
              </a:endParaRPr>
            </a:p>
          </p:txBody>
        </p:sp>
      </p:grpSp>
      <p:grpSp>
        <p:nvGrpSpPr>
          <p:cNvPr id="21512" name="Group 26"/>
          <p:cNvGrpSpPr>
            <a:grpSpLocks/>
          </p:cNvGrpSpPr>
          <p:nvPr/>
        </p:nvGrpSpPr>
        <p:grpSpPr bwMode="auto">
          <a:xfrm>
            <a:off x="5486400" y="3644900"/>
            <a:ext cx="3429000" cy="1295400"/>
            <a:chOff x="3456" y="2352"/>
            <a:chExt cx="2160" cy="816"/>
          </a:xfrm>
        </p:grpSpPr>
        <p:sp>
          <p:nvSpPr>
            <p:cNvPr id="21543" name="AutoShape 27"/>
            <p:cNvSpPr>
              <a:spLocks noChangeArrowheads="1"/>
            </p:cNvSpPr>
            <p:nvPr/>
          </p:nvSpPr>
          <p:spPr bwMode="blackWhite">
            <a:xfrm>
              <a:off x="3456" y="2784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>
                  <a:latin typeface="Tahoma" pitchFamily="34" charset="0"/>
                </a:rPr>
                <a:t>617 кг</a:t>
              </a:r>
            </a:p>
          </p:txBody>
        </p:sp>
        <p:sp>
          <p:nvSpPr>
            <p:cNvPr id="21544" name="AutoShape 28"/>
            <p:cNvSpPr>
              <a:spLocks noChangeArrowheads="1"/>
            </p:cNvSpPr>
            <p:nvPr/>
          </p:nvSpPr>
          <p:spPr bwMode="blackWhite">
            <a:xfrm>
              <a:off x="4656" y="2784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>
                  <a:latin typeface="Tahoma" pitchFamily="34" charset="0"/>
                </a:rPr>
                <a:t>13 кг</a:t>
              </a:r>
            </a:p>
          </p:txBody>
        </p:sp>
        <p:cxnSp>
          <p:nvCxnSpPr>
            <p:cNvPr id="21545" name="AutoShape 29"/>
            <p:cNvCxnSpPr>
              <a:cxnSpLocks noChangeShapeType="1"/>
              <a:stCxn id="21548" idx="2"/>
              <a:endCxn id="21543" idx="0"/>
            </p:cNvCxnSpPr>
            <p:nvPr/>
          </p:nvCxnSpPr>
          <p:spPr bwMode="blackWhite">
            <a:xfrm>
              <a:off x="3888" y="2352"/>
              <a:ext cx="0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46" name="AutoShape 30"/>
            <p:cNvCxnSpPr>
              <a:cxnSpLocks noChangeShapeType="1"/>
              <a:stCxn id="21548" idx="2"/>
              <a:endCxn id="21544" idx="0"/>
            </p:cNvCxnSpPr>
            <p:nvPr/>
          </p:nvCxnSpPr>
          <p:spPr bwMode="blackWhite">
            <a:xfrm>
              <a:off x="3888" y="2352"/>
              <a:ext cx="1200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47" name="Text Box 31"/>
            <p:cNvSpPr txBox="1">
              <a:spLocks noChangeArrowheads="1"/>
            </p:cNvSpPr>
            <p:nvPr/>
          </p:nvSpPr>
          <p:spPr bwMode="blackWhite">
            <a:xfrm>
              <a:off x="3456" y="2448"/>
              <a:ext cx="2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ru-RU" sz="2000" b="1">
                  <a:solidFill>
                    <a:srgbClr val="002060"/>
                  </a:solidFill>
                  <a:latin typeface="Tahoma" pitchFamily="34" charset="0"/>
                </a:rPr>
                <a:t>Механическая</a:t>
              </a:r>
              <a:r>
                <a:rPr kumimoji="1" lang="ru-RU" sz="2000">
                  <a:solidFill>
                    <a:srgbClr val="002060"/>
                  </a:solidFill>
                  <a:latin typeface="Tahoma" pitchFamily="34" charset="0"/>
                </a:rPr>
                <a:t> обработка</a:t>
              </a:r>
              <a:endParaRPr kumimoji="1" lang="en-US" sz="2000" baseline="-25000">
                <a:solidFill>
                  <a:srgbClr val="002060"/>
                </a:solidFill>
                <a:latin typeface="Tahoma" pitchFamily="34" charset="0"/>
              </a:endParaRPr>
            </a:p>
          </p:txBody>
        </p:sp>
      </p:grpSp>
      <p:grpSp>
        <p:nvGrpSpPr>
          <p:cNvPr id="21513" name="Group 32"/>
          <p:cNvGrpSpPr>
            <a:grpSpLocks/>
          </p:cNvGrpSpPr>
          <p:nvPr/>
        </p:nvGrpSpPr>
        <p:grpSpPr bwMode="auto">
          <a:xfrm>
            <a:off x="2971800" y="749300"/>
            <a:ext cx="6172200" cy="396875"/>
            <a:chOff x="1488" y="528"/>
            <a:chExt cx="3888" cy="250"/>
          </a:xfrm>
        </p:grpSpPr>
        <p:sp>
          <p:nvSpPr>
            <p:cNvPr id="21541" name="Text Box 33"/>
            <p:cNvSpPr txBox="1">
              <a:spLocks noChangeArrowheads="1"/>
            </p:cNvSpPr>
            <p:nvPr/>
          </p:nvSpPr>
          <p:spPr bwMode="blackWhite">
            <a:xfrm>
              <a:off x="1488" y="528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ru-RU" sz="2000" b="1">
                  <a:latin typeface="Tahoma" pitchFamily="34" charset="0"/>
                </a:rPr>
                <a:t>Потери</a:t>
              </a:r>
              <a:endParaRPr kumimoji="1" lang="en-US" sz="2000" b="1">
                <a:latin typeface="Tahoma" pitchFamily="34" charset="0"/>
              </a:endParaRPr>
            </a:p>
          </p:txBody>
        </p:sp>
        <p:sp>
          <p:nvSpPr>
            <p:cNvPr id="21542" name="Text Box 34"/>
            <p:cNvSpPr txBox="1">
              <a:spLocks noChangeArrowheads="1"/>
            </p:cNvSpPr>
            <p:nvPr/>
          </p:nvSpPr>
          <p:spPr bwMode="blackWhite">
            <a:xfrm>
              <a:off x="4656" y="528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ru-RU" sz="2000" b="1">
                  <a:latin typeface="Tahoma" pitchFamily="34" charset="0"/>
                </a:rPr>
                <a:t>Потери</a:t>
              </a:r>
            </a:p>
          </p:txBody>
        </p:sp>
      </p:grpSp>
      <p:grpSp>
        <p:nvGrpSpPr>
          <p:cNvPr id="21514" name="Group 35"/>
          <p:cNvGrpSpPr>
            <a:grpSpLocks/>
          </p:cNvGrpSpPr>
          <p:nvPr/>
        </p:nvGrpSpPr>
        <p:grpSpPr bwMode="auto">
          <a:xfrm>
            <a:off x="1422400" y="4851400"/>
            <a:ext cx="3429000" cy="1828800"/>
            <a:chOff x="288" y="3168"/>
            <a:chExt cx="2160" cy="1152"/>
          </a:xfrm>
        </p:grpSpPr>
        <p:cxnSp>
          <p:nvCxnSpPr>
            <p:cNvPr id="21534" name="AutoShape 36"/>
            <p:cNvCxnSpPr>
              <a:cxnSpLocks noChangeShapeType="1"/>
              <a:stCxn id="21557" idx="2"/>
              <a:endCxn id="21537" idx="0"/>
            </p:cNvCxnSpPr>
            <p:nvPr/>
          </p:nvCxnSpPr>
          <p:spPr bwMode="blackWhite">
            <a:xfrm>
              <a:off x="720" y="3168"/>
              <a:ext cx="0" cy="6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5" name="AutoShape 37"/>
            <p:cNvCxnSpPr>
              <a:cxnSpLocks noChangeShapeType="1"/>
              <a:stCxn id="21557" idx="2"/>
              <a:endCxn id="21538" idx="0"/>
            </p:cNvCxnSpPr>
            <p:nvPr/>
          </p:nvCxnSpPr>
          <p:spPr bwMode="blackWhite">
            <a:xfrm>
              <a:off x="720" y="3168"/>
              <a:ext cx="1200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536" name="Group 38"/>
            <p:cNvGrpSpPr>
              <a:grpSpLocks/>
            </p:cNvGrpSpPr>
            <p:nvPr/>
          </p:nvGrpSpPr>
          <p:grpSpPr bwMode="auto">
            <a:xfrm>
              <a:off x="288" y="3264"/>
              <a:ext cx="2160" cy="1056"/>
              <a:chOff x="288" y="3264"/>
              <a:chExt cx="2160" cy="1056"/>
            </a:xfrm>
          </p:grpSpPr>
          <p:sp>
            <p:nvSpPr>
              <p:cNvPr id="21537" name="AutoShape 39"/>
              <p:cNvSpPr>
                <a:spLocks noChangeArrowheads="1"/>
              </p:cNvSpPr>
              <p:nvPr/>
            </p:nvSpPr>
            <p:spPr bwMode="blackWhite">
              <a:xfrm>
                <a:off x="288" y="3792"/>
                <a:ext cx="864" cy="384"/>
              </a:xfrm>
              <a:prstGeom prst="flowChartProcess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kumimoji="1" lang="ru-RU" sz="2000" b="1">
                    <a:latin typeface="Tahoma" pitchFamily="34" charset="0"/>
                  </a:rPr>
                  <a:t>Продукция</a:t>
                </a:r>
              </a:p>
              <a:p>
                <a:pPr algn="ctr" eaLnBrk="0" hangingPunct="0"/>
                <a:r>
                  <a:rPr kumimoji="1" lang="en-US" sz="2000" b="1">
                    <a:latin typeface="Tahoma" pitchFamily="34" charset="0"/>
                  </a:rPr>
                  <a:t>735 кг</a:t>
                </a:r>
              </a:p>
            </p:txBody>
          </p:sp>
          <p:sp>
            <p:nvSpPr>
              <p:cNvPr id="21538" name="AutoShape 40"/>
              <p:cNvSpPr>
                <a:spLocks noChangeArrowheads="1"/>
              </p:cNvSpPr>
              <p:nvPr/>
            </p:nvSpPr>
            <p:spPr bwMode="blackWhite">
              <a:xfrm>
                <a:off x="1488" y="3600"/>
                <a:ext cx="864" cy="384"/>
              </a:xfrm>
              <a:prstGeom prst="flowChartProcess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kumimoji="1" lang="en-US" sz="2000">
                    <a:latin typeface="Tahoma" pitchFamily="34" charset="0"/>
                  </a:rPr>
                  <a:t>19 кг</a:t>
                </a:r>
              </a:p>
            </p:txBody>
          </p:sp>
          <p:sp>
            <p:nvSpPr>
              <p:cNvPr id="21539" name="Text Box 41"/>
              <p:cNvSpPr txBox="1">
                <a:spLocks noChangeArrowheads="1"/>
              </p:cNvSpPr>
              <p:nvPr/>
            </p:nvSpPr>
            <p:spPr bwMode="blackWhite">
              <a:xfrm>
                <a:off x="288" y="3264"/>
                <a:ext cx="216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kumimoji="1" lang="ru-RU" sz="2000" b="1">
                    <a:solidFill>
                      <a:srgbClr val="002060"/>
                    </a:solidFill>
                    <a:latin typeface="Tahoma" pitchFamily="34" charset="0"/>
                  </a:rPr>
                  <a:t>Механическая</a:t>
                </a:r>
                <a:r>
                  <a:rPr kumimoji="1" lang="ru-RU" sz="2000">
                    <a:solidFill>
                      <a:srgbClr val="002060"/>
                    </a:solidFill>
                    <a:latin typeface="Tahoma" pitchFamily="34" charset="0"/>
                  </a:rPr>
                  <a:t> обработка</a:t>
                </a:r>
                <a:endParaRPr kumimoji="1" lang="en-US" sz="2000" baseline="-25000">
                  <a:solidFill>
                    <a:srgbClr val="002060"/>
                  </a:solidFill>
                  <a:latin typeface="Tahoma" pitchFamily="34" charset="0"/>
                </a:endParaRPr>
              </a:p>
            </p:txBody>
          </p:sp>
          <p:sp>
            <p:nvSpPr>
              <p:cNvPr id="21540" name="Text Box 42"/>
              <p:cNvSpPr txBox="1">
                <a:spLocks noChangeArrowheads="1"/>
              </p:cNvSpPr>
              <p:nvPr/>
            </p:nvSpPr>
            <p:spPr bwMode="blackWhite">
              <a:xfrm>
                <a:off x="1584" y="4070"/>
                <a:ext cx="7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kumimoji="1" lang="en-US" sz="2000" b="1">
                    <a:latin typeface="Tahoma" pitchFamily="34" charset="0"/>
                  </a:rPr>
                  <a:t>26,5 %</a:t>
                </a:r>
              </a:p>
            </p:txBody>
          </p:sp>
        </p:grpSp>
      </p:grpSp>
      <p:grpSp>
        <p:nvGrpSpPr>
          <p:cNvPr id="21515" name="Group 43"/>
          <p:cNvGrpSpPr>
            <a:grpSpLocks/>
          </p:cNvGrpSpPr>
          <p:nvPr/>
        </p:nvGrpSpPr>
        <p:grpSpPr bwMode="auto">
          <a:xfrm>
            <a:off x="5486400" y="4876800"/>
            <a:ext cx="3429000" cy="1828800"/>
            <a:chOff x="3456" y="3168"/>
            <a:chExt cx="2160" cy="1152"/>
          </a:xfrm>
        </p:grpSpPr>
        <p:sp>
          <p:nvSpPr>
            <p:cNvPr id="21528" name="AutoShape 44"/>
            <p:cNvSpPr>
              <a:spLocks noChangeArrowheads="1"/>
            </p:cNvSpPr>
            <p:nvPr/>
          </p:nvSpPr>
          <p:spPr bwMode="blackWhite">
            <a:xfrm>
              <a:off x="3456" y="3792"/>
              <a:ext cx="864" cy="384"/>
            </a:xfrm>
            <a:prstGeom prst="flowChartProcess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ru-RU" sz="2000" b="1">
                  <a:latin typeface="Tahoma" pitchFamily="34" charset="0"/>
                </a:rPr>
                <a:t>Продукция</a:t>
              </a:r>
            </a:p>
            <a:p>
              <a:pPr algn="ctr" eaLnBrk="0" hangingPunct="0"/>
              <a:r>
                <a:rPr kumimoji="1" lang="en-US" sz="2000" b="1">
                  <a:latin typeface="Tahoma" pitchFamily="34" charset="0"/>
                </a:rPr>
                <a:t>601 кг</a:t>
              </a:r>
            </a:p>
          </p:txBody>
        </p:sp>
        <p:sp>
          <p:nvSpPr>
            <p:cNvPr id="21529" name="AutoShape 45"/>
            <p:cNvSpPr>
              <a:spLocks noChangeArrowheads="1"/>
            </p:cNvSpPr>
            <p:nvPr/>
          </p:nvSpPr>
          <p:spPr bwMode="blackWhite">
            <a:xfrm>
              <a:off x="4656" y="3600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>
                  <a:latin typeface="Tahoma" pitchFamily="34" charset="0"/>
                </a:rPr>
                <a:t>16 кг</a:t>
              </a:r>
            </a:p>
          </p:txBody>
        </p:sp>
        <p:cxnSp>
          <p:nvCxnSpPr>
            <p:cNvPr id="21530" name="AutoShape 46"/>
            <p:cNvCxnSpPr>
              <a:cxnSpLocks noChangeShapeType="1"/>
              <a:stCxn id="21543" idx="2"/>
              <a:endCxn id="21528" idx="0"/>
            </p:cNvCxnSpPr>
            <p:nvPr/>
          </p:nvCxnSpPr>
          <p:spPr bwMode="blackWhite">
            <a:xfrm>
              <a:off x="3888" y="3168"/>
              <a:ext cx="0" cy="62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1" name="AutoShape 47"/>
            <p:cNvCxnSpPr>
              <a:cxnSpLocks noChangeShapeType="1"/>
              <a:stCxn id="21543" idx="2"/>
              <a:endCxn id="21529" idx="0"/>
            </p:cNvCxnSpPr>
            <p:nvPr/>
          </p:nvCxnSpPr>
          <p:spPr bwMode="blackWhite">
            <a:xfrm>
              <a:off x="3888" y="3168"/>
              <a:ext cx="1200" cy="43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32" name="Text Box 48"/>
            <p:cNvSpPr txBox="1">
              <a:spLocks noChangeArrowheads="1"/>
            </p:cNvSpPr>
            <p:nvPr/>
          </p:nvSpPr>
          <p:spPr bwMode="blackWhite">
            <a:xfrm>
              <a:off x="3456" y="3264"/>
              <a:ext cx="2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ru-RU" sz="2000" b="1">
                  <a:solidFill>
                    <a:srgbClr val="002060"/>
                  </a:solidFill>
                  <a:latin typeface="Tahoma" pitchFamily="34" charset="0"/>
                </a:rPr>
                <a:t>Механическая</a:t>
              </a:r>
              <a:r>
                <a:rPr kumimoji="1" lang="ru-RU" sz="2000">
                  <a:solidFill>
                    <a:srgbClr val="002060"/>
                  </a:solidFill>
                  <a:latin typeface="Tahoma" pitchFamily="34" charset="0"/>
                </a:rPr>
                <a:t> обработка</a:t>
              </a:r>
              <a:endParaRPr kumimoji="1" lang="en-US" sz="2000" baseline="-25000">
                <a:solidFill>
                  <a:srgbClr val="002060"/>
                </a:solidFill>
                <a:latin typeface="Tahoma" pitchFamily="34" charset="0"/>
              </a:endParaRPr>
            </a:p>
          </p:txBody>
        </p:sp>
        <p:sp>
          <p:nvSpPr>
            <p:cNvPr id="21533" name="Text Box 49"/>
            <p:cNvSpPr txBox="1">
              <a:spLocks noChangeArrowheads="1"/>
            </p:cNvSpPr>
            <p:nvPr/>
          </p:nvSpPr>
          <p:spPr bwMode="blackWhite">
            <a:xfrm>
              <a:off x="4752" y="4070"/>
              <a:ext cx="7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en-US" sz="2000" b="1">
                  <a:latin typeface="Tahoma" pitchFamily="34" charset="0"/>
                </a:rPr>
                <a:t>39,9 %</a:t>
              </a:r>
            </a:p>
          </p:txBody>
        </p:sp>
      </p:grpSp>
      <p:grpSp>
        <p:nvGrpSpPr>
          <p:cNvPr id="21516" name="Group 50"/>
          <p:cNvGrpSpPr>
            <a:grpSpLocks/>
          </p:cNvGrpSpPr>
          <p:nvPr/>
        </p:nvGrpSpPr>
        <p:grpSpPr bwMode="auto">
          <a:xfrm>
            <a:off x="1535113" y="892175"/>
            <a:ext cx="3429000" cy="1447800"/>
            <a:chOff x="288" y="624"/>
            <a:chExt cx="2160" cy="912"/>
          </a:xfrm>
        </p:grpSpPr>
        <p:sp>
          <p:nvSpPr>
            <p:cNvPr id="21523" name="AutoShape 51"/>
            <p:cNvSpPr>
              <a:spLocks noChangeArrowheads="1"/>
            </p:cNvSpPr>
            <p:nvPr/>
          </p:nvSpPr>
          <p:spPr bwMode="blackWhite">
            <a:xfrm>
              <a:off x="288" y="1152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>
                  <a:latin typeface="Tahoma" pitchFamily="34" charset="0"/>
                </a:rPr>
                <a:t>966 кг</a:t>
              </a:r>
            </a:p>
          </p:txBody>
        </p:sp>
        <p:sp>
          <p:nvSpPr>
            <p:cNvPr id="21524" name="AutoShape 52"/>
            <p:cNvSpPr>
              <a:spLocks noChangeArrowheads="1"/>
            </p:cNvSpPr>
            <p:nvPr/>
          </p:nvSpPr>
          <p:spPr bwMode="blackWhite">
            <a:xfrm>
              <a:off x="1488" y="1152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>
                  <a:latin typeface="Tahoma" pitchFamily="34" charset="0"/>
                </a:rPr>
                <a:t>34 кг</a:t>
              </a:r>
            </a:p>
          </p:txBody>
        </p:sp>
        <p:cxnSp>
          <p:nvCxnSpPr>
            <p:cNvPr id="21525" name="AutoShape 53"/>
            <p:cNvCxnSpPr>
              <a:cxnSpLocks noChangeShapeType="1"/>
            </p:cNvCxnSpPr>
            <p:nvPr/>
          </p:nvCxnSpPr>
          <p:spPr bwMode="blackWhite">
            <a:xfrm>
              <a:off x="720" y="624"/>
              <a:ext cx="0" cy="5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6" name="AutoShape 54"/>
            <p:cNvCxnSpPr>
              <a:cxnSpLocks noChangeShapeType="1"/>
            </p:cNvCxnSpPr>
            <p:nvPr/>
          </p:nvCxnSpPr>
          <p:spPr bwMode="blackWhite">
            <a:xfrm>
              <a:off x="720" y="624"/>
              <a:ext cx="1200" cy="5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7" name="Text Box 55"/>
            <p:cNvSpPr txBox="1">
              <a:spLocks noChangeArrowheads="1"/>
            </p:cNvSpPr>
            <p:nvPr/>
          </p:nvSpPr>
          <p:spPr bwMode="blackWhite">
            <a:xfrm>
              <a:off x="288" y="816"/>
              <a:ext cx="2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ru-RU" sz="2000" b="1">
                  <a:solidFill>
                    <a:srgbClr val="002060"/>
                  </a:solidFill>
                  <a:latin typeface="Tahoma" pitchFamily="34" charset="0"/>
                </a:rPr>
                <a:t>Механическая</a:t>
              </a:r>
              <a:r>
                <a:rPr kumimoji="1" lang="ru-RU" sz="2000">
                  <a:solidFill>
                    <a:srgbClr val="002060"/>
                  </a:solidFill>
                  <a:latin typeface="Tahoma" pitchFamily="34" charset="0"/>
                </a:rPr>
                <a:t> обработка</a:t>
              </a:r>
              <a:endParaRPr kumimoji="1" lang="en-US" sz="2000" baseline="-25000">
                <a:solidFill>
                  <a:srgbClr val="002060"/>
                </a:solidFill>
                <a:latin typeface="Tahoma" pitchFamily="34" charset="0"/>
              </a:endParaRPr>
            </a:p>
          </p:txBody>
        </p:sp>
      </p:grpSp>
      <p:grpSp>
        <p:nvGrpSpPr>
          <p:cNvPr id="21517" name="Group 56"/>
          <p:cNvGrpSpPr>
            <a:grpSpLocks/>
          </p:cNvGrpSpPr>
          <p:nvPr/>
        </p:nvGrpSpPr>
        <p:grpSpPr bwMode="auto">
          <a:xfrm>
            <a:off x="5486400" y="914400"/>
            <a:ext cx="3429000" cy="1447800"/>
            <a:chOff x="3456" y="624"/>
            <a:chExt cx="2160" cy="912"/>
          </a:xfrm>
        </p:grpSpPr>
        <p:sp>
          <p:nvSpPr>
            <p:cNvPr id="21518" name="AutoShape 57"/>
            <p:cNvSpPr>
              <a:spLocks noChangeArrowheads="1"/>
            </p:cNvSpPr>
            <p:nvPr/>
          </p:nvSpPr>
          <p:spPr bwMode="blackWhite">
            <a:xfrm>
              <a:off x="3456" y="1152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>
                  <a:latin typeface="Tahoma" pitchFamily="34" charset="0"/>
                </a:rPr>
                <a:t>966 кг</a:t>
              </a:r>
            </a:p>
          </p:txBody>
        </p:sp>
        <p:sp>
          <p:nvSpPr>
            <p:cNvPr id="21519" name="AutoShape 58"/>
            <p:cNvSpPr>
              <a:spLocks noChangeArrowheads="1"/>
            </p:cNvSpPr>
            <p:nvPr/>
          </p:nvSpPr>
          <p:spPr bwMode="blackWhite">
            <a:xfrm>
              <a:off x="4656" y="1152"/>
              <a:ext cx="864" cy="384"/>
            </a:xfrm>
            <a:prstGeom prst="flowChartProcess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kumimoji="1" lang="en-US" sz="2000">
                  <a:latin typeface="Tahoma" pitchFamily="34" charset="0"/>
                </a:rPr>
                <a:t>34 кг</a:t>
              </a:r>
            </a:p>
          </p:txBody>
        </p:sp>
        <p:cxnSp>
          <p:nvCxnSpPr>
            <p:cNvPr id="21520" name="AutoShape 59"/>
            <p:cNvCxnSpPr>
              <a:cxnSpLocks noChangeShapeType="1"/>
            </p:cNvCxnSpPr>
            <p:nvPr/>
          </p:nvCxnSpPr>
          <p:spPr bwMode="blackWhite">
            <a:xfrm>
              <a:off x="3888" y="624"/>
              <a:ext cx="0" cy="5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1" name="AutoShape 60"/>
            <p:cNvCxnSpPr>
              <a:cxnSpLocks noChangeShapeType="1"/>
            </p:cNvCxnSpPr>
            <p:nvPr/>
          </p:nvCxnSpPr>
          <p:spPr bwMode="blackWhite">
            <a:xfrm>
              <a:off x="3888" y="624"/>
              <a:ext cx="1200" cy="5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2" name="Text Box 61"/>
            <p:cNvSpPr txBox="1">
              <a:spLocks noChangeArrowheads="1"/>
            </p:cNvSpPr>
            <p:nvPr/>
          </p:nvSpPr>
          <p:spPr bwMode="blackWhite">
            <a:xfrm>
              <a:off x="3456" y="816"/>
              <a:ext cx="21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kumimoji="1" lang="ru-RU" sz="2000" b="1">
                  <a:solidFill>
                    <a:srgbClr val="002060"/>
                  </a:solidFill>
                  <a:latin typeface="Tahoma" pitchFamily="34" charset="0"/>
                </a:rPr>
                <a:t>Механическая</a:t>
              </a:r>
              <a:r>
                <a:rPr kumimoji="1" lang="ru-RU" sz="2000">
                  <a:solidFill>
                    <a:srgbClr val="002060"/>
                  </a:solidFill>
                  <a:latin typeface="Tahoma" pitchFamily="34" charset="0"/>
                </a:rPr>
                <a:t> обработка</a:t>
              </a:r>
              <a:endParaRPr kumimoji="1" lang="en-US" sz="2000" baseline="-25000">
                <a:solidFill>
                  <a:srgbClr val="002060"/>
                </a:solidFill>
                <a:latin typeface="Tahoma" pitchFamily="34" charset="0"/>
              </a:endParaRPr>
            </a:p>
          </p:txBody>
        </p:sp>
      </p:grpSp>
      <p:sp>
        <p:nvSpPr>
          <p:cNvPr id="63" name="Title 1"/>
          <p:cNvSpPr txBox="1">
            <a:spLocks/>
          </p:cNvSpPr>
          <p:nvPr/>
        </p:nvSpPr>
        <p:spPr>
          <a:xfrm>
            <a:off x="179512" y="681264"/>
            <a:ext cx="864096" cy="5788025"/>
          </a:xfrm>
          <a:prstGeom prst="rect">
            <a:avLst/>
          </a:prstGeom>
        </p:spPr>
        <p:txBody>
          <a:bodyPr vert="vert27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i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0" dirty="0" smtClean="0">
                <a:latin typeface="Eras Medium ITC" pitchFamily="34" charset="0"/>
              </a:rPr>
              <a:t>Материальный баланс</a:t>
            </a:r>
            <a:endParaRPr lang="en-US" sz="3600" b="1" i="0" dirty="0"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191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Выводы: текстильное производство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956301" cy="496855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условии обеспечения открытого доступа к сравнительным данным ЕС и однозначных договоренностей с природоохранительными органами российские предприятия с большей готовностью предоставляют информацию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Отказ от хлорной технологии беления волокна</a:t>
            </a:r>
          </a:p>
          <a:p>
            <a:pPr lvl="1">
              <a:lnSpc>
                <a:spcPct val="8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соответствует принципу предотвращения воздействия (хлор исключается из производственного цикла);</a:t>
            </a:r>
          </a:p>
          <a:p>
            <a:pPr lvl="1">
              <a:lnSpc>
                <a:spcPct val="8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позволяет сократить потери сырья (~ 13%) и снизить водопотребление (~ 20%)</a:t>
            </a:r>
          </a:p>
          <a:p>
            <a:pPr lvl="1">
              <a:lnSpc>
                <a:spcPct val="8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Способствует улучшению условий труда </a:t>
            </a: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Подходы справочника позволяют привлечь внимание в взаимосвязанному развитию </a:t>
            </a:r>
            <a:r>
              <a:rPr lang="ru-RU" sz="22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систем менеджмента качества, систем экологического менеджмента и систем менеджмента безопасности.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432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620000" cy="764704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НДТ: эволюция концепции</a:t>
            </a:r>
            <a:endParaRPr lang="en-GB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pic>
        <p:nvPicPr>
          <p:cNvPr id="4" name="Content Placeholder 3" descr="BAT evolution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816383"/>
            <a:ext cx="8208912" cy="5832648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987824" y="836712"/>
            <a:ext cx="3960440" cy="1512168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sz="2300" b="1" dirty="0" smtClean="0">
                <a:solidFill>
                  <a:srgbClr val="C00000"/>
                </a:solidFill>
              </a:rPr>
              <a:t>52000 предприятий в ЕС</a:t>
            </a:r>
          </a:p>
          <a:p>
            <a:pPr marL="114300" indent="0">
              <a:buNone/>
            </a:pPr>
            <a:r>
              <a:rPr lang="ru-RU" sz="2300" b="1" dirty="0" smtClean="0">
                <a:solidFill>
                  <a:srgbClr val="C00000"/>
                </a:solidFill>
              </a:rPr>
              <a:t>Тысячи предприятий в странах-участницах проекта</a:t>
            </a:r>
          </a:p>
          <a:p>
            <a:pPr marL="114300" indent="0">
              <a:buNone/>
            </a:pPr>
            <a:endParaRPr lang="en-GB" sz="2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1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27" y="-1871"/>
            <a:ext cx="8363272" cy="2160240"/>
          </a:xfrm>
        </p:spPr>
        <p:txBody>
          <a:bodyPr>
            <a:noAutofit/>
          </a:bodyPr>
          <a:lstStyle/>
          <a:p>
            <a:r>
              <a:rPr lang="ru-RU" sz="32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Целлюлозно-бумажная промышленность: пилотное применение комплексного разрешения на основе НДТ</a:t>
            </a:r>
            <a:endParaRPr lang="en-GB" sz="3200" b="1" i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1997-2004 гг.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Подготовлен 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Справочник по НДТ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Апробирована шведская модель </a:t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выдачи КЭР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4155442"/>
            <a:ext cx="4192579" cy="248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62716"/>
            <a:ext cx="3167317" cy="258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72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74638"/>
            <a:ext cx="8659621" cy="1143000"/>
          </a:xfrm>
        </p:spPr>
        <p:txBody>
          <a:bodyPr>
            <a:noAutofit/>
          </a:bodyPr>
          <a:lstStyle/>
          <a:p>
            <a:r>
              <a:rPr lang="ru-RU" sz="33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Научное обоснование </a:t>
            </a:r>
            <a:r>
              <a:rPr lang="ru-RU" sz="3300" b="1" i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технологического нормирования в ЦБП России</a:t>
            </a:r>
            <a:endParaRPr lang="en-GB" sz="3300" b="1" i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4" y="1556792"/>
            <a:ext cx="8821157" cy="513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93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74638"/>
            <a:ext cx="8673997" cy="1143000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ЦБП: сокращение воздействия на ОС</a:t>
            </a:r>
            <a:endParaRPr lang="en-GB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456702"/>
            <a:ext cx="8385967" cy="525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50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Структура 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РГ по подготовке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справочника 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для ЦБП</a:t>
            </a:r>
            <a:endParaRPr lang="en-GB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08912" cy="499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109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ЦБП: основные выводы</a:t>
            </a:r>
            <a:endParaRPr lang="en-GB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Разработанный вариант Справочника был использован для обоснования условий комплексного экологического разрешения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КЭР рассмотрено судом (шведская модель)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Условия разрешения оспорены очередным «поколением» природоохранительных органов 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 проекта получили широкую известность. Материалы справочника продолжают использоваться специалистами и будут учтены при разработке нового Информационно-технического справочника для ЦБП.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Целлюлозно-бумажные предприятия войдут в группу приоритетных (для первоочередного внедрения НДТ и КЭР).</a:t>
            </a: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i="0" dirty="0" smtClean="0">
                <a:solidFill>
                  <a:schemeClr val="accent1"/>
                </a:solidFill>
                <a:latin typeface="Eras Medium ITC" pitchFamily="34" charset="0"/>
              </a:rPr>
              <a:t>Кожевенное производство: </a:t>
            </a:r>
            <a:r>
              <a:rPr lang="ru-RU" sz="3200" b="1" i="0" dirty="0" smtClean="0">
                <a:solidFill>
                  <a:schemeClr val="accent1"/>
                </a:solidFill>
                <a:latin typeface="Eras Medium ITC" pitchFamily="34" charset="0"/>
              </a:rPr>
              <a:t/>
            </a:r>
            <a:br>
              <a:rPr lang="ru-RU" sz="3200" b="1" i="0" dirty="0" smtClean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200" b="1" i="0" dirty="0" smtClean="0">
                <a:solidFill>
                  <a:schemeClr val="accent1"/>
                </a:solidFill>
                <a:latin typeface="Eras Medium ITC" pitchFamily="34" charset="0"/>
              </a:rPr>
              <a:t>проблемы </a:t>
            </a:r>
            <a:r>
              <a:rPr lang="ru-RU" sz="3200" b="1" i="0" dirty="0" smtClean="0">
                <a:solidFill>
                  <a:schemeClr val="accent1"/>
                </a:solidFill>
                <a:latin typeface="Eras Medium ITC" pitchFamily="34" charset="0"/>
              </a:rPr>
              <a:t>менеджмента</a:t>
            </a:r>
            <a:endParaRPr lang="en-US" sz="32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07096"/>
            <a:ext cx="4968552" cy="4968552"/>
          </a:xfrm>
        </p:spPr>
        <p:txBody>
          <a:bodyPr/>
          <a:lstStyle/>
          <a:p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выполнен </a:t>
            </a:r>
            <a:b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1996-2000 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гг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Справочный документ ЕС одобрен в 2003 г.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Пилотно предприятие построено по итальянской технологии в 1996 г.</a:t>
            </a:r>
          </a:p>
          <a:p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Причины проведения исследований: </a:t>
            </a:r>
          </a:p>
          <a:p>
            <a:pPr lvl="1"/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роблемы очистки сточных вод;</a:t>
            </a:r>
          </a:p>
          <a:p>
            <a:pPr lvl="1"/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роблемы обращения с отходами</a:t>
            </a:r>
            <a:endParaRPr lang="ru-RU" sz="2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51248"/>
            <a:ext cx="3359166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732240" y="4221088"/>
            <a:ext cx="1584176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5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6" y="332656"/>
            <a:ext cx="8928992" cy="1224136"/>
          </a:xfrm>
        </p:spPr>
        <p:txBody>
          <a:bodyPr>
            <a:noAutofit/>
          </a:bodyPr>
          <a:lstStyle/>
          <a:p>
            <a:r>
              <a:rPr lang="ru-RU" sz="3500" b="1" i="0" dirty="0">
                <a:solidFill>
                  <a:schemeClr val="accent1"/>
                </a:solidFill>
                <a:latin typeface="Eras Medium ITC" pitchFamily="34" charset="0"/>
              </a:rPr>
              <a:t>Технологический процесс: </a:t>
            </a:r>
            <a:r>
              <a:rPr lang="ru-RU" sz="3500" b="1" i="0" dirty="0" smtClean="0">
                <a:solidFill>
                  <a:schemeClr val="accent1"/>
                </a:solidFill>
                <a:latin typeface="Eras Medium ITC" pitchFamily="34" charset="0"/>
              </a:rPr>
              <a:t/>
            </a:r>
            <a:br>
              <a:rPr lang="ru-RU" sz="3500" b="1" i="0" dirty="0" smtClean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500" b="1" i="0" dirty="0" smtClean="0">
                <a:solidFill>
                  <a:schemeClr val="accent1"/>
                </a:solidFill>
                <a:latin typeface="Eras Medium ITC" pitchFamily="34" charset="0"/>
              </a:rPr>
              <a:t>соответствие </a:t>
            </a:r>
            <a:r>
              <a:rPr lang="ru-RU" sz="3500" b="1" i="0" dirty="0" err="1" smtClean="0">
                <a:solidFill>
                  <a:schemeClr val="accent1"/>
                </a:solidFill>
                <a:latin typeface="Eras Medium ITC" pitchFamily="34" charset="0"/>
              </a:rPr>
              <a:t>НДТ</a:t>
            </a:r>
            <a:r>
              <a:rPr lang="ru-RU" sz="3500" b="1" i="0" dirty="0" smtClean="0">
                <a:solidFill>
                  <a:schemeClr val="accent1"/>
                </a:solidFill>
                <a:latin typeface="Eras Medium ITC" pitchFamily="34" charset="0"/>
              </a:rPr>
              <a:t> </a:t>
            </a:r>
            <a:r>
              <a:rPr lang="ru-RU" sz="3500" b="1" i="0" dirty="0" smtClean="0">
                <a:solidFill>
                  <a:schemeClr val="accent1"/>
                </a:solidFill>
                <a:latin typeface="Eras Medium ITC" pitchFamily="34" charset="0"/>
              </a:rPr>
              <a:t>при проектировании</a:t>
            </a:r>
            <a:endParaRPr lang="en-US" sz="35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26</a:t>
            </a:fld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3390"/>
            <a:ext cx="7976383" cy="364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307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>
            <a:normAutofit/>
          </a:bodyPr>
          <a:lstStyle/>
          <a:p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Стади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я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внедрения </a:t>
            </a:r>
            <a:b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и эксплуатации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4402832" cy="482453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Экономия электроэнергии и отключение вытяжной вентиляции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Отключение пожарной и другой сигнализации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Отказ от раздельного сбора отходов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5" name="Picture 2" descr="press_he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65" y="188640"/>
            <a:ext cx="2664296" cy="224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ryap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560444"/>
            <a:ext cx="3168353" cy="19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TEMP\pics\Hg lamp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3080402" cy="199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516216" y="4005064"/>
            <a:ext cx="1008112" cy="7200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39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Распределение нагрузки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/>
            </a:r>
            <a:b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по 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соединениям хрома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52120" y="6279396"/>
            <a:ext cx="2133600" cy="365125"/>
          </a:xfrm>
        </p:spPr>
        <p:txBody>
          <a:bodyPr/>
          <a:lstStyle/>
          <a:p>
            <a:fld id="{957505A1-0D79-4501-8057-91F0F4624B0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500476" cy="479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40152" y="6176209"/>
            <a:ext cx="227761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i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0" dirty="0" smtClean="0">
                <a:solidFill>
                  <a:srgbClr val="C00000"/>
                </a:solidFill>
                <a:latin typeface="Eras Medium ITC" pitchFamily="34" charset="0"/>
              </a:rPr>
              <a:t>дубление</a:t>
            </a:r>
            <a:endParaRPr lang="en-US" sz="2000" b="1" i="0" dirty="0">
              <a:solidFill>
                <a:srgbClr val="C00000"/>
              </a:solidFill>
              <a:latin typeface="Eras Medium ITC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788024" y="5517232"/>
            <a:ext cx="1368152" cy="65897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24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184576" cy="1143000"/>
          </a:xfrm>
        </p:spPr>
        <p:txBody>
          <a:bodyPr>
            <a:norm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Стадия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внедрения </a:t>
            </a:r>
            <a:b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и эксплуатации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4752528" cy="3024336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ru-RU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Проблемы обращения с опасными веществами</a:t>
            </a:r>
          </a:p>
          <a:p>
            <a:pPr>
              <a:spcBef>
                <a:spcPts val="200"/>
              </a:spcBef>
            </a:pPr>
            <a:r>
              <a:rPr lang="ru-RU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Коррозия оборудования и возрастание рисков возникновения аварий</a:t>
            </a:r>
          </a:p>
          <a:p>
            <a:pPr>
              <a:spcBef>
                <a:spcPts val="200"/>
              </a:spcBef>
            </a:pPr>
            <a:r>
              <a:rPr lang="ru-RU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Отказ от ввода в действие очистных сооружений</a:t>
            </a:r>
          </a:p>
          <a:p>
            <a:pPr>
              <a:spcBef>
                <a:spcPts val="200"/>
              </a:spcBef>
            </a:pPr>
            <a:endParaRPr lang="ru-RU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8" name="Picture 4" descr="pipes_b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57606"/>
            <a:ext cx="2880320" cy="22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TEMP\pics\ya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0266"/>
            <a:ext cx="2736304" cy="357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3528392" cy="24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6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Проекты, включавшие обращение к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справочникам и КЭР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820472" cy="51571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конца 90-х годов в России выполнен целый ряд проектов, направленных на распространение информации об НДТ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Большая часть проектов выполнена при поддержке европейских доноров (EU, MATRA, GOF, DFID,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Defra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пр.)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Исполнителями проектов становились международные коллективы; при этом роль российских (отраслевых) экспертов не следует недооценивать.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Отрасли:</a:t>
            </a:r>
          </a:p>
          <a:p>
            <a:pPr lvl="1">
              <a:lnSpc>
                <a:spcPct val="75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черная и цветная металлургия, металлообработка</a:t>
            </a:r>
          </a:p>
          <a:p>
            <a:pPr lvl="1">
              <a:lnSpc>
                <a:spcPct val="75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целлюлозно-бумажная промышленность  </a:t>
            </a:r>
          </a:p>
          <a:p>
            <a:pPr lvl="1">
              <a:lnSpc>
                <a:spcPct val="75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нефтепереработка</a:t>
            </a:r>
          </a:p>
          <a:p>
            <a:pPr lvl="1">
              <a:lnSpc>
                <a:spcPct val="75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стекольное производство</a:t>
            </a:r>
          </a:p>
          <a:p>
            <a:pPr lvl="1">
              <a:lnSpc>
                <a:spcPct val="75000"/>
              </a:lnSpc>
            </a:pP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роизводство цемента и извести</a:t>
            </a:r>
          </a:p>
          <a:p>
            <a:pPr lvl="1">
              <a:lnSpc>
                <a:spcPct val="75000"/>
              </a:lnSpc>
            </a:pP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теплоэлектроэнергетика</a:t>
            </a: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75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пищевая промышленность</a:t>
            </a:r>
          </a:p>
          <a:p>
            <a:pPr lvl="1">
              <a:lnSpc>
                <a:spcPct val="75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текстильное производство</a:t>
            </a:r>
          </a:p>
          <a:p>
            <a:pPr lvl="1">
              <a:lnSpc>
                <a:spcPct val="80000"/>
              </a:lnSpc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0622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Обработка кожи: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/>
            </a:r>
            <a:b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основные 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выводы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268760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«Реабилитированы» подходы НДТ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Выявлено, что в исходных материалах соблюдены требования российского законодательства; получено положительное заключение </a:t>
            </a:r>
            <a:r>
              <a:rPr lang="ru-RU" dirty="0">
                <a:solidFill>
                  <a:srgbClr val="002060"/>
                </a:solidFill>
              </a:rPr>
              <a:t>экологической </a:t>
            </a:r>
            <a:r>
              <a:rPr lang="ru-RU" dirty="0" smtClean="0">
                <a:solidFill>
                  <a:srgbClr val="002060"/>
                </a:solidFill>
              </a:rPr>
              <a:t>экспертизы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Показано, что проектирование в соответствии с требованиями НДТ предполагает внедрение проекта в полном масштабе и надлежащую эксплуатацию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Продемонстрировано, что системы экологического менеджмента и менеджмента безопасности относятся к НДТ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131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668998"/>
          </a:xfrm>
        </p:spPr>
        <p:txBody>
          <a:bodyPr>
            <a:noAutofit/>
          </a:bodyPr>
          <a:lstStyle/>
          <a:p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Производство стекла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6264721" cy="561635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Первый справочник ЕС 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стекольной 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промышленности 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выпущен в 2001 г.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русском языке 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подготовлен 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Справочник по НДТМ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использования 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энергоресурсов в стекольной промышленности: Производство сортового и тарного стекла</a:t>
            </a:r>
          </a:p>
          <a:p>
            <a:pPr lvl="2">
              <a:lnSpc>
                <a:spcPct val="9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www.14000.ru</a:t>
            </a:r>
          </a:p>
          <a:p>
            <a:pPr>
              <a:lnSpc>
                <a:spcPct val="9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Заключение по НДТ опубликовано 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2012 г.</a:t>
            </a:r>
          </a:p>
          <a:p>
            <a:pPr>
              <a:lnSpc>
                <a:spcPct val="90000"/>
              </a:lnSpc>
              <a:defRPr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Новый справочник выпущен в 2013 г.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ru-RU" sz="22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http://eippcb.jrc.ec.europa.eu/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3556" name="Picture 5" descr="PICT0165-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2290762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80" y="764704"/>
            <a:ext cx="5423420" cy="248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7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Производство тарного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стекла: энергоэффективность процесса стекловарения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4856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9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536" y="404664"/>
            <a:ext cx="8855968" cy="1330027"/>
          </a:xfrm>
          <a:noFill/>
        </p:spPr>
        <p:txBody>
          <a:bodyPr anchor="t">
            <a:normAutofit fontScale="90000"/>
          </a:bodyPr>
          <a:lstStyle/>
          <a:p>
            <a:r>
              <a:rPr lang="ru-RU" sz="3700" b="1" i="0" dirty="0">
                <a:solidFill>
                  <a:schemeClr val="accent1"/>
                </a:solidFill>
                <a:latin typeface="Eras Medium ITC" pitchFamily="34" charset="0"/>
              </a:rPr>
              <a:t>Приоритет: </a:t>
            </a:r>
            <a:r>
              <a:rPr lang="ru-RU" sz="3700" b="1" i="0" dirty="0" smtClean="0">
                <a:solidFill>
                  <a:schemeClr val="accent1"/>
                </a:solidFill>
                <a:latin typeface="Eras Medium ITC" pitchFamily="34" charset="0"/>
              </a:rPr>
              <a:t>снижение энергопотребления </a:t>
            </a:r>
            <a:r>
              <a:rPr lang="ru-RU" sz="3700" b="1" i="0" dirty="0" smtClean="0">
                <a:solidFill>
                  <a:schemeClr val="accent1"/>
                </a:solidFill>
                <a:latin typeface="Eras Medium ITC" pitchFamily="34" charset="0"/>
              </a:rPr>
              <a:t>и обусловленных сжиганием топлива выбросов ЗВ </a:t>
            </a:r>
            <a:r>
              <a:rPr lang="ru-RU" sz="3700" b="1" i="0" dirty="0" smtClean="0">
                <a:solidFill>
                  <a:schemeClr val="accent1"/>
                </a:solidFill>
                <a:latin typeface="Eras Medium ITC" pitchFamily="34" charset="0"/>
              </a:rPr>
              <a:t>в </a:t>
            </a:r>
            <a:r>
              <a:rPr lang="ru-RU" sz="3700" b="1" i="0" dirty="0">
                <a:solidFill>
                  <a:schemeClr val="accent1"/>
                </a:solidFill>
                <a:latin typeface="Eras Medium ITC" pitchFamily="34" charset="0"/>
              </a:rPr>
              <a:t>производстве стекла</a:t>
            </a:r>
            <a:r>
              <a:rPr lang="ru-RU" sz="3800" b="1" i="0" dirty="0">
                <a:solidFill>
                  <a:schemeClr val="accent1"/>
                </a:solidFill>
                <a:latin typeface="Eras Medium ITC" pitchFamily="34" charset="0"/>
              </a:rPr>
              <a:t>	</a:t>
            </a:r>
            <a:r>
              <a:rPr lang="ru-RU" sz="4000" dirty="0" smtClean="0">
                <a:solidFill>
                  <a:srgbClr val="000066"/>
                </a:solidFill>
              </a:rPr>
              <a:t>	</a:t>
            </a:r>
            <a:endParaRPr lang="ru-RU" sz="4000" dirty="0" smtClean="0">
              <a:solidFill>
                <a:srgbClr val="0000CC"/>
              </a:solidFill>
            </a:endParaRPr>
          </a:p>
        </p:txBody>
      </p:sp>
      <p:pic>
        <p:nvPicPr>
          <p:cNvPr id="25603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4"/>
          <a:stretch>
            <a:fillRect/>
          </a:stretch>
        </p:blipFill>
        <p:spPr>
          <a:xfrm>
            <a:off x="250825" y="2420938"/>
            <a:ext cx="5834063" cy="3622675"/>
          </a:xfrm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1352550" y="1590675"/>
            <a:ext cx="7553325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000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5543550" y="2246313"/>
            <a:ext cx="31623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200" b="1" dirty="0">
                <a:solidFill>
                  <a:srgbClr val="CC0066"/>
                </a:solidFill>
              </a:rPr>
              <a:t>Россия</a:t>
            </a:r>
          </a:p>
          <a:p>
            <a:r>
              <a:rPr lang="ru-RU" sz="2200" dirty="0">
                <a:solidFill>
                  <a:srgbClr val="000066"/>
                </a:solidFill>
              </a:rPr>
              <a:t>Энергопотребление </a:t>
            </a:r>
            <a:br>
              <a:rPr lang="ru-RU" sz="2200" dirty="0">
                <a:solidFill>
                  <a:srgbClr val="000066"/>
                </a:solidFill>
              </a:rPr>
            </a:br>
            <a:r>
              <a:rPr lang="ru-RU" sz="2200" dirty="0">
                <a:solidFill>
                  <a:srgbClr val="000066"/>
                </a:solidFill>
              </a:rPr>
              <a:t>на стекловарение, ГДж/т</a:t>
            </a:r>
          </a:p>
          <a:p>
            <a:pPr lvl="1"/>
            <a:r>
              <a:rPr lang="ru-RU" sz="2200" b="1" dirty="0">
                <a:solidFill>
                  <a:srgbClr val="000066"/>
                </a:solidFill>
              </a:rPr>
              <a:t>тарное производство</a:t>
            </a:r>
            <a:r>
              <a:rPr lang="ru-RU" sz="2200" dirty="0">
                <a:solidFill>
                  <a:srgbClr val="000066"/>
                </a:solidFill>
              </a:rPr>
              <a:t>:	</a:t>
            </a:r>
            <a:r>
              <a:rPr lang="ru-RU" sz="2200" b="1" dirty="0">
                <a:solidFill>
                  <a:srgbClr val="000066"/>
                </a:solidFill>
              </a:rPr>
              <a:t>4,5..10 и более</a:t>
            </a:r>
          </a:p>
          <a:p>
            <a:pPr lvl="1"/>
            <a:endParaRPr lang="ru-RU" sz="2200" dirty="0">
              <a:solidFill>
                <a:srgbClr val="000066"/>
              </a:solidFill>
            </a:endParaRPr>
          </a:p>
          <a:p>
            <a:pPr lvl="1"/>
            <a:r>
              <a:rPr lang="ru-RU" sz="2200" b="1" dirty="0">
                <a:solidFill>
                  <a:srgbClr val="000066"/>
                </a:solidFill>
              </a:rPr>
              <a:t>сортовое стекло </a:t>
            </a:r>
            <a:br>
              <a:rPr lang="ru-RU" sz="2200" b="1" dirty="0">
                <a:solidFill>
                  <a:srgbClr val="000066"/>
                </a:solidFill>
              </a:rPr>
            </a:br>
            <a:r>
              <a:rPr lang="ru-RU" sz="2200" b="1" dirty="0">
                <a:solidFill>
                  <a:srgbClr val="000066"/>
                </a:solidFill>
              </a:rPr>
              <a:t>(ручная выработка):</a:t>
            </a:r>
            <a:br>
              <a:rPr lang="ru-RU" sz="2200" b="1" dirty="0">
                <a:solidFill>
                  <a:srgbClr val="000066"/>
                </a:solidFill>
              </a:rPr>
            </a:br>
            <a:r>
              <a:rPr lang="ru-RU" sz="2200" b="1" dirty="0">
                <a:solidFill>
                  <a:srgbClr val="000066"/>
                </a:solidFill>
              </a:rPr>
              <a:t>	30..60 и более</a:t>
            </a:r>
          </a:p>
        </p:txBody>
      </p:sp>
    </p:spTree>
    <p:extLst>
      <p:ext uri="{BB962C8B-B14F-4D97-AF65-F5344CB8AC3E}">
        <p14:creationId xmlns:p14="http://schemas.microsoft.com/office/powerpoint/2010/main" val="41522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706437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400" b="1" i="0" dirty="0">
                <a:solidFill>
                  <a:schemeClr val="accent1"/>
                </a:solidFill>
                <a:latin typeface="Eras Medium ITC" pitchFamily="34" charset="0"/>
              </a:rPr>
              <a:t>Производство стеклотары: </a:t>
            </a:r>
            <a:r>
              <a:rPr lang="ru-RU" sz="3400" b="1" i="0" dirty="0" smtClean="0">
                <a:solidFill>
                  <a:schemeClr val="accent1"/>
                </a:solidFill>
                <a:latin typeface="Eras Medium ITC" pitchFamily="34" charset="0"/>
              </a:rPr>
              <a:t/>
            </a:r>
            <a:br>
              <a:rPr lang="ru-RU" sz="3400" b="1" i="0" dirty="0" smtClean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400" b="1" i="0" dirty="0" smtClean="0">
                <a:solidFill>
                  <a:schemeClr val="accent1"/>
                </a:solidFill>
                <a:latin typeface="Eras Medium ITC" pitchFamily="34" charset="0"/>
              </a:rPr>
              <a:t>входные </a:t>
            </a:r>
            <a:r>
              <a:rPr lang="ru-RU" sz="3400" b="1" i="0" dirty="0">
                <a:solidFill>
                  <a:schemeClr val="accent1"/>
                </a:solidFill>
                <a:latin typeface="Eras Medium ITC" pitchFamily="34" charset="0"/>
              </a:rPr>
              <a:t>потоки</a:t>
            </a:r>
            <a:r>
              <a:rPr lang="en-US" sz="3400" b="1" i="0" dirty="0">
                <a:solidFill>
                  <a:schemeClr val="accent1"/>
                </a:solidFill>
                <a:latin typeface="Eras Medium ITC" pitchFamily="34" charset="0"/>
              </a:rPr>
              <a:t> (I)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354689"/>
              </p:ext>
            </p:extLst>
          </p:nvPr>
        </p:nvGraphicFramePr>
        <p:xfrm>
          <a:off x="334168" y="1096657"/>
          <a:ext cx="8475663" cy="578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Document" r:id="rId4" imgW="9832086" imgH="6710287" progId="Word.Document.8">
                  <p:embed/>
                </p:oleObj>
              </mc:Choice>
              <mc:Fallback>
                <p:oleObj name="Document" r:id="rId4" imgW="9832086" imgH="6710287" progId="Word.Document.8">
                  <p:embed/>
                  <p:pic>
                    <p:nvPicPr>
                      <p:cNvPr id="0" name="Picture 8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" y="1096657"/>
                        <a:ext cx="8475663" cy="5784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95536" y="3645024"/>
            <a:ext cx="8064896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14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107504" y="260350"/>
            <a:ext cx="9036496" cy="792386"/>
          </a:xfrm>
        </p:spPr>
        <p:txBody>
          <a:bodyPr>
            <a:noAutofit/>
          </a:bodyPr>
          <a:lstStyle/>
          <a:p>
            <a:pPr algn="l"/>
            <a:r>
              <a:rPr lang="ru-RU" sz="3400" b="1" i="0" dirty="0">
                <a:solidFill>
                  <a:schemeClr val="accent1"/>
                </a:solidFill>
                <a:latin typeface="Eras Medium ITC" pitchFamily="34" charset="0"/>
              </a:rPr>
              <a:t>Производство стеклотары: </a:t>
            </a:r>
            <a:r>
              <a:rPr lang="ru-RU" sz="3400" b="1" i="0" dirty="0" smtClean="0">
                <a:solidFill>
                  <a:schemeClr val="accent1"/>
                </a:solidFill>
                <a:latin typeface="Eras Medium ITC" pitchFamily="34" charset="0"/>
              </a:rPr>
              <a:t/>
            </a:r>
            <a:br>
              <a:rPr lang="ru-RU" sz="3400" b="1" i="0" dirty="0" smtClean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400" b="1" i="0" dirty="0" smtClean="0">
                <a:solidFill>
                  <a:schemeClr val="accent1"/>
                </a:solidFill>
                <a:latin typeface="Eras Medium ITC" pitchFamily="34" charset="0"/>
              </a:rPr>
              <a:t>входные </a:t>
            </a:r>
            <a:r>
              <a:rPr lang="ru-RU" sz="3400" b="1" i="0" dirty="0">
                <a:solidFill>
                  <a:schemeClr val="accent1"/>
                </a:solidFill>
                <a:latin typeface="Eras Medium ITC" pitchFamily="34" charset="0"/>
              </a:rPr>
              <a:t>потоки </a:t>
            </a:r>
            <a:r>
              <a:rPr lang="en-US" sz="3400" b="1" i="0" dirty="0">
                <a:solidFill>
                  <a:schemeClr val="accent1"/>
                </a:solidFill>
                <a:latin typeface="Eras Medium ITC" pitchFamily="34" charset="0"/>
              </a:rPr>
              <a:t>(II)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95363" y="1268413"/>
          <a:ext cx="7656512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Document" r:id="rId4" imgW="10305627" imgH="7243130" progId="Word.Document.8">
                  <p:embed/>
                </p:oleObj>
              </mc:Choice>
              <mc:Fallback>
                <p:oleObj name="Document" r:id="rId4" imgW="10305627" imgH="7243130" progId="Word.Document.8">
                  <p:embed/>
                  <p:pic>
                    <p:nvPicPr>
                      <p:cNvPr id="0" name="Picture 8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268413"/>
                        <a:ext cx="7656512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278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784976" cy="561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400" b="1" i="0" dirty="0">
                <a:solidFill>
                  <a:schemeClr val="accent1"/>
                </a:solidFill>
                <a:latin typeface="Eras Medium ITC" pitchFamily="34" charset="0"/>
              </a:rPr>
              <a:t>Производство стеклотары: </a:t>
            </a:r>
            <a:r>
              <a:rPr lang="ru-RU" sz="3400" b="1" i="0" dirty="0" smtClean="0">
                <a:solidFill>
                  <a:schemeClr val="accent1"/>
                </a:solidFill>
                <a:latin typeface="Eras Medium ITC" pitchFamily="34" charset="0"/>
              </a:rPr>
              <a:t/>
            </a:r>
            <a:br>
              <a:rPr lang="ru-RU" sz="3400" b="1" i="0" dirty="0" smtClean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400" b="1" i="0" dirty="0" smtClean="0">
                <a:solidFill>
                  <a:schemeClr val="accent1"/>
                </a:solidFill>
                <a:latin typeface="Eras Medium ITC" pitchFamily="34" charset="0"/>
              </a:rPr>
              <a:t>выходные </a:t>
            </a:r>
            <a:r>
              <a:rPr lang="ru-RU" sz="3400" b="1" i="0" dirty="0">
                <a:solidFill>
                  <a:schemeClr val="accent1"/>
                </a:solidFill>
                <a:latin typeface="Eras Medium ITC" pitchFamily="34" charset="0"/>
              </a:rPr>
              <a:t>потоки</a:t>
            </a:r>
            <a:endParaRPr lang="en-US" sz="34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/>
        </p:nvGraphicFramePr>
        <p:xfrm>
          <a:off x="250825" y="1028700"/>
          <a:ext cx="867727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name="Document" r:id="rId4" imgW="10305267" imgH="8600473" progId="Word.Document.8">
                  <p:embed/>
                </p:oleObj>
              </mc:Choice>
              <mc:Fallback>
                <p:oleObj name="Document" r:id="rId4" imgW="10305267" imgH="8600473" progId="Word.Document.8">
                  <p:embed/>
                  <p:pic>
                    <p:nvPicPr>
                      <p:cNvPr id="0" name="Picture 8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028700"/>
                        <a:ext cx="8677275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211960" y="3573016"/>
            <a:ext cx="3960440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481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38400" y="6248400"/>
            <a:ext cx="2130425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A008FD5-586A-4B71-9442-E52D6702C752}" type="slidenum">
              <a:rPr lang="de-DE" sz="1400" b="0" smtClean="0"/>
              <a:pPr algn="r" eaLnBrk="1" hangingPunct="1"/>
              <a:t>37</a:t>
            </a:fld>
            <a:endParaRPr lang="de-DE" sz="1400" b="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4"/>
            <a:ext cx="7277100" cy="895350"/>
          </a:xfrm>
          <a:noFill/>
        </p:spPr>
        <p:txBody>
          <a:bodyPr anchor="t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sz="3800" b="1" i="0" dirty="0">
                <a:solidFill>
                  <a:schemeClr val="accent1"/>
                </a:solidFill>
                <a:latin typeface="Eras Medium ITC" pitchFamily="34" charset="0"/>
              </a:rPr>
              <a:t>Использование </a:t>
            </a:r>
            <a:r>
              <a:rPr lang="ru-RU" sz="3800" b="1" i="0" dirty="0" err="1">
                <a:solidFill>
                  <a:schemeClr val="accent1"/>
                </a:solidFill>
                <a:latin typeface="Eras Medium ITC" pitchFamily="34" charset="0"/>
              </a:rPr>
              <a:t>стеклобоя</a:t>
            </a:r>
            <a:r>
              <a:rPr lang="ru-RU" sz="3800" b="1" i="0" dirty="0">
                <a:solidFill>
                  <a:schemeClr val="accent1"/>
                </a:solidFill>
                <a:latin typeface="Eras Medium ITC" pitchFamily="34" charset="0"/>
              </a:rPr>
              <a:t> </a:t>
            </a:r>
            <a:r>
              <a:rPr lang="ru-RU" sz="4000" dirty="0" smtClean="0">
                <a:solidFill>
                  <a:srgbClr val="000066"/>
                </a:solidFill>
              </a:rPr>
              <a:t>			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1352550" y="1590675"/>
            <a:ext cx="7553325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3000">
              <a:solidFill>
                <a:srgbClr val="000066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182110"/>
              </p:ext>
            </p:extLst>
          </p:nvPr>
        </p:nvGraphicFramePr>
        <p:xfrm>
          <a:off x="2051720" y="3630510"/>
          <a:ext cx="5789613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Chart" r:id="rId4" imgW="4686300" imgH="2590800" progId="Excel.Chart.8">
                  <p:embed/>
                </p:oleObj>
              </mc:Choice>
              <mc:Fallback>
                <p:oleObj name="Chart" r:id="rId4" imgW="4686300" imgH="2590800" progId="Excel.Chart.8">
                  <p:embed/>
                  <p:pic>
                    <p:nvPicPr>
                      <p:cNvPr id="0" name="Picture 8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630510"/>
                        <a:ext cx="5789613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5" descr="sch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4690"/>
            <a:ext cx="22272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4133850" y="1028700"/>
            <a:ext cx="47244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>
              <a:solidFill>
                <a:srgbClr val="000066"/>
              </a:solidFill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2911475" y="1340768"/>
            <a:ext cx="605313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CC0066"/>
                </a:solidFill>
              </a:rPr>
              <a:t>В ЕС специализированные компании занимаются подготовкой </a:t>
            </a:r>
            <a:r>
              <a:rPr lang="ru-RU" sz="2600" dirty="0" err="1">
                <a:solidFill>
                  <a:srgbClr val="CC0066"/>
                </a:solidFill>
              </a:rPr>
              <a:t>стеклобоя</a:t>
            </a:r>
            <a:r>
              <a:rPr lang="ru-RU" sz="2600" dirty="0">
                <a:solidFill>
                  <a:srgbClr val="CC0066"/>
                </a:solidFill>
              </a:rPr>
              <a:t> для производства </a:t>
            </a:r>
            <a:r>
              <a:rPr lang="ru-RU" sz="2600" dirty="0" smtClean="0">
                <a:solidFill>
                  <a:srgbClr val="CC0066"/>
                </a:solidFill>
              </a:rPr>
              <a:t>стеклотары</a:t>
            </a:r>
          </a:p>
          <a:p>
            <a:r>
              <a:rPr lang="ru-RU" sz="2600" dirty="0" smtClean="0">
                <a:solidFill>
                  <a:srgbClr val="CC0066"/>
                </a:solidFill>
              </a:rPr>
              <a:t>В РФ в ряде компаний запущены установки по обработке </a:t>
            </a:r>
            <a:r>
              <a:rPr lang="ru-RU" sz="2600" dirty="0" err="1" smtClean="0">
                <a:solidFill>
                  <a:srgbClr val="CC0066"/>
                </a:solidFill>
              </a:rPr>
              <a:t>стеклобоя</a:t>
            </a:r>
            <a:r>
              <a:rPr lang="ru-RU" sz="2600" dirty="0" smtClean="0">
                <a:solidFill>
                  <a:srgbClr val="CC0066"/>
                </a:solidFill>
              </a:rPr>
              <a:t> </a:t>
            </a:r>
            <a:endParaRPr lang="ru-RU" sz="26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008112"/>
          </a:xfrm>
        </p:spPr>
        <p:txBody>
          <a:bodyPr>
            <a:normAutofit/>
          </a:bodyPr>
          <a:lstStyle/>
          <a:p>
            <a:r>
              <a:rPr lang="ru-RU" sz="3400" b="1" i="0" dirty="0" smtClean="0">
                <a:solidFill>
                  <a:schemeClr val="accent1"/>
                </a:solidFill>
                <a:latin typeface="Eras Medium ITC" pitchFamily="34" charset="0"/>
              </a:rPr>
              <a:t>Системы </a:t>
            </a:r>
            <a:r>
              <a:rPr lang="ru-RU" sz="3400" b="1" i="0" dirty="0">
                <a:solidFill>
                  <a:schemeClr val="accent1"/>
                </a:solidFill>
                <a:latin typeface="Eras Medium ITC" pitchFamily="34" charset="0"/>
              </a:rPr>
              <a:t>менеджмента качества: потери </a:t>
            </a:r>
            <a:r>
              <a:rPr lang="ru-RU" sz="3400" b="1" i="0" dirty="0" smtClean="0">
                <a:solidFill>
                  <a:schemeClr val="accent1"/>
                </a:solidFill>
                <a:latin typeface="Eras Medium ITC" pitchFamily="34" charset="0"/>
              </a:rPr>
              <a:t>сырья и готовой продукции</a:t>
            </a:r>
            <a:endParaRPr lang="en-GB" sz="34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pic>
        <p:nvPicPr>
          <p:cNvPr id="22531" name="Picture 3" descr="D:\Documents\My Pictures\students\Steklovolokno\sv-20-prod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423156"/>
            <a:ext cx="6102995" cy="421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D:\Documents\My Pictures\students\Steklovolokno\sv-15-mat.jpg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472926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PICT0395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925"/>
            <a:ext cx="3456384" cy="2592895"/>
          </a:xfrm>
          <a:noFill/>
        </p:spPr>
      </p:pic>
    </p:spTree>
    <p:extLst>
      <p:ext uri="{BB962C8B-B14F-4D97-AF65-F5344CB8AC3E}">
        <p14:creationId xmlns:p14="http://schemas.microsoft.com/office/powerpoint/2010/main" val="21493120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gray">
          <a:xfrm>
            <a:off x="4572000" y="1412875"/>
            <a:ext cx="4572000" cy="544512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 rot="-2340352">
            <a:off x="4787900" y="1700213"/>
            <a:ext cx="2665413" cy="863600"/>
          </a:xfrm>
          <a:prstGeom prst="curvedDownArrow">
            <a:avLst>
              <a:gd name="adj1" fmla="val 61728"/>
              <a:gd name="adj2" fmla="val 123456"/>
              <a:gd name="adj3" fmla="val 3333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AutoShape 4"/>
          <p:cNvSpPr>
            <a:spLocks noChangeArrowheads="1"/>
          </p:cNvSpPr>
          <p:nvPr/>
        </p:nvSpPr>
        <p:spPr bwMode="auto">
          <a:xfrm rot="-2340352" flipH="1" flipV="1">
            <a:off x="6516688" y="4149725"/>
            <a:ext cx="2665412" cy="863600"/>
          </a:xfrm>
          <a:prstGeom prst="curvedDownArrow">
            <a:avLst>
              <a:gd name="adj1" fmla="val 61728"/>
              <a:gd name="adj2" fmla="val 123456"/>
              <a:gd name="adj3" fmla="val 33333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319088" y="100466"/>
            <a:ext cx="8362950" cy="134143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3400" b="1" i="0" dirty="0">
                <a:latin typeface="Eras Medium ITC" pitchFamily="34" charset="0"/>
              </a:rPr>
              <a:t>Развитие </a:t>
            </a:r>
            <a:r>
              <a:rPr lang="ru-RU" sz="3400" b="1" i="0" dirty="0" smtClean="0">
                <a:latin typeface="Eras Medium ITC" pitchFamily="34" charset="0"/>
              </a:rPr>
              <a:t>СМК и СЭМ: повышение эффективности производства и минимизация негативного воздействия</a:t>
            </a:r>
            <a:endParaRPr lang="ru-RU" sz="3400" b="1" i="0" dirty="0">
              <a:latin typeface="Eras Medium ITC" pitchFamily="34" charset="0"/>
            </a:endParaRPr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7680325" y="1412875"/>
            <a:ext cx="1243013" cy="1008063"/>
            <a:chOff x="4097" y="2865"/>
            <a:chExt cx="1010" cy="798"/>
          </a:xfrm>
        </p:grpSpPr>
        <p:grpSp>
          <p:nvGrpSpPr>
            <p:cNvPr id="27909" name="Group 7"/>
            <p:cNvGrpSpPr>
              <a:grpSpLocks/>
            </p:cNvGrpSpPr>
            <p:nvPr/>
          </p:nvGrpSpPr>
          <p:grpSpPr bwMode="auto">
            <a:xfrm>
              <a:off x="4097" y="2865"/>
              <a:ext cx="283" cy="796"/>
              <a:chOff x="4097" y="2865"/>
              <a:chExt cx="283" cy="796"/>
            </a:xfrm>
          </p:grpSpPr>
          <p:sp>
            <p:nvSpPr>
              <p:cNvPr id="27916" name="Freeform 8"/>
              <p:cNvSpPr>
                <a:spLocks/>
              </p:cNvSpPr>
              <p:nvPr/>
            </p:nvSpPr>
            <p:spPr bwMode="auto">
              <a:xfrm>
                <a:off x="4097" y="3024"/>
                <a:ext cx="283" cy="637"/>
              </a:xfrm>
              <a:custGeom>
                <a:avLst/>
                <a:gdLst>
                  <a:gd name="T0" fmla="*/ 221 w 283"/>
                  <a:gd name="T1" fmla="*/ 0 h 637"/>
                  <a:gd name="T2" fmla="*/ 232 w 283"/>
                  <a:gd name="T3" fmla="*/ 3 h 637"/>
                  <a:gd name="T4" fmla="*/ 245 w 283"/>
                  <a:gd name="T5" fmla="*/ 6 h 637"/>
                  <a:gd name="T6" fmla="*/ 255 w 283"/>
                  <a:gd name="T7" fmla="*/ 11 h 637"/>
                  <a:gd name="T8" fmla="*/ 266 w 283"/>
                  <a:gd name="T9" fmla="*/ 19 h 637"/>
                  <a:gd name="T10" fmla="*/ 276 w 283"/>
                  <a:gd name="T11" fmla="*/ 30 h 637"/>
                  <a:gd name="T12" fmla="*/ 282 w 283"/>
                  <a:gd name="T13" fmla="*/ 44 h 637"/>
                  <a:gd name="T14" fmla="*/ 282 w 283"/>
                  <a:gd name="T15" fmla="*/ 290 h 637"/>
                  <a:gd name="T16" fmla="*/ 280 w 283"/>
                  <a:gd name="T17" fmla="*/ 298 h 637"/>
                  <a:gd name="T18" fmla="*/ 275 w 283"/>
                  <a:gd name="T19" fmla="*/ 306 h 637"/>
                  <a:gd name="T20" fmla="*/ 264 w 283"/>
                  <a:gd name="T21" fmla="*/ 312 h 637"/>
                  <a:gd name="T22" fmla="*/ 254 w 283"/>
                  <a:gd name="T23" fmla="*/ 312 h 637"/>
                  <a:gd name="T24" fmla="*/ 245 w 283"/>
                  <a:gd name="T25" fmla="*/ 310 h 637"/>
                  <a:gd name="T26" fmla="*/ 238 w 283"/>
                  <a:gd name="T27" fmla="*/ 303 h 637"/>
                  <a:gd name="T28" fmla="*/ 235 w 283"/>
                  <a:gd name="T29" fmla="*/ 296 h 637"/>
                  <a:gd name="T30" fmla="*/ 232 w 283"/>
                  <a:gd name="T31" fmla="*/ 289 h 637"/>
                  <a:gd name="T32" fmla="*/ 216 w 283"/>
                  <a:gd name="T33" fmla="*/ 600 h 637"/>
                  <a:gd name="T34" fmla="*/ 213 w 283"/>
                  <a:gd name="T35" fmla="*/ 616 h 637"/>
                  <a:gd name="T36" fmla="*/ 206 w 283"/>
                  <a:gd name="T37" fmla="*/ 630 h 637"/>
                  <a:gd name="T38" fmla="*/ 194 w 283"/>
                  <a:gd name="T39" fmla="*/ 635 h 637"/>
                  <a:gd name="T40" fmla="*/ 184 w 283"/>
                  <a:gd name="T41" fmla="*/ 637 h 637"/>
                  <a:gd name="T42" fmla="*/ 172 w 283"/>
                  <a:gd name="T43" fmla="*/ 635 h 637"/>
                  <a:gd name="T44" fmla="*/ 162 w 283"/>
                  <a:gd name="T45" fmla="*/ 629 h 637"/>
                  <a:gd name="T46" fmla="*/ 154 w 283"/>
                  <a:gd name="T47" fmla="*/ 619 h 637"/>
                  <a:gd name="T48" fmla="*/ 151 w 283"/>
                  <a:gd name="T49" fmla="*/ 610 h 637"/>
                  <a:gd name="T50" fmla="*/ 134 w 283"/>
                  <a:gd name="T51" fmla="*/ 305 h 637"/>
                  <a:gd name="T52" fmla="*/ 132 w 283"/>
                  <a:gd name="T53" fmla="*/ 613 h 637"/>
                  <a:gd name="T54" fmla="*/ 124 w 283"/>
                  <a:gd name="T55" fmla="*/ 625 h 637"/>
                  <a:gd name="T56" fmla="*/ 113 w 283"/>
                  <a:gd name="T57" fmla="*/ 635 h 637"/>
                  <a:gd name="T58" fmla="*/ 98 w 283"/>
                  <a:gd name="T59" fmla="*/ 637 h 637"/>
                  <a:gd name="T60" fmla="*/ 87 w 283"/>
                  <a:gd name="T61" fmla="*/ 634 h 637"/>
                  <a:gd name="T62" fmla="*/ 75 w 283"/>
                  <a:gd name="T63" fmla="*/ 626 h 637"/>
                  <a:gd name="T64" fmla="*/ 69 w 283"/>
                  <a:gd name="T65" fmla="*/ 616 h 637"/>
                  <a:gd name="T66" fmla="*/ 66 w 283"/>
                  <a:gd name="T67" fmla="*/ 605 h 637"/>
                  <a:gd name="T68" fmla="*/ 50 w 283"/>
                  <a:gd name="T69" fmla="*/ 289 h 637"/>
                  <a:gd name="T70" fmla="*/ 48 w 283"/>
                  <a:gd name="T71" fmla="*/ 299 h 637"/>
                  <a:gd name="T72" fmla="*/ 43 w 283"/>
                  <a:gd name="T73" fmla="*/ 304 h 637"/>
                  <a:gd name="T74" fmla="*/ 37 w 283"/>
                  <a:gd name="T75" fmla="*/ 310 h 637"/>
                  <a:gd name="T76" fmla="*/ 31 w 283"/>
                  <a:gd name="T77" fmla="*/ 312 h 637"/>
                  <a:gd name="T78" fmla="*/ 22 w 283"/>
                  <a:gd name="T79" fmla="*/ 312 h 637"/>
                  <a:gd name="T80" fmla="*/ 14 w 283"/>
                  <a:gd name="T81" fmla="*/ 311 h 637"/>
                  <a:gd name="T82" fmla="*/ 8 w 283"/>
                  <a:gd name="T83" fmla="*/ 308 h 637"/>
                  <a:gd name="T84" fmla="*/ 4 w 283"/>
                  <a:gd name="T85" fmla="*/ 302 h 637"/>
                  <a:gd name="T86" fmla="*/ 0 w 283"/>
                  <a:gd name="T87" fmla="*/ 294 h 637"/>
                  <a:gd name="T88" fmla="*/ 0 w 283"/>
                  <a:gd name="T89" fmla="*/ 53 h 637"/>
                  <a:gd name="T90" fmla="*/ 6 w 283"/>
                  <a:gd name="T91" fmla="*/ 32 h 637"/>
                  <a:gd name="T92" fmla="*/ 16 w 283"/>
                  <a:gd name="T93" fmla="*/ 20 h 637"/>
                  <a:gd name="T94" fmla="*/ 33 w 283"/>
                  <a:gd name="T95" fmla="*/ 8 h 637"/>
                  <a:gd name="T96" fmla="*/ 54 w 283"/>
                  <a:gd name="T97" fmla="*/ 2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3"/>
                  <a:gd name="T148" fmla="*/ 0 h 637"/>
                  <a:gd name="T149" fmla="*/ 283 w 283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3" h="637">
                    <a:moveTo>
                      <a:pt x="68" y="0"/>
                    </a:moveTo>
                    <a:lnTo>
                      <a:pt x="217" y="0"/>
                    </a:lnTo>
                    <a:lnTo>
                      <a:pt x="221" y="0"/>
                    </a:lnTo>
                    <a:lnTo>
                      <a:pt x="226" y="1"/>
                    </a:lnTo>
                    <a:lnTo>
                      <a:pt x="229" y="2"/>
                    </a:lnTo>
                    <a:lnTo>
                      <a:pt x="232" y="3"/>
                    </a:lnTo>
                    <a:lnTo>
                      <a:pt x="236" y="3"/>
                    </a:lnTo>
                    <a:lnTo>
                      <a:pt x="240" y="4"/>
                    </a:lnTo>
                    <a:lnTo>
                      <a:pt x="245" y="6"/>
                    </a:lnTo>
                    <a:lnTo>
                      <a:pt x="247" y="7"/>
                    </a:lnTo>
                    <a:lnTo>
                      <a:pt x="251" y="9"/>
                    </a:lnTo>
                    <a:lnTo>
                      <a:pt x="255" y="11"/>
                    </a:lnTo>
                    <a:lnTo>
                      <a:pt x="259" y="13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70" y="23"/>
                    </a:lnTo>
                    <a:lnTo>
                      <a:pt x="274" y="28"/>
                    </a:lnTo>
                    <a:lnTo>
                      <a:pt x="276" y="30"/>
                    </a:lnTo>
                    <a:lnTo>
                      <a:pt x="279" y="35"/>
                    </a:lnTo>
                    <a:lnTo>
                      <a:pt x="280" y="39"/>
                    </a:lnTo>
                    <a:lnTo>
                      <a:pt x="282" y="44"/>
                    </a:lnTo>
                    <a:lnTo>
                      <a:pt x="283" y="49"/>
                    </a:lnTo>
                    <a:lnTo>
                      <a:pt x="283" y="53"/>
                    </a:lnTo>
                    <a:lnTo>
                      <a:pt x="282" y="290"/>
                    </a:lnTo>
                    <a:lnTo>
                      <a:pt x="281" y="293"/>
                    </a:lnTo>
                    <a:lnTo>
                      <a:pt x="280" y="294"/>
                    </a:lnTo>
                    <a:lnTo>
                      <a:pt x="280" y="298"/>
                    </a:lnTo>
                    <a:lnTo>
                      <a:pt x="279" y="300"/>
                    </a:lnTo>
                    <a:lnTo>
                      <a:pt x="277" y="303"/>
                    </a:lnTo>
                    <a:lnTo>
                      <a:pt x="275" y="306"/>
                    </a:lnTo>
                    <a:lnTo>
                      <a:pt x="271" y="309"/>
                    </a:lnTo>
                    <a:lnTo>
                      <a:pt x="267" y="311"/>
                    </a:lnTo>
                    <a:lnTo>
                      <a:pt x="264" y="312"/>
                    </a:lnTo>
                    <a:lnTo>
                      <a:pt x="261" y="312"/>
                    </a:lnTo>
                    <a:lnTo>
                      <a:pt x="258" y="312"/>
                    </a:lnTo>
                    <a:lnTo>
                      <a:pt x="254" y="312"/>
                    </a:lnTo>
                    <a:lnTo>
                      <a:pt x="251" y="312"/>
                    </a:lnTo>
                    <a:lnTo>
                      <a:pt x="247" y="311"/>
                    </a:lnTo>
                    <a:lnTo>
                      <a:pt x="245" y="310"/>
                    </a:lnTo>
                    <a:lnTo>
                      <a:pt x="242" y="308"/>
                    </a:lnTo>
                    <a:lnTo>
                      <a:pt x="240" y="305"/>
                    </a:lnTo>
                    <a:lnTo>
                      <a:pt x="238" y="303"/>
                    </a:lnTo>
                    <a:lnTo>
                      <a:pt x="236" y="300"/>
                    </a:lnTo>
                    <a:lnTo>
                      <a:pt x="235" y="299"/>
                    </a:lnTo>
                    <a:lnTo>
                      <a:pt x="235" y="296"/>
                    </a:lnTo>
                    <a:lnTo>
                      <a:pt x="234" y="294"/>
                    </a:lnTo>
                    <a:lnTo>
                      <a:pt x="233" y="293"/>
                    </a:lnTo>
                    <a:lnTo>
                      <a:pt x="232" y="289"/>
                    </a:lnTo>
                    <a:lnTo>
                      <a:pt x="233" y="108"/>
                    </a:lnTo>
                    <a:lnTo>
                      <a:pt x="216" y="108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6" y="612"/>
                    </a:lnTo>
                    <a:lnTo>
                      <a:pt x="213" y="616"/>
                    </a:lnTo>
                    <a:lnTo>
                      <a:pt x="211" y="622"/>
                    </a:lnTo>
                    <a:lnTo>
                      <a:pt x="208" y="625"/>
                    </a:lnTo>
                    <a:lnTo>
                      <a:pt x="206" y="630"/>
                    </a:lnTo>
                    <a:lnTo>
                      <a:pt x="202" y="632"/>
                    </a:lnTo>
                    <a:lnTo>
                      <a:pt x="198" y="634"/>
                    </a:lnTo>
                    <a:lnTo>
                      <a:pt x="194" y="635"/>
                    </a:lnTo>
                    <a:lnTo>
                      <a:pt x="192" y="635"/>
                    </a:lnTo>
                    <a:lnTo>
                      <a:pt x="187" y="637"/>
                    </a:lnTo>
                    <a:lnTo>
                      <a:pt x="184" y="637"/>
                    </a:lnTo>
                    <a:lnTo>
                      <a:pt x="181" y="637"/>
                    </a:lnTo>
                    <a:lnTo>
                      <a:pt x="176" y="636"/>
                    </a:lnTo>
                    <a:lnTo>
                      <a:pt x="172" y="635"/>
                    </a:lnTo>
                    <a:lnTo>
                      <a:pt x="168" y="633"/>
                    </a:lnTo>
                    <a:lnTo>
                      <a:pt x="164" y="632"/>
                    </a:lnTo>
                    <a:lnTo>
                      <a:pt x="162" y="629"/>
                    </a:lnTo>
                    <a:lnTo>
                      <a:pt x="159" y="626"/>
                    </a:lnTo>
                    <a:lnTo>
                      <a:pt x="156" y="623"/>
                    </a:lnTo>
                    <a:lnTo>
                      <a:pt x="154" y="619"/>
                    </a:lnTo>
                    <a:lnTo>
                      <a:pt x="152" y="616"/>
                    </a:lnTo>
                    <a:lnTo>
                      <a:pt x="152" y="613"/>
                    </a:lnTo>
                    <a:lnTo>
                      <a:pt x="151" y="610"/>
                    </a:lnTo>
                    <a:lnTo>
                      <a:pt x="150" y="606"/>
                    </a:lnTo>
                    <a:lnTo>
                      <a:pt x="150" y="305"/>
                    </a:lnTo>
                    <a:lnTo>
                      <a:pt x="134" y="305"/>
                    </a:lnTo>
                    <a:lnTo>
                      <a:pt x="133" y="604"/>
                    </a:lnTo>
                    <a:lnTo>
                      <a:pt x="132" y="609"/>
                    </a:lnTo>
                    <a:lnTo>
                      <a:pt x="132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4" y="625"/>
                    </a:lnTo>
                    <a:lnTo>
                      <a:pt x="121" y="630"/>
                    </a:lnTo>
                    <a:lnTo>
                      <a:pt x="117" y="633"/>
                    </a:lnTo>
                    <a:lnTo>
                      <a:pt x="113" y="635"/>
                    </a:lnTo>
                    <a:lnTo>
                      <a:pt x="107" y="636"/>
                    </a:lnTo>
                    <a:lnTo>
                      <a:pt x="103" y="637"/>
                    </a:lnTo>
                    <a:lnTo>
                      <a:pt x="98" y="637"/>
                    </a:lnTo>
                    <a:lnTo>
                      <a:pt x="93" y="636"/>
                    </a:lnTo>
                    <a:lnTo>
                      <a:pt x="90" y="635"/>
                    </a:lnTo>
                    <a:lnTo>
                      <a:pt x="87" y="634"/>
                    </a:lnTo>
                    <a:lnTo>
                      <a:pt x="83" y="633"/>
                    </a:lnTo>
                    <a:lnTo>
                      <a:pt x="79" y="630"/>
                    </a:lnTo>
                    <a:lnTo>
                      <a:pt x="75" y="626"/>
                    </a:lnTo>
                    <a:lnTo>
                      <a:pt x="73" y="625"/>
                    </a:lnTo>
                    <a:lnTo>
                      <a:pt x="72" y="620"/>
                    </a:lnTo>
                    <a:lnTo>
                      <a:pt x="69" y="616"/>
                    </a:lnTo>
                    <a:lnTo>
                      <a:pt x="68" y="614"/>
                    </a:lnTo>
                    <a:lnTo>
                      <a:pt x="68" y="610"/>
                    </a:lnTo>
                    <a:lnTo>
                      <a:pt x="66" y="605"/>
                    </a:lnTo>
                    <a:lnTo>
                      <a:pt x="67" y="108"/>
                    </a:lnTo>
                    <a:lnTo>
                      <a:pt x="50" y="108"/>
                    </a:lnTo>
                    <a:lnTo>
                      <a:pt x="50" y="289"/>
                    </a:lnTo>
                    <a:lnTo>
                      <a:pt x="49" y="293"/>
                    </a:lnTo>
                    <a:lnTo>
                      <a:pt x="49" y="295"/>
                    </a:lnTo>
                    <a:lnTo>
                      <a:pt x="48" y="299"/>
                    </a:lnTo>
                    <a:lnTo>
                      <a:pt x="45" y="302"/>
                    </a:lnTo>
                    <a:lnTo>
                      <a:pt x="44" y="303"/>
                    </a:lnTo>
                    <a:lnTo>
                      <a:pt x="43" y="304"/>
                    </a:lnTo>
                    <a:lnTo>
                      <a:pt x="40" y="307"/>
                    </a:lnTo>
                    <a:lnTo>
                      <a:pt x="39" y="309"/>
                    </a:lnTo>
                    <a:lnTo>
                      <a:pt x="37" y="310"/>
                    </a:lnTo>
                    <a:lnTo>
                      <a:pt x="34" y="311"/>
                    </a:lnTo>
                    <a:lnTo>
                      <a:pt x="33" y="312"/>
                    </a:lnTo>
                    <a:lnTo>
                      <a:pt x="31" y="312"/>
                    </a:lnTo>
                    <a:lnTo>
                      <a:pt x="28" y="312"/>
                    </a:lnTo>
                    <a:lnTo>
                      <a:pt x="27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7" y="312"/>
                    </a:lnTo>
                    <a:lnTo>
                      <a:pt x="14" y="311"/>
                    </a:lnTo>
                    <a:lnTo>
                      <a:pt x="13" y="310"/>
                    </a:lnTo>
                    <a:lnTo>
                      <a:pt x="11" y="309"/>
                    </a:lnTo>
                    <a:lnTo>
                      <a:pt x="8" y="308"/>
                    </a:lnTo>
                    <a:lnTo>
                      <a:pt x="8" y="306"/>
                    </a:lnTo>
                    <a:lnTo>
                      <a:pt x="6" y="303"/>
                    </a:lnTo>
                    <a:lnTo>
                      <a:pt x="4" y="302"/>
                    </a:lnTo>
                    <a:lnTo>
                      <a:pt x="3" y="299"/>
                    </a:lnTo>
                    <a:lnTo>
                      <a:pt x="2" y="298"/>
                    </a:lnTo>
                    <a:lnTo>
                      <a:pt x="0" y="294"/>
                    </a:lnTo>
                    <a:lnTo>
                      <a:pt x="0" y="290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3" y="14"/>
                    </a:lnTo>
                    <a:lnTo>
                      <a:pt x="29" y="11"/>
                    </a:lnTo>
                    <a:lnTo>
                      <a:pt x="33" y="8"/>
                    </a:lnTo>
                    <a:lnTo>
                      <a:pt x="39" y="6"/>
                    </a:lnTo>
                    <a:lnTo>
                      <a:pt x="49" y="3"/>
                    </a:lnTo>
                    <a:lnTo>
                      <a:pt x="54" y="2"/>
                    </a:lnTo>
                    <a:lnTo>
                      <a:pt x="62" y="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17" name="Oval 9"/>
              <p:cNvSpPr>
                <a:spLocks noChangeArrowheads="1"/>
              </p:cNvSpPr>
              <p:nvPr/>
            </p:nvSpPr>
            <p:spPr bwMode="auto">
              <a:xfrm>
                <a:off x="4162" y="2865"/>
                <a:ext cx="144" cy="1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10" name="Group 10"/>
            <p:cNvGrpSpPr>
              <a:grpSpLocks/>
            </p:cNvGrpSpPr>
            <p:nvPr/>
          </p:nvGrpSpPr>
          <p:grpSpPr bwMode="auto">
            <a:xfrm>
              <a:off x="4461" y="2865"/>
              <a:ext cx="282" cy="798"/>
              <a:chOff x="4461" y="2865"/>
              <a:chExt cx="282" cy="798"/>
            </a:xfrm>
          </p:grpSpPr>
          <p:sp>
            <p:nvSpPr>
              <p:cNvPr id="27914" name="Freeform 11"/>
              <p:cNvSpPr>
                <a:spLocks/>
              </p:cNvSpPr>
              <p:nvPr/>
            </p:nvSpPr>
            <p:spPr bwMode="auto">
              <a:xfrm>
                <a:off x="4461" y="3026"/>
                <a:ext cx="282" cy="637"/>
              </a:xfrm>
              <a:custGeom>
                <a:avLst/>
                <a:gdLst>
                  <a:gd name="T0" fmla="*/ 220 w 282"/>
                  <a:gd name="T1" fmla="*/ 0 h 637"/>
                  <a:gd name="T2" fmla="*/ 232 w 282"/>
                  <a:gd name="T3" fmla="*/ 2 h 637"/>
                  <a:gd name="T4" fmla="*/ 243 w 282"/>
                  <a:gd name="T5" fmla="*/ 6 h 637"/>
                  <a:gd name="T6" fmla="*/ 253 w 282"/>
                  <a:gd name="T7" fmla="*/ 11 h 637"/>
                  <a:gd name="T8" fmla="*/ 266 w 282"/>
                  <a:gd name="T9" fmla="*/ 18 h 637"/>
                  <a:gd name="T10" fmla="*/ 275 w 282"/>
                  <a:gd name="T11" fmla="*/ 30 h 637"/>
                  <a:gd name="T12" fmla="*/ 281 w 282"/>
                  <a:gd name="T13" fmla="*/ 43 h 637"/>
                  <a:gd name="T14" fmla="*/ 281 w 282"/>
                  <a:gd name="T15" fmla="*/ 290 h 637"/>
                  <a:gd name="T16" fmla="*/ 280 w 282"/>
                  <a:gd name="T17" fmla="*/ 297 h 637"/>
                  <a:gd name="T18" fmla="*/ 273 w 282"/>
                  <a:gd name="T19" fmla="*/ 306 h 637"/>
                  <a:gd name="T20" fmla="*/ 264 w 282"/>
                  <a:gd name="T21" fmla="*/ 311 h 637"/>
                  <a:gd name="T22" fmla="*/ 253 w 282"/>
                  <a:gd name="T23" fmla="*/ 312 h 637"/>
                  <a:gd name="T24" fmla="*/ 244 w 282"/>
                  <a:gd name="T25" fmla="*/ 309 h 637"/>
                  <a:gd name="T26" fmla="*/ 237 w 282"/>
                  <a:gd name="T27" fmla="*/ 302 h 637"/>
                  <a:gd name="T28" fmla="*/ 234 w 282"/>
                  <a:gd name="T29" fmla="*/ 296 h 637"/>
                  <a:gd name="T30" fmla="*/ 232 w 282"/>
                  <a:gd name="T31" fmla="*/ 289 h 637"/>
                  <a:gd name="T32" fmla="*/ 217 w 282"/>
                  <a:gd name="T33" fmla="*/ 600 h 637"/>
                  <a:gd name="T34" fmla="*/ 212 w 282"/>
                  <a:gd name="T35" fmla="*/ 616 h 637"/>
                  <a:gd name="T36" fmla="*/ 204 w 282"/>
                  <a:gd name="T37" fmla="*/ 629 h 637"/>
                  <a:gd name="T38" fmla="*/ 193 w 282"/>
                  <a:gd name="T39" fmla="*/ 634 h 637"/>
                  <a:gd name="T40" fmla="*/ 183 w 282"/>
                  <a:gd name="T41" fmla="*/ 637 h 637"/>
                  <a:gd name="T42" fmla="*/ 170 w 282"/>
                  <a:gd name="T43" fmla="*/ 634 h 637"/>
                  <a:gd name="T44" fmla="*/ 161 w 282"/>
                  <a:gd name="T45" fmla="*/ 628 h 637"/>
                  <a:gd name="T46" fmla="*/ 153 w 282"/>
                  <a:gd name="T47" fmla="*/ 618 h 637"/>
                  <a:gd name="T48" fmla="*/ 149 w 282"/>
                  <a:gd name="T49" fmla="*/ 609 h 637"/>
                  <a:gd name="T50" fmla="*/ 133 w 282"/>
                  <a:gd name="T51" fmla="*/ 305 h 637"/>
                  <a:gd name="T52" fmla="*/ 130 w 282"/>
                  <a:gd name="T53" fmla="*/ 613 h 637"/>
                  <a:gd name="T54" fmla="*/ 123 w 282"/>
                  <a:gd name="T55" fmla="*/ 625 h 637"/>
                  <a:gd name="T56" fmla="*/ 111 w 282"/>
                  <a:gd name="T57" fmla="*/ 634 h 637"/>
                  <a:gd name="T58" fmla="*/ 97 w 282"/>
                  <a:gd name="T59" fmla="*/ 637 h 637"/>
                  <a:gd name="T60" fmla="*/ 86 w 282"/>
                  <a:gd name="T61" fmla="*/ 633 h 637"/>
                  <a:gd name="T62" fmla="*/ 74 w 282"/>
                  <a:gd name="T63" fmla="*/ 626 h 637"/>
                  <a:gd name="T64" fmla="*/ 69 w 282"/>
                  <a:gd name="T65" fmla="*/ 616 h 637"/>
                  <a:gd name="T66" fmla="*/ 65 w 282"/>
                  <a:gd name="T67" fmla="*/ 604 h 637"/>
                  <a:gd name="T68" fmla="*/ 50 w 282"/>
                  <a:gd name="T69" fmla="*/ 289 h 637"/>
                  <a:gd name="T70" fmla="*/ 46 w 282"/>
                  <a:gd name="T71" fmla="*/ 298 h 637"/>
                  <a:gd name="T72" fmla="*/ 42 w 282"/>
                  <a:gd name="T73" fmla="*/ 304 h 637"/>
                  <a:gd name="T74" fmla="*/ 37 w 282"/>
                  <a:gd name="T75" fmla="*/ 309 h 637"/>
                  <a:gd name="T76" fmla="*/ 30 w 282"/>
                  <a:gd name="T77" fmla="*/ 312 h 637"/>
                  <a:gd name="T78" fmla="*/ 22 w 282"/>
                  <a:gd name="T79" fmla="*/ 312 h 637"/>
                  <a:gd name="T80" fmla="*/ 15 w 282"/>
                  <a:gd name="T81" fmla="*/ 310 h 637"/>
                  <a:gd name="T82" fmla="*/ 9 w 282"/>
                  <a:gd name="T83" fmla="*/ 307 h 637"/>
                  <a:gd name="T84" fmla="*/ 5 w 282"/>
                  <a:gd name="T85" fmla="*/ 301 h 637"/>
                  <a:gd name="T86" fmla="*/ 1 w 282"/>
                  <a:gd name="T87" fmla="*/ 293 h 637"/>
                  <a:gd name="T88" fmla="*/ 0 w 282"/>
                  <a:gd name="T89" fmla="*/ 51 h 637"/>
                  <a:gd name="T90" fmla="*/ 5 w 282"/>
                  <a:gd name="T91" fmla="*/ 31 h 637"/>
                  <a:gd name="T92" fmla="*/ 16 w 282"/>
                  <a:gd name="T93" fmla="*/ 19 h 637"/>
                  <a:gd name="T94" fmla="*/ 34 w 282"/>
                  <a:gd name="T95" fmla="*/ 7 h 637"/>
                  <a:gd name="T96" fmla="*/ 54 w 282"/>
                  <a:gd name="T97" fmla="*/ 1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2"/>
                  <a:gd name="T148" fmla="*/ 0 h 637"/>
                  <a:gd name="T149" fmla="*/ 282 w 282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2" h="637">
                    <a:moveTo>
                      <a:pt x="67" y="0"/>
                    </a:moveTo>
                    <a:lnTo>
                      <a:pt x="217" y="0"/>
                    </a:lnTo>
                    <a:lnTo>
                      <a:pt x="220" y="0"/>
                    </a:lnTo>
                    <a:lnTo>
                      <a:pt x="225" y="1"/>
                    </a:lnTo>
                    <a:lnTo>
                      <a:pt x="228" y="1"/>
                    </a:lnTo>
                    <a:lnTo>
                      <a:pt x="232" y="2"/>
                    </a:lnTo>
                    <a:lnTo>
                      <a:pt x="235" y="2"/>
                    </a:lnTo>
                    <a:lnTo>
                      <a:pt x="239" y="3"/>
                    </a:lnTo>
                    <a:lnTo>
                      <a:pt x="243" y="6"/>
                    </a:lnTo>
                    <a:lnTo>
                      <a:pt x="247" y="6"/>
                    </a:lnTo>
                    <a:lnTo>
                      <a:pt x="250" y="8"/>
                    </a:lnTo>
                    <a:lnTo>
                      <a:pt x="253" y="11"/>
                    </a:lnTo>
                    <a:lnTo>
                      <a:pt x="257" y="12"/>
                    </a:lnTo>
                    <a:lnTo>
                      <a:pt x="261" y="15"/>
                    </a:lnTo>
                    <a:lnTo>
                      <a:pt x="266" y="18"/>
                    </a:lnTo>
                    <a:lnTo>
                      <a:pt x="270" y="22"/>
                    </a:lnTo>
                    <a:lnTo>
                      <a:pt x="272" y="26"/>
                    </a:lnTo>
                    <a:lnTo>
                      <a:pt x="275" y="30"/>
                    </a:lnTo>
                    <a:lnTo>
                      <a:pt x="278" y="35"/>
                    </a:lnTo>
                    <a:lnTo>
                      <a:pt x="280" y="39"/>
                    </a:lnTo>
                    <a:lnTo>
                      <a:pt x="281" y="43"/>
                    </a:lnTo>
                    <a:lnTo>
                      <a:pt x="282" y="49"/>
                    </a:lnTo>
                    <a:lnTo>
                      <a:pt x="282" y="52"/>
                    </a:lnTo>
                    <a:lnTo>
                      <a:pt x="281" y="290"/>
                    </a:lnTo>
                    <a:lnTo>
                      <a:pt x="281" y="292"/>
                    </a:lnTo>
                    <a:lnTo>
                      <a:pt x="280" y="293"/>
                    </a:lnTo>
                    <a:lnTo>
                      <a:pt x="280" y="297"/>
                    </a:lnTo>
                    <a:lnTo>
                      <a:pt x="278" y="300"/>
                    </a:lnTo>
                    <a:lnTo>
                      <a:pt x="276" y="302"/>
                    </a:lnTo>
                    <a:lnTo>
                      <a:pt x="273" y="306"/>
                    </a:lnTo>
                    <a:lnTo>
                      <a:pt x="271" y="308"/>
                    </a:lnTo>
                    <a:lnTo>
                      <a:pt x="266" y="310"/>
                    </a:lnTo>
                    <a:lnTo>
                      <a:pt x="264" y="311"/>
                    </a:lnTo>
                    <a:lnTo>
                      <a:pt x="260" y="312"/>
                    </a:lnTo>
                    <a:lnTo>
                      <a:pt x="256" y="312"/>
                    </a:lnTo>
                    <a:lnTo>
                      <a:pt x="253" y="312"/>
                    </a:lnTo>
                    <a:lnTo>
                      <a:pt x="250" y="311"/>
                    </a:lnTo>
                    <a:lnTo>
                      <a:pt x="247" y="310"/>
                    </a:lnTo>
                    <a:lnTo>
                      <a:pt x="244" y="309"/>
                    </a:lnTo>
                    <a:lnTo>
                      <a:pt x="241" y="307"/>
                    </a:lnTo>
                    <a:lnTo>
                      <a:pt x="239" y="305"/>
                    </a:lnTo>
                    <a:lnTo>
                      <a:pt x="237" y="302"/>
                    </a:lnTo>
                    <a:lnTo>
                      <a:pt x="235" y="300"/>
                    </a:lnTo>
                    <a:lnTo>
                      <a:pt x="234" y="298"/>
                    </a:lnTo>
                    <a:lnTo>
                      <a:pt x="234" y="296"/>
                    </a:lnTo>
                    <a:lnTo>
                      <a:pt x="233" y="292"/>
                    </a:lnTo>
                    <a:lnTo>
                      <a:pt x="232" y="292"/>
                    </a:lnTo>
                    <a:lnTo>
                      <a:pt x="232" y="289"/>
                    </a:lnTo>
                    <a:lnTo>
                      <a:pt x="232" y="107"/>
                    </a:lnTo>
                    <a:lnTo>
                      <a:pt x="217" y="107"/>
                    </a:lnTo>
                    <a:lnTo>
                      <a:pt x="217" y="600"/>
                    </a:lnTo>
                    <a:lnTo>
                      <a:pt x="217" y="606"/>
                    </a:lnTo>
                    <a:lnTo>
                      <a:pt x="215" y="612"/>
                    </a:lnTo>
                    <a:lnTo>
                      <a:pt x="212" y="616"/>
                    </a:lnTo>
                    <a:lnTo>
                      <a:pt x="210" y="622"/>
                    </a:lnTo>
                    <a:lnTo>
                      <a:pt x="207" y="625"/>
                    </a:lnTo>
                    <a:lnTo>
                      <a:pt x="204" y="629"/>
                    </a:lnTo>
                    <a:lnTo>
                      <a:pt x="201" y="631"/>
                    </a:lnTo>
                    <a:lnTo>
                      <a:pt x="197" y="633"/>
                    </a:lnTo>
                    <a:lnTo>
                      <a:pt x="193" y="634"/>
                    </a:lnTo>
                    <a:lnTo>
                      <a:pt x="190" y="635"/>
                    </a:lnTo>
                    <a:lnTo>
                      <a:pt x="186" y="637"/>
                    </a:lnTo>
                    <a:lnTo>
                      <a:pt x="183" y="637"/>
                    </a:lnTo>
                    <a:lnTo>
                      <a:pt x="180" y="637"/>
                    </a:lnTo>
                    <a:lnTo>
                      <a:pt x="176" y="636"/>
                    </a:lnTo>
                    <a:lnTo>
                      <a:pt x="170" y="634"/>
                    </a:lnTo>
                    <a:lnTo>
                      <a:pt x="167" y="632"/>
                    </a:lnTo>
                    <a:lnTo>
                      <a:pt x="163" y="631"/>
                    </a:lnTo>
                    <a:lnTo>
                      <a:pt x="161" y="628"/>
                    </a:lnTo>
                    <a:lnTo>
                      <a:pt x="158" y="626"/>
                    </a:lnTo>
                    <a:lnTo>
                      <a:pt x="155" y="623"/>
                    </a:lnTo>
                    <a:lnTo>
                      <a:pt x="153" y="618"/>
                    </a:lnTo>
                    <a:lnTo>
                      <a:pt x="152" y="615"/>
                    </a:lnTo>
                    <a:lnTo>
                      <a:pt x="150" y="613"/>
                    </a:lnTo>
                    <a:lnTo>
                      <a:pt x="149" y="609"/>
                    </a:lnTo>
                    <a:lnTo>
                      <a:pt x="148" y="606"/>
                    </a:lnTo>
                    <a:lnTo>
                      <a:pt x="148" y="305"/>
                    </a:lnTo>
                    <a:lnTo>
                      <a:pt x="133" y="305"/>
                    </a:lnTo>
                    <a:lnTo>
                      <a:pt x="132" y="603"/>
                    </a:lnTo>
                    <a:lnTo>
                      <a:pt x="131" y="608"/>
                    </a:lnTo>
                    <a:lnTo>
                      <a:pt x="130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3" y="625"/>
                    </a:lnTo>
                    <a:lnTo>
                      <a:pt x="121" y="629"/>
                    </a:lnTo>
                    <a:lnTo>
                      <a:pt x="115" y="632"/>
                    </a:lnTo>
                    <a:lnTo>
                      <a:pt x="111" y="634"/>
                    </a:lnTo>
                    <a:lnTo>
                      <a:pt x="106" y="636"/>
                    </a:lnTo>
                    <a:lnTo>
                      <a:pt x="102" y="637"/>
                    </a:lnTo>
                    <a:lnTo>
                      <a:pt x="97" y="637"/>
                    </a:lnTo>
                    <a:lnTo>
                      <a:pt x="93" y="636"/>
                    </a:lnTo>
                    <a:lnTo>
                      <a:pt x="89" y="635"/>
                    </a:lnTo>
                    <a:lnTo>
                      <a:pt x="86" y="633"/>
                    </a:lnTo>
                    <a:lnTo>
                      <a:pt x="82" y="632"/>
                    </a:lnTo>
                    <a:lnTo>
                      <a:pt x="78" y="630"/>
                    </a:lnTo>
                    <a:lnTo>
                      <a:pt x="74" y="626"/>
                    </a:lnTo>
                    <a:lnTo>
                      <a:pt x="74" y="623"/>
                    </a:lnTo>
                    <a:lnTo>
                      <a:pt x="71" y="620"/>
                    </a:lnTo>
                    <a:lnTo>
                      <a:pt x="69" y="616"/>
                    </a:lnTo>
                    <a:lnTo>
                      <a:pt x="68" y="613"/>
                    </a:lnTo>
                    <a:lnTo>
                      <a:pt x="67" y="610"/>
                    </a:lnTo>
                    <a:lnTo>
                      <a:pt x="65" y="604"/>
                    </a:lnTo>
                    <a:lnTo>
                      <a:pt x="66" y="107"/>
                    </a:lnTo>
                    <a:lnTo>
                      <a:pt x="50" y="107"/>
                    </a:lnTo>
                    <a:lnTo>
                      <a:pt x="50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6" y="298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0" y="307"/>
                    </a:lnTo>
                    <a:lnTo>
                      <a:pt x="39" y="308"/>
                    </a:lnTo>
                    <a:lnTo>
                      <a:pt x="37" y="309"/>
                    </a:lnTo>
                    <a:lnTo>
                      <a:pt x="35" y="310"/>
                    </a:lnTo>
                    <a:lnTo>
                      <a:pt x="33" y="311"/>
                    </a:lnTo>
                    <a:lnTo>
                      <a:pt x="30" y="312"/>
                    </a:lnTo>
                    <a:lnTo>
                      <a:pt x="28" y="312"/>
                    </a:lnTo>
                    <a:lnTo>
                      <a:pt x="26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8" y="311"/>
                    </a:lnTo>
                    <a:lnTo>
                      <a:pt x="15" y="310"/>
                    </a:lnTo>
                    <a:lnTo>
                      <a:pt x="13" y="309"/>
                    </a:lnTo>
                    <a:lnTo>
                      <a:pt x="10" y="308"/>
                    </a:lnTo>
                    <a:lnTo>
                      <a:pt x="9" y="307"/>
                    </a:lnTo>
                    <a:lnTo>
                      <a:pt x="7" y="306"/>
                    </a:lnTo>
                    <a:lnTo>
                      <a:pt x="5" y="302"/>
                    </a:lnTo>
                    <a:lnTo>
                      <a:pt x="5" y="301"/>
                    </a:lnTo>
                    <a:lnTo>
                      <a:pt x="3" y="299"/>
                    </a:lnTo>
                    <a:lnTo>
                      <a:pt x="2" y="297"/>
                    </a:lnTo>
                    <a:lnTo>
                      <a:pt x="1" y="293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12" y="23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4" y="7"/>
                    </a:lnTo>
                    <a:lnTo>
                      <a:pt x="39" y="6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60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15" name="Oval 12"/>
              <p:cNvSpPr>
                <a:spLocks noChangeArrowheads="1"/>
              </p:cNvSpPr>
              <p:nvPr/>
            </p:nvSpPr>
            <p:spPr bwMode="auto">
              <a:xfrm>
                <a:off x="4525" y="2865"/>
                <a:ext cx="145" cy="1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11" name="Group 13"/>
            <p:cNvGrpSpPr>
              <a:grpSpLocks/>
            </p:cNvGrpSpPr>
            <p:nvPr/>
          </p:nvGrpSpPr>
          <p:grpSpPr bwMode="auto">
            <a:xfrm>
              <a:off x="4826" y="2865"/>
              <a:ext cx="281" cy="798"/>
              <a:chOff x="4826" y="2865"/>
              <a:chExt cx="281" cy="798"/>
            </a:xfrm>
          </p:grpSpPr>
          <p:sp>
            <p:nvSpPr>
              <p:cNvPr id="27912" name="Freeform 14"/>
              <p:cNvSpPr>
                <a:spLocks/>
              </p:cNvSpPr>
              <p:nvPr/>
            </p:nvSpPr>
            <p:spPr bwMode="auto">
              <a:xfrm>
                <a:off x="4826" y="3026"/>
                <a:ext cx="281" cy="637"/>
              </a:xfrm>
              <a:custGeom>
                <a:avLst/>
                <a:gdLst>
                  <a:gd name="T0" fmla="*/ 220 w 281"/>
                  <a:gd name="T1" fmla="*/ 0 h 637"/>
                  <a:gd name="T2" fmla="*/ 231 w 281"/>
                  <a:gd name="T3" fmla="*/ 2 h 637"/>
                  <a:gd name="T4" fmla="*/ 242 w 281"/>
                  <a:gd name="T5" fmla="*/ 6 h 637"/>
                  <a:gd name="T6" fmla="*/ 253 w 281"/>
                  <a:gd name="T7" fmla="*/ 11 h 637"/>
                  <a:gd name="T8" fmla="*/ 265 w 281"/>
                  <a:gd name="T9" fmla="*/ 18 h 637"/>
                  <a:gd name="T10" fmla="*/ 275 w 281"/>
                  <a:gd name="T11" fmla="*/ 30 h 637"/>
                  <a:gd name="T12" fmla="*/ 281 w 281"/>
                  <a:gd name="T13" fmla="*/ 43 h 637"/>
                  <a:gd name="T14" fmla="*/ 281 w 281"/>
                  <a:gd name="T15" fmla="*/ 290 h 637"/>
                  <a:gd name="T16" fmla="*/ 279 w 281"/>
                  <a:gd name="T17" fmla="*/ 297 h 637"/>
                  <a:gd name="T18" fmla="*/ 273 w 281"/>
                  <a:gd name="T19" fmla="*/ 306 h 637"/>
                  <a:gd name="T20" fmla="*/ 263 w 281"/>
                  <a:gd name="T21" fmla="*/ 311 h 637"/>
                  <a:gd name="T22" fmla="*/ 252 w 281"/>
                  <a:gd name="T23" fmla="*/ 312 h 637"/>
                  <a:gd name="T24" fmla="*/ 243 w 281"/>
                  <a:gd name="T25" fmla="*/ 309 h 637"/>
                  <a:gd name="T26" fmla="*/ 236 w 281"/>
                  <a:gd name="T27" fmla="*/ 302 h 637"/>
                  <a:gd name="T28" fmla="*/ 233 w 281"/>
                  <a:gd name="T29" fmla="*/ 296 h 637"/>
                  <a:gd name="T30" fmla="*/ 231 w 281"/>
                  <a:gd name="T31" fmla="*/ 289 h 637"/>
                  <a:gd name="T32" fmla="*/ 216 w 281"/>
                  <a:gd name="T33" fmla="*/ 600 h 637"/>
                  <a:gd name="T34" fmla="*/ 212 w 281"/>
                  <a:gd name="T35" fmla="*/ 616 h 637"/>
                  <a:gd name="T36" fmla="*/ 204 w 281"/>
                  <a:gd name="T37" fmla="*/ 629 h 637"/>
                  <a:gd name="T38" fmla="*/ 192 w 281"/>
                  <a:gd name="T39" fmla="*/ 634 h 637"/>
                  <a:gd name="T40" fmla="*/ 183 w 281"/>
                  <a:gd name="T41" fmla="*/ 637 h 637"/>
                  <a:gd name="T42" fmla="*/ 170 w 281"/>
                  <a:gd name="T43" fmla="*/ 634 h 637"/>
                  <a:gd name="T44" fmla="*/ 161 w 281"/>
                  <a:gd name="T45" fmla="*/ 628 h 637"/>
                  <a:gd name="T46" fmla="*/ 153 w 281"/>
                  <a:gd name="T47" fmla="*/ 618 h 637"/>
                  <a:gd name="T48" fmla="*/ 149 w 281"/>
                  <a:gd name="T49" fmla="*/ 609 h 637"/>
                  <a:gd name="T50" fmla="*/ 133 w 281"/>
                  <a:gd name="T51" fmla="*/ 305 h 637"/>
                  <a:gd name="T52" fmla="*/ 130 w 281"/>
                  <a:gd name="T53" fmla="*/ 613 h 637"/>
                  <a:gd name="T54" fmla="*/ 123 w 281"/>
                  <a:gd name="T55" fmla="*/ 625 h 637"/>
                  <a:gd name="T56" fmla="*/ 111 w 281"/>
                  <a:gd name="T57" fmla="*/ 634 h 637"/>
                  <a:gd name="T58" fmla="*/ 97 w 281"/>
                  <a:gd name="T59" fmla="*/ 637 h 637"/>
                  <a:gd name="T60" fmla="*/ 85 w 281"/>
                  <a:gd name="T61" fmla="*/ 633 h 637"/>
                  <a:gd name="T62" fmla="*/ 74 w 281"/>
                  <a:gd name="T63" fmla="*/ 626 h 637"/>
                  <a:gd name="T64" fmla="*/ 68 w 281"/>
                  <a:gd name="T65" fmla="*/ 616 h 637"/>
                  <a:gd name="T66" fmla="*/ 65 w 281"/>
                  <a:gd name="T67" fmla="*/ 604 h 637"/>
                  <a:gd name="T68" fmla="*/ 49 w 281"/>
                  <a:gd name="T69" fmla="*/ 289 h 637"/>
                  <a:gd name="T70" fmla="*/ 46 w 281"/>
                  <a:gd name="T71" fmla="*/ 298 h 637"/>
                  <a:gd name="T72" fmla="*/ 42 w 281"/>
                  <a:gd name="T73" fmla="*/ 304 h 637"/>
                  <a:gd name="T74" fmla="*/ 36 w 281"/>
                  <a:gd name="T75" fmla="*/ 309 h 637"/>
                  <a:gd name="T76" fmla="*/ 29 w 281"/>
                  <a:gd name="T77" fmla="*/ 312 h 637"/>
                  <a:gd name="T78" fmla="*/ 21 w 281"/>
                  <a:gd name="T79" fmla="*/ 312 h 637"/>
                  <a:gd name="T80" fmla="*/ 14 w 281"/>
                  <a:gd name="T81" fmla="*/ 310 h 637"/>
                  <a:gd name="T82" fmla="*/ 9 w 281"/>
                  <a:gd name="T83" fmla="*/ 307 h 637"/>
                  <a:gd name="T84" fmla="*/ 4 w 281"/>
                  <a:gd name="T85" fmla="*/ 301 h 637"/>
                  <a:gd name="T86" fmla="*/ 0 w 281"/>
                  <a:gd name="T87" fmla="*/ 293 h 637"/>
                  <a:gd name="T88" fmla="*/ 0 w 281"/>
                  <a:gd name="T89" fmla="*/ 51 h 637"/>
                  <a:gd name="T90" fmla="*/ 5 w 281"/>
                  <a:gd name="T91" fmla="*/ 31 h 637"/>
                  <a:gd name="T92" fmla="*/ 15 w 281"/>
                  <a:gd name="T93" fmla="*/ 19 h 637"/>
                  <a:gd name="T94" fmla="*/ 34 w 281"/>
                  <a:gd name="T95" fmla="*/ 7 h 637"/>
                  <a:gd name="T96" fmla="*/ 53 w 281"/>
                  <a:gd name="T97" fmla="*/ 1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1"/>
                  <a:gd name="T148" fmla="*/ 0 h 637"/>
                  <a:gd name="T149" fmla="*/ 281 w 281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1" h="637">
                    <a:moveTo>
                      <a:pt x="66" y="0"/>
                    </a:moveTo>
                    <a:lnTo>
                      <a:pt x="217" y="0"/>
                    </a:lnTo>
                    <a:lnTo>
                      <a:pt x="220" y="0"/>
                    </a:lnTo>
                    <a:lnTo>
                      <a:pt x="224" y="1"/>
                    </a:lnTo>
                    <a:lnTo>
                      <a:pt x="227" y="1"/>
                    </a:lnTo>
                    <a:lnTo>
                      <a:pt x="231" y="2"/>
                    </a:lnTo>
                    <a:lnTo>
                      <a:pt x="235" y="2"/>
                    </a:lnTo>
                    <a:lnTo>
                      <a:pt x="239" y="3"/>
                    </a:lnTo>
                    <a:lnTo>
                      <a:pt x="242" y="6"/>
                    </a:lnTo>
                    <a:lnTo>
                      <a:pt x="246" y="6"/>
                    </a:lnTo>
                    <a:lnTo>
                      <a:pt x="249" y="8"/>
                    </a:lnTo>
                    <a:lnTo>
                      <a:pt x="253" y="11"/>
                    </a:lnTo>
                    <a:lnTo>
                      <a:pt x="257" y="12"/>
                    </a:lnTo>
                    <a:lnTo>
                      <a:pt x="261" y="15"/>
                    </a:lnTo>
                    <a:lnTo>
                      <a:pt x="265" y="18"/>
                    </a:lnTo>
                    <a:lnTo>
                      <a:pt x="269" y="22"/>
                    </a:lnTo>
                    <a:lnTo>
                      <a:pt x="272" y="26"/>
                    </a:lnTo>
                    <a:lnTo>
                      <a:pt x="275" y="30"/>
                    </a:lnTo>
                    <a:lnTo>
                      <a:pt x="278" y="35"/>
                    </a:lnTo>
                    <a:lnTo>
                      <a:pt x="279" y="39"/>
                    </a:lnTo>
                    <a:lnTo>
                      <a:pt x="281" y="43"/>
                    </a:lnTo>
                    <a:lnTo>
                      <a:pt x="281" y="49"/>
                    </a:lnTo>
                    <a:lnTo>
                      <a:pt x="281" y="52"/>
                    </a:lnTo>
                    <a:lnTo>
                      <a:pt x="281" y="290"/>
                    </a:lnTo>
                    <a:lnTo>
                      <a:pt x="280" y="292"/>
                    </a:lnTo>
                    <a:lnTo>
                      <a:pt x="280" y="293"/>
                    </a:lnTo>
                    <a:lnTo>
                      <a:pt x="279" y="297"/>
                    </a:lnTo>
                    <a:lnTo>
                      <a:pt x="278" y="300"/>
                    </a:lnTo>
                    <a:lnTo>
                      <a:pt x="276" y="302"/>
                    </a:lnTo>
                    <a:lnTo>
                      <a:pt x="273" y="306"/>
                    </a:lnTo>
                    <a:lnTo>
                      <a:pt x="270" y="308"/>
                    </a:lnTo>
                    <a:lnTo>
                      <a:pt x="266" y="310"/>
                    </a:lnTo>
                    <a:lnTo>
                      <a:pt x="263" y="311"/>
                    </a:lnTo>
                    <a:lnTo>
                      <a:pt x="260" y="312"/>
                    </a:lnTo>
                    <a:lnTo>
                      <a:pt x="256" y="312"/>
                    </a:lnTo>
                    <a:lnTo>
                      <a:pt x="252" y="312"/>
                    </a:lnTo>
                    <a:lnTo>
                      <a:pt x="249" y="311"/>
                    </a:lnTo>
                    <a:lnTo>
                      <a:pt x="246" y="310"/>
                    </a:lnTo>
                    <a:lnTo>
                      <a:pt x="243" y="309"/>
                    </a:lnTo>
                    <a:lnTo>
                      <a:pt x="241" y="307"/>
                    </a:lnTo>
                    <a:lnTo>
                      <a:pt x="239" y="305"/>
                    </a:lnTo>
                    <a:lnTo>
                      <a:pt x="236" y="302"/>
                    </a:lnTo>
                    <a:lnTo>
                      <a:pt x="235" y="300"/>
                    </a:lnTo>
                    <a:lnTo>
                      <a:pt x="233" y="298"/>
                    </a:lnTo>
                    <a:lnTo>
                      <a:pt x="233" y="296"/>
                    </a:lnTo>
                    <a:lnTo>
                      <a:pt x="232" y="292"/>
                    </a:lnTo>
                    <a:lnTo>
                      <a:pt x="231" y="289"/>
                    </a:lnTo>
                    <a:lnTo>
                      <a:pt x="232" y="107"/>
                    </a:lnTo>
                    <a:lnTo>
                      <a:pt x="216" y="107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4" y="612"/>
                    </a:lnTo>
                    <a:lnTo>
                      <a:pt x="212" y="616"/>
                    </a:lnTo>
                    <a:lnTo>
                      <a:pt x="209" y="622"/>
                    </a:lnTo>
                    <a:lnTo>
                      <a:pt x="207" y="625"/>
                    </a:lnTo>
                    <a:lnTo>
                      <a:pt x="204" y="629"/>
                    </a:lnTo>
                    <a:lnTo>
                      <a:pt x="201" y="631"/>
                    </a:lnTo>
                    <a:lnTo>
                      <a:pt x="197" y="633"/>
                    </a:lnTo>
                    <a:lnTo>
                      <a:pt x="192" y="634"/>
                    </a:lnTo>
                    <a:lnTo>
                      <a:pt x="190" y="635"/>
                    </a:lnTo>
                    <a:lnTo>
                      <a:pt x="186" y="637"/>
                    </a:lnTo>
                    <a:lnTo>
                      <a:pt x="183" y="637"/>
                    </a:lnTo>
                    <a:lnTo>
                      <a:pt x="179" y="637"/>
                    </a:lnTo>
                    <a:lnTo>
                      <a:pt x="175" y="636"/>
                    </a:lnTo>
                    <a:lnTo>
                      <a:pt x="170" y="634"/>
                    </a:lnTo>
                    <a:lnTo>
                      <a:pt x="167" y="632"/>
                    </a:lnTo>
                    <a:lnTo>
                      <a:pt x="162" y="631"/>
                    </a:lnTo>
                    <a:lnTo>
                      <a:pt x="161" y="628"/>
                    </a:lnTo>
                    <a:lnTo>
                      <a:pt x="158" y="626"/>
                    </a:lnTo>
                    <a:lnTo>
                      <a:pt x="154" y="623"/>
                    </a:lnTo>
                    <a:lnTo>
                      <a:pt x="153" y="618"/>
                    </a:lnTo>
                    <a:lnTo>
                      <a:pt x="152" y="615"/>
                    </a:lnTo>
                    <a:lnTo>
                      <a:pt x="150" y="613"/>
                    </a:lnTo>
                    <a:lnTo>
                      <a:pt x="149" y="609"/>
                    </a:lnTo>
                    <a:lnTo>
                      <a:pt x="148" y="606"/>
                    </a:lnTo>
                    <a:lnTo>
                      <a:pt x="148" y="305"/>
                    </a:lnTo>
                    <a:lnTo>
                      <a:pt x="133" y="305"/>
                    </a:lnTo>
                    <a:lnTo>
                      <a:pt x="132" y="603"/>
                    </a:lnTo>
                    <a:lnTo>
                      <a:pt x="131" y="608"/>
                    </a:lnTo>
                    <a:lnTo>
                      <a:pt x="130" y="613"/>
                    </a:lnTo>
                    <a:lnTo>
                      <a:pt x="128" y="616"/>
                    </a:lnTo>
                    <a:lnTo>
                      <a:pt x="127" y="621"/>
                    </a:lnTo>
                    <a:lnTo>
                      <a:pt x="123" y="625"/>
                    </a:lnTo>
                    <a:lnTo>
                      <a:pt x="120" y="629"/>
                    </a:lnTo>
                    <a:lnTo>
                      <a:pt x="115" y="632"/>
                    </a:lnTo>
                    <a:lnTo>
                      <a:pt x="111" y="634"/>
                    </a:lnTo>
                    <a:lnTo>
                      <a:pt x="105" y="636"/>
                    </a:lnTo>
                    <a:lnTo>
                      <a:pt x="101" y="637"/>
                    </a:lnTo>
                    <a:lnTo>
                      <a:pt x="97" y="637"/>
                    </a:lnTo>
                    <a:lnTo>
                      <a:pt x="92" y="636"/>
                    </a:lnTo>
                    <a:lnTo>
                      <a:pt x="89" y="635"/>
                    </a:lnTo>
                    <a:lnTo>
                      <a:pt x="85" y="633"/>
                    </a:lnTo>
                    <a:lnTo>
                      <a:pt x="82" y="632"/>
                    </a:lnTo>
                    <a:lnTo>
                      <a:pt x="78" y="630"/>
                    </a:lnTo>
                    <a:lnTo>
                      <a:pt x="74" y="626"/>
                    </a:lnTo>
                    <a:lnTo>
                      <a:pt x="73" y="623"/>
                    </a:lnTo>
                    <a:lnTo>
                      <a:pt x="70" y="620"/>
                    </a:lnTo>
                    <a:lnTo>
                      <a:pt x="68" y="616"/>
                    </a:lnTo>
                    <a:lnTo>
                      <a:pt x="67" y="613"/>
                    </a:lnTo>
                    <a:lnTo>
                      <a:pt x="66" y="610"/>
                    </a:lnTo>
                    <a:lnTo>
                      <a:pt x="65" y="604"/>
                    </a:lnTo>
                    <a:lnTo>
                      <a:pt x="66" y="107"/>
                    </a:lnTo>
                    <a:lnTo>
                      <a:pt x="49" y="107"/>
                    </a:lnTo>
                    <a:lnTo>
                      <a:pt x="49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6" y="298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0" y="307"/>
                    </a:lnTo>
                    <a:lnTo>
                      <a:pt x="39" y="308"/>
                    </a:lnTo>
                    <a:lnTo>
                      <a:pt x="36" y="309"/>
                    </a:lnTo>
                    <a:lnTo>
                      <a:pt x="34" y="310"/>
                    </a:lnTo>
                    <a:lnTo>
                      <a:pt x="32" y="311"/>
                    </a:lnTo>
                    <a:lnTo>
                      <a:pt x="29" y="312"/>
                    </a:lnTo>
                    <a:lnTo>
                      <a:pt x="28" y="312"/>
                    </a:lnTo>
                    <a:lnTo>
                      <a:pt x="26" y="312"/>
                    </a:lnTo>
                    <a:lnTo>
                      <a:pt x="21" y="312"/>
                    </a:lnTo>
                    <a:lnTo>
                      <a:pt x="20" y="312"/>
                    </a:lnTo>
                    <a:lnTo>
                      <a:pt x="17" y="311"/>
                    </a:lnTo>
                    <a:lnTo>
                      <a:pt x="14" y="310"/>
                    </a:lnTo>
                    <a:lnTo>
                      <a:pt x="12" y="309"/>
                    </a:lnTo>
                    <a:lnTo>
                      <a:pt x="10" y="308"/>
                    </a:lnTo>
                    <a:lnTo>
                      <a:pt x="9" y="307"/>
                    </a:lnTo>
                    <a:lnTo>
                      <a:pt x="7" y="306"/>
                    </a:lnTo>
                    <a:lnTo>
                      <a:pt x="5" y="302"/>
                    </a:lnTo>
                    <a:lnTo>
                      <a:pt x="4" y="301"/>
                    </a:lnTo>
                    <a:lnTo>
                      <a:pt x="2" y="299"/>
                    </a:lnTo>
                    <a:lnTo>
                      <a:pt x="2" y="297"/>
                    </a:lnTo>
                    <a:lnTo>
                      <a:pt x="0" y="293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12" y="23"/>
                    </a:lnTo>
                    <a:lnTo>
                      <a:pt x="15" y="19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4" y="7"/>
                    </a:lnTo>
                    <a:lnTo>
                      <a:pt x="39" y="6"/>
                    </a:lnTo>
                    <a:lnTo>
                      <a:pt x="47" y="2"/>
                    </a:lnTo>
                    <a:lnTo>
                      <a:pt x="53" y="1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13" name="Oval 15"/>
              <p:cNvSpPr>
                <a:spLocks noChangeArrowheads="1"/>
              </p:cNvSpPr>
              <p:nvPr/>
            </p:nvSpPr>
            <p:spPr bwMode="auto">
              <a:xfrm>
                <a:off x="4890" y="2865"/>
                <a:ext cx="143" cy="1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655" name="Group 16"/>
          <p:cNvGrpSpPr>
            <a:grpSpLocks/>
          </p:cNvGrpSpPr>
          <p:nvPr/>
        </p:nvGrpSpPr>
        <p:grpSpPr bwMode="auto">
          <a:xfrm>
            <a:off x="7524750" y="1628775"/>
            <a:ext cx="1243013" cy="1008063"/>
            <a:chOff x="4097" y="2865"/>
            <a:chExt cx="1010" cy="798"/>
          </a:xfrm>
        </p:grpSpPr>
        <p:grpSp>
          <p:nvGrpSpPr>
            <p:cNvPr id="27900" name="Group 17"/>
            <p:cNvGrpSpPr>
              <a:grpSpLocks/>
            </p:cNvGrpSpPr>
            <p:nvPr/>
          </p:nvGrpSpPr>
          <p:grpSpPr bwMode="auto">
            <a:xfrm>
              <a:off x="4097" y="2865"/>
              <a:ext cx="283" cy="796"/>
              <a:chOff x="4097" y="2865"/>
              <a:chExt cx="283" cy="796"/>
            </a:xfrm>
          </p:grpSpPr>
          <p:sp>
            <p:nvSpPr>
              <p:cNvPr id="27907" name="Freeform 18"/>
              <p:cNvSpPr>
                <a:spLocks/>
              </p:cNvSpPr>
              <p:nvPr/>
            </p:nvSpPr>
            <p:spPr bwMode="auto">
              <a:xfrm>
                <a:off x="4097" y="3024"/>
                <a:ext cx="283" cy="637"/>
              </a:xfrm>
              <a:custGeom>
                <a:avLst/>
                <a:gdLst>
                  <a:gd name="T0" fmla="*/ 221 w 283"/>
                  <a:gd name="T1" fmla="*/ 0 h 637"/>
                  <a:gd name="T2" fmla="*/ 232 w 283"/>
                  <a:gd name="T3" fmla="*/ 3 h 637"/>
                  <a:gd name="T4" fmla="*/ 245 w 283"/>
                  <a:gd name="T5" fmla="*/ 6 h 637"/>
                  <a:gd name="T6" fmla="*/ 255 w 283"/>
                  <a:gd name="T7" fmla="*/ 11 h 637"/>
                  <a:gd name="T8" fmla="*/ 266 w 283"/>
                  <a:gd name="T9" fmla="*/ 19 h 637"/>
                  <a:gd name="T10" fmla="*/ 276 w 283"/>
                  <a:gd name="T11" fmla="*/ 30 h 637"/>
                  <a:gd name="T12" fmla="*/ 282 w 283"/>
                  <a:gd name="T13" fmla="*/ 44 h 637"/>
                  <a:gd name="T14" fmla="*/ 282 w 283"/>
                  <a:gd name="T15" fmla="*/ 290 h 637"/>
                  <a:gd name="T16" fmla="*/ 280 w 283"/>
                  <a:gd name="T17" fmla="*/ 298 h 637"/>
                  <a:gd name="T18" fmla="*/ 275 w 283"/>
                  <a:gd name="T19" fmla="*/ 306 h 637"/>
                  <a:gd name="T20" fmla="*/ 264 w 283"/>
                  <a:gd name="T21" fmla="*/ 312 h 637"/>
                  <a:gd name="T22" fmla="*/ 254 w 283"/>
                  <a:gd name="T23" fmla="*/ 312 h 637"/>
                  <a:gd name="T24" fmla="*/ 245 w 283"/>
                  <a:gd name="T25" fmla="*/ 310 h 637"/>
                  <a:gd name="T26" fmla="*/ 238 w 283"/>
                  <a:gd name="T27" fmla="*/ 303 h 637"/>
                  <a:gd name="T28" fmla="*/ 235 w 283"/>
                  <a:gd name="T29" fmla="*/ 296 h 637"/>
                  <a:gd name="T30" fmla="*/ 232 w 283"/>
                  <a:gd name="T31" fmla="*/ 289 h 637"/>
                  <a:gd name="T32" fmla="*/ 216 w 283"/>
                  <a:gd name="T33" fmla="*/ 600 h 637"/>
                  <a:gd name="T34" fmla="*/ 213 w 283"/>
                  <a:gd name="T35" fmla="*/ 616 h 637"/>
                  <a:gd name="T36" fmla="*/ 206 w 283"/>
                  <a:gd name="T37" fmla="*/ 630 h 637"/>
                  <a:gd name="T38" fmla="*/ 194 w 283"/>
                  <a:gd name="T39" fmla="*/ 635 h 637"/>
                  <a:gd name="T40" fmla="*/ 184 w 283"/>
                  <a:gd name="T41" fmla="*/ 637 h 637"/>
                  <a:gd name="T42" fmla="*/ 172 w 283"/>
                  <a:gd name="T43" fmla="*/ 635 h 637"/>
                  <a:gd name="T44" fmla="*/ 162 w 283"/>
                  <a:gd name="T45" fmla="*/ 629 h 637"/>
                  <a:gd name="T46" fmla="*/ 154 w 283"/>
                  <a:gd name="T47" fmla="*/ 619 h 637"/>
                  <a:gd name="T48" fmla="*/ 151 w 283"/>
                  <a:gd name="T49" fmla="*/ 610 h 637"/>
                  <a:gd name="T50" fmla="*/ 134 w 283"/>
                  <a:gd name="T51" fmla="*/ 305 h 637"/>
                  <a:gd name="T52" fmla="*/ 132 w 283"/>
                  <a:gd name="T53" fmla="*/ 613 h 637"/>
                  <a:gd name="T54" fmla="*/ 124 w 283"/>
                  <a:gd name="T55" fmla="*/ 625 h 637"/>
                  <a:gd name="T56" fmla="*/ 113 w 283"/>
                  <a:gd name="T57" fmla="*/ 635 h 637"/>
                  <a:gd name="T58" fmla="*/ 98 w 283"/>
                  <a:gd name="T59" fmla="*/ 637 h 637"/>
                  <a:gd name="T60" fmla="*/ 87 w 283"/>
                  <a:gd name="T61" fmla="*/ 634 h 637"/>
                  <a:gd name="T62" fmla="*/ 75 w 283"/>
                  <a:gd name="T63" fmla="*/ 626 h 637"/>
                  <a:gd name="T64" fmla="*/ 69 w 283"/>
                  <a:gd name="T65" fmla="*/ 616 h 637"/>
                  <a:gd name="T66" fmla="*/ 66 w 283"/>
                  <a:gd name="T67" fmla="*/ 605 h 637"/>
                  <a:gd name="T68" fmla="*/ 50 w 283"/>
                  <a:gd name="T69" fmla="*/ 289 h 637"/>
                  <a:gd name="T70" fmla="*/ 48 w 283"/>
                  <a:gd name="T71" fmla="*/ 299 h 637"/>
                  <a:gd name="T72" fmla="*/ 43 w 283"/>
                  <a:gd name="T73" fmla="*/ 304 h 637"/>
                  <a:gd name="T74" fmla="*/ 37 w 283"/>
                  <a:gd name="T75" fmla="*/ 310 h 637"/>
                  <a:gd name="T76" fmla="*/ 31 w 283"/>
                  <a:gd name="T77" fmla="*/ 312 h 637"/>
                  <a:gd name="T78" fmla="*/ 22 w 283"/>
                  <a:gd name="T79" fmla="*/ 312 h 637"/>
                  <a:gd name="T80" fmla="*/ 14 w 283"/>
                  <a:gd name="T81" fmla="*/ 311 h 637"/>
                  <a:gd name="T82" fmla="*/ 8 w 283"/>
                  <a:gd name="T83" fmla="*/ 308 h 637"/>
                  <a:gd name="T84" fmla="*/ 4 w 283"/>
                  <a:gd name="T85" fmla="*/ 302 h 637"/>
                  <a:gd name="T86" fmla="*/ 0 w 283"/>
                  <a:gd name="T87" fmla="*/ 294 h 637"/>
                  <a:gd name="T88" fmla="*/ 0 w 283"/>
                  <a:gd name="T89" fmla="*/ 53 h 637"/>
                  <a:gd name="T90" fmla="*/ 6 w 283"/>
                  <a:gd name="T91" fmla="*/ 32 h 637"/>
                  <a:gd name="T92" fmla="*/ 16 w 283"/>
                  <a:gd name="T93" fmla="*/ 20 h 637"/>
                  <a:gd name="T94" fmla="*/ 33 w 283"/>
                  <a:gd name="T95" fmla="*/ 8 h 637"/>
                  <a:gd name="T96" fmla="*/ 54 w 283"/>
                  <a:gd name="T97" fmla="*/ 2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3"/>
                  <a:gd name="T148" fmla="*/ 0 h 637"/>
                  <a:gd name="T149" fmla="*/ 283 w 283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3" h="637">
                    <a:moveTo>
                      <a:pt x="68" y="0"/>
                    </a:moveTo>
                    <a:lnTo>
                      <a:pt x="217" y="0"/>
                    </a:lnTo>
                    <a:lnTo>
                      <a:pt x="221" y="0"/>
                    </a:lnTo>
                    <a:lnTo>
                      <a:pt x="226" y="1"/>
                    </a:lnTo>
                    <a:lnTo>
                      <a:pt x="229" y="2"/>
                    </a:lnTo>
                    <a:lnTo>
                      <a:pt x="232" y="3"/>
                    </a:lnTo>
                    <a:lnTo>
                      <a:pt x="236" y="3"/>
                    </a:lnTo>
                    <a:lnTo>
                      <a:pt x="240" y="4"/>
                    </a:lnTo>
                    <a:lnTo>
                      <a:pt x="245" y="6"/>
                    </a:lnTo>
                    <a:lnTo>
                      <a:pt x="247" y="7"/>
                    </a:lnTo>
                    <a:lnTo>
                      <a:pt x="251" y="9"/>
                    </a:lnTo>
                    <a:lnTo>
                      <a:pt x="255" y="11"/>
                    </a:lnTo>
                    <a:lnTo>
                      <a:pt x="259" y="13"/>
                    </a:lnTo>
                    <a:lnTo>
                      <a:pt x="262" y="15"/>
                    </a:lnTo>
                    <a:lnTo>
                      <a:pt x="266" y="19"/>
                    </a:lnTo>
                    <a:lnTo>
                      <a:pt x="270" y="23"/>
                    </a:lnTo>
                    <a:lnTo>
                      <a:pt x="274" y="28"/>
                    </a:lnTo>
                    <a:lnTo>
                      <a:pt x="276" y="30"/>
                    </a:lnTo>
                    <a:lnTo>
                      <a:pt x="279" y="35"/>
                    </a:lnTo>
                    <a:lnTo>
                      <a:pt x="280" y="39"/>
                    </a:lnTo>
                    <a:lnTo>
                      <a:pt x="282" y="44"/>
                    </a:lnTo>
                    <a:lnTo>
                      <a:pt x="283" y="49"/>
                    </a:lnTo>
                    <a:lnTo>
                      <a:pt x="283" y="53"/>
                    </a:lnTo>
                    <a:lnTo>
                      <a:pt x="282" y="290"/>
                    </a:lnTo>
                    <a:lnTo>
                      <a:pt x="281" y="293"/>
                    </a:lnTo>
                    <a:lnTo>
                      <a:pt x="280" y="294"/>
                    </a:lnTo>
                    <a:lnTo>
                      <a:pt x="280" y="298"/>
                    </a:lnTo>
                    <a:lnTo>
                      <a:pt x="279" y="300"/>
                    </a:lnTo>
                    <a:lnTo>
                      <a:pt x="277" y="303"/>
                    </a:lnTo>
                    <a:lnTo>
                      <a:pt x="275" y="306"/>
                    </a:lnTo>
                    <a:lnTo>
                      <a:pt x="271" y="309"/>
                    </a:lnTo>
                    <a:lnTo>
                      <a:pt x="267" y="311"/>
                    </a:lnTo>
                    <a:lnTo>
                      <a:pt x="264" y="312"/>
                    </a:lnTo>
                    <a:lnTo>
                      <a:pt x="261" y="312"/>
                    </a:lnTo>
                    <a:lnTo>
                      <a:pt x="258" y="312"/>
                    </a:lnTo>
                    <a:lnTo>
                      <a:pt x="254" y="312"/>
                    </a:lnTo>
                    <a:lnTo>
                      <a:pt x="251" y="312"/>
                    </a:lnTo>
                    <a:lnTo>
                      <a:pt x="247" y="311"/>
                    </a:lnTo>
                    <a:lnTo>
                      <a:pt x="245" y="310"/>
                    </a:lnTo>
                    <a:lnTo>
                      <a:pt x="242" y="308"/>
                    </a:lnTo>
                    <a:lnTo>
                      <a:pt x="240" y="305"/>
                    </a:lnTo>
                    <a:lnTo>
                      <a:pt x="238" y="303"/>
                    </a:lnTo>
                    <a:lnTo>
                      <a:pt x="236" y="300"/>
                    </a:lnTo>
                    <a:lnTo>
                      <a:pt x="235" y="299"/>
                    </a:lnTo>
                    <a:lnTo>
                      <a:pt x="235" y="296"/>
                    </a:lnTo>
                    <a:lnTo>
                      <a:pt x="234" y="294"/>
                    </a:lnTo>
                    <a:lnTo>
                      <a:pt x="233" y="293"/>
                    </a:lnTo>
                    <a:lnTo>
                      <a:pt x="232" y="289"/>
                    </a:lnTo>
                    <a:lnTo>
                      <a:pt x="233" y="108"/>
                    </a:lnTo>
                    <a:lnTo>
                      <a:pt x="216" y="108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6" y="612"/>
                    </a:lnTo>
                    <a:lnTo>
                      <a:pt x="213" y="616"/>
                    </a:lnTo>
                    <a:lnTo>
                      <a:pt x="211" y="622"/>
                    </a:lnTo>
                    <a:lnTo>
                      <a:pt x="208" y="625"/>
                    </a:lnTo>
                    <a:lnTo>
                      <a:pt x="206" y="630"/>
                    </a:lnTo>
                    <a:lnTo>
                      <a:pt x="202" y="632"/>
                    </a:lnTo>
                    <a:lnTo>
                      <a:pt x="198" y="634"/>
                    </a:lnTo>
                    <a:lnTo>
                      <a:pt x="194" y="635"/>
                    </a:lnTo>
                    <a:lnTo>
                      <a:pt x="192" y="635"/>
                    </a:lnTo>
                    <a:lnTo>
                      <a:pt x="187" y="637"/>
                    </a:lnTo>
                    <a:lnTo>
                      <a:pt x="184" y="637"/>
                    </a:lnTo>
                    <a:lnTo>
                      <a:pt x="181" y="637"/>
                    </a:lnTo>
                    <a:lnTo>
                      <a:pt x="176" y="636"/>
                    </a:lnTo>
                    <a:lnTo>
                      <a:pt x="172" y="635"/>
                    </a:lnTo>
                    <a:lnTo>
                      <a:pt x="168" y="633"/>
                    </a:lnTo>
                    <a:lnTo>
                      <a:pt x="164" y="632"/>
                    </a:lnTo>
                    <a:lnTo>
                      <a:pt x="162" y="629"/>
                    </a:lnTo>
                    <a:lnTo>
                      <a:pt x="159" y="626"/>
                    </a:lnTo>
                    <a:lnTo>
                      <a:pt x="156" y="623"/>
                    </a:lnTo>
                    <a:lnTo>
                      <a:pt x="154" y="619"/>
                    </a:lnTo>
                    <a:lnTo>
                      <a:pt x="152" y="616"/>
                    </a:lnTo>
                    <a:lnTo>
                      <a:pt x="152" y="613"/>
                    </a:lnTo>
                    <a:lnTo>
                      <a:pt x="151" y="610"/>
                    </a:lnTo>
                    <a:lnTo>
                      <a:pt x="150" y="606"/>
                    </a:lnTo>
                    <a:lnTo>
                      <a:pt x="150" y="305"/>
                    </a:lnTo>
                    <a:lnTo>
                      <a:pt x="134" y="305"/>
                    </a:lnTo>
                    <a:lnTo>
                      <a:pt x="133" y="604"/>
                    </a:lnTo>
                    <a:lnTo>
                      <a:pt x="132" y="609"/>
                    </a:lnTo>
                    <a:lnTo>
                      <a:pt x="132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4" y="625"/>
                    </a:lnTo>
                    <a:lnTo>
                      <a:pt x="121" y="630"/>
                    </a:lnTo>
                    <a:lnTo>
                      <a:pt x="117" y="633"/>
                    </a:lnTo>
                    <a:lnTo>
                      <a:pt x="113" y="635"/>
                    </a:lnTo>
                    <a:lnTo>
                      <a:pt x="107" y="636"/>
                    </a:lnTo>
                    <a:lnTo>
                      <a:pt x="103" y="637"/>
                    </a:lnTo>
                    <a:lnTo>
                      <a:pt x="98" y="637"/>
                    </a:lnTo>
                    <a:lnTo>
                      <a:pt x="93" y="636"/>
                    </a:lnTo>
                    <a:lnTo>
                      <a:pt x="90" y="635"/>
                    </a:lnTo>
                    <a:lnTo>
                      <a:pt x="87" y="634"/>
                    </a:lnTo>
                    <a:lnTo>
                      <a:pt x="83" y="633"/>
                    </a:lnTo>
                    <a:lnTo>
                      <a:pt x="79" y="630"/>
                    </a:lnTo>
                    <a:lnTo>
                      <a:pt x="75" y="626"/>
                    </a:lnTo>
                    <a:lnTo>
                      <a:pt x="73" y="625"/>
                    </a:lnTo>
                    <a:lnTo>
                      <a:pt x="72" y="620"/>
                    </a:lnTo>
                    <a:lnTo>
                      <a:pt x="69" y="616"/>
                    </a:lnTo>
                    <a:lnTo>
                      <a:pt x="68" y="614"/>
                    </a:lnTo>
                    <a:lnTo>
                      <a:pt x="68" y="610"/>
                    </a:lnTo>
                    <a:lnTo>
                      <a:pt x="66" y="605"/>
                    </a:lnTo>
                    <a:lnTo>
                      <a:pt x="67" y="108"/>
                    </a:lnTo>
                    <a:lnTo>
                      <a:pt x="50" y="108"/>
                    </a:lnTo>
                    <a:lnTo>
                      <a:pt x="50" y="289"/>
                    </a:lnTo>
                    <a:lnTo>
                      <a:pt x="49" y="293"/>
                    </a:lnTo>
                    <a:lnTo>
                      <a:pt x="49" y="295"/>
                    </a:lnTo>
                    <a:lnTo>
                      <a:pt x="48" y="299"/>
                    </a:lnTo>
                    <a:lnTo>
                      <a:pt x="45" y="302"/>
                    </a:lnTo>
                    <a:lnTo>
                      <a:pt x="44" y="303"/>
                    </a:lnTo>
                    <a:lnTo>
                      <a:pt x="43" y="304"/>
                    </a:lnTo>
                    <a:lnTo>
                      <a:pt x="40" y="307"/>
                    </a:lnTo>
                    <a:lnTo>
                      <a:pt x="39" y="309"/>
                    </a:lnTo>
                    <a:lnTo>
                      <a:pt x="37" y="310"/>
                    </a:lnTo>
                    <a:lnTo>
                      <a:pt x="34" y="311"/>
                    </a:lnTo>
                    <a:lnTo>
                      <a:pt x="33" y="312"/>
                    </a:lnTo>
                    <a:lnTo>
                      <a:pt x="31" y="312"/>
                    </a:lnTo>
                    <a:lnTo>
                      <a:pt x="28" y="312"/>
                    </a:lnTo>
                    <a:lnTo>
                      <a:pt x="27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7" y="312"/>
                    </a:lnTo>
                    <a:lnTo>
                      <a:pt x="14" y="311"/>
                    </a:lnTo>
                    <a:lnTo>
                      <a:pt x="13" y="310"/>
                    </a:lnTo>
                    <a:lnTo>
                      <a:pt x="11" y="309"/>
                    </a:lnTo>
                    <a:lnTo>
                      <a:pt x="8" y="308"/>
                    </a:lnTo>
                    <a:lnTo>
                      <a:pt x="8" y="306"/>
                    </a:lnTo>
                    <a:lnTo>
                      <a:pt x="6" y="303"/>
                    </a:lnTo>
                    <a:lnTo>
                      <a:pt x="4" y="302"/>
                    </a:lnTo>
                    <a:lnTo>
                      <a:pt x="3" y="299"/>
                    </a:lnTo>
                    <a:lnTo>
                      <a:pt x="2" y="298"/>
                    </a:lnTo>
                    <a:lnTo>
                      <a:pt x="0" y="294"/>
                    </a:lnTo>
                    <a:lnTo>
                      <a:pt x="0" y="290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2" y="38"/>
                    </a:lnTo>
                    <a:lnTo>
                      <a:pt x="6" y="32"/>
                    </a:lnTo>
                    <a:lnTo>
                      <a:pt x="8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3" y="14"/>
                    </a:lnTo>
                    <a:lnTo>
                      <a:pt x="29" y="11"/>
                    </a:lnTo>
                    <a:lnTo>
                      <a:pt x="33" y="8"/>
                    </a:lnTo>
                    <a:lnTo>
                      <a:pt x="39" y="6"/>
                    </a:lnTo>
                    <a:lnTo>
                      <a:pt x="49" y="3"/>
                    </a:lnTo>
                    <a:lnTo>
                      <a:pt x="54" y="2"/>
                    </a:lnTo>
                    <a:lnTo>
                      <a:pt x="62" y="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08" name="Oval 19"/>
              <p:cNvSpPr>
                <a:spLocks noChangeArrowheads="1"/>
              </p:cNvSpPr>
              <p:nvPr/>
            </p:nvSpPr>
            <p:spPr bwMode="auto">
              <a:xfrm>
                <a:off x="4162" y="2865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01" name="Group 20"/>
            <p:cNvGrpSpPr>
              <a:grpSpLocks/>
            </p:cNvGrpSpPr>
            <p:nvPr/>
          </p:nvGrpSpPr>
          <p:grpSpPr bwMode="auto">
            <a:xfrm>
              <a:off x="4461" y="2865"/>
              <a:ext cx="282" cy="798"/>
              <a:chOff x="4461" y="2865"/>
              <a:chExt cx="282" cy="798"/>
            </a:xfrm>
          </p:grpSpPr>
          <p:sp>
            <p:nvSpPr>
              <p:cNvPr id="27905" name="Freeform 21"/>
              <p:cNvSpPr>
                <a:spLocks/>
              </p:cNvSpPr>
              <p:nvPr/>
            </p:nvSpPr>
            <p:spPr bwMode="auto">
              <a:xfrm>
                <a:off x="4461" y="3026"/>
                <a:ext cx="282" cy="637"/>
              </a:xfrm>
              <a:custGeom>
                <a:avLst/>
                <a:gdLst>
                  <a:gd name="T0" fmla="*/ 220 w 282"/>
                  <a:gd name="T1" fmla="*/ 0 h 637"/>
                  <a:gd name="T2" fmla="*/ 232 w 282"/>
                  <a:gd name="T3" fmla="*/ 2 h 637"/>
                  <a:gd name="T4" fmla="*/ 243 w 282"/>
                  <a:gd name="T5" fmla="*/ 6 h 637"/>
                  <a:gd name="T6" fmla="*/ 253 w 282"/>
                  <a:gd name="T7" fmla="*/ 11 h 637"/>
                  <a:gd name="T8" fmla="*/ 266 w 282"/>
                  <a:gd name="T9" fmla="*/ 18 h 637"/>
                  <a:gd name="T10" fmla="*/ 275 w 282"/>
                  <a:gd name="T11" fmla="*/ 30 h 637"/>
                  <a:gd name="T12" fmla="*/ 281 w 282"/>
                  <a:gd name="T13" fmla="*/ 43 h 637"/>
                  <a:gd name="T14" fmla="*/ 281 w 282"/>
                  <a:gd name="T15" fmla="*/ 290 h 637"/>
                  <a:gd name="T16" fmla="*/ 280 w 282"/>
                  <a:gd name="T17" fmla="*/ 297 h 637"/>
                  <a:gd name="T18" fmla="*/ 273 w 282"/>
                  <a:gd name="T19" fmla="*/ 306 h 637"/>
                  <a:gd name="T20" fmla="*/ 264 w 282"/>
                  <a:gd name="T21" fmla="*/ 311 h 637"/>
                  <a:gd name="T22" fmla="*/ 253 w 282"/>
                  <a:gd name="T23" fmla="*/ 312 h 637"/>
                  <a:gd name="T24" fmla="*/ 244 w 282"/>
                  <a:gd name="T25" fmla="*/ 309 h 637"/>
                  <a:gd name="T26" fmla="*/ 237 w 282"/>
                  <a:gd name="T27" fmla="*/ 302 h 637"/>
                  <a:gd name="T28" fmla="*/ 234 w 282"/>
                  <a:gd name="T29" fmla="*/ 296 h 637"/>
                  <a:gd name="T30" fmla="*/ 232 w 282"/>
                  <a:gd name="T31" fmla="*/ 289 h 637"/>
                  <a:gd name="T32" fmla="*/ 217 w 282"/>
                  <a:gd name="T33" fmla="*/ 600 h 637"/>
                  <a:gd name="T34" fmla="*/ 212 w 282"/>
                  <a:gd name="T35" fmla="*/ 616 h 637"/>
                  <a:gd name="T36" fmla="*/ 204 w 282"/>
                  <a:gd name="T37" fmla="*/ 629 h 637"/>
                  <a:gd name="T38" fmla="*/ 193 w 282"/>
                  <a:gd name="T39" fmla="*/ 634 h 637"/>
                  <a:gd name="T40" fmla="*/ 183 w 282"/>
                  <a:gd name="T41" fmla="*/ 637 h 637"/>
                  <a:gd name="T42" fmla="*/ 170 w 282"/>
                  <a:gd name="T43" fmla="*/ 634 h 637"/>
                  <a:gd name="T44" fmla="*/ 161 w 282"/>
                  <a:gd name="T45" fmla="*/ 628 h 637"/>
                  <a:gd name="T46" fmla="*/ 153 w 282"/>
                  <a:gd name="T47" fmla="*/ 618 h 637"/>
                  <a:gd name="T48" fmla="*/ 149 w 282"/>
                  <a:gd name="T49" fmla="*/ 609 h 637"/>
                  <a:gd name="T50" fmla="*/ 133 w 282"/>
                  <a:gd name="T51" fmla="*/ 305 h 637"/>
                  <a:gd name="T52" fmla="*/ 130 w 282"/>
                  <a:gd name="T53" fmla="*/ 613 h 637"/>
                  <a:gd name="T54" fmla="*/ 123 w 282"/>
                  <a:gd name="T55" fmla="*/ 625 h 637"/>
                  <a:gd name="T56" fmla="*/ 111 w 282"/>
                  <a:gd name="T57" fmla="*/ 634 h 637"/>
                  <a:gd name="T58" fmla="*/ 97 w 282"/>
                  <a:gd name="T59" fmla="*/ 637 h 637"/>
                  <a:gd name="T60" fmla="*/ 86 w 282"/>
                  <a:gd name="T61" fmla="*/ 633 h 637"/>
                  <a:gd name="T62" fmla="*/ 74 w 282"/>
                  <a:gd name="T63" fmla="*/ 626 h 637"/>
                  <a:gd name="T64" fmla="*/ 69 w 282"/>
                  <a:gd name="T65" fmla="*/ 616 h 637"/>
                  <a:gd name="T66" fmla="*/ 65 w 282"/>
                  <a:gd name="T67" fmla="*/ 604 h 637"/>
                  <a:gd name="T68" fmla="*/ 50 w 282"/>
                  <a:gd name="T69" fmla="*/ 289 h 637"/>
                  <a:gd name="T70" fmla="*/ 46 w 282"/>
                  <a:gd name="T71" fmla="*/ 298 h 637"/>
                  <a:gd name="T72" fmla="*/ 42 w 282"/>
                  <a:gd name="T73" fmla="*/ 304 h 637"/>
                  <a:gd name="T74" fmla="*/ 37 w 282"/>
                  <a:gd name="T75" fmla="*/ 309 h 637"/>
                  <a:gd name="T76" fmla="*/ 30 w 282"/>
                  <a:gd name="T77" fmla="*/ 312 h 637"/>
                  <a:gd name="T78" fmla="*/ 22 w 282"/>
                  <a:gd name="T79" fmla="*/ 312 h 637"/>
                  <a:gd name="T80" fmla="*/ 15 w 282"/>
                  <a:gd name="T81" fmla="*/ 310 h 637"/>
                  <a:gd name="T82" fmla="*/ 9 w 282"/>
                  <a:gd name="T83" fmla="*/ 307 h 637"/>
                  <a:gd name="T84" fmla="*/ 5 w 282"/>
                  <a:gd name="T85" fmla="*/ 301 h 637"/>
                  <a:gd name="T86" fmla="*/ 1 w 282"/>
                  <a:gd name="T87" fmla="*/ 293 h 637"/>
                  <a:gd name="T88" fmla="*/ 0 w 282"/>
                  <a:gd name="T89" fmla="*/ 51 h 637"/>
                  <a:gd name="T90" fmla="*/ 5 w 282"/>
                  <a:gd name="T91" fmla="*/ 31 h 637"/>
                  <a:gd name="T92" fmla="*/ 16 w 282"/>
                  <a:gd name="T93" fmla="*/ 19 h 637"/>
                  <a:gd name="T94" fmla="*/ 34 w 282"/>
                  <a:gd name="T95" fmla="*/ 7 h 637"/>
                  <a:gd name="T96" fmla="*/ 54 w 282"/>
                  <a:gd name="T97" fmla="*/ 1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2"/>
                  <a:gd name="T148" fmla="*/ 0 h 637"/>
                  <a:gd name="T149" fmla="*/ 282 w 282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2" h="637">
                    <a:moveTo>
                      <a:pt x="67" y="0"/>
                    </a:moveTo>
                    <a:lnTo>
                      <a:pt x="217" y="0"/>
                    </a:lnTo>
                    <a:lnTo>
                      <a:pt x="220" y="0"/>
                    </a:lnTo>
                    <a:lnTo>
                      <a:pt x="225" y="1"/>
                    </a:lnTo>
                    <a:lnTo>
                      <a:pt x="228" y="1"/>
                    </a:lnTo>
                    <a:lnTo>
                      <a:pt x="232" y="2"/>
                    </a:lnTo>
                    <a:lnTo>
                      <a:pt x="235" y="2"/>
                    </a:lnTo>
                    <a:lnTo>
                      <a:pt x="239" y="3"/>
                    </a:lnTo>
                    <a:lnTo>
                      <a:pt x="243" y="6"/>
                    </a:lnTo>
                    <a:lnTo>
                      <a:pt x="247" y="6"/>
                    </a:lnTo>
                    <a:lnTo>
                      <a:pt x="250" y="8"/>
                    </a:lnTo>
                    <a:lnTo>
                      <a:pt x="253" y="11"/>
                    </a:lnTo>
                    <a:lnTo>
                      <a:pt x="257" y="12"/>
                    </a:lnTo>
                    <a:lnTo>
                      <a:pt x="261" y="15"/>
                    </a:lnTo>
                    <a:lnTo>
                      <a:pt x="266" y="18"/>
                    </a:lnTo>
                    <a:lnTo>
                      <a:pt x="270" y="22"/>
                    </a:lnTo>
                    <a:lnTo>
                      <a:pt x="272" y="26"/>
                    </a:lnTo>
                    <a:lnTo>
                      <a:pt x="275" y="30"/>
                    </a:lnTo>
                    <a:lnTo>
                      <a:pt x="278" y="35"/>
                    </a:lnTo>
                    <a:lnTo>
                      <a:pt x="280" y="39"/>
                    </a:lnTo>
                    <a:lnTo>
                      <a:pt x="281" y="43"/>
                    </a:lnTo>
                    <a:lnTo>
                      <a:pt x="282" y="49"/>
                    </a:lnTo>
                    <a:lnTo>
                      <a:pt x="282" y="52"/>
                    </a:lnTo>
                    <a:lnTo>
                      <a:pt x="281" y="290"/>
                    </a:lnTo>
                    <a:lnTo>
                      <a:pt x="281" y="292"/>
                    </a:lnTo>
                    <a:lnTo>
                      <a:pt x="280" y="293"/>
                    </a:lnTo>
                    <a:lnTo>
                      <a:pt x="280" y="297"/>
                    </a:lnTo>
                    <a:lnTo>
                      <a:pt x="278" y="300"/>
                    </a:lnTo>
                    <a:lnTo>
                      <a:pt x="276" y="302"/>
                    </a:lnTo>
                    <a:lnTo>
                      <a:pt x="273" y="306"/>
                    </a:lnTo>
                    <a:lnTo>
                      <a:pt x="271" y="308"/>
                    </a:lnTo>
                    <a:lnTo>
                      <a:pt x="266" y="310"/>
                    </a:lnTo>
                    <a:lnTo>
                      <a:pt x="264" y="311"/>
                    </a:lnTo>
                    <a:lnTo>
                      <a:pt x="260" y="312"/>
                    </a:lnTo>
                    <a:lnTo>
                      <a:pt x="256" y="312"/>
                    </a:lnTo>
                    <a:lnTo>
                      <a:pt x="253" y="312"/>
                    </a:lnTo>
                    <a:lnTo>
                      <a:pt x="250" y="311"/>
                    </a:lnTo>
                    <a:lnTo>
                      <a:pt x="247" y="310"/>
                    </a:lnTo>
                    <a:lnTo>
                      <a:pt x="244" y="309"/>
                    </a:lnTo>
                    <a:lnTo>
                      <a:pt x="241" y="307"/>
                    </a:lnTo>
                    <a:lnTo>
                      <a:pt x="239" y="305"/>
                    </a:lnTo>
                    <a:lnTo>
                      <a:pt x="237" y="302"/>
                    </a:lnTo>
                    <a:lnTo>
                      <a:pt x="235" y="300"/>
                    </a:lnTo>
                    <a:lnTo>
                      <a:pt x="234" y="298"/>
                    </a:lnTo>
                    <a:lnTo>
                      <a:pt x="234" y="296"/>
                    </a:lnTo>
                    <a:lnTo>
                      <a:pt x="233" y="292"/>
                    </a:lnTo>
                    <a:lnTo>
                      <a:pt x="232" y="292"/>
                    </a:lnTo>
                    <a:lnTo>
                      <a:pt x="232" y="289"/>
                    </a:lnTo>
                    <a:lnTo>
                      <a:pt x="232" y="107"/>
                    </a:lnTo>
                    <a:lnTo>
                      <a:pt x="217" y="107"/>
                    </a:lnTo>
                    <a:lnTo>
                      <a:pt x="217" y="600"/>
                    </a:lnTo>
                    <a:lnTo>
                      <a:pt x="217" y="606"/>
                    </a:lnTo>
                    <a:lnTo>
                      <a:pt x="215" y="612"/>
                    </a:lnTo>
                    <a:lnTo>
                      <a:pt x="212" y="616"/>
                    </a:lnTo>
                    <a:lnTo>
                      <a:pt x="210" y="622"/>
                    </a:lnTo>
                    <a:lnTo>
                      <a:pt x="207" y="625"/>
                    </a:lnTo>
                    <a:lnTo>
                      <a:pt x="204" y="629"/>
                    </a:lnTo>
                    <a:lnTo>
                      <a:pt x="201" y="631"/>
                    </a:lnTo>
                    <a:lnTo>
                      <a:pt x="197" y="633"/>
                    </a:lnTo>
                    <a:lnTo>
                      <a:pt x="193" y="634"/>
                    </a:lnTo>
                    <a:lnTo>
                      <a:pt x="190" y="635"/>
                    </a:lnTo>
                    <a:lnTo>
                      <a:pt x="186" y="637"/>
                    </a:lnTo>
                    <a:lnTo>
                      <a:pt x="183" y="637"/>
                    </a:lnTo>
                    <a:lnTo>
                      <a:pt x="180" y="637"/>
                    </a:lnTo>
                    <a:lnTo>
                      <a:pt x="176" y="636"/>
                    </a:lnTo>
                    <a:lnTo>
                      <a:pt x="170" y="634"/>
                    </a:lnTo>
                    <a:lnTo>
                      <a:pt x="167" y="632"/>
                    </a:lnTo>
                    <a:lnTo>
                      <a:pt x="163" y="631"/>
                    </a:lnTo>
                    <a:lnTo>
                      <a:pt x="161" y="628"/>
                    </a:lnTo>
                    <a:lnTo>
                      <a:pt x="158" y="626"/>
                    </a:lnTo>
                    <a:lnTo>
                      <a:pt x="155" y="623"/>
                    </a:lnTo>
                    <a:lnTo>
                      <a:pt x="153" y="618"/>
                    </a:lnTo>
                    <a:lnTo>
                      <a:pt x="152" y="615"/>
                    </a:lnTo>
                    <a:lnTo>
                      <a:pt x="150" y="613"/>
                    </a:lnTo>
                    <a:lnTo>
                      <a:pt x="149" y="609"/>
                    </a:lnTo>
                    <a:lnTo>
                      <a:pt x="148" y="606"/>
                    </a:lnTo>
                    <a:lnTo>
                      <a:pt x="148" y="305"/>
                    </a:lnTo>
                    <a:lnTo>
                      <a:pt x="133" y="305"/>
                    </a:lnTo>
                    <a:lnTo>
                      <a:pt x="132" y="603"/>
                    </a:lnTo>
                    <a:lnTo>
                      <a:pt x="131" y="608"/>
                    </a:lnTo>
                    <a:lnTo>
                      <a:pt x="130" y="613"/>
                    </a:lnTo>
                    <a:lnTo>
                      <a:pt x="129" y="616"/>
                    </a:lnTo>
                    <a:lnTo>
                      <a:pt x="128" y="621"/>
                    </a:lnTo>
                    <a:lnTo>
                      <a:pt x="123" y="625"/>
                    </a:lnTo>
                    <a:lnTo>
                      <a:pt x="121" y="629"/>
                    </a:lnTo>
                    <a:lnTo>
                      <a:pt x="115" y="632"/>
                    </a:lnTo>
                    <a:lnTo>
                      <a:pt x="111" y="634"/>
                    </a:lnTo>
                    <a:lnTo>
                      <a:pt x="106" y="636"/>
                    </a:lnTo>
                    <a:lnTo>
                      <a:pt x="102" y="637"/>
                    </a:lnTo>
                    <a:lnTo>
                      <a:pt x="97" y="637"/>
                    </a:lnTo>
                    <a:lnTo>
                      <a:pt x="93" y="636"/>
                    </a:lnTo>
                    <a:lnTo>
                      <a:pt x="89" y="635"/>
                    </a:lnTo>
                    <a:lnTo>
                      <a:pt x="86" y="633"/>
                    </a:lnTo>
                    <a:lnTo>
                      <a:pt x="82" y="632"/>
                    </a:lnTo>
                    <a:lnTo>
                      <a:pt x="78" y="630"/>
                    </a:lnTo>
                    <a:lnTo>
                      <a:pt x="74" y="626"/>
                    </a:lnTo>
                    <a:lnTo>
                      <a:pt x="74" y="623"/>
                    </a:lnTo>
                    <a:lnTo>
                      <a:pt x="71" y="620"/>
                    </a:lnTo>
                    <a:lnTo>
                      <a:pt x="69" y="616"/>
                    </a:lnTo>
                    <a:lnTo>
                      <a:pt x="68" y="613"/>
                    </a:lnTo>
                    <a:lnTo>
                      <a:pt x="67" y="610"/>
                    </a:lnTo>
                    <a:lnTo>
                      <a:pt x="65" y="604"/>
                    </a:lnTo>
                    <a:lnTo>
                      <a:pt x="66" y="107"/>
                    </a:lnTo>
                    <a:lnTo>
                      <a:pt x="50" y="107"/>
                    </a:lnTo>
                    <a:lnTo>
                      <a:pt x="50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6" y="298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0" y="307"/>
                    </a:lnTo>
                    <a:lnTo>
                      <a:pt x="39" y="308"/>
                    </a:lnTo>
                    <a:lnTo>
                      <a:pt x="37" y="309"/>
                    </a:lnTo>
                    <a:lnTo>
                      <a:pt x="35" y="310"/>
                    </a:lnTo>
                    <a:lnTo>
                      <a:pt x="33" y="311"/>
                    </a:lnTo>
                    <a:lnTo>
                      <a:pt x="30" y="312"/>
                    </a:lnTo>
                    <a:lnTo>
                      <a:pt x="28" y="312"/>
                    </a:lnTo>
                    <a:lnTo>
                      <a:pt x="26" y="312"/>
                    </a:lnTo>
                    <a:lnTo>
                      <a:pt x="22" y="312"/>
                    </a:lnTo>
                    <a:lnTo>
                      <a:pt x="20" y="312"/>
                    </a:lnTo>
                    <a:lnTo>
                      <a:pt x="18" y="311"/>
                    </a:lnTo>
                    <a:lnTo>
                      <a:pt x="15" y="310"/>
                    </a:lnTo>
                    <a:lnTo>
                      <a:pt x="13" y="309"/>
                    </a:lnTo>
                    <a:lnTo>
                      <a:pt x="10" y="308"/>
                    </a:lnTo>
                    <a:lnTo>
                      <a:pt x="9" y="307"/>
                    </a:lnTo>
                    <a:lnTo>
                      <a:pt x="7" y="306"/>
                    </a:lnTo>
                    <a:lnTo>
                      <a:pt x="5" y="302"/>
                    </a:lnTo>
                    <a:lnTo>
                      <a:pt x="5" y="301"/>
                    </a:lnTo>
                    <a:lnTo>
                      <a:pt x="3" y="299"/>
                    </a:lnTo>
                    <a:lnTo>
                      <a:pt x="2" y="297"/>
                    </a:lnTo>
                    <a:lnTo>
                      <a:pt x="1" y="293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12" y="23"/>
                    </a:lnTo>
                    <a:lnTo>
                      <a:pt x="16" y="19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4" y="7"/>
                    </a:lnTo>
                    <a:lnTo>
                      <a:pt x="39" y="6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60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06" name="Oval 22"/>
              <p:cNvSpPr>
                <a:spLocks noChangeArrowheads="1"/>
              </p:cNvSpPr>
              <p:nvPr/>
            </p:nvSpPr>
            <p:spPr bwMode="auto">
              <a:xfrm>
                <a:off x="4525" y="2865"/>
                <a:ext cx="145" cy="1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902" name="Group 23"/>
            <p:cNvGrpSpPr>
              <a:grpSpLocks/>
            </p:cNvGrpSpPr>
            <p:nvPr/>
          </p:nvGrpSpPr>
          <p:grpSpPr bwMode="auto">
            <a:xfrm>
              <a:off x="4826" y="2865"/>
              <a:ext cx="281" cy="798"/>
              <a:chOff x="4826" y="2865"/>
              <a:chExt cx="281" cy="798"/>
            </a:xfrm>
          </p:grpSpPr>
          <p:sp>
            <p:nvSpPr>
              <p:cNvPr id="27903" name="Freeform 24"/>
              <p:cNvSpPr>
                <a:spLocks/>
              </p:cNvSpPr>
              <p:nvPr/>
            </p:nvSpPr>
            <p:spPr bwMode="auto">
              <a:xfrm>
                <a:off x="4826" y="3026"/>
                <a:ext cx="281" cy="637"/>
              </a:xfrm>
              <a:custGeom>
                <a:avLst/>
                <a:gdLst>
                  <a:gd name="T0" fmla="*/ 220 w 281"/>
                  <a:gd name="T1" fmla="*/ 0 h 637"/>
                  <a:gd name="T2" fmla="*/ 231 w 281"/>
                  <a:gd name="T3" fmla="*/ 2 h 637"/>
                  <a:gd name="T4" fmla="*/ 242 w 281"/>
                  <a:gd name="T5" fmla="*/ 6 h 637"/>
                  <a:gd name="T6" fmla="*/ 253 w 281"/>
                  <a:gd name="T7" fmla="*/ 11 h 637"/>
                  <a:gd name="T8" fmla="*/ 265 w 281"/>
                  <a:gd name="T9" fmla="*/ 18 h 637"/>
                  <a:gd name="T10" fmla="*/ 275 w 281"/>
                  <a:gd name="T11" fmla="*/ 30 h 637"/>
                  <a:gd name="T12" fmla="*/ 281 w 281"/>
                  <a:gd name="T13" fmla="*/ 43 h 637"/>
                  <a:gd name="T14" fmla="*/ 281 w 281"/>
                  <a:gd name="T15" fmla="*/ 290 h 637"/>
                  <a:gd name="T16" fmla="*/ 279 w 281"/>
                  <a:gd name="T17" fmla="*/ 297 h 637"/>
                  <a:gd name="T18" fmla="*/ 273 w 281"/>
                  <a:gd name="T19" fmla="*/ 306 h 637"/>
                  <a:gd name="T20" fmla="*/ 263 w 281"/>
                  <a:gd name="T21" fmla="*/ 311 h 637"/>
                  <a:gd name="T22" fmla="*/ 252 w 281"/>
                  <a:gd name="T23" fmla="*/ 312 h 637"/>
                  <a:gd name="T24" fmla="*/ 243 w 281"/>
                  <a:gd name="T25" fmla="*/ 309 h 637"/>
                  <a:gd name="T26" fmla="*/ 236 w 281"/>
                  <a:gd name="T27" fmla="*/ 302 h 637"/>
                  <a:gd name="T28" fmla="*/ 233 w 281"/>
                  <a:gd name="T29" fmla="*/ 296 h 637"/>
                  <a:gd name="T30" fmla="*/ 231 w 281"/>
                  <a:gd name="T31" fmla="*/ 289 h 637"/>
                  <a:gd name="T32" fmla="*/ 216 w 281"/>
                  <a:gd name="T33" fmla="*/ 600 h 637"/>
                  <a:gd name="T34" fmla="*/ 212 w 281"/>
                  <a:gd name="T35" fmla="*/ 616 h 637"/>
                  <a:gd name="T36" fmla="*/ 204 w 281"/>
                  <a:gd name="T37" fmla="*/ 629 h 637"/>
                  <a:gd name="T38" fmla="*/ 192 w 281"/>
                  <a:gd name="T39" fmla="*/ 634 h 637"/>
                  <a:gd name="T40" fmla="*/ 183 w 281"/>
                  <a:gd name="T41" fmla="*/ 637 h 637"/>
                  <a:gd name="T42" fmla="*/ 170 w 281"/>
                  <a:gd name="T43" fmla="*/ 634 h 637"/>
                  <a:gd name="T44" fmla="*/ 161 w 281"/>
                  <a:gd name="T45" fmla="*/ 628 h 637"/>
                  <a:gd name="T46" fmla="*/ 153 w 281"/>
                  <a:gd name="T47" fmla="*/ 618 h 637"/>
                  <a:gd name="T48" fmla="*/ 149 w 281"/>
                  <a:gd name="T49" fmla="*/ 609 h 637"/>
                  <a:gd name="T50" fmla="*/ 133 w 281"/>
                  <a:gd name="T51" fmla="*/ 305 h 637"/>
                  <a:gd name="T52" fmla="*/ 130 w 281"/>
                  <a:gd name="T53" fmla="*/ 613 h 637"/>
                  <a:gd name="T54" fmla="*/ 123 w 281"/>
                  <a:gd name="T55" fmla="*/ 625 h 637"/>
                  <a:gd name="T56" fmla="*/ 111 w 281"/>
                  <a:gd name="T57" fmla="*/ 634 h 637"/>
                  <a:gd name="T58" fmla="*/ 97 w 281"/>
                  <a:gd name="T59" fmla="*/ 637 h 637"/>
                  <a:gd name="T60" fmla="*/ 85 w 281"/>
                  <a:gd name="T61" fmla="*/ 633 h 637"/>
                  <a:gd name="T62" fmla="*/ 74 w 281"/>
                  <a:gd name="T63" fmla="*/ 626 h 637"/>
                  <a:gd name="T64" fmla="*/ 68 w 281"/>
                  <a:gd name="T65" fmla="*/ 616 h 637"/>
                  <a:gd name="T66" fmla="*/ 65 w 281"/>
                  <a:gd name="T67" fmla="*/ 604 h 637"/>
                  <a:gd name="T68" fmla="*/ 49 w 281"/>
                  <a:gd name="T69" fmla="*/ 289 h 637"/>
                  <a:gd name="T70" fmla="*/ 46 w 281"/>
                  <a:gd name="T71" fmla="*/ 298 h 637"/>
                  <a:gd name="T72" fmla="*/ 42 w 281"/>
                  <a:gd name="T73" fmla="*/ 304 h 637"/>
                  <a:gd name="T74" fmla="*/ 36 w 281"/>
                  <a:gd name="T75" fmla="*/ 309 h 637"/>
                  <a:gd name="T76" fmla="*/ 29 w 281"/>
                  <a:gd name="T77" fmla="*/ 312 h 637"/>
                  <a:gd name="T78" fmla="*/ 21 w 281"/>
                  <a:gd name="T79" fmla="*/ 312 h 637"/>
                  <a:gd name="T80" fmla="*/ 14 w 281"/>
                  <a:gd name="T81" fmla="*/ 310 h 637"/>
                  <a:gd name="T82" fmla="*/ 9 w 281"/>
                  <a:gd name="T83" fmla="*/ 307 h 637"/>
                  <a:gd name="T84" fmla="*/ 4 w 281"/>
                  <a:gd name="T85" fmla="*/ 301 h 637"/>
                  <a:gd name="T86" fmla="*/ 0 w 281"/>
                  <a:gd name="T87" fmla="*/ 293 h 637"/>
                  <a:gd name="T88" fmla="*/ 0 w 281"/>
                  <a:gd name="T89" fmla="*/ 51 h 637"/>
                  <a:gd name="T90" fmla="*/ 5 w 281"/>
                  <a:gd name="T91" fmla="*/ 31 h 637"/>
                  <a:gd name="T92" fmla="*/ 15 w 281"/>
                  <a:gd name="T93" fmla="*/ 19 h 637"/>
                  <a:gd name="T94" fmla="*/ 34 w 281"/>
                  <a:gd name="T95" fmla="*/ 7 h 637"/>
                  <a:gd name="T96" fmla="*/ 53 w 281"/>
                  <a:gd name="T97" fmla="*/ 1 h 6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1"/>
                  <a:gd name="T148" fmla="*/ 0 h 637"/>
                  <a:gd name="T149" fmla="*/ 281 w 281"/>
                  <a:gd name="T150" fmla="*/ 637 h 6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1" h="637">
                    <a:moveTo>
                      <a:pt x="66" y="0"/>
                    </a:moveTo>
                    <a:lnTo>
                      <a:pt x="217" y="0"/>
                    </a:lnTo>
                    <a:lnTo>
                      <a:pt x="220" y="0"/>
                    </a:lnTo>
                    <a:lnTo>
                      <a:pt x="224" y="1"/>
                    </a:lnTo>
                    <a:lnTo>
                      <a:pt x="227" y="1"/>
                    </a:lnTo>
                    <a:lnTo>
                      <a:pt x="231" y="2"/>
                    </a:lnTo>
                    <a:lnTo>
                      <a:pt x="235" y="2"/>
                    </a:lnTo>
                    <a:lnTo>
                      <a:pt x="239" y="3"/>
                    </a:lnTo>
                    <a:lnTo>
                      <a:pt x="242" y="6"/>
                    </a:lnTo>
                    <a:lnTo>
                      <a:pt x="246" y="6"/>
                    </a:lnTo>
                    <a:lnTo>
                      <a:pt x="249" y="8"/>
                    </a:lnTo>
                    <a:lnTo>
                      <a:pt x="253" y="11"/>
                    </a:lnTo>
                    <a:lnTo>
                      <a:pt x="257" y="12"/>
                    </a:lnTo>
                    <a:lnTo>
                      <a:pt x="261" y="15"/>
                    </a:lnTo>
                    <a:lnTo>
                      <a:pt x="265" y="18"/>
                    </a:lnTo>
                    <a:lnTo>
                      <a:pt x="269" y="22"/>
                    </a:lnTo>
                    <a:lnTo>
                      <a:pt x="272" y="26"/>
                    </a:lnTo>
                    <a:lnTo>
                      <a:pt x="275" y="30"/>
                    </a:lnTo>
                    <a:lnTo>
                      <a:pt x="278" y="35"/>
                    </a:lnTo>
                    <a:lnTo>
                      <a:pt x="279" y="39"/>
                    </a:lnTo>
                    <a:lnTo>
                      <a:pt x="281" y="43"/>
                    </a:lnTo>
                    <a:lnTo>
                      <a:pt x="281" y="49"/>
                    </a:lnTo>
                    <a:lnTo>
                      <a:pt x="281" y="52"/>
                    </a:lnTo>
                    <a:lnTo>
                      <a:pt x="281" y="290"/>
                    </a:lnTo>
                    <a:lnTo>
                      <a:pt x="280" y="292"/>
                    </a:lnTo>
                    <a:lnTo>
                      <a:pt x="280" y="293"/>
                    </a:lnTo>
                    <a:lnTo>
                      <a:pt x="279" y="297"/>
                    </a:lnTo>
                    <a:lnTo>
                      <a:pt x="278" y="300"/>
                    </a:lnTo>
                    <a:lnTo>
                      <a:pt x="276" y="302"/>
                    </a:lnTo>
                    <a:lnTo>
                      <a:pt x="273" y="306"/>
                    </a:lnTo>
                    <a:lnTo>
                      <a:pt x="270" y="308"/>
                    </a:lnTo>
                    <a:lnTo>
                      <a:pt x="266" y="310"/>
                    </a:lnTo>
                    <a:lnTo>
                      <a:pt x="263" y="311"/>
                    </a:lnTo>
                    <a:lnTo>
                      <a:pt x="260" y="312"/>
                    </a:lnTo>
                    <a:lnTo>
                      <a:pt x="256" y="312"/>
                    </a:lnTo>
                    <a:lnTo>
                      <a:pt x="252" y="312"/>
                    </a:lnTo>
                    <a:lnTo>
                      <a:pt x="249" y="311"/>
                    </a:lnTo>
                    <a:lnTo>
                      <a:pt x="246" y="310"/>
                    </a:lnTo>
                    <a:lnTo>
                      <a:pt x="243" y="309"/>
                    </a:lnTo>
                    <a:lnTo>
                      <a:pt x="241" y="307"/>
                    </a:lnTo>
                    <a:lnTo>
                      <a:pt x="239" y="305"/>
                    </a:lnTo>
                    <a:lnTo>
                      <a:pt x="236" y="302"/>
                    </a:lnTo>
                    <a:lnTo>
                      <a:pt x="235" y="300"/>
                    </a:lnTo>
                    <a:lnTo>
                      <a:pt x="233" y="298"/>
                    </a:lnTo>
                    <a:lnTo>
                      <a:pt x="233" y="296"/>
                    </a:lnTo>
                    <a:lnTo>
                      <a:pt x="232" y="292"/>
                    </a:lnTo>
                    <a:lnTo>
                      <a:pt x="231" y="289"/>
                    </a:lnTo>
                    <a:lnTo>
                      <a:pt x="232" y="107"/>
                    </a:lnTo>
                    <a:lnTo>
                      <a:pt x="216" y="107"/>
                    </a:lnTo>
                    <a:lnTo>
                      <a:pt x="216" y="600"/>
                    </a:lnTo>
                    <a:lnTo>
                      <a:pt x="216" y="606"/>
                    </a:lnTo>
                    <a:lnTo>
                      <a:pt x="214" y="612"/>
                    </a:lnTo>
                    <a:lnTo>
                      <a:pt x="212" y="616"/>
                    </a:lnTo>
                    <a:lnTo>
                      <a:pt x="209" y="622"/>
                    </a:lnTo>
                    <a:lnTo>
                      <a:pt x="207" y="625"/>
                    </a:lnTo>
                    <a:lnTo>
                      <a:pt x="204" y="629"/>
                    </a:lnTo>
                    <a:lnTo>
                      <a:pt x="201" y="631"/>
                    </a:lnTo>
                    <a:lnTo>
                      <a:pt x="197" y="633"/>
                    </a:lnTo>
                    <a:lnTo>
                      <a:pt x="192" y="634"/>
                    </a:lnTo>
                    <a:lnTo>
                      <a:pt x="190" y="635"/>
                    </a:lnTo>
                    <a:lnTo>
                      <a:pt x="186" y="637"/>
                    </a:lnTo>
                    <a:lnTo>
                      <a:pt x="183" y="637"/>
                    </a:lnTo>
                    <a:lnTo>
                      <a:pt x="179" y="637"/>
                    </a:lnTo>
                    <a:lnTo>
                      <a:pt x="175" y="636"/>
                    </a:lnTo>
                    <a:lnTo>
                      <a:pt x="170" y="634"/>
                    </a:lnTo>
                    <a:lnTo>
                      <a:pt x="167" y="632"/>
                    </a:lnTo>
                    <a:lnTo>
                      <a:pt x="162" y="631"/>
                    </a:lnTo>
                    <a:lnTo>
                      <a:pt x="161" y="628"/>
                    </a:lnTo>
                    <a:lnTo>
                      <a:pt x="158" y="626"/>
                    </a:lnTo>
                    <a:lnTo>
                      <a:pt x="154" y="623"/>
                    </a:lnTo>
                    <a:lnTo>
                      <a:pt x="153" y="618"/>
                    </a:lnTo>
                    <a:lnTo>
                      <a:pt x="152" y="615"/>
                    </a:lnTo>
                    <a:lnTo>
                      <a:pt x="150" y="613"/>
                    </a:lnTo>
                    <a:lnTo>
                      <a:pt x="149" y="609"/>
                    </a:lnTo>
                    <a:lnTo>
                      <a:pt x="148" y="606"/>
                    </a:lnTo>
                    <a:lnTo>
                      <a:pt x="148" y="305"/>
                    </a:lnTo>
                    <a:lnTo>
                      <a:pt x="133" y="305"/>
                    </a:lnTo>
                    <a:lnTo>
                      <a:pt x="132" y="603"/>
                    </a:lnTo>
                    <a:lnTo>
                      <a:pt x="131" y="608"/>
                    </a:lnTo>
                    <a:lnTo>
                      <a:pt x="130" y="613"/>
                    </a:lnTo>
                    <a:lnTo>
                      <a:pt x="128" y="616"/>
                    </a:lnTo>
                    <a:lnTo>
                      <a:pt x="127" y="621"/>
                    </a:lnTo>
                    <a:lnTo>
                      <a:pt x="123" y="625"/>
                    </a:lnTo>
                    <a:lnTo>
                      <a:pt x="120" y="629"/>
                    </a:lnTo>
                    <a:lnTo>
                      <a:pt x="115" y="632"/>
                    </a:lnTo>
                    <a:lnTo>
                      <a:pt x="111" y="634"/>
                    </a:lnTo>
                    <a:lnTo>
                      <a:pt x="105" y="636"/>
                    </a:lnTo>
                    <a:lnTo>
                      <a:pt x="101" y="637"/>
                    </a:lnTo>
                    <a:lnTo>
                      <a:pt x="97" y="637"/>
                    </a:lnTo>
                    <a:lnTo>
                      <a:pt x="92" y="636"/>
                    </a:lnTo>
                    <a:lnTo>
                      <a:pt x="89" y="635"/>
                    </a:lnTo>
                    <a:lnTo>
                      <a:pt x="85" y="633"/>
                    </a:lnTo>
                    <a:lnTo>
                      <a:pt x="82" y="632"/>
                    </a:lnTo>
                    <a:lnTo>
                      <a:pt x="78" y="630"/>
                    </a:lnTo>
                    <a:lnTo>
                      <a:pt x="74" y="626"/>
                    </a:lnTo>
                    <a:lnTo>
                      <a:pt x="73" y="623"/>
                    </a:lnTo>
                    <a:lnTo>
                      <a:pt x="70" y="620"/>
                    </a:lnTo>
                    <a:lnTo>
                      <a:pt x="68" y="616"/>
                    </a:lnTo>
                    <a:lnTo>
                      <a:pt x="67" y="613"/>
                    </a:lnTo>
                    <a:lnTo>
                      <a:pt x="66" y="610"/>
                    </a:lnTo>
                    <a:lnTo>
                      <a:pt x="65" y="604"/>
                    </a:lnTo>
                    <a:lnTo>
                      <a:pt x="66" y="107"/>
                    </a:lnTo>
                    <a:lnTo>
                      <a:pt x="49" y="107"/>
                    </a:lnTo>
                    <a:lnTo>
                      <a:pt x="49" y="289"/>
                    </a:lnTo>
                    <a:lnTo>
                      <a:pt x="49" y="292"/>
                    </a:lnTo>
                    <a:lnTo>
                      <a:pt x="48" y="295"/>
                    </a:lnTo>
                    <a:lnTo>
                      <a:pt x="46" y="298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0" y="307"/>
                    </a:lnTo>
                    <a:lnTo>
                      <a:pt x="39" y="308"/>
                    </a:lnTo>
                    <a:lnTo>
                      <a:pt x="36" y="309"/>
                    </a:lnTo>
                    <a:lnTo>
                      <a:pt x="34" y="310"/>
                    </a:lnTo>
                    <a:lnTo>
                      <a:pt x="32" y="311"/>
                    </a:lnTo>
                    <a:lnTo>
                      <a:pt x="29" y="312"/>
                    </a:lnTo>
                    <a:lnTo>
                      <a:pt x="28" y="312"/>
                    </a:lnTo>
                    <a:lnTo>
                      <a:pt x="26" y="312"/>
                    </a:lnTo>
                    <a:lnTo>
                      <a:pt x="21" y="312"/>
                    </a:lnTo>
                    <a:lnTo>
                      <a:pt x="20" y="312"/>
                    </a:lnTo>
                    <a:lnTo>
                      <a:pt x="17" y="311"/>
                    </a:lnTo>
                    <a:lnTo>
                      <a:pt x="14" y="310"/>
                    </a:lnTo>
                    <a:lnTo>
                      <a:pt x="12" y="309"/>
                    </a:lnTo>
                    <a:lnTo>
                      <a:pt x="10" y="308"/>
                    </a:lnTo>
                    <a:lnTo>
                      <a:pt x="9" y="307"/>
                    </a:lnTo>
                    <a:lnTo>
                      <a:pt x="7" y="306"/>
                    </a:lnTo>
                    <a:lnTo>
                      <a:pt x="5" y="302"/>
                    </a:lnTo>
                    <a:lnTo>
                      <a:pt x="4" y="301"/>
                    </a:lnTo>
                    <a:lnTo>
                      <a:pt x="2" y="299"/>
                    </a:lnTo>
                    <a:lnTo>
                      <a:pt x="2" y="297"/>
                    </a:lnTo>
                    <a:lnTo>
                      <a:pt x="0" y="293"/>
                    </a:lnTo>
                    <a:lnTo>
                      <a:pt x="0" y="292"/>
                    </a:lnTo>
                    <a:lnTo>
                      <a:pt x="0" y="290"/>
                    </a:lnTo>
                    <a:lnTo>
                      <a:pt x="0" y="51"/>
                    </a:lnTo>
                    <a:lnTo>
                      <a:pt x="0" y="43"/>
                    </a:lnTo>
                    <a:lnTo>
                      <a:pt x="2" y="37"/>
                    </a:lnTo>
                    <a:lnTo>
                      <a:pt x="5" y="31"/>
                    </a:lnTo>
                    <a:lnTo>
                      <a:pt x="9" y="26"/>
                    </a:lnTo>
                    <a:lnTo>
                      <a:pt x="12" y="23"/>
                    </a:lnTo>
                    <a:lnTo>
                      <a:pt x="15" y="19"/>
                    </a:lnTo>
                    <a:lnTo>
                      <a:pt x="22" y="14"/>
                    </a:lnTo>
                    <a:lnTo>
                      <a:pt x="29" y="11"/>
                    </a:lnTo>
                    <a:lnTo>
                      <a:pt x="34" y="7"/>
                    </a:lnTo>
                    <a:lnTo>
                      <a:pt x="39" y="6"/>
                    </a:lnTo>
                    <a:lnTo>
                      <a:pt x="47" y="2"/>
                    </a:lnTo>
                    <a:lnTo>
                      <a:pt x="53" y="1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04" name="Oval 25"/>
              <p:cNvSpPr>
                <a:spLocks noChangeArrowheads="1"/>
              </p:cNvSpPr>
              <p:nvPr/>
            </p:nvSpPr>
            <p:spPr bwMode="auto">
              <a:xfrm>
                <a:off x="4890" y="2865"/>
                <a:ext cx="143" cy="14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656" name="Freeform 26"/>
          <p:cNvSpPr>
            <a:spLocks/>
          </p:cNvSpPr>
          <p:nvPr/>
        </p:nvSpPr>
        <p:spPr bwMode="auto">
          <a:xfrm>
            <a:off x="1130300" y="3254375"/>
            <a:ext cx="22225" cy="57150"/>
          </a:xfrm>
          <a:custGeom>
            <a:avLst/>
            <a:gdLst>
              <a:gd name="T0" fmla="*/ 2147483647 w 52"/>
              <a:gd name="T1" fmla="*/ 312499342 h 144"/>
              <a:gd name="T2" fmla="*/ 2147483647 w 52"/>
              <a:gd name="T3" fmla="*/ 250125303 h 144"/>
              <a:gd name="T4" fmla="*/ 2147483647 w 52"/>
              <a:gd name="T5" fmla="*/ 125062850 h 144"/>
              <a:gd name="T6" fmla="*/ 2147483647 w 52"/>
              <a:gd name="T7" fmla="*/ 62531226 h 144"/>
              <a:gd name="T8" fmla="*/ 2147483647 w 52"/>
              <a:gd name="T9" fmla="*/ 0 h 144"/>
              <a:gd name="T10" fmla="*/ 0 w 52"/>
              <a:gd name="T11" fmla="*/ 2147483647 h 144"/>
              <a:gd name="T12" fmla="*/ 1327309521 w 52"/>
              <a:gd name="T13" fmla="*/ 2147483647 h 144"/>
              <a:gd name="T14" fmla="*/ 2147483647 w 52"/>
              <a:gd name="T15" fmla="*/ 312499342 h 1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"/>
              <a:gd name="T25" fmla="*/ 0 h 144"/>
              <a:gd name="T26" fmla="*/ 52 w 52"/>
              <a:gd name="T27" fmla="*/ 144 h 1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" h="144">
                <a:moveTo>
                  <a:pt x="52" y="5"/>
                </a:moveTo>
                <a:lnTo>
                  <a:pt x="51" y="4"/>
                </a:lnTo>
                <a:lnTo>
                  <a:pt x="50" y="2"/>
                </a:lnTo>
                <a:lnTo>
                  <a:pt x="48" y="1"/>
                </a:lnTo>
                <a:lnTo>
                  <a:pt x="47" y="0"/>
                </a:lnTo>
                <a:lnTo>
                  <a:pt x="0" y="144"/>
                </a:lnTo>
                <a:lnTo>
                  <a:pt x="17" y="129"/>
                </a:lnTo>
                <a:lnTo>
                  <a:pt x="52" y="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7" name="Freeform 27"/>
          <p:cNvSpPr>
            <a:spLocks/>
          </p:cNvSpPr>
          <p:nvPr/>
        </p:nvSpPr>
        <p:spPr bwMode="auto">
          <a:xfrm>
            <a:off x="823913" y="2686050"/>
            <a:ext cx="141287" cy="19050"/>
          </a:xfrm>
          <a:custGeom>
            <a:avLst/>
            <a:gdLst>
              <a:gd name="T0" fmla="*/ 2147483647 w 354"/>
              <a:gd name="T1" fmla="*/ 1750247562 h 48"/>
              <a:gd name="T2" fmla="*/ 2147483647 w 354"/>
              <a:gd name="T3" fmla="*/ 0 h 48"/>
              <a:gd name="T4" fmla="*/ 2147483647 w 354"/>
              <a:gd name="T5" fmla="*/ 187594071 h 48"/>
              <a:gd name="T6" fmla="*/ 2147483647 w 354"/>
              <a:gd name="T7" fmla="*/ 437562287 h 48"/>
              <a:gd name="T8" fmla="*/ 2147483647 w 354"/>
              <a:gd name="T9" fmla="*/ 687687517 h 48"/>
              <a:gd name="T10" fmla="*/ 2147483647 w 354"/>
              <a:gd name="T11" fmla="*/ 812592771 h 48"/>
              <a:gd name="T12" fmla="*/ 0 w 354"/>
              <a:gd name="T13" fmla="*/ 1812779167 h 48"/>
              <a:gd name="T14" fmla="*/ 2147483647 w 354"/>
              <a:gd name="T15" fmla="*/ 2147483647 h 48"/>
              <a:gd name="T16" fmla="*/ 2147483647 w 354"/>
              <a:gd name="T17" fmla="*/ 2147483647 h 48"/>
              <a:gd name="T18" fmla="*/ 2147483647 w 354"/>
              <a:gd name="T19" fmla="*/ 2147483647 h 48"/>
              <a:gd name="T20" fmla="*/ 2147483647 w 354"/>
              <a:gd name="T21" fmla="*/ 2062905588 h 48"/>
              <a:gd name="T22" fmla="*/ 2147483647 w 354"/>
              <a:gd name="T23" fmla="*/ 1750247562 h 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4"/>
              <a:gd name="T37" fmla="*/ 0 h 48"/>
              <a:gd name="T38" fmla="*/ 354 w 354"/>
              <a:gd name="T39" fmla="*/ 48 h 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4" h="48">
                <a:moveTo>
                  <a:pt x="354" y="28"/>
                </a:moveTo>
                <a:lnTo>
                  <a:pt x="155" y="0"/>
                </a:lnTo>
                <a:lnTo>
                  <a:pt x="154" y="3"/>
                </a:lnTo>
                <a:lnTo>
                  <a:pt x="154" y="7"/>
                </a:lnTo>
                <a:lnTo>
                  <a:pt x="153" y="11"/>
                </a:lnTo>
                <a:lnTo>
                  <a:pt x="152" y="13"/>
                </a:lnTo>
                <a:lnTo>
                  <a:pt x="0" y="29"/>
                </a:lnTo>
                <a:lnTo>
                  <a:pt x="350" y="48"/>
                </a:lnTo>
                <a:lnTo>
                  <a:pt x="352" y="43"/>
                </a:lnTo>
                <a:lnTo>
                  <a:pt x="353" y="38"/>
                </a:lnTo>
                <a:lnTo>
                  <a:pt x="353" y="33"/>
                </a:lnTo>
                <a:lnTo>
                  <a:pt x="354" y="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7658" name="Group 28"/>
          <p:cNvGrpSpPr>
            <a:grpSpLocks/>
          </p:cNvGrpSpPr>
          <p:nvPr/>
        </p:nvGrpSpPr>
        <p:grpSpPr bwMode="auto">
          <a:xfrm rot="-5400000">
            <a:off x="791369" y="1737519"/>
            <a:ext cx="1511300" cy="1439862"/>
            <a:chOff x="340" y="1525"/>
            <a:chExt cx="952" cy="907"/>
          </a:xfrm>
        </p:grpSpPr>
        <p:grpSp>
          <p:nvGrpSpPr>
            <p:cNvPr id="27889" name="Group 29"/>
            <p:cNvGrpSpPr>
              <a:grpSpLocks/>
            </p:cNvGrpSpPr>
            <p:nvPr/>
          </p:nvGrpSpPr>
          <p:grpSpPr bwMode="auto">
            <a:xfrm flipH="1">
              <a:off x="748" y="1706"/>
              <a:ext cx="544" cy="726"/>
              <a:chOff x="3606" y="1117"/>
              <a:chExt cx="613" cy="816"/>
            </a:xfrm>
          </p:grpSpPr>
          <p:sp>
            <p:nvSpPr>
              <p:cNvPr id="27893" name="Freeform 30"/>
              <p:cNvSpPr>
                <a:spLocks/>
              </p:cNvSpPr>
              <p:nvPr/>
            </p:nvSpPr>
            <p:spPr bwMode="auto">
              <a:xfrm>
                <a:off x="3691" y="1636"/>
                <a:ext cx="389" cy="297"/>
              </a:xfrm>
              <a:custGeom>
                <a:avLst/>
                <a:gdLst>
                  <a:gd name="T0" fmla="*/ 41 w 1166"/>
                  <a:gd name="T1" fmla="*/ 6 h 891"/>
                  <a:gd name="T2" fmla="*/ 41 w 1166"/>
                  <a:gd name="T3" fmla="*/ 6 h 891"/>
                  <a:gd name="T4" fmla="*/ 41 w 1166"/>
                  <a:gd name="T5" fmla="*/ 7 h 891"/>
                  <a:gd name="T6" fmla="*/ 40 w 1166"/>
                  <a:gd name="T7" fmla="*/ 7 h 891"/>
                  <a:gd name="T8" fmla="*/ 40 w 1166"/>
                  <a:gd name="T9" fmla="*/ 7 h 891"/>
                  <a:gd name="T10" fmla="*/ 39 w 1166"/>
                  <a:gd name="T11" fmla="*/ 7 h 891"/>
                  <a:gd name="T12" fmla="*/ 39 w 1166"/>
                  <a:gd name="T13" fmla="*/ 7 h 891"/>
                  <a:gd name="T14" fmla="*/ 38 w 1166"/>
                  <a:gd name="T15" fmla="*/ 6 h 891"/>
                  <a:gd name="T16" fmla="*/ 38 w 1166"/>
                  <a:gd name="T17" fmla="*/ 6 h 891"/>
                  <a:gd name="T18" fmla="*/ 34 w 1166"/>
                  <a:gd name="T19" fmla="*/ 20 h 891"/>
                  <a:gd name="T20" fmla="*/ 34 w 1166"/>
                  <a:gd name="T21" fmla="*/ 23 h 891"/>
                  <a:gd name="T22" fmla="*/ 33 w 1166"/>
                  <a:gd name="T23" fmla="*/ 25 h 891"/>
                  <a:gd name="T24" fmla="*/ 32 w 1166"/>
                  <a:gd name="T25" fmla="*/ 27 h 891"/>
                  <a:gd name="T26" fmla="*/ 30 w 1166"/>
                  <a:gd name="T27" fmla="*/ 29 h 891"/>
                  <a:gd name="T28" fmla="*/ 28 w 1166"/>
                  <a:gd name="T29" fmla="*/ 31 h 891"/>
                  <a:gd name="T30" fmla="*/ 26 w 1166"/>
                  <a:gd name="T31" fmla="*/ 32 h 891"/>
                  <a:gd name="T32" fmla="*/ 24 w 1166"/>
                  <a:gd name="T33" fmla="*/ 33 h 891"/>
                  <a:gd name="T34" fmla="*/ 21 w 1166"/>
                  <a:gd name="T35" fmla="*/ 33 h 891"/>
                  <a:gd name="T36" fmla="*/ 0 w 1166"/>
                  <a:gd name="T37" fmla="*/ 23 h 891"/>
                  <a:gd name="T38" fmla="*/ 22 w 1166"/>
                  <a:gd name="T39" fmla="*/ 23 h 891"/>
                  <a:gd name="T40" fmla="*/ 23 w 1166"/>
                  <a:gd name="T41" fmla="*/ 22 h 891"/>
                  <a:gd name="T42" fmla="*/ 23 w 1166"/>
                  <a:gd name="T43" fmla="*/ 22 h 891"/>
                  <a:gd name="T44" fmla="*/ 24 w 1166"/>
                  <a:gd name="T45" fmla="*/ 21 h 891"/>
                  <a:gd name="T46" fmla="*/ 24 w 1166"/>
                  <a:gd name="T47" fmla="*/ 8 h 891"/>
                  <a:gd name="T48" fmla="*/ 30 w 1166"/>
                  <a:gd name="T49" fmla="*/ 6 h 891"/>
                  <a:gd name="T50" fmla="*/ 19 w 1166"/>
                  <a:gd name="T51" fmla="*/ 6 h 891"/>
                  <a:gd name="T52" fmla="*/ 19 w 1166"/>
                  <a:gd name="T53" fmla="*/ 6 h 891"/>
                  <a:gd name="T54" fmla="*/ 18 w 1166"/>
                  <a:gd name="T55" fmla="*/ 7 h 891"/>
                  <a:gd name="T56" fmla="*/ 18 w 1166"/>
                  <a:gd name="T57" fmla="*/ 7 h 891"/>
                  <a:gd name="T58" fmla="*/ 17 w 1166"/>
                  <a:gd name="T59" fmla="*/ 7 h 891"/>
                  <a:gd name="T60" fmla="*/ 16 w 1166"/>
                  <a:gd name="T61" fmla="*/ 7 h 891"/>
                  <a:gd name="T62" fmla="*/ 16 w 1166"/>
                  <a:gd name="T63" fmla="*/ 6 h 891"/>
                  <a:gd name="T64" fmla="*/ 16 w 1166"/>
                  <a:gd name="T65" fmla="*/ 6 h 891"/>
                  <a:gd name="T66" fmla="*/ 14 w 1166"/>
                  <a:gd name="T67" fmla="*/ 6 h 891"/>
                  <a:gd name="T68" fmla="*/ 43 w 1166"/>
                  <a:gd name="T69" fmla="*/ 0 h 89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66"/>
                  <a:gd name="T106" fmla="*/ 0 h 891"/>
                  <a:gd name="T107" fmla="*/ 1166 w 1166"/>
                  <a:gd name="T108" fmla="*/ 891 h 89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66" h="891">
                    <a:moveTo>
                      <a:pt x="1166" y="152"/>
                    </a:moveTo>
                    <a:lnTo>
                      <a:pt x="1119" y="152"/>
                    </a:lnTo>
                    <a:lnTo>
                      <a:pt x="1117" y="160"/>
                    </a:lnTo>
                    <a:lnTo>
                      <a:pt x="1114" y="167"/>
                    </a:lnTo>
                    <a:lnTo>
                      <a:pt x="1110" y="174"/>
                    </a:lnTo>
                    <a:lnTo>
                      <a:pt x="1105" y="180"/>
                    </a:lnTo>
                    <a:lnTo>
                      <a:pt x="1097" y="185"/>
                    </a:lnTo>
                    <a:lnTo>
                      <a:pt x="1091" y="189"/>
                    </a:lnTo>
                    <a:lnTo>
                      <a:pt x="1084" y="190"/>
                    </a:lnTo>
                    <a:lnTo>
                      <a:pt x="1075" y="191"/>
                    </a:lnTo>
                    <a:lnTo>
                      <a:pt x="1066" y="190"/>
                    </a:lnTo>
                    <a:lnTo>
                      <a:pt x="1059" y="189"/>
                    </a:lnTo>
                    <a:lnTo>
                      <a:pt x="1051" y="185"/>
                    </a:lnTo>
                    <a:lnTo>
                      <a:pt x="1045" y="180"/>
                    </a:lnTo>
                    <a:lnTo>
                      <a:pt x="1040" y="174"/>
                    </a:lnTo>
                    <a:lnTo>
                      <a:pt x="1035" y="167"/>
                    </a:lnTo>
                    <a:lnTo>
                      <a:pt x="1033" y="160"/>
                    </a:lnTo>
                    <a:lnTo>
                      <a:pt x="1030" y="152"/>
                    </a:lnTo>
                    <a:lnTo>
                      <a:pt x="912" y="152"/>
                    </a:lnTo>
                    <a:lnTo>
                      <a:pt x="912" y="553"/>
                    </a:lnTo>
                    <a:lnTo>
                      <a:pt x="911" y="588"/>
                    </a:lnTo>
                    <a:lnTo>
                      <a:pt x="906" y="621"/>
                    </a:lnTo>
                    <a:lnTo>
                      <a:pt x="897" y="654"/>
                    </a:lnTo>
                    <a:lnTo>
                      <a:pt x="886" y="685"/>
                    </a:lnTo>
                    <a:lnTo>
                      <a:pt x="871" y="714"/>
                    </a:lnTo>
                    <a:lnTo>
                      <a:pt x="855" y="742"/>
                    </a:lnTo>
                    <a:lnTo>
                      <a:pt x="835" y="768"/>
                    </a:lnTo>
                    <a:lnTo>
                      <a:pt x="814" y="792"/>
                    </a:lnTo>
                    <a:lnTo>
                      <a:pt x="790" y="814"/>
                    </a:lnTo>
                    <a:lnTo>
                      <a:pt x="764" y="833"/>
                    </a:lnTo>
                    <a:lnTo>
                      <a:pt x="735" y="850"/>
                    </a:lnTo>
                    <a:lnTo>
                      <a:pt x="706" y="865"/>
                    </a:lnTo>
                    <a:lnTo>
                      <a:pt x="675" y="876"/>
                    </a:lnTo>
                    <a:lnTo>
                      <a:pt x="643" y="884"/>
                    </a:lnTo>
                    <a:lnTo>
                      <a:pt x="609" y="890"/>
                    </a:lnTo>
                    <a:lnTo>
                      <a:pt x="574" y="891"/>
                    </a:lnTo>
                    <a:lnTo>
                      <a:pt x="479" y="891"/>
                    </a:lnTo>
                    <a:lnTo>
                      <a:pt x="0" y="616"/>
                    </a:lnTo>
                    <a:lnTo>
                      <a:pt x="574" y="616"/>
                    </a:lnTo>
                    <a:lnTo>
                      <a:pt x="587" y="615"/>
                    </a:lnTo>
                    <a:lnTo>
                      <a:pt x="599" y="611"/>
                    </a:lnTo>
                    <a:lnTo>
                      <a:pt x="609" y="605"/>
                    </a:lnTo>
                    <a:lnTo>
                      <a:pt x="619" y="598"/>
                    </a:lnTo>
                    <a:lnTo>
                      <a:pt x="627" y="588"/>
                    </a:lnTo>
                    <a:lnTo>
                      <a:pt x="633" y="578"/>
                    </a:lnTo>
                    <a:lnTo>
                      <a:pt x="637" y="565"/>
                    </a:lnTo>
                    <a:lnTo>
                      <a:pt x="638" y="553"/>
                    </a:lnTo>
                    <a:lnTo>
                      <a:pt x="638" y="207"/>
                    </a:lnTo>
                    <a:lnTo>
                      <a:pt x="811" y="207"/>
                    </a:lnTo>
                    <a:lnTo>
                      <a:pt x="811" y="155"/>
                    </a:lnTo>
                    <a:lnTo>
                      <a:pt x="512" y="152"/>
                    </a:lnTo>
                    <a:lnTo>
                      <a:pt x="510" y="160"/>
                    </a:lnTo>
                    <a:lnTo>
                      <a:pt x="507" y="167"/>
                    </a:lnTo>
                    <a:lnTo>
                      <a:pt x="502" y="174"/>
                    </a:lnTo>
                    <a:lnTo>
                      <a:pt x="497" y="180"/>
                    </a:lnTo>
                    <a:lnTo>
                      <a:pt x="491" y="185"/>
                    </a:lnTo>
                    <a:lnTo>
                      <a:pt x="484" y="189"/>
                    </a:lnTo>
                    <a:lnTo>
                      <a:pt x="476" y="190"/>
                    </a:lnTo>
                    <a:lnTo>
                      <a:pt x="467" y="191"/>
                    </a:lnTo>
                    <a:lnTo>
                      <a:pt x="459" y="190"/>
                    </a:lnTo>
                    <a:lnTo>
                      <a:pt x="451" y="189"/>
                    </a:lnTo>
                    <a:lnTo>
                      <a:pt x="445" y="185"/>
                    </a:lnTo>
                    <a:lnTo>
                      <a:pt x="439" y="180"/>
                    </a:lnTo>
                    <a:lnTo>
                      <a:pt x="433" y="174"/>
                    </a:lnTo>
                    <a:lnTo>
                      <a:pt x="429" y="167"/>
                    </a:lnTo>
                    <a:lnTo>
                      <a:pt x="425" y="160"/>
                    </a:lnTo>
                    <a:lnTo>
                      <a:pt x="424" y="152"/>
                    </a:lnTo>
                    <a:lnTo>
                      <a:pt x="379" y="152"/>
                    </a:lnTo>
                    <a:lnTo>
                      <a:pt x="379" y="0"/>
                    </a:lnTo>
                    <a:lnTo>
                      <a:pt x="1166" y="0"/>
                    </a:lnTo>
                    <a:lnTo>
                      <a:pt x="1166" y="15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4" name="Freeform 31"/>
              <p:cNvSpPr>
                <a:spLocks/>
              </p:cNvSpPr>
              <p:nvPr/>
            </p:nvSpPr>
            <p:spPr bwMode="auto">
              <a:xfrm>
                <a:off x="3818" y="1117"/>
                <a:ext cx="401" cy="298"/>
              </a:xfrm>
              <a:custGeom>
                <a:avLst/>
                <a:gdLst>
                  <a:gd name="T0" fmla="*/ 27 w 1204"/>
                  <a:gd name="T1" fmla="*/ 27 h 895"/>
                  <a:gd name="T2" fmla="*/ 27 w 1204"/>
                  <a:gd name="T3" fmla="*/ 26 h 895"/>
                  <a:gd name="T4" fmla="*/ 26 w 1204"/>
                  <a:gd name="T5" fmla="*/ 26 h 895"/>
                  <a:gd name="T6" fmla="*/ 25 w 1204"/>
                  <a:gd name="T7" fmla="*/ 26 h 895"/>
                  <a:gd name="T8" fmla="*/ 24 w 1204"/>
                  <a:gd name="T9" fmla="*/ 27 h 895"/>
                  <a:gd name="T10" fmla="*/ 24 w 1204"/>
                  <a:gd name="T11" fmla="*/ 27 h 895"/>
                  <a:gd name="T12" fmla="*/ 24 w 1204"/>
                  <a:gd name="T13" fmla="*/ 27 h 895"/>
                  <a:gd name="T14" fmla="*/ 15 w 1204"/>
                  <a:gd name="T15" fmla="*/ 27 h 895"/>
                  <a:gd name="T16" fmla="*/ 20 w 1204"/>
                  <a:gd name="T17" fmla="*/ 12 h 895"/>
                  <a:gd name="T18" fmla="*/ 20 w 1204"/>
                  <a:gd name="T19" fmla="*/ 11 h 895"/>
                  <a:gd name="T20" fmla="*/ 21 w 1204"/>
                  <a:gd name="T21" fmla="*/ 10 h 895"/>
                  <a:gd name="T22" fmla="*/ 45 w 1204"/>
                  <a:gd name="T23" fmla="*/ 10 h 895"/>
                  <a:gd name="T24" fmla="*/ 21 w 1204"/>
                  <a:gd name="T25" fmla="*/ 0 h 895"/>
                  <a:gd name="T26" fmla="*/ 17 w 1204"/>
                  <a:gd name="T27" fmla="*/ 1 h 895"/>
                  <a:gd name="T28" fmla="*/ 14 w 1204"/>
                  <a:gd name="T29" fmla="*/ 3 h 895"/>
                  <a:gd name="T30" fmla="*/ 12 w 1204"/>
                  <a:gd name="T31" fmla="*/ 6 h 895"/>
                  <a:gd name="T32" fmla="*/ 10 w 1204"/>
                  <a:gd name="T33" fmla="*/ 9 h 895"/>
                  <a:gd name="T34" fmla="*/ 10 w 1204"/>
                  <a:gd name="T35" fmla="*/ 12 h 895"/>
                  <a:gd name="T36" fmla="*/ 5 w 1204"/>
                  <a:gd name="T37" fmla="*/ 27 h 895"/>
                  <a:gd name="T38" fmla="*/ 5 w 1204"/>
                  <a:gd name="T39" fmla="*/ 27 h 895"/>
                  <a:gd name="T40" fmla="*/ 5 w 1204"/>
                  <a:gd name="T41" fmla="*/ 26 h 895"/>
                  <a:gd name="T42" fmla="*/ 4 w 1204"/>
                  <a:gd name="T43" fmla="*/ 26 h 895"/>
                  <a:gd name="T44" fmla="*/ 3 w 1204"/>
                  <a:gd name="T45" fmla="*/ 26 h 895"/>
                  <a:gd name="T46" fmla="*/ 2 w 1204"/>
                  <a:gd name="T47" fmla="*/ 26 h 895"/>
                  <a:gd name="T48" fmla="*/ 2 w 1204"/>
                  <a:gd name="T49" fmla="*/ 27 h 895"/>
                  <a:gd name="T50" fmla="*/ 2 w 1204"/>
                  <a:gd name="T51" fmla="*/ 27 h 895"/>
                  <a:gd name="T52" fmla="*/ 0 w 1204"/>
                  <a:gd name="T53" fmla="*/ 27 h 895"/>
                  <a:gd name="T54" fmla="*/ 6 w 1204"/>
                  <a:gd name="T55" fmla="*/ 33 h 895"/>
                  <a:gd name="T56" fmla="*/ 6 w 1204"/>
                  <a:gd name="T57" fmla="*/ 33 h 895"/>
                  <a:gd name="T58" fmla="*/ 7 w 1204"/>
                  <a:gd name="T59" fmla="*/ 33 h 895"/>
                  <a:gd name="T60" fmla="*/ 9 w 1204"/>
                  <a:gd name="T61" fmla="*/ 33 h 895"/>
                  <a:gd name="T62" fmla="*/ 11 w 1204"/>
                  <a:gd name="T63" fmla="*/ 33 h 895"/>
                  <a:gd name="T64" fmla="*/ 12 w 1204"/>
                  <a:gd name="T65" fmla="*/ 33 h 895"/>
                  <a:gd name="T66" fmla="*/ 14 w 1204"/>
                  <a:gd name="T67" fmla="*/ 33 h 895"/>
                  <a:gd name="T68" fmla="*/ 18 w 1204"/>
                  <a:gd name="T69" fmla="*/ 33 h 895"/>
                  <a:gd name="T70" fmla="*/ 18 w 1204"/>
                  <a:gd name="T71" fmla="*/ 32 h 895"/>
                  <a:gd name="T72" fmla="*/ 19 w 1204"/>
                  <a:gd name="T73" fmla="*/ 32 h 895"/>
                  <a:gd name="T74" fmla="*/ 19 w 1204"/>
                  <a:gd name="T75" fmla="*/ 32 h 895"/>
                  <a:gd name="T76" fmla="*/ 19 w 1204"/>
                  <a:gd name="T77" fmla="*/ 32 h 895"/>
                  <a:gd name="T78" fmla="*/ 18 w 1204"/>
                  <a:gd name="T79" fmla="*/ 33 h 895"/>
                  <a:gd name="T80" fmla="*/ 26 w 1204"/>
                  <a:gd name="T81" fmla="*/ 33 h 895"/>
                  <a:gd name="T82" fmla="*/ 27 w 1204"/>
                  <a:gd name="T83" fmla="*/ 27 h 895"/>
                  <a:gd name="T84" fmla="*/ 27 w 1204"/>
                  <a:gd name="T85" fmla="*/ 27 h 8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04"/>
                  <a:gd name="T130" fmla="*/ 0 h 895"/>
                  <a:gd name="T131" fmla="*/ 1204 w 1204"/>
                  <a:gd name="T132" fmla="*/ 895 h 8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04" h="895">
                    <a:moveTo>
                      <a:pt x="741" y="739"/>
                    </a:moveTo>
                    <a:lnTo>
                      <a:pt x="740" y="730"/>
                    </a:lnTo>
                    <a:lnTo>
                      <a:pt x="737" y="721"/>
                    </a:lnTo>
                    <a:lnTo>
                      <a:pt x="733" y="714"/>
                    </a:lnTo>
                    <a:lnTo>
                      <a:pt x="728" y="706"/>
                    </a:lnTo>
                    <a:lnTo>
                      <a:pt x="721" y="701"/>
                    </a:lnTo>
                    <a:lnTo>
                      <a:pt x="713" y="697"/>
                    </a:lnTo>
                    <a:lnTo>
                      <a:pt x="705" y="695"/>
                    </a:lnTo>
                    <a:lnTo>
                      <a:pt x="696" y="694"/>
                    </a:lnTo>
                    <a:lnTo>
                      <a:pt x="687" y="695"/>
                    </a:lnTo>
                    <a:lnTo>
                      <a:pt x="679" y="697"/>
                    </a:lnTo>
                    <a:lnTo>
                      <a:pt x="671" y="701"/>
                    </a:lnTo>
                    <a:lnTo>
                      <a:pt x="665" y="706"/>
                    </a:lnTo>
                    <a:lnTo>
                      <a:pt x="659" y="714"/>
                    </a:lnTo>
                    <a:lnTo>
                      <a:pt x="655" y="721"/>
                    </a:lnTo>
                    <a:lnTo>
                      <a:pt x="652" y="730"/>
                    </a:lnTo>
                    <a:lnTo>
                      <a:pt x="651" y="739"/>
                    </a:lnTo>
                    <a:lnTo>
                      <a:pt x="533" y="739"/>
                    </a:lnTo>
                    <a:lnTo>
                      <a:pt x="533" y="735"/>
                    </a:lnTo>
                    <a:lnTo>
                      <a:pt x="401" y="735"/>
                    </a:lnTo>
                    <a:lnTo>
                      <a:pt x="401" y="676"/>
                    </a:lnTo>
                    <a:lnTo>
                      <a:pt x="533" y="676"/>
                    </a:lnTo>
                    <a:lnTo>
                      <a:pt x="533" y="337"/>
                    </a:lnTo>
                    <a:lnTo>
                      <a:pt x="534" y="324"/>
                    </a:lnTo>
                    <a:lnTo>
                      <a:pt x="538" y="312"/>
                    </a:lnTo>
                    <a:lnTo>
                      <a:pt x="543" y="302"/>
                    </a:lnTo>
                    <a:lnTo>
                      <a:pt x="552" y="292"/>
                    </a:lnTo>
                    <a:lnTo>
                      <a:pt x="560" y="285"/>
                    </a:lnTo>
                    <a:lnTo>
                      <a:pt x="570" y="280"/>
                    </a:lnTo>
                    <a:lnTo>
                      <a:pt x="583" y="276"/>
                    </a:lnTo>
                    <a:lnTo>
                      <a:pt x="595" y="275"/>
                    </a:lnTo>
                    <a:lnTo>
                      <a:pt x="1204" y="275"/>
                    </a:lnTo>
                    <a:lnTo>
                      <a:pt x="1172" y="0"/>
                    </a:lnTo>
                    <a:lnTo>
                      <a:pt x="595" y="0"/>
                    </a:lnTo>
                    <a:lnTo>
                      <a:pt x="560" y="1"/>
                    </a:lnTo>
                    <a:lnTo>
                      <a:pt x="528" y="7"/>
                    </a:lnTo>
                    <a:lnTo>
                      <a:pt x="496" y="15"/>
                    </a:lnTo>
                    <a:lnTo>
                      <a:pt x="464" y="26"/>
                    </a:lnTo>
                    <a:lnTo>
                      <a:pt x="435" y="41"/>
                    </a:lnTo>
                    <a:lnTo>
                      <a:pt x="407" y="57"/>
                    </a:lnTo>
                    <a:lnTo>
                      <a:pt x="381" y="77"/>
                    </a:lnTo>
                    <a:lnTo>
                      <a:pt x="357" y="99"/>
                    </a:lnTo>
                    <a:lnTo>
                      <a:pt x="335" y="123"/>
                    </a:lnTo>
                    <a:lnTo>
                      <a:pt x="315" y="149"/>
                    </a:lnTo>
                    <a:lnTo>
                      <a:pt x="299" y="177"/>
                    </a:lnTo>
                    <a:lnTo>
                      <a:pt x="284" y="206"/>
                    </a:lnTo>
                    <a:lnTo>
                      <a:pt x="273" y="237"/>
                    </a:lnTo>
                    <a:lnTo>
                      <a:pt x="265" y="270"/>
                    </a:lnTo>
                    <a:lnTo>
                      <a:pt x="259" y="302"/>
                    </a:lnTo>
                    <a:lnTo>
                      <a:pt x="258" y="337"/>
                    </a:lnTo>
                    <a:lnTo>
                      <a:pt x="258" y="739"/>
                    </a:lnTo>
                    <a:lnTo>
                      <a:pt x="133" y="739"/>
                    </a:lnTo>
                    <a:lnTo>
                      <a:pt x="132" y="730"/>
                    </a:lnTo>
                    <a:lnTo>
                      <a:pt x="129" y="721"/>
                    </a:lnTo>
                    <a:lnTo>
                      <a:pt x="126" y="714"/>
                    </a:lnTo>
                    <a:lnTo>
                      <a:pt x="121" y="706"/>
                    </a:lnTo>
                    <a:lnTo>
                      <a:pt x="113" y="701"/>
                    </a:lnTo>
                    <a:lnTo>
                      <a:pt x="106" y="697"/>
                    </a:lnTo>
                    <a:lnTo>
                      <a:pt x="97" y="695"/>
                    </a:lnTo>
                    <a:lnTo>
                      <a:pt x="88" y="694"/>
                    </a:lnTo>
                    <a:lnTo>
                      <a:pt x="80" y="695"/>
                    </a:lnTo>
                    <a:lnTo>
                      <a:pt x="71" y="697"/>
                    </a:lnTo>
                    <a:lnTo>
                      <a:pt x="63" y="701"/>
                    </a:lnTo>
                    <a:lnTo>
                      <a:pt x="57" y="706"/>
                    </a:lnTo>
                    <a:lnTo>
                      <a:pt x="51" y="714"/>
                    </a:lnTo>
                    <a:lnTo>
                      <a:pt x="47" y="721"/>
                    </a:lnTo>
                    <a:lnTo>
                      <a:pt x="45" y="730"/>
                    </a:lnTo>
                    <a:lnTo>
                      <a:pt x="44" y="739"/>
                    </a:lnTo>
                    <a:lnTo>
                      <a:pt x="0" y="739"/>
                    </a:lnTo>
                    <a:lnTo>
                      <a:pt x="0" y="893"/>
                    </a:lnTo>
                    <a:lnTo>
                      <a:pt x="152" y="893"/>
                    </a:lnTo>
                    <a:lnTo>
                      <a:pt x="152" y="894"/>
                    </a:lnTo>
                    <a:lnTo>
                      <a:pt x="151" y="895"/>
                    </a:lnTo>
                    <a:lnTo>
                      <a:pt x="166" y="895"/>
                    </a:lnTo>
                    <a:lnTo>
                      <a:pt x="181" y="895"/>
                    </a:lnTo>
                    <a:lnTo>
                      <a:pt x="195" y="895"/>
                    </a:lnTo>
                    <a:lnTo>
                      <a:pt x="210" y="895"/>
                    </a:lnTo>
                    <a:lnTo>
                      <a:pt x="225" y="895"/>
                    </a:lnTo>
                    <a:lnTo>
                      <a:pt x="240" y="895"/>
                    </a:lnTo>
                    <a:lnTo>
                      <a:pt x="256" y="895"/>
                    </a:lnTo>
                    <a:lnTo>
                      <a:pt x="271" y="895"/>
                    </a:lnTo>
                    <a:lnTo>
                      <a:pt x="288" y="895"/>
                    </a:lnTo>
                    <a:lnTo>
                      <a:pt x="303" y="895"/>
                    </a:lnTo>
                    <a:lnTo>
                      <a:pt x="319" y="895"/>
                    </a:lnTo>
                    <a:lnTo>
                      <a:pt x="335" y="895"/>
                    </a:lnTo>
                    <a:lnTo>
                      <a:pt x="350" y="895"/>
                    </a:lnTo>
                    <a:lnTo>
                      <a:pt x="365" y="895"/>
                    </a:lnTo>
                    <a:lnTo>
                      <a:pt x="381" y="895"/>
                    </a:lnTo>
                    <a:lnTo>
                      <a:pt x="396" y="895"/>
                    </a:lnTo>
                    <a:lnTo>
                      <a:pt x="396" y="888"/>
                    </a:lnTo>
                    <a:lnTo>
                      <a:pt x="481" y="888"/>
                    </a:lnTo>
                    <a:lnTo>
                      <a:pt x="486" y="884"/>
                    </a:lnTo>
                    <a:lnTo>
                      <a:pt x="492" y="880"/>
                    </a:lnTo>
                    <a:lnTo>
                      <a:pt x="498" y="877"/>
                    </a:lnTo>
                    <a:lnTo>
                      <a:pt x="504" y="872"/>
                    </a:lnTo>
                    <a:lnTo>
                      <a:pt x="509" y="868"/>
                    </a:lnTo>
                    <a:lnTo>
                      <a:pt x="513" y="865"/>
                    </a:lnTo>
                    <a:lnTo>
                      <a:pt x="517" y="863"/>
                    </a:lnTo>
                    <a:lnTo>
                      <a:pt x="519" y="860"/>
                    </a:lnTo>
                    <a:lnTo>
                      <a:pt x="517" y="863"/>
                    </a:lnTo>
                    <a:lnTo>
                      <a:pt x="513" y="865"/>
                    </a:lnTo>
                    <a:lnTo>
                      <a:pt x="509" y="868"/>
                    </a:lnTo>
                    <a:lnTo>
                      <a:pt x="504" y="872"/>
                    </a:lnTo>
                    <a:lnTo>
                      <a:pt x="498" y="877"/>
                    </a:lnTo>
                    <a:lnTo>
                      <a:pt x="492" y="880"/>
                    </a:lnTo>
                    <a:lnTo>
                      <a:pt x="486" y="884"/>
                    </a:lnTo>
                    <a:lnTo>
                      <a:pt x="481" y="888"/>
                    </a:lnTo>
                    <a:lnTo>
                      <a:pt x="701" y="888"/>
                    </a:lnTo>
                    <a:lnTo>
                      <a:pt x="701" y="893"/>
                    </a:lnTo>
                    <a:lnTo>
                      <a:pt x="787" y="893"/>
                    </a:lnTo>
                    <a:lnTo>
                      <a:pt x="787" y="739"/>
                    </a:lnTo>
                    <a:lnTo>
                      <a:pt x="741" y="73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5" name="Freeform 32"/>
              <p:cNvSpPr>
                <a:spLocks/>
              </p:cNvSpPr>
              <p:nvPr/>
            </p:nvSpPr>
            <p:spPr bwMode="auto">
              <a:xfrm>
                <a:off x="3689" y="1393"/>
                <a:ext cx="24" cy="30"/>
              </a:xfrm>
              <a:custGeom>
                <a:avLst/>
                <a:gdLst>
                  <a:gd name="T0" fmla="*/ 1 w 73"/>
                  <a:gd name="T1" fmla="*/ 3 h 89"/>
                  <a:gd name="T2" fmla="*/ 3 w 73"/>
                  <a:gd name="T3" fmla="*/ 1 h 89"/>
                  <a:gd name="T4" fmla="*/ 2 w 73"/>
                  <a:gd name="T5" fmla="*/ 0 h 89"/>
                  <a:gd name="T6" fmla="*/ 2 w 73"/>
                  <a:gd name="T7" fmla="*/ 0 h 89"/>
                  <a:gd name="T8" fmla="*/ 2 w 73"/>
                  <a:gd name="T9" fmla="*/ 0 h 89"/>
                  <a:gd name="T10" fmla="*/ 1 w 73"/>
                  <a:gd name="T11" fmla="*/ 0 h 89"/>
                  <a:gd name="T12" fmla="*/ 1 w 73"/>
                  <a:gd name="T13" fmla="*/ 0 h 89"/>
                  <a:gd name="T14" fmla="*/ 1 w 73"/>
                  <a:gd name="T15" fmla="*/ 0 h 89"/>
                  <a:gd name="T16" fmla="*/ 1 w 73"/>
                  <a:gd name="T17" fmla="*/ 0 h 89"/>
                  <a:gd name="T18" fmla="*/ 0 w 73"/>
                  <a:gd name="T19" fmla="*/ 0 h 89"/>
                  <a:gd name="T20" fmla="*/ 0 w 73"/>
                  <a:gd name="T21" fmla="*/ 3 h 89"/>
                  <a:gd name="T22" fmla="*/ 0 w 73"/>
                  <a:gd name="T23" fmla="*/ 3 h 89"/>
                  <a:gd name="T24" fmla="*/ 1 w 73"/>
                  <a:gd name="T25" fmla="*/ 3 h 89"/>
                  <a:gd name="T26" fmla="*/ 1 w 73"/>
                  <a:gd name="T27" fmla="*/ 3 h 89"/>
                  <a:gd name="T28" fmla="*/ 1 w 73"/>
                  <a:gd name="T29" fmla="*/ 3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3"/>
                  <a:gd name="T46" fmla="*/ 0 h 89"/>
                  <a:gd name="T47" fmla="*/ 73 w 73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3" h="89">
                    <a:moveTo>
                      <a:pt x="27" y="89"/>
                    </a:moveTo>
                    <a:lnTo>
                      <a:pt x="73" y="16"/>
                    </a:lnTo>
                    <a:lnTo>
                      <a:pt x="66" y="13"/>
                    </a:lnTo>
                    <a:lnTo>
                      <a:pt x="57" y="10"/>
                    </a:lnTo>
                    <a:lnTo>
                      <a:pt x="50" y="8"/>
                    </a:lnTo>
                    <a:lnTo>
                      <a:pt x="41" y="5"/>
                    </a:lnTo>
                    <a:lnTo>
                      <a:pt x="34" y="3"/>
                    </a:lnTo>
                    <a:lnTo>
                      <a:pt x="25" y="2"/>
                    </a:lnTo>
                    <a:lnTo>
                      <a:pt x="16" y="2"/>
                    </a:lnTo>
                    <a:lnTo>
                      <a:pt x="7" y="0"/>
                    </a:lnTo>
                    <a:lnTo>
                      <a:pt x="0" y="84"/>
                    </a:lnTo>
                    <a:lnTo>
                      <a:pt x="6" y="84"/>
                    </a:lnTo>
                    <a:lnTo>
                      <a:pt x="14" y="85"/>
                    </a:lnTo>
                    <a:lnTo>
                      <a:pt x="21" y="87"/>
                    </a:lnTo>
                    <a:lnTo>
                      <a:pt x="27" y="89"/>
                    </a:lnTo>
                    <a:close/>
                  </a:path>
                </a:pathLst>
              </a:custGeom>
              <a:solidFill>
                <a:srgbClr val="8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6" name="Freeform 33"/>
              <p:cNvSpPr>
                <a:spLocks/>
              </p:cNvSpPr>
              <p:nvPr/>
            </p:nvSpPr>
            <p:spPr bwMode="auto">
              <a:xfrm>
                <a:off x="3738" y="1458"/>
                <a:ext cx="26" cy="25"/>
              </a:xfrm>
              <a:custGeom>
                <a:avLst/>
                <a:gdLst>
                  <a:gd name="T0" fmla="*/ 0 w 78"/>
                  <a:gd name="T1" fmla="*/ 3 h 74"/>
                  <a:gd name="T2" fmla="*/ 3 w 78"/>
                  <a:gd name="T3" fmla="*/ 1 h 74"/>
                  <a:gd name="T4" fmla="*/ 3 w 78"/>
                  <a:gd name="T5" fmla="*/ 1 h 74"/>
                  <a:gd name="T6" fmla="*/ 3 w 78"/>
                  <a:gd name="T7" fmla="*/ 1 h 74"/>
                  <a:gd name="T8" fmla="*/ 3 w 78"/>
                  <a:gd name="T9" fmla="*/ 0 h 74"/>
                  <a:gd name="T10" fmla="*/ 3 w 78"/>
                  <a:gd name="T11" fmla="*/ 0 h 74"/>
                  <a:gd name="T12" fmla="*/ 0 w 78"/>
                  <a:gd name="T13" fmla="*/ 2 h 74"/>
                  <a:gd name="T14" fmla="*/ 0 w 78"/>
                  <a:gd name="T15" fmla="*/ 2 h 74"/>
                  <a:gd name="T16" fmla="*/ 0 w 78"/>
                  <a:gd name="T17" fmla="*/ 3 h 74"/>
                  <a:gd name="T18" fmla="*/ 0 w 78"/>
                  <a:gd name="T19" fmla="*/ 3 h 74"/>
                  <a:gd name="T20" fmla="*/ 0 w 78"/>
                  <a:gd name="T21" fmla="*/ 3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8"/>
                  <a:gd name="T34" fmla="*/ 0 h 74"/>
                  <a:gd name="T35" fmla="*/ 78 w 78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8" h="74">
                    <a:moveTo>
                      <a:pt x="2" y="74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4" y="15"/>
                    </a:lnTo>
                    <a:lnTo>
                      <a:pt x="72" y="8"/>
                    </a:lnTo>
                    <a:lnTo>
                      <a:pt x="69" y="0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1" y="68"/>
                    </a:lnTo>
                    <a:lnTo>
                      <a:pt x="1" y="71"/>
                    </a:lnTo>
                    <a:lnTo>
                      <a:pt x="2" y="74"/>
                    </a:lnTo>
                    <a:close/>
                  </a:path>
                </a:pathLst>
              </a:custGeom>
              <a:solidFill>
                <a:srgbClr val="8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7" name="Freeform 34"/>
              <p:cNvSpPr>
                <a:spLocks/>
              </p:cNvSpPr>
              <p:nvPr/>
            </p:nvSpPr>
            <p:spPr bwMode="auto">
              <a:xfrm>
                <a:off x="3606" y="1393"/>
                <a:ext cx="464" cy="246"/>
              </a:xfrm>
              <a:custGeom>
                <a:avLst/>
                <a:gdLst>
                  <a:gd name="T0" fmla="*/ 37 w 1392"/>
                  <a:gd name="T1" fmla="*/ 2 h 739"/>
                  <a:gd name="T2" fmla="*/ 34 w 1392"/>
                  <a:gd name="T3" fmla="*/ 2 h 739"/>
                  <a:gd name="T4" fmla="*/ 31 w 1392"/>
                  <a:gd name="T5" fmla="*/ 2 h 739"/>
                  <a:gd name="T6" fmla="*/ 28 w 1392"/>
                  <a:gd name="T7" fmla="*/ 4 h 739"/>
                  <a:gd name="T8" fmla="*/ 26 w 1392"/>
                  <a:gd name="T9" fmla="*/ 10 h 739"/>
                  <a:gd name="T10" fmla="*/ 18 w 1392"/>
                  <a:gd name="T11" fmla="*/ 10 h 739"/>
                  <a:gd name="T12" fmla="*/ 15 w 1392"/>
                  <a:gd name="T13" fmla="*/ 12 h 739"/>
                  <a:gd name="T14" fmla="*/ 15 w 1392"/>
                  <a:gd name="T15" fmla="*/ 14 h 739"/>
                  <a:gd name="T16" fmla="*/ 14 w 1392"/>
                  <a:gd name="T17" fmla="*/ 19 h 739"/>
                  <a:gd name="T18" fmla="*/ 12 w 1392"/>
                  <a:gd name="T19" fmla="*/ 15 h 739"/>
                  <a:gd name="T20" fmla="*/ 12 w 1392"/>
                  <a:gd name="T21" fmla="*/ 14 h 739"/>
                  <a:gd name="T22" fmla="*/ 12 w 1392"/>
                  <a:gd name="T23" fmla="*/ 12 h 739"/>
                  <a:gd name="T24" fmla="*/ 14 w 1392"/>
                  <a:gd name="T25" fmla="*/ 8 h 739"/>
                  <a:gd name="T26" fmla="*/ 17 w 1392"/>
                  <a:gd name="T27" fmla="*/ 6 h 739"/>
                  <a:gd name="T28" fmla="*/ 14 w 1392"/>
                  <a:gd name="T29" fmla="*/ 2 h 739"/>
                  <a:gd name="T30" fmla="*/ 11 w 1392"/>
                  <a:gd name="T31" fmla="*/ 4 h 739"/>
                  <a:gd name="T32" fmla="*/ 12 w 1392"/>
                  <a:gd name="T33" fmla="*/ 4 h 739"/>
                  <a:gd name="T34" fmla="*/ 9 w 1392"/>
                  <a:gd name="T35" fmla="*/ 8 h 739"/>
                  <a:gd name="T36" fmla="*/ 8 w 1392"/>
                  <a:gd name="T37" fmla="*/ 9 h 739"/>
                  <a:gd name="T38" fmla="*/ 6 w 1392"/>
                  <a:gd name="T39" fmla="*/ 4 h 739"/>
                  <a:gd name="T40" fmla="*/ 8 w 1392"/>
                  <a:gd name="T41" fmla="*/ 3 h 739"/>
                  <a:gd name="T42" fmla="*/ 9 w 1392"/>
                  <a:gd name="T43" fmla="*/ 3 h 739"/>
                  <a:gd name="T44" fmla="*/ 9 w 1392"/>
                  <a:gd name="T45" fmla="*/ 0 h 739"/>
                  <a:gd name="T46" fmla="*/ 6 w 1392"/>
                  <a:gd name="T47" fmla="*/ 1 h 739"/>
                  <a:gd name="T48" fmla="*/ 2 w 1392"/>
                  <a:gd name="T49" fmla="*/ 5 h 739"/>
                  <a:gd name="T50" fmla="*/ 4 w 1392"/>
                  <a:gd name="T51" fmla="*/ 8 h 739"/>
                  <a:gd name="T52" fmla="*/ 6 w 1392"/>
                  <a:gd name="T53" fmla="*/ 13 h 739"/>
                  <a:gd name="T54" fmla="*/ 6 w 1392"/>
                  <a:gd name="T55" fmla="*/ 15 h 739"/>
                  <a:gd name="T56" fmla="*/ 3 w 1392"/>
                  <a:gd name="T57" fmla="*/ 16 h 739"/>
                  <a:gd name="T58" fmla="*/ 3 w 1392"/>
                  <a:gd name="T59" fmla="*/ 14 h 739"/>
                  <a:gd name="T60" fmla="*/ 3 w 1392"/>
                  <a:gd name="T61" fmla="*/ 12 h 739"/>
                  <a:gd name="T62" fmla="*/ 1 w 1392"/>
                  <a:gd name="T63" fmla="*/ 7 h 739"/>
                  <a:gd name="T64" fmla="*/ 0 w 1392"/>
                  <a:gd name="T65" fmla="*/ 12 h 739"/>
                  <a:gd name="T66" fmla="*/ 1 w 1392"/>
                  <a:gd name="T67" fmla="*/ 20 h 739"/>
                  <a:gd name="T68" fmla="*/ 6 w 1392"/>
                  <a:gd name="T69" fmla="*/ 27 h 739"/>
                  <a:gd name="T70" fmla="*/ 7 w 1392"/>
                  <a:gd name="T71" fmla="*/ 23 h 739"/>
                  <a:gd name="T72" fmla="*/ 6 w 1392"/>
                  <a:gd name="T73" fmla="*/ 23 h 739"/>
                  <a:gd name="T74" fmla="*/ 8 w 1392"/>
                  <a:gd name="T75" fmla="*/ 18 h 739"/>
                  <a:gd name="T76" fmla="*/ 9 w 1392"/>
                  <a:gd name="T77" fmla="*/ 19 h 739"/>
                  <a:gd name="T78" fmla="*/ 11 w 1392"/>
                  <a:gd name="T79" fmla="*/ 23 h 739"/>
                  <a:gd name="T80" fmla="*/ 10 w 1392"/>
                  <a:gd name="T81" fmla="*/ 24 h 739"/>
                  <a:gd name="T82" fmla="*/ 9 w 1392"/>
                  <a:gd name="T83" fmla="*/ 24 h 739"/>
                  <a:gd name="T84" fmla="*/ 8 w 1392"/>
                  <a:gd name="T85" fmla="*/ 27 h 739"/>
                  <a:gd name="T86" fmla="*/ 10 w 1392"/>
                  <a:gd name="T87" fmla="*/ 27 h 739"/>
                  <a:gd name="T88" fmla="*/ 14 w 1392"/>
                  <a:gd name="T89" fmla="*/ 25 h 739"/>
                  <a:gd name="T90" fmla="*/ 17 w 1392"/>
                  <a:gd name="T91" fmla="*/ 21 h 739"/>
                  <a:gd name="T92" fmla="*/ 18 w 1392"/>
                  <a:gd name="T93" fmla="*/ 15 h 739"/>
                  <a:gd name="T94" fmla="*/ 25 w 1392"/>
                  <a:gd name="T95" fmla="*/ 18 h 739"/>
                  <a:gd name="T96" fmla="*/ 27 w 1392"/>
                  <a:gd name="T97" fmla="*/ 22 h 739"/>
                  <a:gd name="T98" fmla="*/ 49 w 1392"/>
                  <a:gd name="T99" fmla="*/ 24 h 739"/>
                  <a:gd name="T100" fmla="*/ 51 w 1392"/>
                  <a:gd name="T101" fmla="*/ 18 h 739"/>
                  <a:gd name="T102" fmla="*/ 51 w 1392"/>
                  <a:gd name="T103" fmla="*/ 11 h 739"/>
                  <a:gd name="T104" fmla="*/ 49 w 1392"/>
                  <a:gd name="T105" fmla="*/ 4 h 7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92"/>
                  <a:gd name="T160" fmla="*/ 0 h 739"/>
                  <a:gd name="T161" fmla="*/ 1392 w 1392"/>
                  <a:gd name="T162" fmla="*/ 739 h 7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92" h="739">
                    <a:moveTo>
                      <a:pt x="1310" y="118"/>
                    </a:moveTo>
                    <a:lnTo>
                      <a:pt x="1031" y="118"/>
                    </a:lnTo>
                    <a:lnTo>
                      <a:pt x="1031" y="67"/>
                    </a:lnTo>
                    <a:lnTo>
                      <a:pt x="1016" y="67"/>
                    </a:lnTo>
                    <a:lnTo>
                      <a:pt x="1000" y="67"/>
                    </a:lnTo>
                    <a:lnTo>
                      <a:pt x="985" y="67"/>
                    </a:lnTo>
                    <a:lnTo>
                      <a:pt x="970" y="67"/>
                    </a:lnTo>
                    <a:lnTo>
                      <a:pt x="954" y="67"/>
                    </a:lnTo>
                    <a:lnTo>
                      <a:pt x="938" y="67"/>
                    </a:lnTo>
                    <a:lnTo>
                      <a:pt x="923" y="67"/>
                    </a:lnTo>
                    <a:lnTo>
                      <a:pt x="906" y="67"/>
                    </a:lnTo>
                    <a:lnTo>
                      <a:pt x="891" y="67"/>
                    </a:lnTo>
                    <a:lnTo>
                      <a:pt x="875" y="67"/>
                    </a:lnTo>
                    <a:lnTo>
                      <a:pt x="860" y="67"/>
                    </a:lnTo>
                    <a:lnTo>
                      <a:pt x="845" y="67"/>
                    </a:lnTo>
                    <a:lnTo>
                      <a:pt x="830" y="67"/>
                    </a:lnTo>
                    <a:lnTo>
                      <a:pt x="816" y="67"/>
                    </a:lnTo>
                    <a:lnTo>
                      <a:pt x="801" y="67"/>
                    </a:lnTo>
                    <a:lnTo>
                      <a:pt x="786" y="67"/>
                    </a:lnTo>
                    <a:lnTo>
                      <a:pt x="767" y="102"/>
                    </a:lnTo>
                    <a:lnTo>
                      <a:pt x="751" y="136"/>
                    </a:lnTo>
                    <a:lnTo>
                      <a:pt x="735" y="169"/>
                    </a:lnTo>
                    <a:lnTo>
                      <a:pt x="721" y="200"/>
                    </a:lnTo>
                    <a:lnTo>
                      <a:pt x="710" y="231"/>
                    </a:lnTo>
                    <a:lnTo>
                      <a:pt x="698" y="261"/>
                    </a:lnTo>
                    <a:lnTo>
                      <a:pt x="690" y="291"/>
                    </a:lnTo>
                    <a:lnTo>
                      <a:pt x="682" y="320"/>
                    </a:lnTo>
                    <a:lnTo>
                      <a:pt x="491" y="320"/>
                    </a:lnTo>
                    <a:lnTo>
                      <a:pt x="488" y="295"/>
                    </a:lnTo>
                    <a:lnTo>
                      <a:pt x="484" y="271"/>
                    </a:lnTo>
                    <a:lnTo>
                      <a:pt x="479" y="249"/>
                    </a:lnTo>
                    <a:lnTo>
                      <a:pt x="473" y="226"/>
                    </a:lnTo>
                    <a:lnTo>
                      <a:pt x="397" y="270"/>
                    </a:lnTo>
                    <a:lnTo>
                      <a:pt x="402" y="293"/>
                    </a:lnTo>
                    <a:lnTo>
                      <a:pt x="405" y="318"/>
                    </a:lnTo>
                    <a:lnTo>
                      <a:pt x="407" y="344"/>
                    </a:lnTo>
                    <a:lnTo>
                      <a:pt x="408" y="371"/>
                    </a:lnTo>
                    <a:lnTo>
                      <a:pt x="408" y="382"/>
                    </a:lnTo>
                    <a:lnTo>
                      <a:pt x="407" y="392"/>
                    </a:lnTo>
                    <a:lnTo>
                      <a:pt x="407" y="403"/>
                    </a:lnTo>
                    <a:lnTo>
                      <a:pt x="406" y="414"/>
                    </a:lnTo>
                    <a:lnTo>
                      <a:pt x="402" y="445"/>
                    </a:lnTo>
                    <a:lnTo>
                      <a:pt x="396" y="475"/>
                    </a:lnTo>
                    <a:lnTo>
                      <a:pt x="388" y="504"/>
                    </a:lnTo>
                    <a:lnTo>
                      <a:pt x="379" y="531"/>
                    </a:lnTo>
                    <a:lnTo>
                      <a:pt x="319" y="420"/>
                    </a:lnTo>
                    <a:lnTo>
                      <a:pt x="320" y="414"/>
                    </a:lnTo>
                    <a:lnTo>
                      <a:pt x="321" y="407"/>
                    </a:lnTo>
                    <a:lnTo>
                      <a:pt x="322" y="400"/>
                    </a:lnTo>
                    <a:lnTo>
                      <a:pt x="322" y="394"/>
                    </a:lnTo>
                    <a:lnTo>
                      <a:pt x="324" y="388"/>
                    </a:lnTo>
                    <a:lnTo>
                      <a:pt x="324" y="380"/>
                    </a:lnTo>
                    <a:lnTo>
                      <a:pt x="325" y="374"/>
                    </a:lnTo>
                    <a:lnTo>
                      <a:pt x="325" y="367"/>
                    </a:lnTo>
                    <a:lnTo>
                      <a:pt x="325" y="359"/>
                    </a:lnTo>
                    <a:lnTo>
                      <a:pt x="324" y="352"/>
                    </a:lnTo>
                    <a:lnTo>
                      <a:pt x="324" y="346"/>
                    </a:lnTo>
                    <a:lnTo>
                      <a:pt x="322" y="338"/>
                    </a:lnTo>
                    <a:lnTo>
                      <a:pt x="321" y="332"/>
                    </a:lnTo>
                    <a:lnTo>
                      <a:pt x="320" y="325"/>
                    </a:lnTo>
                    <a:lnTo>
                      <a:pt x="319" y="318"/>
                    </a:lnTo>
                    <a:lnTo>
                      <a:pt x="317" y="312"/>
                    </a:lnTo>
                    <a:lnTo>
                      <a:pt x="377" y="206"/>
                    </a:lnTo>
                    <a:lnTo>
                      <a:pt x="382" y="219"/>
                    </a:lnTo>
                    <a:lnTo>
                      <a:pt x="387" y="231"/>
                    </a:lnTo>
                    <a:lnTo>
                      <a:pt x="391" y="245"/>
                    </a:lnTo>
                    <a:lnTo>
                      <a:pt x="395" y="259"/>
                    </a:lnTo>
                    <a:lnTo>
                      <a:pt x="464" y="196"/>
                    </a:lnTo>
                    <a:lnTo>
                      <a:pt x="453" y="165"/>
                    </a:lnTo>
                    <a:lnTo>
                      <a:pt x="440" y="137"/>
                    </a:lnTo>
                    <a:lnTo>
                      <a:pt x="423" y="111"/>
                    </a:lnTo>
                    <a:lnTo>
                      <a:pt x="406" y="86"/>
                    </a:lnTo>
                    <a:lnTo>
                      <a:pt x="387" y="65"/>
                    </a:lnTo>
                    <a:lnTo>
                      <a:pt x="367" y="46"/>
                    </a:lnTo>
                    <a:lnTo>
                      <a:pt x="345" y="30"/>
                    </a:lnTo>
                    <a:lnTo>
                      <a:pt x="322" y="17"/>
                    </a:lnTo>
                    <a:lnTo>
                      <a:pt x="276" y="90"/>
                    </a:lnTo>
                    <a:lnTo>
                      <a:pt x="285" y="93"/>
                    </a:lnTo>
                    <a:lnTo>
                      <a:pt x="293" y="97"/>
                    </a:lnTo>
                    <a:lnTo>
                      <a:pt x="300" y="102"/>
                    </a:lnTo>
                    <a:lnTo>
                      <a:pt x="309" y="107"/>
                    </a:lnTo>
                    <a:lnTo>
                      <a:pt x="314" y="111"/>
                    </a:lnTo>
                    <a:lnTo>
                      <a:pt x="319" y="116"/>
                    </a:lnTo>
                    <a:lnTo>
                      <a:pt x="322" y="119"/>
                    </a:lnTo>
                    <a:lnTo>
                      <a:pt x="327" y="124"/>
                    </a:lnTo>
                    <a:lnTo>
                      <a:pt x="265" y="233"/>
                    </a:lnTo>
                    <a:lnTo>
                      <a:pt x="260" y="231"/>
                    </a:lnTo>
                    <a:lnTo>
                      <a:pt x="254" y="229"/>
                    </a:lnTo>
                    <a:lnTo>
                      <a:pt x="249" y="228"/>
                    </a:lnTo>
                    <a:lnTo>
                      <a:pt x="243" y="228"/>
                    </a:lnTo>
                    <a:lnTo>
                      <a:pt x="238" y="228"/>
                    </a:lnTo>
                    <a:lnTo>
                      <a:pt x="232" y="229"/>
                    </a:lnTo>
                    <a:lnTo>
                      <a:pt x="227" y="231"/>
                    </a:lnTo>
                    <a:lnTo>
                      <a:pt x="220" y="234"/>
                    </a:lnTo>
                    <a:lnTo>
                      <a:pt x="163" y="127"/>
                    </a:lnTo>
                    <a:lnTo>
                      <a:pt x="166" y="124"/>
                    </a:lnTo>
                    <a:lnTo>
                      <a:pt x="168" y="122"/>
                    </a:lnTo>
                    <a:lnTo>
                      <a:pt x="171" y="119"/>
                    </a:lnTo>
                    <a:lnTo>
                      <a:pt x="173" y="117"/>
                    </a:lnTo>
                    <a:lnTo>
                      <a:pt x="182" y="109"/>
                    </a:lnTo>
                    <a:lnTo>
                      <a:pt x="190" y="103"/>
                    </a:lnTo>
                    <a:lnTo>
                      <a:pt x="199" y="98"/>
                    </a:lnTo>
                    <a:lnTo>
                      <a:pt x="208" y="93"/>
                    </a:lnTo>
                    <a:lnTo>
                      <a:pt x="218" y="90"/>
                    </a:lnTo>
                    <a:lnTo>
                      <a:pt x="227" y="87"/>
                    </a:lnTo>
                    <a:lnTo>
                      <a:pt x="237" y="85"/>
                    </a:lnTo>
                    <a:lnTo>
                      <a:pt x="247" y="85"/>
                    </a:lnTo>
                    <a:lnTo>
                      <a:pt x="248" y="85"/>
                    </a:lnTo>
                    <a:lnTo>
                      <a:pt x="249" y="85"/>
                    </a:lnTo>
                    <a:lnTo>
                      <a:pt x="256" y="1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249" y="0"/>
                    </a:lnTo>
                    <a:lnTo>
                      <a:pt x="247" y="0"/>
                    </a:lnTo>
                    <a:lnTo>
                      <a:pt x="218" y="3"/>
                    </a:lnTo>
                    <a:lnTo>
                      <a:pt x="192" y="9"/>
                    </a:lnTo>
                    <a:lnTo>
                      <a:pt x="166" y="20"/>
                    </a:lnTo>
                    <a:lnTo>
                      <a:pt x="141" y="34"/>
                    </a:lnTo>
                    <a:lnTo>
                      <a:pt x="118" y="52"/>
                    </a:lnTo>
                    <a:lnTo>
                      <a:pt x="96" y="73"/>
                    </a:lnTo>
                    <a:lnTo>
                      <a:pt x="76" y="99"/>
                    </a:lnTo>
                    <a:lnTo>
                      <a:pt x="59" y="127"/>
                    </a:lnTo>
                    <a:lnTo>
                      <a:pt x="102" y="245"/>
                    </a:lnTo>
                    <a:lnTo>
                      <a:pt x="105" y="236"/>
                    </a:lnTo>
                    <a:lnTo>
                      <a:pt x="107" y="228"/>
                    </a:lnTo>
                    <a:lnTo>
                      <a:pt x="110" y="220"/>
                    </a:lnTo>
                    <a:lnTo>
                      <a:pt x="112" y="211"/>
                    </a:lnTo>
                    <a:lnTo>
                      <a:pt x="168" y="316"/>
                    </a:lnTo>
                    <a:lnTo>
                      <a:pt x="166" y="328"/>
                    </a:lnTo>
                    <a:lnTo>
                      <a:pt x="163" y="341"/>
                    </a:lnTo>
                    <a:lnTo>
                      <a:pt x="162" y="354"/>
                    </a:lnTo>
                    <a:lnTo>
                      <a:pt x="162" y="367"/>
                    </a:lnTo>
                    <a:lnTo>
                      <a:pt x="162" y="378"/>
                    </a:lnTo>
                    <a:lnTo>
                      <a:pt x="163" y="388"/>
                    </a:lnTo>
                    <a:lnTo>
                      <a:pt x="164" y="399"/>
                    </a:lnTo>
                    <a:lnTo>
                      <a:pt x="166" y="409"/>
                    </a:lnTo>
                    <a:lnTo>
                      <a:pt x="107" y="511"/>
                    </a:lnTo>
                    <a:lnTo>
                      <a:pt x="102" y="495"/>
                    </a:lnTo>
                    <a:lnTo>
                      <a:pt x="97" y="479"/>
                    </a:lnTo>
                    <a:lnTo>
                      <a:pt x="93" y="461"/>
                    </a:lnTo>
                    <a:lnTo>
                      <a:pt x="91" y="445"/>
                    </a:lnTo>
                    <a:lnTo>
                      <a:pt x="88" y="426"/>
                    </a:lnTo>
                    <a:lnTo>
                      <a:pt x="86" y="408"/>
                    </a:lnTo>
                    <a:lnTo>
                      <a:pt x="85" y="389"/>
                    </a:lnTo>
                    <a:lnTo>
                      <a:pt x="85" y="371"/>
                    </a:lnTo>
                    <a:lnTo>
                      <a:pt x="85" y="359"/>
                    </a:lnTo>
                    <a:lnTo>
                      <a:pt x="85" y="348"/>
                    </a:lnTo>
                    <a:lnTo>
                      <a:pt x="85" y="337"/>
                    </a:lnTo>
                    <a:lnTo>
                      <a:pt x="86" y="327"/>
                    </a:lnTo>
                    <a:lnTo>
                      <a:pt x="88" y="311"/>
                    </a:lnTo>
                    <a:lnTo>
                      <a:pt x="91" y="295"/>
                    </a:lnTo>
                    <a:lnTo>
                      <a:pt x="93" y="279"/>
                    </a:lnTo>
                    <a:lnTo>
                      <a:pt x="97" y="264"/>
                    </a:lnTo>
                    <a:lnTo>
                      <a:pt x="41" y="163"/>
                    </a:lnTo>
                    <a:lnTo>
                      <a:pt x="32" y="185"/>
                    </a:lnTo>
                    <a:lnTo>
                      <a:pt x="24" y="209"/>
                    </a:lnTo>
                    <a:lnTo>
                      <a:pt x="16" y="234"/>
                    </a:lnTo>
                    <a:lnTo>
                      <a:pt x="11" y="259"/>
                    </a:lnTo>
                    <a:lnTo>
                      <a:pt x="6" y="286"/>
                    </a:lnTo>
                    <a:lnTo>
                      <a:pt x="2" y="313"/>
                    </a:lnTo>
                    <a:lnTo>
                      <a:pt x="1" y="342"/>
                    </a:lnTo>
                    <a:lnTo>
                      <a:pt x="0" y="371"/>
                    </a:lnTo>
                    <a:lnTo>
                      <a:pt x="2" y="429"/>
                    </a:lnTo>
                    <a:lnTo>
                      <a:pt x="11" y="485"/>
                    </a:lnTo>
                    <a:lnTo>
                      <a:pt x="26" y="537"/>
                    </a:lnTo>
                    <a:lnTo>
                      <a:pt x="45" y="584"/>
                    </a:lnTo>
                    <a:lnTo>
                      <a:pt x="68" y="628"/>
                    </a:lnTo>
                    <a:lnTo>
                      <a:pt x="96" y="664"/>
                    </a:lnTo>
                    <a:lnTo>
                      <a:pt x="127" y="695"/>
                    </a:lnTo>
                    <a:lnTo>
                      <a:pt x="162" y="717"/>
                    </a:lnTo>
                    <a:lnTo>
                      <a:pt x="208" y="645"/>
                    </a:lnTo>
                    <a:lnTo>
                      <a:pt x="203" y="643"/>
                    </a:lnTo>
                    <a:lnTo>
                      <a:pt x="197" y="639"/>
                    </a:lnTo>
                    <a:lnTo>
                      <a:pt x="192" y="635"/>
                    </a:lnTo>
                    <a:lnTo>
                      <a:pt x="186" y="632"/>
                    </a:lnTo>
                    <a:lnTo>
                      <a:pt x="181" y="628"/>
                    </a:lnTo>
                    <a:lnTo>
                      <a:pt x="174" y="623"/>
                    </a:lnTo>
                    <a:lnTo>
                      <a:pt x="169" y="618"/>
                    </a:lnTo>
                    <a:lnTo>
                      <a:pt x="164" y="613"/>
                    </a:lnTo>
                    <a:lnTo>
                      <a:pt x="162" y="610"/>
                    </a:lnTo>
                    <a:lnTo>
                      <a:pt x="159" y="607"/>
                    </a:lnTo>
                    <a:lnTo>
                      <a:pt x="156" y="603"/>
                    </a:lnTo>
                    <a:lnTo>
                      <a:pt x="153" y="601"/>
                    </a:lnTo>
                    <a:lnTo>
                      <a:pt x="214" y="495"/>
                    </a:lnTo>
                    <a:lnTo>
                      <a:pt x="220" y="499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3" y="505"/>
                    </a:lnTo>
                    <a:lnTo>
                      <a:pt x="249" y="505"/>
                    </a:lnTo>
                    <a:lnTo>
                      <a:pt x="255" y="504"/>
                    </a:lnTo>
                    <a:lnTo>
                      <a:pt x="260" y="501"/>
                    </a:lnTo>
                    <a:lnTo>
                      <a:pt x="265" y="500"/>
                    </a:lnTo>
                    <a:lnTo>
                      <a:pt x="326" y="614"/>
                    </a:lnTo>
                    <a:lnTo>
                      <a:pt x="317" y="623"/>
                    </a:lnTo>
                    <a:lnTo>
                      <a:pt x="308" y="630"/>
                    </a:lnTo>
                    <a:lnTo>
                      <a:pt x="298" y="638"/>
                    </a:lnTo>
                    <a:lnTo>
                      <a:pt x="289" y="643"/>
                    </a:lnTo>
                    <a:lnTo>
                      <a:pt x="278" y="648"/>
                    </a:lnTo>
                    <a:lnTo>
                      <a:pt x="268" y="651"/>
                    </a:lnTo>
                    <a:lnTo>
                      <a:pt x="258" y="653"/>
                    </a:lnTo>
                    <a:lnTo>
                      <a:pt x="247" y="654"/>
                    </a:lnTo>
                    <a:lnTo>
                      <a:pt x="243" y="654"/>
                    </a:lnTo>
                    <a:lnTo>
                      <a:pt x="239" y="654"/>
                    </a:lnTo>
                    <a:lnTo>
                      <a:pt x="234" y="654"/>
                    </a:lnTo>
                    <a:lnTo>
                      <a:pt x="230" y="653"/>
                    </a:lnTo>
                    <a:lnTo>
                      <a:pt x="208" y="734"/>
                    </a:lnTo>
                    <a:lnTo>
                      <a:pt x="213" y="735"/>
                    </a:lnTo>
                    <a:lnTo>
                      <a:pt x="218" y="735"/>
                    </a:lnTo>
                    <a:lnTo>
                      <a:pt x="222" y="736"/>
                    </a:lnTo>
                    <a:lnTo>
                      <a:pt x="227" y="737"/>
                    </a:lnTo>
                    <a:lnTo>
                      <a:pt x="232" y="737"/>
                    </a:lnTo>
                    <a:lnTo>
                      <a:pt x="237" y="739"/>
                    </a:lnTo>
                    <a:lnTo>
                      <a:pt x="242" y="739"/>
                    </a:lnTo>
                    <a:lnTo>
                      <a:pt x="247" y="739"/>
                    </a:lnTo>
                    <a:lnTo>
                      <a:pt x="270" y="737"/>
                    </a:lnTo>
                    <a:lnTo>
                      <a:pt x="294" y="732"/>
                    </a:lnTo>
                    <a:lnTo>
                      <a:pt x="316" y="724"/>
                    </a:lnTo>
                    <a:lnTo>
                      <a:pt x="339" y="712"/>
                    </a:lnTo>
                    <a:lnTo>
                      <a:pt x="359" y="699"/>
                    </a:lnTo>
                    <a:lnTo>
                      <a:pt x="379" y="683"/>
                    </a:lnTo>
                    <a:lnTo>
                      <a:pt x="397" y="664"/>
                    </a:lnTo>
                    <a:lnTo>
                      <a:pt x="415" y="642"/>
                    </a:lnTo>
                    <a:lnTo>
                      <a:pt x="430" y="619"/>
                    </a:lnTo>
                    <a:lnTo>
                      <a:pt x="443" y="593"/>
                    </a:lnTo>
                    <a:lnTo>
                      <a:pt x="456" y="566"/>
                    </a:lnTo>
                    <a:lnTo>
                      <a:pt x="467" y="536"/>
                    </a:lnTo>
                    <a:lnTo>
                      <a:pt x="476" y="505"/>
                    </a:lnTo>
                    <a:lnTo>
                      <a:pt x="483" y="472"/>
                    </a:lnTo>
                    <a:lnTo>
                      <a:pt x="488" y="439"/>
                    </a:lnTo>
                    <a:lnTo>
                      <a:pt x="492" y="404"/>
                    </a:lnTo>
                    <a:lnTo>
                      <a:pt x="634" y="404"/>
                    </a:lnTo>
                    <a:lnTo>
                      <a:pt x="634" y="403"/>
                    </a:lnTo>
                    <a:lnTo>
                      <a:pt x="930" y="403"/>
                    </a:lnTo>
                    <a:lnTo>
                      <a:pt x="930" y="476"/>
                    </a:lnTo>
                    <a:lnTo>
                      <a:pt x="675" y="476"/>
                    </a:lnTo>
                    <a:lnTo>
                      <a:pt x="680" y="504"/>
                    </a:lnTo>
                    <a:lnTo>
                      <a:pt x="686" y="530"/>
                    </a:lnTo>
                    <a:lnTo>
                      <a:pt x="695" y="556"/>
                    </a:lnTo>
                    <a:lnTo>
                      <a:pt x="705" y="581"/>
                    </a:lnTo>
                    <a:lnTo>
                      <a:pt x="716" y="605"/>
                    </a:lnTo>
                    <a:lnTo>
                      <a:pt x="728" y="629"/>
                    </a:lnTo>
                    <a:lnTo>
                      <a:pt x="743" y="653"/>
                    </a:lnTo>
                    <a:lnTo>
                      <a:pt x="760" y="675"/>
                    </a:lnTo>
                    <a:lnTo>
                      <a:pt x="1304" y="675"/>
                    </a:lnTo>
                    <a:lnTo>
                      <a:pt x="1324" y="647"/>
                    </a:lnTo>
                    <a:lnTo>
                      <a:pt x="1342" y="617"/>
                    </a:lnTo>
                    <a:lnTo>
                      <a:pt x="1357" y="586"/>
                    </a:lnTo>
                    <a:lnTo>
                      <a:pt x="1370" y="555"/>
                    </a:lnTo>
                    <a:lnTo>
                      <a:pt x="1380" y="521"/>
                    </a:lnTo>
                    <a:lnTo>
                      <a:pt x="1386" y="487"/>
                    </a:lnTo>
                    <a:lnTo>
                      <a:pt x="1391" y="454"/>
                    </a:lnTo>
                    <a:lnTo>
                      <a:pt x="1392" y="419"/>
                    </a:lnTo>
                    <a:lnTo>
                      <a:pt x="1390" y="378"/>
                    </a:lnTo>
                    <a:lnTo>
                      <a:pt x="1383" y="337"/>
                    </a:lnTo>
                    <a:lnTo>
                      <a:pt x="1375" y="295"/>
                    </a:lnTo>
                    <a:lnTo>
                      <a:pt x="1363" y="255"/>
                    </a:lnTo>
                    <a:lnTo>
                      <a:pt x="1351" y="216"/>
                    </a:lnTo>
                    <a:lnTo>
                      <a:pt x="1337" y="180"/>
                    </a:lnTo>
                    <a:lnTo>
                      <a:pt x="1324" y="147"/>
                    </a:lnTo>
                    <a:lnTo>
                      <a:pt x="1310" y="1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8" name="Freeform 35"/>
              <p:cNvSpPr>
                <a:spLocks/>
              </p:cNvSpPr>
              <p:nvPr/>
            </p:nvSpPr>
            <p:spPr bwMode="auto">
              <a:xfrm>
                <a:off x="3660" y="1608"/>
                <a:ext cx="23" cy="30"/>
              </a:xfrm>
              <a:custGeom>
                <a:avLst/>
                <a:gdLst>
                  <a:gd name="T0" fmla="*/ 2 w 68"/>
                  <a:gd name="T1" fmla="*/ 0 h 89"/>
                  <a:gd name="T2" fmla="*/ 2 w 68"/>
                  <a:gd name="T3" fmla="*/ 0 h 89"/>
                  <a:gd name="T4" fmla="*/ 2 w 68"/>
                  <a:gd name="T5" fmla="*/ 0 h 89"/>
                  <a:gd name="T6" fmla="*/ 2 w 68"/>
                  <a:gd name="T7" fmla="*/ 0 h 89"/>
                  <a:gd name="T8" fmla="*/ 2 w 68"/>
                  <a:gd name="T9" fmla="*/ 0 h 89"/>
                  <a:gd name="T10" fmla="*/ 0 w 68"/>
                  <a:gd name="T11" fmla="*/ 3 h 89"/>
                  <a:gd name="T12" fmla="*/ 0 w 68"/>
                  <a:gd name="T13" fmla="*/ 3 h 89"/>
                  <a:gd name="T14" fmla="*/ 0 w 68"/>
                  <a:gd name="T15" fmla="*/ 3 h 89"/>
                  <a:gd name="T16" fmla="*/ 1 w 68"/>
                  <a:gd name="T17" fmla="*/ 3 h 89"/>
                  <a:gd name="T18" fmla="*/ 1 w 68"/>
                  <a:gd name="T19" fmla="*/ 3 h 89"/>
                  <a:gd name="T20" fmla="*/ 1 w 68"/>
                  <a:gd name="T21" fmla="*/ 3 h 89"/>
                  <a:gd name="T22" fmla="*/ 1 w 68"/>
                  <a:gd name="T23" fmla="*/ 3 h 89"/>
                  <a:gd name="T24" fmla="*/ 2 w 68"/>
                  <a:gd name="T25" fmla="*/ 3 h 89"/>
                  <a:gd name="T26" fmla="*/ 2 w 68"/>
                  <a:gd name="T27" fmla="*/ 3 h 89"/>
                  <a:gd name="T28" fmla="*/ 3 w 68"/>
                  <a:gd name="T29" fmla="*/ 0 h 89"/>
                  <a:gd name="T30" fmla="*/ 2 w 68"/>
                  <a:gd name="T31" fmla="*/ 0 h 89"/>
                  <a:gd name="T32" fmla="*/ 2 w 68"/>
                  <a:gd name="T33" fmla="*/ 0 h 89"/>
                  <a:gd name="T34" fmla="*/ 2 w 68"/>
                  <a:gd name="T35" fmla="*/ 0 h 89"/>
                  <a:gd name="T36" fmla="*/ 2 w 68"/>
                  <a:gd name="T37" fmla="*/ 0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89"/>
                  <a:gd name="T59" fmla="*/ 68 w 68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89">
                    <a:moveTo>
                      <a:pt x="60" y="5"/>
                    </a:moveTo>
                    <a:lnTo>
                      <a:pt x="56" y="4"/>
                    </a:lnTo>
                    <a:lnTo>
                      <a:pt x="52" y="3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0" y="72"/>
                    </a:lnTo>
                    <a:lnTo>
                      <a:pt x="6" y="75"/>
                    </a:lnTo>
                    <a:lnTo>
                      <a:pt x="11" y="77"/>
                    </a:lnTo>
                    <a:lnTo>
                      <a:pt x="17" y="80"/>
                    </a:lnTo>
                    <a:lnTo>
                      <a:pt x="22" y="82"/>
                    </a:lnTo>
                    <a:lnTo>
                      <a:pt x="28" y="84"/>
                    </a:lnTo>
                    <a:lnTo>
                      <a:pt x="33" y="86"/>
                    </a:lnTo>
                    <a:lnTo>
                      <a:pt x="40" y="87"/>
                    </a:lnTo>
                    <a:lnTo>
                      <a:pt x="46" y="89"/>
                    </a:lnTo>
                    <a:lnTo>
                      <a:pt x="68" y="8"/>
                    </a:lnTo>
                    <a:lnTo>
                      <a:pt x="66" y="6"/>
                    </a:lnTo>
                    <a:lnTo>
                      <a:pt x="65" y="6"/>
                    </a:lnTo>
                    <a:lnTo>
                      <a:pt x="62" y="6"/>
                    </a:lnTo>
                    <a:lnTo>
                      <a:pt x="60" y="5"/>
                    </a:lnTo>
                    <a:close/>
                  </a:path>
                </a:pathLst>
              </a:custGeom>
              <a:solidFill>
                <a:srgbClr val="8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99" name="Freeform 36"/>
              <p:cNvSpPr>
                <a:spLocks/>
              </p:cNvSpPr>
              <p:nvPr/>
            </p:nvSpPr>
            <p:spPr bwMode="auto">
              <a:xfrm>
                <a:off x="3620" y="1435"/>
                <a:ext cx="20" cy="46"/>
              </a:xfrm>
              <a:custGeom>
                <a:avLst/>
                <a:gdLst>
                  <a:gd name="T0" fmla="*/ 2 w 61"/>
                  <a:gd name="T1" fmla="*/ 4 h 137"/>
                  <a:gd name="T2" fmla="*/ 2 w 61"/>
                  <a:gd name="T3" fmla="*/ 4 h 137"/>
                  <a:gd name="T4" fmla="*/ 2 w 61"/>
                  <a:gd name="T5" fmla="*/ 4 h 137"/>
                  <a:gd name="T6" fmla="*/ 2 w 61"/>
                  <a:gd name="T7" fmla="*/ 4 h 137"/>
                  <a:gd name="T8" fmla="*/ 2 w 61"/>
                  <a:gd name="T9" fmla="*/ 4 h 137"/>
                  <a:gd name="T10" fmla="*/ 1 w 61"/>
                  <a:gd name="T11" fmla="*/ 0 h 137"/>
                  <a:gd name="T12" fmla="*/ 0 w 61"/>
                  <a:gd name="T13" fmla="*/ 0 h 137"/>
                  <a:gd name="T14" fmla="*/ 0 w 61"/>
                  <a:gd name="T15" fmla="*/ 1 h 137"/>
                  <a:gd name="T16" fmla="*/ 0 w 61"/>
                  <a:gd name="T17" fmla="*/ 1 h 137"/>
                  <a:gd name="T18" fmla="*/ 0 w 61"/>
                  <a:gd name="T19" fmla="*/ 1 h 137"/>
                  <a:gd name="T20" fmla="*/ 2 w 61"/>
                  <a:gd name="T21" fmla="*/ 5 h 137"/>
                  <a:gd name="T22" fmla="*/ 2 w 61"/>
                  <a:gd name="T23" fmla="*/ 5 h 137"/>
                  <a:gd name="T24" fmla="*/ 2 w 61"/>
                  <a:gd name="T25" fmla="*/ 5 h 137"/>
                  <a:gd name="T26" fmla="*/ 2 w 61"/>
                  <a:gd name="T27" fmla="*/ 5 h 137"/>
                  <a:gd name="T28" fmla="*/ 2 w 61"/>
                  <a:gd name="T29" fmla="*/ 4 h 1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137"/>
                  <a:gd name="T47" fmla="*/ 61 w 61"/>
                  <a:gd name="T48" fmla="*/ 137 h 1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137">
                    <a:moveTo>
                      <a:pt x="60" y="120"/>
                    </a:moveTo>
                    <a:lnTo>
                      <a:pt x="60" y="119"/>
                    </a:lnTo>
                    <a:lnTo>
                      <a:pt x="60" y="118"/>
                    </a:lnTo>
                    <a:lnTo>
                      <a:pt x="61" y="118"/>
                    </a:lnTo>
                    <a:lnTo>
                      <a:pt x="18" y="0"/>
                    </a:lnTo>
                    <a:lnTo>
                      <a:pt x="13" y="9"/>
                    </a:lnTo>
                    <a:lnTo>
                      <a:pt x="9" y="17"/>
                    </a:lnTo>
                    <a:lnTo>
                      <a:pt x="4" y="27"/>
                    </a:lnTo>
                    <a:lnTo>
                      <a:pt x="0" y="36"/>
                    </a:lnTo>
                    <a:lnTo>
                      <a:pt x="56" y="137"/>
                    </a:lnTo>
                    <a:lnTo>
                      <a:pt x="57" y="133"/>
                    </a:lnTo>
                    <a:lnTo>
                      <a:pt x="59" y="128"/>
                    </a:lnTo>
                    <a:lnTo>
                      <a:pt x="59" y="124"/>
                    </a:lnTo>
                    <a:lnTo>
                      <a:pt x="60" y="120"/>
                    </a:lnTo>
                    <a:close/>
                  </a:path>
                </a:pathLst>
              </a:custGeom>
              <a:solidFill>
                <a:srgbClr val="8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890" name="Freeform 37"/>
            <p:cNvSpPr>
              <a:spLocks/>
            </p:cNvSpPr>
            <p:nvPr/>
          </p:nvSpPr>
          <p:spPr bwMode="auto">
            <a:xfrm>
              <a:off x="653" y="1926"/>
              <a:ext cx="198" cy="202"/>
            </a:xfrm>
            <a:custGeom>
              <a:avLst/>
              <a:gdLst>
                <a:gd name="T0" fmla="*/ 4 w 792"/>
                <a:gd name="T1" fmla="*/ 5 h 806"/>
                <a:gd name="T2" fmla="*/ 6 w 792"/>
                <a:gd name="T3" fmla="*/ 4 h 806"/>
                <a:gd name="T4" fmla="*/ 7 w 792"/>
                <a:gd name="T5" fmla="*/ 4 h 806"/>
                <a:gd name="T6" fmla="*/ 9 w 792"/>
                <a:gd name="T7" fmla="*/ 6 h 806"/>
                <a:gd name="T8" fmla="*/ 8 w 792"/>
                <a:gd name="T9" fmla="*/ 8 h 806"/>
                <a:gd name="T10" fmla="*/ 7 w 792"/>
                <a:gd name="T11" fmla="*/ 9 h 806"/>
                <a:gd name="T12" fmla="*/ 6 w 792"/>
                <a:gd name="T13" fmla="*/ 9 h 806"/>
                <a:gd name="T14" fmla="*/ 5 w 792"/>
                <a:gd name="T15" fmla="*/ 8 h 806"/>
                <a:gd name="T16" fmla="*/ 4 w 792"/>
                <a:gd name="T17" fmla="*/ 10 h 806"/>
                <a:gd name="T18" fmla="*/ 4 w 792"/>
                <a:gd name="T19" fmla="*/ 12 h 806"/>
                <a:gd name="T20" fmla="*/ 5 w 792"/>
                <a:gd name="T21" fmla="*/ 13 h 806"/>
                <a:gd name="T22" fmla="*/ 5 w 792"/>
                <a:gd name="T23" fmla="*/ 13 h 806"/>
                <a:gd name="T24" fmla="*/ 6 w 792"/>
                <a:gd name="T25" fmla="*/ 11 h 806"/>
                <a:gd name="T26" fmla="*/ 6 w 792"/>
                <a:gd name="T27" fmla="*/ 11 h 806"/>
                <a:gd name="T28" fmla="*/ 7 w 792"/>
                <a:gd name="T29" fmla="*/ 13 h 806"/>
                <a:gd name="T30" fmla="*/ 8 w 792"/>
                <a:gd name="T31" fmla="*/ 13 h 806"/>
                <a:gd name="T32" fmla="*/ 8 w 792"/>
                <a:gd name="T33" fmla="*/ 10 h 806"/>
                <a:gd name="T34" fmla="*/ 10 w 792"/>
                <a:gd name="T35" fmla="*/ 11 h 806"/>
                <a:gd name="T36" fmla="*/ 10 w 792"/>
                <a:gd name="T37" fmla="*/ 9 h 806"/>
                <a:gd name="T38" fmla="*/ 12 w 792"/>
                <a:gd name="T39" fmla="*/ 8 h 806"/>
                <a:gd name="T40" fmla="*/ 11 w 792"/>
                <a:gd name="T41" fmla="*/ 7 h 806"/>
                <a:gd name="T42" fmla="*/ 11 w 792"/>
                <a:gd name="T43" fmla="*/ 6 h 806"/>
                <a:gd name="T44" fmla="*/ 11 w 792"/>
                <a:gd name="T45" fmla="*/ 6 h 806"/>
                <a:gd name="T46" fmla="*/ 12 w 792"/>
                <a:gd name="T47" fmla="*/ 5 h 806"/>
                <a:gd name="T48" fmla="*/ 10 w 792"/>
                <a:gd name="T49" fmla="*/ 4 h 806"/>
                <a:gd name="T50" fmla="*/ 11 w 792"/>
                <a:gd name="T51" fmla="*/ 2 h 806"/>
                <a:gd name="T52" fmla="*/ 11 w 792"/>
                <a:gd name="T53" fmla="*/ 2 h 806"/>
                <a:gd name="T54" fmla="*/ 9 w 792"/>
                <a:gd name="T55" fmla="*/ 3 h 806"/>
                <a:gd name="T56" fmla="*/ 8 w 792"/>
                <a:gd name="T57" fmla="*/ 3 h 806"/>
                <a:gd name="T58" fmla="*/ 8 w 792"/>
                <a:gd name="T59" fmla="*/ 0 h 806"/>
                <a:gd name="T60" fmla="*/ 7 w 792"/>
                <a:gd name="T61" fmla="*/ 0 h 806"/>
                <a:gd name="T62" fmla="*/ 6 w 792"/>
                <a:gd name="T63" fmla="*/ 2 h 806"/>
                <a:gd name="T64" fmla="*/ 6 w 792"/>
                <a:gd name="T65" fmla="*/ 2 h 806"/>
                <a:gd name="T66" fmla="*/ 5 w 792"/>
                <a:gd name="T67" fmla="*/ 0 h 806"/>
                <a:gd name="T68" fmla="*/ 5 w 792"/>
                <a:gd name="T69" fmla="*/ 0 h 806"/>
                <a:gd name="T70" fmla="*/ 5 w 792"/>
                <a:gd name="T71" fmla="*/ 3 h 806"/>
                <a:gd name="T72" fmla="*/ 4 w 792"/>
                <a:gd name="T73" fmla="*/ 3 h 806"/>
                <a:gd name="T74" fmla="*/ 2 w 792"/>
                <a:gd name="T75" fmla="*/ 2 h 806"/>
                <a:gd name="T76" fmla="*/ 2 w 792"/>
                <a:gd name="T77" fmla="*/ 2 h 806"/>
                <a:gd name="T78" fmla="*/ 3 w 792"/>
                <a:gd name="T79" fmla="*/ 4 h 806"/>
                <a:gd name="T80" fmla="*/ 0 w 792"/>
                <a:gd name="T81" fmla="*/ 5 h 806"/>
                <a:gd name="T82" fmla="*/ 2 w 792"/>
                <a:gd name="T83" fmla="*/ 6 h 806"/>
                <a:gd name="T84" fmla="*/ 2 w 792"/>
                <a:gd name="T85" fmla="*/ 6 h 806"/>
                <a:gd name="T86" fmla="*/ 2 w 792"/>
                <a:gd name="T87" fmla="*/ 7 h 806"/>
                <a:gd name="T88" fmla="*/ 0 w 792"/>
                <a:gd name="T89" fmla="*/ 8 h 806"/>
                <a:gd name="T90" fmla="*/ 3 w 792"/>
                <a:gd name="T91" fmla="*/ 9 h 806"/>
                <a:gd name="T92" fmla="*/ 2 w 792"/>
                <a:gd name="T93" fmla="*/ 11 h 806"/>
                <a:gd name="T94" fmla="*/ 2 w 792"/>
                <a:gd name="T95" fmla="*/ 11 h 806"/>
                <a:gd name="T96" fmla="*/ 4 w 792"/>
                <a:gd name="T97" fmla="*/ 10 h 806"/>
                <a:gd name="T98" fmla="*/ 4 w 792"/>
                <a:gd name="T99" fmla="*/ 7 h 8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2"/>
                <a:gd name="T151" fmla="*/ 0 h 806"/>
                <a:gd name="T152" fmla="*/ 792 w 792"/>
                <a:gd name="T153" fmla="*/ 806 h 8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2" h="806">
                  <a:moveTo>
                    <a:pt x="253" y="410"/>
                  </a:moveTo>
                  <a:lnTo>
                    <a:pt x="254" y="379"/>
                  </a:lnTo>
                  <a:lnTo>
                    <a:pt x="262" y="351"/>
                  </a:lnTo>
                  <a:lnTo>
                    <a:pt x="273" y="325"/>
                  </a:lnTo>
                  <a:lnTo>
                    <a:pt x="290" y="301"/>
                  </a:lnTo>
                  <a:lnTo>
                    <a:pt x="311" y="281"/>
                  </a:lnTo>
                  <a:lnTo>
                    <a:pt x="335" y="266"/>
                  </a:lnTo>
                  <a:lnTo>
                    <a:pt x="362" y="255"/>
                  </a:lnTo>
                  <a:lnTo>
                    <a:pt x="392" y="250"/>
                  </a:lnTo>
                  <a:lnTo>
                    <a:pt x="422" y="251"/>
                  </a:lnTo>
                  <a:lnTo>
                    <a:pt x="451" y="259"/>
                  </a:lnTo>
                  <a:lnTo>
                    <a:pt x="477" y="271"/>
                  </a:lnTo>
                  <a:lnTo>
                    <a:pt x="499" y="287"/>
                  </a:lnTo>
                  <a:lnTo>
                    <a:pt x="519" y="308"/>
                  </a:lnTo>
                  <a:lnTo>
                    <a:pt x="534" y="333"/>
                  </a:lnTo>
                  <a:lnTo>
                    <a:pt x="544" y="362"/>
                  </a:lnTo>
                  <a:lnTo>
                    <a:pt x="549" y="392"/>
                  </a:lnTo>
                  <a:lnTo>
                    <a:pt x="548" y="423"/>
                  </a:lnTo>
                  <a:lnTo>
                    <a:pt x="540" y="451"/>
                  </a:lnTo>
                  <a:lnTo>
                    <a:pt x="529" y="477"/>
                  </a:lnTo>
                  <a:lnTo>
                    <a:pt x="512" y="501"/>
                  </a:lnTo>
                  <a:lnTo>
                    <a:pt x="492" y="521"/>
                  </a:lnTo>
                  <a:lnTo>
                    <a:pt x="467" y="536"/>
                  </a:lnTo>
                  <a:lnTo>
                    <a:pt x="441" y="547"/>
                  </a:lnTo>
                  <a:lnTo>
                    <a:pt x="411" y="552"/>
                  </a:lnTo>
                  <a:lnTo>
                    <a:pt x="394" y="552"/>
                  </a:lnTo>
                  <a:lnTo>
                    <a:pt x="376" y="550"/>
                  </a:lnTo>
                  <a:lnTo>
                    <a:pt x="359" y="546"/>
                  </a:lnTo>
                  <a:lnTo>
                    <a:pt x="343" y="540"/>
                  </a:lnTo>
                  <a:lnTo>
                    <a:pt x="328" y="532"/>
                  </a:lnTo>
                  <a:lnTo>
                    <a:pt x="314" y="522"/>
                  </a:lnTo>
                  <a:lnTo>
                    <a:pt x="302" y="512"/>
                  </a:lnTo>
                  <a:lnTo>
                    <a:pt x="289" y="500"/>
                  </a:lnTo>
                  <a:lnTo>
                    <a:pt x="254" y="624"/>
                  </a:lnTo>
                  <a:lnTo>
                    <a:pt x="257" y="623"/>
                  </a:lnTo>
                  <a:lnTo>
                    <a:pt x="264" y="628"/>
                  </a:lnTo>
                  <a:lnTo>
                    <a:pt x="272" y="632"/>
                  </a:lnTo>
                  <a:lnTo>
                    <a:pt x="279" y="637"/>
                  </a:lnTo>
                  <a:lnTo>
                    <a:pt x="288" y="640"/>
                  </a:lnTo>
                  <a:lnTo>
                    <a:pt x="264" y="788"/>
                  </a:lnTo>
                  <a:lnTo>
                    <a:pt x="273" y="791"/>
                  </a:lnTo>
                  <a:lnTo>
                    <a:pt x="282" y="793"/>
                  </a:lnTo>
                  <a:lnTo>
                    <a:pt x="289" y="796"/>
                  </a:lnTo>
                  <a:lnTo>
                    <a:pt x="298" y="798"/>
                  </a:lnTo>
                  <a:lnTo>
                    <a:pt x="307" y="801"/>
                  </a:lnTo>
                  <a:lnTo>
                    <a:pt x="315" y="802"/>
                  </a:lnTo>
                  <a:lnTo>
                    <a:pt x="324" y="804"/>
                  </a:lnTo>
                  <a:lnTo>
                    <a:pt x="333" y="806"/>
                  </a:lnTo>
                  <a:lnTo>
                    <a:pt x="385" y="666"/>
                  </a:lnTo>
                  <a:lnTo>
                    <a:pt x="390" y="668"/>
                  </a:lnTo>
                  <a:lnTo>
                    <a:pt x="394" y="668"/>
                  </a:lnTo>
                  <a:lnTo>
                    <a:pt x="398" y="668"/>
                  </a:lnTo>
                  <a:lnTo>
                    <a:pt x="402" y="668"/>
                  </a:lnTo>
                  <a:lnTo>
                    <a:pt x="407" y="668"/>
                  </a:lnTo>
                  <a:lnTo>
                    <a:pt x="412" y="668"/>
                  </a:lnTo>
                  <a:lnTo>
                    <a:pt x="416" y="668"/>
                  </a:lnTo>
                  <a:lnTo>
                    <a:pt x="421" y="666"/>
                  </a:lnTo>
                  <a:lnTo>
                    <a:pt x="472" y="803"/>
                  </a:lnTo>
                  <a:lnTo>
                    <a:pt x="479" y="802"/>
                  </a:lnTo>
                  <a:lnTo>
                    <a:pt x="488" y="799"/>
                  </a:lnTo>
                  <a:lnTo>
                    <a:pt x="497" y="798"/>
                  </a:lnTo>
                  <a:lnTo>
                    <a:pt x="505" y="796"/>
                  </a:lnTo>
                  <a:lnTo>
                    <a:pt x="514" y="795"/>
                  </a:lnTo>
                  <a:lnTo>
                    <a:pt x="523" y="792"/>
                  </a:lnTo>
                  <a:lnTo>
                    <a:pt x="531" y="791"/>
                  </a:lnTo>
                  <a:lnTo>
                    <a:pt x="539" y="788"/>
                  </a:lnTo>
                  <a:lnTo>
                    <a:pt x="518" y="640"/>
                  </a:lnTo>
                  <a:lnTo>
                    <a:pt x="526" y="637"/>
                  </a:lnTo>
                  <a:lnTo>
                    <a:pt x="534" y="632"/>
                  </a:lnTo>
                  <a:lnTo>
                    <a:pt x="541" y="628"/>
                  </a:lnTo>
                  <a:lnTo>
                    <a:pt x="549" y="623"/>
                  </a:lnTo>
                  <a:lnTo>
                    <a:pt x="651" y="706"/>
                  </a:lnTo>
                  <a:lnTo>
                    <a:pt x="700" y="666"/>
                  </a:lnTo>
                  <a:lnTo>
                    <a:pt x="621" y="551"/>
                  </a:lnTo>
                  <a:lnTo>
                    <a:pt x="626" y="543"/>
                  </a:lnTo>
                  <a:lnTo>
                    <a:pt x="630" y="535"/>
                  </a:lnTo>
                  <a:lnTo>
                    <a:pt x="635" y="527"/>
                  </a:lnTo>
                  <a:lnTo>
                    <a:pt x="638" y="519"/>
                  </a:lnTo>
                  <a:lnTo>
                    <a:pt x="774" y="541"/>
                  </a:lnTo>
                  <a:lnTo>
                    <a:pt x="780" y="523"/>
                  </a:lnTo>
                  <a:lnTo>
                    <a:pt x="785" y="506"/>
                  </a:lnTo>
                  <a:lnTo>
                    <a:pt x="789" y="489"/>
                  </a:lnTo>
                  <a:lnTo>
                    <a:pt x="792" y="470"/>
                  </a:lnTo>
                  <a:lnTo>
                    <a:pt x="664" y="420"/>
                  </a:lnTo>
                  <a:lnTo>
                    <a:pt x="664" y="417"/>
                  </a:lnTo>
                  <a:lnTo>
                    <a:pt x="666" y="412"/>
                  </a:lnTo>
                  <a:lnTo>
                    <a:pt x="666" y="408"/>
                  </a:lnTo>
                  <a:lnTo>
                    <a:pt x="666" y="403"/>
                  </a:lnTo>
                  <a:lnTo>
                    <a:pt x="666" y="398"/>
                  </a:lnTo>
                  <a:lnTo>
                    <a:pt x="666" y="393"/>
                  </a:lnTo>
                  <a:lnTo>
                    <a:pt x="664" y="389"/>
                  </a:lnTo>
                  <a:lnTo>
                    <a:pt x="664" y="384"/>
                  </a:lnTo>
                  <a:lnTo>
                    <a:pt x="792" y="335"/>
                  </a:lnTo>
                  <a:lnTo>
                    <a:pt x="789" y="317"/>
                  </a:lnTo>
                  <a:lnTo>
                    <a:pt x="785" y="298"/>
                  </a:lnTo>
                  <a:lnTo>
                    <a:pt x="780" y="281"/>
                  </a:lnTo>
                  <a:lnTo>
                    <a:pt x="774" y="264"/>
                  </a:lnTo>
                  <a:lnTo>
                    <a:pt x="638" y="286"/>
                  </a:lnTo>
                  <a:lnTo>
                    <a:pt x="635" y="277"/>
                  </a:lnTo>
                  <a:lnTo>
                    <a:pt x="630" y="270"/>
                  </a:lnTo>
                  <a:lnTo>
                    <a:pt x="626" y="262"/>
                  </a:lnTo>
                  <a:lnTo>
                    <a:pt x="621" y="255"/>
                  </a:lnTo>
                  <a:lnTo>
                    <a:pt x="708" y="146"/>
                  </a:lnTo>
                  <a:lnTo>
                    <a:pt x="702" y="138"/>
                  </a:lnTo>
                  <a:lnTo>
                    <a:pt x="697" y="132"/>
                  </a:lnTo>
                  <a:lnTo>
                    <a:pt x="691" y="126"/>
                  </a:lnTo>
                  <a:lnTo>
                    <a:pt x="684" y="118"/>
                  </a:lnTo>
                  <a:lnTo>
                    <a:pt x="678" y="112"/>
                  </a:lnTo>
                  <a:lnTo>
                    <a:pt x="671" y="106"/>
                  </a:lnTo>
                  <a:lnTo>
                    <a:pt x="664" y="100"/>
                  </a:lnTo>
                  <a:lnTo>
                    <a:pt x="658" y="93"/>
                  </a:lnTo>
                  <a:lnTo>
                    <a:pt x="549" y="183"/>
                  </a:lnTo>
                  <a:lnTo>
                    <a:pt x="541" y="178"/>
                  </a:lnTo>
                  <a:lnTo>
                    <a:pt x="534" y="173"/>
                  </a:lnTo>
                  <a:lnTo>
                    <a:pt x="526" y="169"/>
                  </a:lnTo>
                  <a:lnTo>
                    <a:pt x="518" y="164"/>
                  </a:lnTo>
                  <a:lnTo>
                    <a:pt x="540" y="22"/>
                  </a:lnTo>
                  <a:lnTo>
                    <a:pt x="533" y="19"/>
                  </a:lnTo>
                  <a:lnTo>
                    <a:pt x="524" y="16"/>
                  </a:lnTo>
                  <a:lnTo>
                    <a:pt x="515" y="14"/>
                  </a:lnTo>
                  <a:lnTo>
                    <a:pt x="507" y="11"/>
                  </a:lnTo>
                  <a:lnTo>
                    <a:pt x="498" y="9"/>
                  </a:lnTo>
                  <a:lnTo>
                    <a:pt x="489" y="6"/>
                  </a:lnTo>
                  <a:lnTo>
                    <a:pt x="480" y="5"/>
                  </a:lnTo>
                  <a:lnTo>
                    <a:pt x="472" y="3"/>
                  </a:lnTo>
                  <a:lnTo>
                    <a:pt x="421" y="138"/>
                  </a:lnTo>
                  <a:lnTo>
                    <a:pt x="416" y="138"/>
                  </a:lnTo>
                  <a:lnTo>
                    <a:pt x="412" y="138"/>
                  </a:lnTo>
                  <a:lnTo>
                    <a:pt x="407" y="138"/>
                  </a:lnTo>
                  <a:lnTo>
                    <a:pt x="402" y="138"/>
                  </a:lnTo>
                  <a:lnTo>
                    <a:pt x="398" y="138"/>
                  </a:lnTo>
                  <a:lnTo>
                    <a:pt x="394" y="138"/>
                  </a:lnTo>
                  <a:lnTo>
                    <a:pt x="390" y="138"/>
                  </a:lnTo>
                  <a:lnTo>
                    <a:pt x="385" y="138"/>
                  </a:lnTo>
                  <a:lnTo>
                    <a:pt x="333" y="0"/>
                  </a:lnTo>
                  <a:lnTo>
                    <a:pt x="324" y="1"/>
                  </a:lnTo>
                  <a:lnTo>
                    <a:pt x="315" y="4"/>
                  </a:lnTo>
                  <a:lnTo>
                    <a:pt x="307" y="5"/>
                  </a:lnTo>
                  <a:lnTo>
                    <a:pt x="298" y="8"/>
                  </a:lnTo>
                  <a:lnTo>
                    <a:pt x="289" y="10"/>
                  </a:lnTo>
                  <a:lnTo>
                    <a:pt x="282" y="12"/>
                  </a:lnTo>
                  <a:lnTo>
                    <a:pt x="273" y="15"/>
                  </a:lnTo>
                  <a:lnTo>
                    <a:pt x="264" y="17"/>
                  </a:lnTo>
                  <a:lnTo>
                    <a:pt x="288" y="164"/>
                  </a:lnTo>
                  <a:lnTo>
                    <a:pt x="279" y="169"/>
                  </a:lnTo>
                  <a:lnTo>
                    <a:pt x="272" y="173"/>
                  </a:lnTo>
                  <a:lnTo>
                    <a:pt x="264" y="178"/>
                  </a:lnTo>
                  <a:lnTo>
                    <a:pt x="257" y="183"/>
                  </a:lnTo>
                  <a:lnTo>
                    <a:pt x="140" y="87"/>
                  </a:lnTo>
                  <a:lnTo>
                    <a:pt x="133" y="93"/>
                  </a:lnTo>
                  <a:lnTo>
                    <a:pt x="126" y="98"/>
                  </a:lnTo>
                  <a:lnTo>
                    <a:pt x="120" y="104"/>
                  </a:lnTo>
                  <a:lnTo>
                    <a:pt x="114" y="111"/>
                  </a:lnTo>
                  <a:lnTo>
                    <a:pt x="108" y="117"/>
                  </a:lnTo>
                  <a:lnTo>
                    <a:pt x="103" y="123"/>
                  </a:lnTo>
                  <a:lnTo>
                    <a:pt x="97" y="129"/>
                  </a:lnTo>
                  <a:lnTo>
                    <a:pt x="92" y="137"/>
                  </a:lnTo>
                  <a:lnTo>
                    <a:pt x="185" y="255"/>
                  </a:lnTo>
                  <a:lnTo>
                    <a:pt x="180" y="262"/>
                  </a:lnTo>
                  <a:lnTo>
                    <a:pt x="176" y="270"/>
                  </a:lnTo>
                  <a:lnTo>
                    <a:pt x="171" y="277"/>
                  </a:lnTo>
                  <a:lnTo>
                    <a:pt x="167" y="286"/>
                  </a:lnTo>
                  <a:lnTo>
                    <a:pt x="18" y="261"/>
                  </a:lnTo>
                  <a:lnTo>
                    <a:pt x="12" y="279"/>
                  </a:lnTo>
                  <a:lnTo>
                    <a:pt x="7" y="295"/>
                  </a:lnTo>
                  <a:lnTo>
                    <a:pt x="3" y="312"/>
                  </a:lnTo>
                  <a:lnTo>
                    <a:pt x="0" y="330"/>
                  </a:lnTo>
                  <a:lnTo>
                    <a:pt x="141" y="384"/>
                  </a:lnTo>
                  <a:lnTo>
                    <a:pt x="141" y="389"/>
                  </a:lnTo>
                  <a:lnTo>
                    <a:pt x="141" y="393"/>
                  </a:lnTo>
                  <a:lnTo>
                    <a:pt x="140" y="398"/>
                  </a:lnTo>
                  <a:lnTo>
                    <a:pt x="140" y="403"/>
                  </a:lnTo>
                  <a:lnTo>
                    <a:pt x="140" y="408"/>
                  </a:lnTo>
                  <a:lnTo>
                    <a:pt x="141" y="412"/>
                  </a:lnTo>
                  <a:lnTo>
                    <a:pt x="141" y="417"/>
                  </a:lnTo>
                  <a:lnTo>
                    <a:pt x="141" y="420"/>
                  </a:lnTo>
                  <a:lnTo>
                    <a:pt x="0" y="476"/>
                  </a:lnTo>
                  <a:lnTo>
                    <a:pt x="3" y="494"/>
                  </a:lnTo>
                  <a:lnTo>
                    <a:pt x="7" y="510"/>
                  </a:lnTo>
                  <a:lnTo>
                    <a:pt x="12" y="527"/>
                  </a:lnTo>
                  <a:lnTo>
                    <a:pt x="18" y="543"/>
                  </a:lnTo>
                  <a:lnTo>
                    <a:pt x="167" y="519"/>
                  </a:lnTo>
                  <a:lnTo>
                    <a:pt x="171" y="527"/>
                  </a:lnTo>
                  <a:lnTo>
                    <a:pt x="176" y="535"/>
                  </a:lnTo>
                  <a:lnTo>
                    <a:pt x="180" y="543"/>
                  </a:lnTo>
                  <a:lnTo>
                    <a:pt x="185" y="551"/>
                  </a:lnTo>
                  <a:lnTo>
                    <a:pt x="92" y="669"/>
                  </a:lnTo>
                  <a:lnTo>
                    <a:pt x="97" y="675"/>
                  </a:lnTo>
                  <a:lnTo>
                    <a:pt x="103" y="681"/>
                  </a:lnTo>
                  <a:lnTo>
                    <a:pt x="108" y="689"/>
                  </a:lnTo>
                  <a:lnTo>
                    <a:pt x="114" y="695"/>
                  </a:lnTo>
                  <a:lnTo>
                    <a:pt x="120" y="701"/>
                  </a:lnTo>
                  <a:lnTo>
                    <a:pt x="126" y="707"/>
                  </a:lnTo>
                  <a:lnTo>
                    <a:pt x="133" y="712"/>
                  </a:lnTo>
                  <a:lnTo>
                    <a:pt x="140" y="719"/>
                  </a:lnTo>
                  <a:lnTo>
                    <a:pt x="237" y="639"/>
                  </a:lnTo>
                  <a:lnTo>
                    <a:pt x="284" y="495"/>
                  </a:lnTo>
                  <a:lnTo>
                    <a:pt x="272" y="476"/>
                  </a:lnTo>
                  <a:lnTo>
                    <a:pt x="263" y="456"/>
                  </a:lnTo>
                  <a:lnTo>
                    <a:pt x="256" y="434"/>
                  </a:lnTo>
                  <a:lnTo>
                    <a:pt x="253" y="4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91" name="Freeform 38"/>
            <p:cNvSpPr>
              <a:spLocks/>
            </p:cNvSpPr>
            <p:nvPr/>
          </p:nvSpPr>
          <p:spPr bwMode="auto">
            <a:xfrm>
              <a:off x="340" y="1845"/>
              <a:ext cx="282" cy="292"/>
            </a:xfrm>
            <a:custGeom>
              <a:avLst/>
              <a:gdLst>
                <a:gd name="T0" fmla="*/ 10 w 1127"/>
                <a:gd name="T1" fmla="*/ 6 h 1166"/>
                <a:gd name="T2" fmla="*/ 12 w 1127"/>
                <a:gd name="T3" fmla="*/ 7 h 1166"/>
                <a:gd name="T4" fmla="*/ 12 w 1127"/>
                <a:gd name="T5" fmla="*/ 9 h 1166"/>
                <a:gd name="T6" fmla="*/ 12 w 1127"/>
                <a:gd name="T7" fmla="*/ 10 h 1166"/>
                <a:gd name="T8" fmla="*/ 11 w 1127"/>
                <a:gd name="T9" fmla="*/ 12 h 1166"/>
                <a:gd name="T10" fmla="*/ 10 w 1127"/>
                <a:gd name="T11" fmla="*/ 13 h 1166"/>
                <a:gd name="T12" fmla="*/ 8 w 1127"/>
                <a:gd name="T13" fmla="*/ 13 h 1166"/>
                <a:gd name="T14" fmla="*/ 6 w 1127"/>
                <a:gd name="T15" fmla="*/ 12 h 1166"/>
                <a:gd name="T16" fmla="*/ 5 w 1127"/>
                <a:gd name="T17" fmla="*/ 10 h 1166"/>
                <a:gd name="T18" fmla="*/ 5 w 1127"/>
                <a:gd name="T19" fmla="*/ 9 h 1166"/>
                <a:gd name="T20" fmla="*/ 6 w 1127"/>
                <a:gd name="T21" fmla="*/ 7 h 1166"/>
                <a:gd name="T22" fmla="*/ 1 w 1127"/>
                <a:gd name="T23" fmla="*/ 4 h 1166"/>
                <a:gd name="T24" fmla="*/ 1 w 1127"/>
                <a:gd name="T25" fmla="*/ 5 h 1166"/>
                <a:gd name="T26" fmla="*/ 3 w 1127"/>
                <a:gd name="T27" fmla="*/ 8 h 1166"/>
                <a:gd name="T28" fmla="*/ 3 w 1127"/>
                <a:gd name="T29" fmla="*/ 11 h 1166"/>
                <a:gd name="T30" fmla="*/ 1 w 1127"/>
                <a:gd name="T31" fmla="*/ 13 h 1166"/>
                <a:gd name="T32" fmla="*/ 1 w 1127"/>
                <a:gd name="T33" fmla="*/ 14 h 1166"/>
                <a:gd name="T34" fmla="*/ 4 w 1127"/>
                <a:gd name="T35" fmla="*/ 13 h 1166"/>
                <a:gd name="T36" fmla="*/ 5 w 1127"/>
                <a:gd name="T37" fmla="*/ 14 h 1166"/>
                <a:gd name="T38" fmla="*/ 4 w 1127"/>
                <a:gd name="T39" fmla="*/ 17 h 1166"/>
                <a:gd name="T40" fmla="*/ 5 w 1127"/>
                <a:gd name="T41" fmla="*/ 18 h 1166"/>
                <a:gd name="T42" fmla="*/ 7 w 1127"/>
                <a:gd name="T43" fmla="*/ 15 h 1166"/>
                <a:gd name="T44" fmla="*/ 8 w 1127"/>
                <a:gd name="T45" fmla="*/ 18 h 1166"/>
                <a:gd name="T46" fmla="*/ 8 w 1127"/>
                <a:gd name="T47" fmla="*/ 18 h 1166"/>
                <a:gd name="T48" fmla="*/ 9 w 1127"/>
                <a:gd name="T49" fmla="*/ 18 h 1166"/>
                <a:gd name="T50" fmla="*/ 10 w 1127"/>
                <a:gd name="T51" fmla="*/ 18 h 1166"/>
                <a:gd name="T52" fmla="*/ 10 w 1127"/>
                <a:gd name="T53" fmla="*/ 15 h 1166"/>
                <a:gd name="T54" fmla="*/ 11 w 1127"/>
                <a:gd name="T55" fmla="*/ 15 h 1166"/>
                <a:gd name="T56" fmla="*/ 13 w 1127"/>
                <a:gd name="T57" fmla="*/ 17 h 1166"/>
                <a:gd name="T58" fmla="*/ 13 w 1127"/>
                <a:gd name="T59" fmla="*/ 14 h 1166"/>
                <a:gd name="T60" fmla="*/ 13 w 1127"/>
                <a:gd name="T61" fmla="*/ 14 h 1166"/>
                <a:gd name="T62" fmla="*/ 16 w 1127"/>
                <a:gd name="T63" fmla="*/ 14 h 1166"/>
                <a:gd name="T64" fmla="*/ 17 w 1127"/>
                <a:gd name="T65" fmla="*/ 13 h 1166"/>
                <a:gd name="T66" fmla="*/ 15 w 1127"/>
                <a:gd name="T67" fmla="*/ 11 h 1166"/>
                <a:gd name="T68" fmla="*/ 18 w 1127"/>
                <a:gd name="T69" fmla="*/ 10 h 1166"/>
                <a:gd name="T70" fmla="*/ 18 w 1127"/>
                <a:gd name="T71" fmla="*/ 9 h 1166"/>
                <a:gd name="T72" fmla="*/ 15 w 1127"/>
                <a:gd name="T73" fmla="*/ 7 h 1166"/>
                <a:gd name="T74" fmla="*/ 17 w 1127"/>
                <a:gd name="T75" fmla="*/ 5 h 1166"/>
                <a:gd name="T76" fmla="*/ 16 w 1127"/>
                <a:gd name="T77" fmla="*/ 4 h 1166"/>
                <a:gd name="T78" fmla="*/ 13 w 1127"/>
                <a:gd name="T79" fmla="*/ 5 h 1166"/>
                <a:gd name="T80" fmla="*/ 14 w 1127"/>
                <a:gd name="T81" fmla="*/ 2 h 1166"/>
                <a:gd name="T82" fmla="*/ 13 w 1127"/>
                <a:gd name="T83" fmla="*/ 1 h 1166"/>
                <a:gd name="T84" fmla="*/ 11 w 1127"/>
                <a:gd name="T85" fmla="*/ 3 h 1166"/>
                <a:gd name="T86" fmla="*/ 10 w 1127"/>
                <a:gd name="T87" fmla="*/ 3 h 1166"/>
                <a:gd name="T88" fmla="*/ 9 w 1127"/>
                <a:gd name="T89" fmla="*/ 0 h 1166"/>
                <a:gd name="T90" fmla="*/ 9 w 1127"/>
                <a:gd name="T91" fmla="*/ 0 h 1166"/>
                <a:gd name="T92" fmla="*/ 8 w 1127"/>
                <a:gd name="T93" fmla="*/ 0 h 1166"/>
                <a:gd name="T94" fmla="*/ 8 w 1127"/>
                <a:gd name="T95" fmla="*/ 3 h 1166"/>
                <a:gd name="T96" fmla="*/ 7 w 1127"/>
                <a:gd name="T97" fmla="*/ 3 h 1166"/>
                <a:gd name="T98" fmla="*/ 5 w 1127"/>
                <a:gd name="T99" fmla="*/ 1 h 1166"/>
                <a:gd name="T100" fmla="*/ 4 w 1127"/>
                <a:gd name="T101" fmla="*/ 2 h 1166"/>
                <a:gd name="T102" fmla="*/ 5 w 1127"/>
                <a:gd name="T103" fmla="*/ 5 h 1166"/>
                <a:gd name="T104" fmla="*/ 7 w 1127"/>
                <a:gd name="T105" fmla="*/ 6 h 1166"/>
                <a:gd name="T106" fmla="*/ 9 w 1127"/>
                <a:gd name="T107" fmla="*/ 5 h 11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27"/>
                <a:gd name="T163" fmla="*/ 0 h 1166"/>
                <a:gd name="T164" fmla="*/ 1127 w 1127"/>
                <a:gd name="T165" fmla="*/ 1166 h 11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27" h="1166">
                  <a:moveTo>
                    <a:pt x="559" y="334"/>
                  </a:moveTo>
                  <a:lnTo>
                    <a:pt x="584" y="337"/>
                  </a:lnTo>
                  <a:lnTo>
                    <a:pt x="608" y="340"/>
                  </a:lnTo>
                  <a:lnTo>
                    <a:pt x="630" y="348"/>
                  </a:lnTo>
                  <a:lnTo>
                    <a:pt x="651" y="357"/>
                  </a:lnTo>
                  <a:lnTo>
                    <a:pt x="671" y="368"/>
                  </a:lnTo>
                  <a:lnTo>
                    <a:pt x="691" y="380"/>
                  </a:lnTo>
                  <a:lnTo>
                    <a:pt x="708" y="395"/>
                  </a:lnTo>
                  <a:lnTo>
                    <a:pt x="724" y="411"/>
                  </a:lnTo>
                  <a:lnTo>
                    <a:pt x="739" y="430"/>
                  </a:lnTo>
                  <a:lnTo>
                    <a:pt x="752" y="449"/>
                  </a:lnTo>
                  <a:lnTo>
                    <a:pt x="763" y="470"/>
                  </a:lnTo>
                  <a:lnTo>
                    <a:pt x="773" y="491"/>
                  </a:lnTo>
                  <a:lnTo>
                    <a:pt x="780" y="513"/>
                  </a:lnTo>
                  <a:lnTo>
                    <a:pt x="785" y="537"/>
                  </a:lnTo>
                  <a:lnTo>
                    <a:pt x="788" y="561"/>
                  </a:lnTo>
                  <a:lnTo>
                    <a:pt x="788" y="585"/>
                  </a:lnTo>
                  <a:lnTo>
                    <a:pt x="785" y="610"/>
                  </a:lnTo>
                  <a:lnTo>
                    <a:pt x="780" y="634"/>
                  </a:lnTo>
                  <a:lnTo>
                    <a:pt x="774" y="656"/>
                  </a:lnTo>
                  <a:lnTo>
                    <a:pt x="765" y="679"/>
                  </a:lnTo>
                  <a:lnTo>
                    <a:pt x="754" y="699"/>
                  </a:lnTo>
                  <a:lnTo>
                    <a:pt x="741" y="718"/>
                  </a:lnTo>
                  <a:lnTo>
                    <a:pt x="727" y="736"/>
                  </a:lnTo>
                  <a:lnTo>
                    <a:pt x="711" y="753"/>
                  </a:lnTo>
                  <a:lnTo>
                    <a:pt x="693" y="768"/>
                  </a:lnTo>
                  <a:lnTo>
                    <a:pt x="675" y="781"/>
                  </a:lnTo>
                  <a:lnTo>
                    <a:pt x="654" y="792"/>
                  </a:lnTo>
                  <a:lnTo>
                    <a:pt x="633" y="802"/>
                  </a:lnTo>
                  <a:lnTo>
                    <a:pt x="610" y="808"/>
                  </a:lnTo>
                  <a:lnTo>
                    <a:pt x="588" y="814"/>
                  </a:lnTo>
                  <a:lnTo>
                    <a:pt x="564" y="817"/>
                  </a:lnTo>
                  <a:lnTo>
                    <a:pt x="539" y="817"/>
                  </a:lnTo>
                  <a:lnTo>
                    <a:pt x="516" y="814"/>
                  </a:lnTo>
                  <a:lnTo>
                    <a:pt x="492" y="809"/>
                  </a:lnTo>
                  <a:lnTo>
                    <a:pt x="470" y="803"/>
                  </a:lnTo>
                  <a:lnTo>
                    <a:pt x="449" y="793"/>
                  </a:lnTo>
                  <a:lnTo>
                    <a:pt x="427" y="782"/>
                  </a:lnTo>
                  <a:lnTo>
                    <a:pt x="409" y="769"/>
                  </a:lnTo>
                  <a:lnTo>
                    <a:pt x="391" y="754"/>
                  </a:lnTo>
                  <a:lnTo>
                    <a:pt x="375" y="738"/>
                  </a:lnTo>
                  <a:lnTo>
                    <a:pt x="360" y="721"/>
                  </a:lnTo>
                  <a:lnTo>
                    <a:pt x="347" y="702"/>
                  </a:lnTo>
                  <a:lnTo>
                    <a:pt x="337" y="681"/>
                  </a:lnTo>
                  <a:lnTo>
                    <a:pt x="327" y="660"/>
                  </a:lnTo>
                  <a:lnTo>
                    <a:pt x="319" y="638"/>
                  </a:lnTo>
                  <a:lnTo>
                    <a:pt x="314" y="614"/>
                  </a:lnTo>
                  <a:lnTo>
                    <a:pt x="312" y="590"/>
                  </a:lnTo>
                  <a:lnTo>
                    <a:pt x="312" y="566"/>
                  </a:lnTo>
                  <a:lnTo>
                    <a:pt x="314" y="539"/>
                  </a:lnTo>
                  <a:lnTo>
                    <a:pt x="319" y="515"/>
                  </a:lnTo>
                  <a:lnTo>
                    <a:pt x="327" y="491"/>
                  </a:lnTo>
                  <a:lnTo>
                    <a:pt x="337" y="469"/>
                  </a:lnTo>
                  <a:lnTo>
                    <a:pt x="348" y="446"/>
                  </a:lnTo>
                  <a:lnTo>
                    <a:pt x="363" y="426"/>
                  </a:lnTo>
                  <a:lnTo>
                    <a:pt x="378" y="408"/>
                  </a:lnTo>
                  <a:lnTo>
                    <a:pt x="395" y="391"/>
                  </a:lnTo>
                  <a:lnTo>
                    <a:pt x="75" y="256"/>
                  </a:lnTo>
                  <a:lnTo>
                    <a:pt x="67" y="266"/>
                  </a:lnTo>
                  <a:lnTo>
                    <a:pt x="61" y="277"/>
                  </a:lnTo>
                  <a:lnTo>
                    <a:pt x="55" y="287"/>
                  </a:lnTo>
                  <a:lnTo>
                    <a:pt x="48" y="297"/>
                  </a:lnTo>
                  <a:lnTo>
                    <a:pt x="42" y="308"/>
                  </a:lnTo>
                  <a:lnTo>
                    <a:pt x="37" y="319"/>
                  </a:lnTo>
                  <a:lnTo>
                    <a:pt x="31" y="331"/>
                  </a:lnTo>
                  <a:lnTo>
                    <a:pt x="26" y="342"/>
                  </a:lnTo>
                  <a:lnTo>
                    <a:pt x="183" y="455"/>
                  </a:lnTo>
                  <a:lnTo>
                    <a:pt x="179" y="467"/>
                  </a:lnTo>
                  <a:lnTo>
                    <a:pt x="175" y="481"/>
                  </a:lnTo>
                  <a:lnTo>
                    <a:pt x="171" y="493"/>
                  </a:lnTo>
                  <a:lnTo>
                    <a:pt x="169" y="507"/>
                  </a:lnTo>
                  <a:lnTo>
                    <a:pt x="0" y="524"/>
                  </a:lnTo>
                  <a:lnTo>
                    <a:pt x="2" y="641"/>
                  </a:lnTo>
                  <a:lnTo>
                    <a:pt x="169" y="659"/>
                  </a:lnTo>
                  <a:lnTo>
                    <a:pt x="171" y="671"/>
                  </a:lnTo>
                  <a:lnTo>
                    <a:pt x="175" y="685"/>
                  </a:lnTo>
                  <a:lnTo>
                    <a:pt x="179" y="697"/>
                  </a:lnTo>
                  <a:lnTo>
                    <a:pt x="183" y="711"/>
                  </a:lnTo>
                  <a:lnTo>
                    <a:pt x="26" y="825"/>
                  </a:lnTo>
                  <a:lnTo>
                    <a:pt x="32" y="838"/>
                  </a:lnTo>
                  <a:lnTo>
                    <a:pt x="39" y="850"/>
                  </a:lnTo>
                  <a:lnTo>
                    <a:pt x="45" y="863"/>
                  </a:lnTo>
                  <a:lnTo>
                    <a:pt x="52" y="875"/>
                  </a:lnTo>
                  <a:lnTo>
                    <a:pt x="58" y="886"/>
                  </a:lnTo>
                  <a:lnTo>
                    <a:pt x="66" y="899"/>
                  </a:lnTo>
                  <a:lnTo>
                    <a:pt x="73" y="910"/>
                  </a:lnTo>
                  <a:lnTo>
                    <a:pt x="82" y="921"/>
                  </a:lnTo>
                  <a:lnTo>
                    <a:pt x="257" y="842"/>
                  </a:lnTo>
                  <a:lnTo>
                    <a:pt x="262" y="846"/>
                  </a:lnTo>
                  <a:lnTo>
                    <a:pt x="267" y="851"/>
                  </a:lnTo>
                  <a:lnTo>
                    <a:pt x="271" y="856"/>
                  </a:lnTo>
                  <a:lnTo>
                    <a:pt x="276" y="861"/>
                  </a:lnTo>
                  <a:lnTo>
                    <a:pt x="281" y="865"/>
                  </a:lnTo>
                  <a:lnTo>
                    <a:pt x="286" y="870"/>
                  </a:lnTo>
                  <a:lnTo>
                    <a:pt x="291" y="875"/>
                  </a:lnTo>
                  <a:lnTo>
                    <a:pt x="296" y="879"/>
                  </a:lnTo>
                  <a:lnTo>
                    <a:pt x="216" y="1058"/>
                  </a:lnTo>
                  <a:lnTo>
                    <a:pt x="227" y="1065"/>
                  </a:lnTo>
                  <a:lnTo>
                    <a:pt x="239" y="1073"/>
                  </a:lnTo>
                  <a:lnTo>
                    <a:pt x="251" y="1080"/>
                  </a:lnTo>
                  <a:lnTo>
                    <a:pt x="262" y="1088"/>
                  </a:lnTo>
                  <a:lnTo>
                    <a:pt x="275" y="1094"/>
                  </a:lnTo>
                  <a:lnTo>
                    <a:pt x="287" y="1100"/>
                  </a:lnTo>
                  <a:lnTo>
                    <a:pt x="299" y="1106"/>
                  </a:lnTo>
                  <a:lnTo>
                    <a:pt x="312" y="1113"/>
                  </a:lnTo>
                  <a:lnTo>
                    <a:pt x="425" y="955"/>
                  </a:lnTo>
                  <a:lnTo>
                    <a:pt x="431" y="957"/>
                  </a:lnTo>
                  <a:lnTo>
                    <a:pt x="437" y="960"/>
                  </a:lnTo>
                  <a:lnTo>
                    <a:pt x="444" y="961"/>
                  </a:lnTo>
                  <a:lnTo>
                    <a:pt x="450" y="963"/>
                  </a:lnTo>
                  <a:lnTo>
                    <a:pt x="456" y="965"/>
                  </a:lnTo>
                  <a:lnTo>
                    <a:pt x="464" y="966"/>
                  </a:lnTo>
                  <a:lnTo>
                    <a:pt x="470" y="967"/>
                  </a:lnTo>
                  <a:lnTo>
                    <a:pt x="476" y="968"/>
                  </a:lnTo>
                  <a:lnTo>
                    <a:pt x="496" y="1164"/>
                  </a:lnTo>
                  <a:lnTo>
                    <a:pt x="503" y="1164"/>
                  </a:lnTo>
                  <a:lnTo>
                    <a:pt x="509" y="1165"/>
                  </a:lnTo>
                  <a:lnTo>
                    <a:pt x="517" y="1165"/>
                  </a:lnTo>
                  <a:lnTo>
                    <a:pt x="523" y="1165"/>
                  </a:lnTo>
                  <a:lnTo>
                    <a:pt x="529" y="1166"/>
                  </a:lnTo>
                  <a:lnTo>
                    <a:pt x="537" y="1166"/>
                  </a:lnTo>
                  <a:lnTo>
                    <a:pt x="543" y="1166"/>
                  </a:lnTo>
                  <a:lnTo>
                    <a:pt x="550" y="1166"/>
                  </a:lnTo>
                  <a:lnTo>
                    <a:pt x="558" y="1166"/>
                  </a:lnTo>
                  <a:lnTo>
                    <a:pt x="564" y="1166"/>
                  </a:lnTo>
                  <a:lnTo>
                    <a:pt x="572" y="1166"/>
                  </a:lnTo>
                  <a:lnTo>
                    <a:pt x="579" y="1165"/>
                  </a:lnTo>
                  <a:lnTo>
                    <a:pt x="585" y="1165"/>
                  </a:lnTo>
                  <a:lnTo>
                    <a:pt x="593" y="1165"/>
                  </a:lnTo>
                  <a:lnTo>
                    <a:pt x="599" y="1164"/>
                  </a:lnTo>
                  <a:lnTo>
                    <a:pt x="606" y="1164"/>
                  </a:lnTo>
                  <a:lnTo>
                    <a:pt x="625" y="968"/>
                  </a:lnTo>
                  <a:lnTo>
                    <a:pt x="633" y="967"/>
                  </a:lnTo>
                  <a:lnTo>
                    <a:pt x="639" y="966"/>
                  </a:lnTo>
                  <a:lnTo>
                    <a:pt x="645" y="965"/>
                  </a:lnTo>
                  <a:lnTo>
                    <a:pt x="651" y="963"/>
                  </a:lnTo>
                  <a:lnTo>
                    <a:pt x="659" y="961"/>
                  </a:lnTo>
                  <a:lnTo>
                    <a:pt x="665" y="960"/>
                  </a:lnTo>
                  <a:lnTo>
                    <a:pt x="671" y="957"/>
                  </a:lnTo>
                  <a:lnTo>
                    <a:pt x="677" y="955"/>
                  </a:lnTo>
                  <a:lnTo>
                    <a:pt x="790" y="1113"/>
                  </a:lnTo>
                  <a:lnTo>
                    <a:pt x="803" y="1106"/>
                  </a:lnTo>
                  <a:lnTo>
                    <a:pt x="815" y="1100"/>
                  </a:lnTo>
                  <a:lnTo>
                    <a:pt x="828" y="1094"/>
                  </a:lnTo>
                  <a:lnTo>
                    <a:pt x="840" y="1088"/>
                  </a:lnTo>
                  <a:lnTo>
                    <a:pt x="851" y="1080"/>
                  </a:lnTo>
                  <a:lnTo>
                    <a:pt x="864" y="1073"/>
                  </a:lnTo>
                  <a:lnTo>
                    <a:pt x="875" y="1065"/>
                  </a:lnTo>
                  <a:lnTo>
                    <a:pt x="886" y="1058"/>
                  </a:lnTo>
                  <a:lnTo>
                    <a:pt x="806" y="879"/>
                  </a:lnTo>
                  <a:lnTo>
                    <a:pt x="811" y="875"/>
                  </a:lnTo>
                  <a:lnTo>
                    <a:pt x="816" y="870"/>
                  </a:lnTo>
                  <a:lnTo>
                    <a:pt x="821" y="865"/>
                  </a:lnTo>
                  <a:lnTo>
                    <a:pt x="826" y="861"/>
                  </a:lnTo>
                  <a:lnTo>
                    <a:pt x="830" y="856"/>
                  </a:lnTo>
                  <a:lnTo>
                    <a:pt x="835" y="851"/>
                  </a:lnTo>
                  <a:lnTo>
                    <a:pt x="840" y="846"/>
                  </a:lnTo>
                  <a:lnTo>
                    <a:pt x="844" y="842"/>
                  </a:lnTo>
                  <a:lnTo>
                    <a:pt x="1020" y="921"/>
                  </a:lnTo>
                  <a:lnTo>
                    <a:pt x="1028" y="910"/>
                  </a:lnTo>
                  <a:lnTo>
                    <a:pt x="1035" y="899"/>
                  </a:lnTo>
                  <a:lnTo>
                    <a:pt x="1043" y="886"/>
                  </a:lnTo>
                  <a:lnTo>
                    <a:pt x="1050" y="875"/>
                  </a:lnTo>
                  <a:lnTo>
                    <a:pt x="1057" y="863"/>
                  </a:lnTo>
                  <a:lnTo>
                    <a:pt x="1064" y="850"/>
                  </a:lnTo>
                  <a:lnTo>
                    <a:pt x="1070" y="838"/>
                  </a:lnTo>
                  <a:lnTo>
                    <a:pt x="1076" y="825"/>
                  </a:lnTo>
                  <a:lnTo>
                    <a:pt x="918" y="711"/>
                  </a:lnTo>
                  <a:lnTo>
                    <a:pt x="923" y="697"/>
                  </a:lnTo>
                  <a:lnTo>
                    <a:pt x="927" y="685"/>
                  </a:lnTo>
                  <a:lnTo>
                    <a:pt x="931" y="671"/>
                  </a:lnTo>
                  <a:lnTo>
                    <a:pt x="933" y="659"/>
                  </a:lnTo>
                  <a:lnTo>
                    <a:pt x="1125" y="639"/>
                  </a:lnTo>
                  <a:lnTo>
                    <a:pt x="1126" y="625"/>
                  </a:lnTo>
                  <a:lnTo>
                    <a:pt x="1127" y="610"/>
                  </a:lnTo>
                  <a:lnTo>
                    <a:pt x="1127" y="597"/>
                  </a:lnTo>
                  <a:lnTo>
                    <a:pt x="1127" y="583"/>
                  </a:lnTo>
                  <a:lnTo>
                    <a:pt x="1127" y="569"/>
                  </a:lnTo>
                  <a:lnTo>
                    <a:pt x="1127" y="554"/>
                  </a:lnTo>
                  <a:lnTo>
                    <a:pt x="1126" y="541"/>
                  </a:lnTo>
                  <a:lnTo>
                    <a:pt x="1125" y="527"/>
                  </a:lnTo>
                  <a:lnTo>
                    <a:pt x="933" y="507"/>
                  </a:lnTo>
                  <a:lnTo>
                    <a:pt x="931" y="493"/>
                  </a:lnTo>
                  <a:lnTo>
                    <a:pt x="927" y="481"/>
                  </a:lnTo>
                  <a:lnTo>
                    <a:pt x="923" y="467"/>
                  </a:lnTo>
                  <a:lnTo>
                    <a:pt x="918" y="455"/>
                  </a:lnTo>
                  <a:lnTo>
                    <a:pt x="1076" y="340"/>
                  </a:lnTo>
                  <a:lnTo>
                    <a:pt x="1070" y="328"/>
                  </a:lnTo>
                  <a:lnTo>
                    <a:pt x="1064" y="316"/>
                  </a:lnTo>
                  <a:lnTo>
                    <a:pt x="1057" y="303"/>
                  </a:lnTo>
                  <a:lnTo>
                    <a:pt x="1050" y="291"/>
                  </a:lnTo>
                  <a:lnTo>
                    <a:pt x="1043" y="280"/>
                  </a:lnTo>
                  <a:lnTo>
                    <a:pt x="1035" y="267"/>
                  </a:lnTo>
                  <a:lnTo>
                    <a:pt x="1028" y="256"/>
                  </a:lnTo>
                  <a:lnTo>
                    <a:pt x="1020" y="245"/>
                  </a:lnTo>
                  <a:lnTo>
                    <a:pt x="844" y="324"/>
                  </a:lnTo>
                  <a:lnTo>
                    <a:pt x="840" y="319"/>
                  </a:lnTo>
                  <a:lnTo>
                    <a:pt x="835" y="314"/>
                  </a:lnTo>
                  <a:lnTo>
                    <a:pt x="830" y="309"/>
                  </a:lnTo>
                  <a:lnTo>
                    <a:pt x="826" y="304"/>
                  </a:lnTo>
                  <a:lnTo>
                    <a:pt x="821" y="301"/>
                  </a:lnTo>
                  <a:lnTo>
                    <a:pt x="816" y="296"/>
                  </a:lnTo>
                  <a:lnTo>
                    <a:pt x="811" y="291"/>
                  </a:lnTo>
                  <a:lnTo>
                    <a:pt x="806" y="287"/>
                  </a:lnTo>
                  <a:lnTo>
                    <a:pt x="886" y="108"/>
                  </a:lnTo>
                  <a:lnTo>
                    <a:pt x="875" y="101"/>
                  </a:lnTo>
                  <a:lnTo>
                    <a:pt x="864" y="93"/>
                  </a:lnTo>
                  <a:lnTo>
                    <a:pt x="851" y="86"/>
                  </a:lnTo>
                  <a:lnTo>
                    <a:pt x="840" y="78"/>
                  </a:lnTo>
                  <a:lnTo>
                    <a:pt x="828" y="72"/>
                  </a:lnTo>
                  <a:lnTo>
                    <a:pt x="815" y="66"/>
                  </a:lnTo>
                  <a:lnTo>
                    <a:pt x="803" y="59"/>
                  </a:lnTo>
                  <a:lnTo>
                    <a:pt x="790" y="53"/>
                  </a:lnTo>
                  <a:lnTo>
                    <a:pt x="677" y="211"/>
                  </a:lnTo>
                  <a:lnTo>
                    <a:pt x="671" y="209"/>
                  </a:lnTo>
                  <a:lnTo>
                    <a:pt x="665" y="206"/>
                  </a:lnTo>
                  <a:lnTo>
                    <a:pt x="659" y="205"/>
                  </a:lnTo>
                  <a:lnTo>
                    <a:pt x="651" y="202"/>
                  </a:lnTo>
                  <a:lnTo>
                    <a:pt x="645" y="201"/>
                  </a:lnTo>
                  <a:lnTo>
                    <a:pt x="639" y="200"/>
                  </a:lnTo>
                  <a:lnTo>
                    <a:pt x="633" y="199"/>
                  </a:lnTo>
                  <a:lnTo>
                    <a:pt x="625" y="197"/>
                  </a:lnTo>
                  <a:lnTo>
                    <a:pt x="606" y="2"/>
                  </a:lnTo>
                  <a:lnTo>
                    <a:pt x="599" y="2"/>
                  </a:lnTo>
                  <a:lnTo>
                    <a:pt x="593" y="1"/>
                  </a:lnTo>
                  <a:lnTo>
                    <a:pt x="585" y="1"/>
                  </a:lnTo>
                  <a:lnTo>
                    <a:pt x="579" y="1"/>
                  </a:lnTo>
                  <a:lnTo>
                    <a:pt x="572" y="0"/>
                  </a:lnTo>
                  <a:lnTo>
                    <a:pt x="564" y="0"/>
                  </a:lnTo>
                  <a:lnTo>
                    <a:pt x="558" y="0"/>
                  </a:lnTo>
                  <a:lnTo>
                    <a:pt x="550" y="0"/>
                  </a:lnTo>
                  <a:lnTo>
                    <a:pt x="543" y="0"/>
                  </a:lnTo>
                  <a:lnTo>
                    <a:pt x="537" y="0"/>
                  </a:lnTo>
                  <a:lnTo>
                    <a:pt x="529" y="0"/>
                  </a:lnTo>
                  <a:lnTo>
                    <a:pt x="523" y="1"/>
                  </a:lnTo>
                  <a:lnTo>
                    <a:pt x="517" y="1"/>
                  </a:lnTo>
                  <a:lnTo>
                    <a:pt x="509" y="1"/>
                  </a:lnTo>
                  <a:lnTo>
                    <a:pt x="503" y="2"/>
                  </a:lnTo>
                  <a:lnTo>
                    <a:pt x="496" y="2"/>
                  </a:lnTo>
                  <a:lnTo>
                    <a:pt x="476" y="197"/>
                  </a:lnTo>
                  <a:lnTo>
                    <a:pt x="470" y="199"/>
                  </a:lnTo>
                  <a:lnTo>
                    <a:pt x="464" y="200"/>
                  </a:lnTo>
                  <a:lnTo>
                    <a:pt x="456" y="201"/>
                  </a:lnTo>
                  <a:lnTo>
                    <a:pt x="450" y="202"/>
                  </a:lnTo>
                  <a:lnTo>
                    <a:pt x="444" y="205"/>
                  </a:lnTo>
                  <a:lnTo>
                    <a:pt x="437" y="206"/>
                  </a:lnTo>
                  <a:lnTo>
                    <a:pt x="431" y="209"/>
                  </a:lnTo>
                  <a:lnTo>
                    <a:pt x="425" y="211"/>
                  </a:lnTo>
                  <a:lnTo>
                    <a:pt x="312" y="53"/>
                  </a:lnTo>
                  <a:lnTo>
                    <a:pt x="299" y="59"/>
                  </a:lnTo>
                  <a:lnTo>
                    <a:pt x="287" y="66"/>
                  </a:lnTo>
                  <a:lnTo>
                    <a:pt x="275" y="72"/>
                  </a:lnTo>
                  <a:lnTo>
                    <a:pt x="262" y="78"/>
                  </a:lnTo>
                  <a:lnTo>
                    <a:pt x="251" y="86"/>
                  </a:lnTo>
                  <a:lnTo>
                    <a:pt x="239" y="93"/>
                  </a:lnTo>
                  <a:lnTo>
                    <a:pt x="227" y="101"/>
                  </a:lnTo>
                  <a:lnTo>
                    <a:pt x="216" y="108"/>
                  </a:lnTo>
                  <a:lnTo>
                    <a:pt x="296" y="287"/>
                  </a:lnTo>
                  <a:lnTo>
                    <a:pt x="290" y="293"/>
                  </a:lnTo>
                  <a:lnTo>
                    <a:pt x="283" y="299"/>
                  </a:lnTo>
                  <a:lnTo>
                    <a:pt x="276" y="306"/>
                  </a:lnTo>
                  <a:lnTo>
                    <a:pt x="270" y="312"/>
                  </a:lnTo>
                  <a:lnTo>
                    <a:pt x="405" y="384"/>
                  </a:lnTo>
                  <a:lnTo>
                    <a:pt x="421" y="372"/>
                  </a:lnTo>
                  <a:lnTo>
                    <a:pt x="439" y="362"/>
                  </a:lnTo>
                  <a:lnTo>
                    <a:pt x="457" y="353"/>
                  </a:lnTo>
                  <a:lnTo>
                    <a:pt x="477" y="345"/>
                  </a:lnTo>
                  <a:lnTo>
                    <a:pt x="497" y="340"/>
                  </a:lnTo>
                  <a:lnTo>
                    <a:pt x="517" y="337"/>
                  </a:lnTo>
                  <a:lnTo>
                    <a:pt x="538" y="334"/>
                  </a:lnTo>
                  <a:lnTo>
                    <a:pt x="559" y="3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92" name="Freeform 39"/>
            <p:cNvSpPr>
              <a:spLocks/>
            </p:cNvSpPr>
            <p:nvPr/>
          </p:nvSpPr>
          <p:spPr bwMode="auto">
            <a:xfrm>
              <a:off x="500" y="1525"/>
              <a:ext cx="379" cy="391"/>
            </a:xfrm>
            <a:custGeom>
              <a:avLst/>
              <a:gdLst>
                <a:gd name="T0" fmla="*/ 24 w 1515"/>
                <a:gd name="T1" fmla="*/ 12 h 1565"/>
                <a:gd name="T2" fmla="*/ 20 w 1515"/>
                <a:gd name="T3" fmla="*/ 10 h 1565"/>
                <a:gd name="T4" fmla="*/ 23 w 1515"/>
                <a:gd name="T5" fmla="*/ 7 h 1565"/>
                <a:gd name="T6" fmla="*/ 22 w 1515"/>
                <a:gd name="T7" fmla="*/ 6 h 1565"/>
                <a:gd name="T8" fmla="*/ 18 w 1515"/>
                <a:gd name="T9" fmla="*/ 7 h 1565"/>
                <a:gd name="T10" fmla="*/ 17 w 1515"/>
                <a:gd name="T11" fmla="*/ 6 h 1565"/>
                <a:gd name="T12" fmla="*/ 18 w 1515"/>
                <a:gd name="T13" fmla="*/ 2 h 1565"/>
                <a:gd name="T14" fmla="*/ 17 w 1515"/>
                <a:gd name="T15" fmla="*/ 1 h 1565"/>
                <a:gd name="T16" fmla="*/ 14 w 1515"/>
                <a:gd name="T17" fmla="*/ 4 h 1565"/>
                <a:gd name="T18" fmla="*/ 13 w 1515"/>
                <a:gd name="T19" fmla="*/ 4 h 1565"/>
                <a:gd name="T20" fmla="*/ 12 w 1515"/>
                <a:gd name="T21" fmla="*/ 0 h 1565"/>
                <a:gd name="T22" fmla="*/ 12 w 1515"/>
                <a:gd name="T23" fmla="*/ 0 h 1565"/>
                <a:gd name="T24" fmla="*/ 11 w 1515"/>
                <a:gd name="T25" fmla="*/ 0 h 1565"/>
                <a:gd name="T26" fmla="*/ 10 w 1515"/>
                <a:gd name="T27" fmla="*/ 4 h 1565"/>
                <a:gd name="T28" fmla="*/ 9 w 1515"/>
                <a:gd name="T29" fmla="*/ 4 h 1565"/>
                <a:gd name="T30" fmla="*/ 6 w 1515"/>
                <a:gd name="T31" fmla="*/ 1 h 1565"/>
                <a:gd name="T32" fmla="*/ 5 w 1515"/>
                <a:gd name="T33" fmla="*/ 2 h 1565"/>
                <a:gd name="T34" fmla="*/ 6 w 1515"/>
                <a:gd name="T35" fmla="*/ 6 h 1565"/>
                <a:gd name="T36" fmla="*/ 2 w 1515"/>
                <a:gd name="T37" fmla="*/ 5 h 1565"/>
                <a:gd name="T38" fmla="*/ 1 w 1515"/>
                <a:gd name="T39" fmla="*/ 6 h 1565"/>
                <a:gd name="T40" fmla="*/ 4 w 1515"/>
                <a:gd name="T41" fmla="*/ 10 h 1565"/>
                <a:gd name="T42" fmla="*/ 7 w 1515"/>
                <a:gd name="T43" fmla="*/ 10 h 1565"/>
                <a:gd name="T44" fmla="*/ 8 w 1515"/>
                <a:gd name="T45" fmla="*/ 8 h 1565"/>
                <a:gd name="T46" fmla="*/ 10 w 1515"/>
                <a:gd name="T47" fmla="*/ 7 h 1565"/>
                <a:gd name="T48" fmla="*/ 12 w 1515"/>
                <a:gd name="T49" fmla="*/ 7 h 1565"/>
                <a:gd name="T50" fmla="*/ 14 w 1515"/>
                <a:gd name="T51" fmla="*/ 7 h 1565"/>
                <a:gd name="T52" fmla="*/ 16 w 1515"/>
                <a:gd name="T53" fmla="*/ 9 h 1565"/>
                <a:gd name="T54" fmla="*/ 17 w 1515"/>
                <a:gd name="T55" fmla="*/ 11 h 1565"/>
                <a:gd name="T56" fmla="*/ 17 w 1515"/>
                <a:gd name="T57" fmla="*/ 14 h 1565"/>
                <a:gd name="T58" fmla="*/ 15 w 1515"/>
                <a:gd name="T59" fmla="*/ 16 h 1565"/>
                <a:gd name="T60" fmla="*/ 13 w 1515"/>
                <a:gd name="T61" fmla="*/ 17 h 1565"/>
                <a:gd name="T62" fmla="*/ 10 w 1515"/>
                <a:gd name="T63" fmla="*/ 17 h 1565"/>
                <a:gd name="T64" fmla="*/ 8 w 1515"/>
                <a:gd name="T65" fmla="*/ 16 h 1565"/>
                <a:gd name="T66" fmla="*/ 7 w 1515"/>
                <a:gd name="T67" fmla="*/ 13 h 1565"/>
                <a:gd name="T68" fmla="*/ 7 w 1515"/>
                <a:gd name="T69" fmla="*/ 11 h 1565"/>
                <a:gd name="T70" fmla="*/ 0 w 1515"/>
                <a:gd name="T71" fmla="*/ 13 h 1565"/>
                <a:gd name="T72" fmla="*/ 4 w 1515"/>
                <a:gd name="T73" fmla="*/ 15 h 1565"/>
                <a:gd name="T74" fmla="*/ 1 w 1515"/>
                <a:gd name="T75" fmla="*/ 18 h 1565"/>
                <a:gd name="T76" fmla="*/ 6 w 1515"/>
                <a:gd name="T77" fmla="*/ 17 h 1565"/>
                <a:gd name="T78" fmla="*/ 6 w 1515"/>
                <a:gd name="T79" fmla="*/ 18 h 1565"/>
                <a:gd name="T80" fmla="*/ 5 w 1515"/>
                <a:gd name="T81" fmla="*/ 22 h 1565"/>
                <a:gd name="T82" fmla="*/ 6 w 1515"/>
                <a:gd name="T83" fmla="*/ 23 h 1565"/>
                <a:gd name="T84" fmla="*/ 9 w 1515"/>
                <a:gd name="T85" fmla="*/ 20 h 1565"/>
                <a:gd name="T86" fmla="*/ 10 w 1515"/>
                <a:gd name="T87" fmla="*/ 20 h 1565"/>
                <a:gd name="T88" fmla="*/ 11 w 1515"/>
                <a:gd name="T89" fmla="*/ 24 h 1565"/>
                <a:gd name="T90" fmla="*/ 12 w 1515"/>
                <a:gd name="T91" fmla="*/ 24 h 1565"/>
                <a:gd name="T92" fmla="*/ 12 w 1515"/>
                <a:gd name="T93" fmla="*/ 24 h 1565"/>
                <a:gd name="T94" fmla="*/ 13 w 1515"/>
                <a:gd name="T95" fmla="*/ 20 h 1565"/>
                <a:gd name="T96" fmla="*/ 14 w 1515"/>
                <a:gd name="T97" fmla="*/ 20 h 1565"/>
                <a:gd name="T98" fmla="*/ 17 w 1515"/>
                <a:gd name="T99" fmla="*/ 23 h 1565"/>
                <a:gd name="T100" fmla="*/ 19 w 1515"/>
                <a:gd name="T101" fmla="*/ 22 h 1565"/>
                <a:gd name="T102" fmla="*/ 17 w 1515"/>
                <a:gd name="T103" fmla="*/ 18 h 1565"/>
                <a:gd name="T104" fmla="*/ 18 w 1515"/>
                <a:gd name="T105" fmla="*/ 17 h 1565"/>
                <a:gd name="T106" fmla="*/ 22 w 1515"/>
                <a:gd name="T107" fmla="*/ 18 h 1565"/>
                <a:gd name="T108" fmla="*/ 19 w 1515"/>
                <a:gd name="T109" fmla="*/ 15 h 1565"/>
                <a:gd name="T110" fmla="*/ 24 w 1515"/>
                <a:gd name="T111" fmla="*/ 13 h 15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15"/>
                <a:gd name="T169" fmla="*/ 0 h 1565"/>
                <a:gd name="T170" fmla="*/ 1515 w 1515"/>
                <a:gd name="T171" fmla="*/ 1565 h 15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15" h="1565">
                  <a:moveTo>
                    <a:pt x="1511" y="858"/>
                  </a:moveTo>
                  <a:lnTo>
                    <a:pt x="1513" y="839"/>
                  </a:lnTo>
                  <a:lnTo>
                    <a:pt x="1514" y="821"/>
                  </a:lnTo>
                  <a:lnTo>
                    <a:pt x="1515" y="802"/>
                  </a:lnTo>
                  <a:lnTo>
                    <a:pt x="1515" y="783"/>
                  </a:lnTo>
                  <a:lnTo>
                    <a:pt x="1515" y="765"/>
                  </a:lnTo>
                  <a:lnTo>
                    <a:pt x="1514" y="746"/>
                  </a:lnTo>
                  <a:lnTo>
                    <a:pt x="1513" y="727"/>
                  </a:lnTo>
                  <a:lnTo>
                    <a:pt x="1511" y="709"/>
                  </a:lnTo>
                  <a:lnTo>
                    <a:pt x="1253" y="681"/>
                  </a:lnTo>
                  <a:lnTo>
                    <a:pt x="1249" y="664"/>
                  </a:lnTo>
                  <a:lnTo>
                    <a:pt x="1244" y="647"/>
                  </a:lnTo>
                  <a:lnTo>
                    <a:pt x="1239" y="629"/>
                  </a:lnTo>
                  <a:lnTo>
                    <a:pt x="1234" y="612"/>
                  </a:lnTo>
                  <a:lnTo>
                    <a:pt x="1444" y="458"/>
                  </a:lnTo>
                  <a:lnTo>
                    <a:pt x="1437" y="441"/>
                  </a:lnTo>
                  <a:lnTo>
                    <a:pt x="1428" y="424"/>
                  </a:lnTo>
                  <a:lnTo>
                    <a:pt x="1419" y="408"/>
                  </a:lnTo>
                  <a:lnTo>
                    <a:pt x="1411" y="392"/>
                  </a:lnTo>
                  <a:lnTo>
                    <a:pt x="1402" y="375"/>
                  </a:lnTo>
                  <a:lnTo>
                    <a:pt x="1392" y="359"/>
                  </a:lnTo>
                  <a:lnTo>
                    <a:pt x="1381" y="343"/>
                  </a:lnTo>
                  <a:lnTo>
                    <a:pt x="1371" y="328"/>
                  </a:lnTo>
                  <a:lnTo>
                    <a:pt x="1134" y="436"/>
                  </a:lnTo>
                  <a:lnTo>
                    <a:pt x="1127" y="429"/>
                  </a:lnTo>
                  <a:lnTo>
                    <a:pt x="1122" y="423"/>
                  </a:lnTo>
                  <a:lnTo>
                    <a:pt x="1116" y="416"/>
                  </a:lnTo>
                  <a:lnTo>
                    <a:pt x="1110" y="409"/>
                  </a:lnTo>
                  <a:lnTo>
                    <a:pt x="1102" y="403"/>
                  </a:lnTo>
                  <a:lnTo>
                    <a:pt x="1096" y="397"/>
                  </a:lnTo>
                  <a:lnTo>
                    <a:pt x="1090" y="392"/>
                  </a:lnTo>
                  <a:lnTo>
                    <a:pt x="1083" y="385"/>
                  </a:lnTo>
                  <a:lnTo>
                    <a:pt x="1189" y="145"/>
                  </a:lnTo>
                  <a:lnTo>
                    <a:pt x="1175" y="136"/>
                  </a:lnTo>
                  <a:lnTo>
                    <a:pt x="1158" y="124"/>
                  </a:lnTo>
                  <a:lnTo>
                    <a:pt x="1143" y="114"/>
                  </a:lnTo>
                  <a:lnTo>
                    <a:pt x="1127" y="106"/>
                  </a:lnTo>
                  <a:lnTo>
                    <a:pt x="1111" y="96"/>
                  </a:lnTo>
                  <a:lnTo>
                    <a:pt x="1095" y="87"/>
                  </a:lnTo>
                  <a:lnTo>
                    <a:pt x="1078" y="80"/>
                  </a:lnTo>
                  <a:lnTo>
                    <a:pt x="1061" y="71"/>
                  </a:lnTo>
                  <a:lnTo>
                    <a:pt x="910" y="283"/>
                  </a:lnTo>
                  <a:lnTo>
                    <a:pt x="901" y="281"/>
                  </a:lnTo>
                  <a:lnTo>
                    <a:pt x="892" y="278"/>
                  </a:lnTo>
                  <a:lnTo>
                    <a:pt x="884" y="275"/>
                  </a:lnTo>
                  <a:lnTo>
                    <a:pt x="875" y="272"/>
                  </a:lnTo>
                  <a:lnTo>
                    <a:pt x="866" y="270"/>
                  </a:lnTo>
                  <a:lnTo>
                    <a:pt x="858" y="269"/>
                  </a:lnTo>
                  <a:lnTo>
                    <a:pt x="849" y="266"/>
                  </a:lnTo>
                  <a:lnTo>
                    <a:pt x="840" y="265"/>
                  </a:lnTo>
                  <a:lnTo>
                    <a:pt x="814" y="4"/>
                  </a:lnTo>
                  <a:lnTo>
                    <a:pt x="805" y="2"/>
                  </a:lnTo>
                  <a:lnTo>
                    <a:pt x="796" y="2"/>
                  </a:lnTo>
                  <a:lnTo>
                    <a:pt x="787" y="1"/>
                  </a:lnTo>
                  <a:lnTo>
                    <a:pt x="777" y="1"/>
                  </a:lnTo>
                  <a:lnTo>
                    <a:pt x="768" y="0"/>
                  </a:lnTo>
                  <a:lnTo>
                    <a:pt x="758" y="0"/>
                  </a:lnTo>
                  <a:lnTo>
                    <a:pt x="750" y="0"/>
                  </a:lnTo>
                  <a:lnTo>
                    <a:pt x="740" y="0"/>
                  </a:lnTo>
                  <a:lnTo>
                    <a:pt x="731" y="0"/>
                  </a:lnTo>
                  <a:lnTo>
                    <a:pt x="721" y="0"/>
                  </a:lnTo>
                  <a:lnTo>
                    <a:pt x="712" y="0"/>
                  </a:lnTo>
                  <a:lnTo>
                    <a:pt x="704" y="1"/>
                  </a:lnTo>
                  <a:lnTo>
                    <a:pt x="694" y="1"/>
                  </a:lnTo>
                  <a:lnTo>
                    <a:pt x="685" y="2"/>
                  </a:lnTo>
                  <a:lnTo>
                    <a:pt x="676" y="2"/>
                  </a:lnTo>
                  <a:lnTo>
                    <a:pt x="668" y="4"/>
                  </a:lnTo>
                  <a:lnTo>
                    <a:pt x="640" y="265"/>
                  </a:lnTo>
                  <a:lnTo>
                    <a:pt x="631" y="266"/>
                  </a:lnTo>
                  <a:lnTo>
                    <a:pt x="623" y="269"/>
                  </a:lnTo>
                  <a:lnTo>
                    <a:pt x="614" y="270"/>
                  </a:lnTo>
                  <a:lnTo>
                    <a:pt x="605" y="272"/>
                  </a:lnTo>
                  <a:lnTo>
                    <a:pt x="597" y="275"/>
                  </a:lnTo>
                  <a:lnTo>
                    <a:pt x="589" y="278"/>
                  </a:lnTo>
                  <a:lnTo>
                    <a:pt x="581" y="281"/>
                  </a:lnTo>
                  <a:lnTo>
                    <a:pt x="572" y="283"/>
                  </a:lnTo>
                  <a:lnTo>
                    <a:pt x="419" y="71"/>
                  </a:lnTo>
                  <a:lnTo>
                    <a:pt x="403" y="80"/>
                  </a:lnTo>
                  <a:lnTo>
                    <a:pt x="385" y="87"/>
                  </a:lnTo>
                  <a:lnTo>
                    <a:pt x="369" y="96"/>
                  </a:lnTo>
                  <a:lnTo>
                    <a:pt x="353" y="106"/>
                  </a:lnTo>
                  <a:lnTo>
                    <a:pt x="337" y="114"/>
                  </a:lnTo>
                  <a:lnTo>
                    <a:pt x="322" y="124"/>
                  </a:lnTo>
                  <a:lnTo>
                    <a:pt x="306" y="136"/>
                  </a:lnTo>
                  <a:lnTo>
                    <a:pt x="291" y="145"/>
                  </a:lnTo>
                  <a:lnTo>
                    <a:pt x="398" y="385"/>
                  </a:lnTo>
                  <a:lnTo>
                    <a:pt x="390" y="392"/>
                  </a:lnTo>
                  <a:lnTo>
                    <a:pt x="384" y="397"/>
                  </a:lnTo>
                  <a:lnTo>
                    <a:pt x="378" y="403"/>
                  </a:lnTo>
                  <a:lnTo>
                    <a:pt x="372" y="409"/>
                  </a:lnTo>
                  <a:lnTo>
                    <a:pt x="366" y="416"/>
                  </a:lnTo>
                  <a:lnTo>
                    <a:pt x="359" y="423"/>
                  </a:lnTo>
                  <a:lnTo>
                    <a:pt x="353" y="429"/>
                  </a:lnTo>
                  <a:lnTo>
                    <a:pt x="347" y="436"/>
                  </a:lnTo>
                  <a:lnTo>
                    <a:pt x="110" y="328"/>
                  </a:lnTo>
                  <a:lnTo>
                    <a:pt x="100" y="343"/>
                  </a:lnTo>
                  <a:lnTo>
                    <a:pt x="88" y="359"/>
                  </a:lnTo>
                  <a:lnTo>
                    <a:pt x="78" y="375"/>
                  </a:lnTo>
                  <a:lnTo>
                    <a:pt x="70" y="392"/>
                  </a:lnTo>
                  <a:lnTo>
                    <a:pt x="61" y="408"/>
                  </a:lnTo>
                  <a:lnTo>
                    <a:pt x="52" y="424"/>
                  </a:lnTo>
                  <a:lnTo>
                    <a:pt x="44" y="441"/>
                  </a:lnTo>
                  <a:lnTo>
                    <a:pt x="36" y="458"/>
                  </a:lnTo>
                  <a:lnTo>
                    <a:pt x="246" y="612"/>
                  </a:lnTo>
                  <a:lnTo>
                    <a:pt x="241" y="625"/>
                  </a:lnTo>
                  <a:lnTo>
                    <a:pt x="238" y="639"/>
                  </a:lnTo>
                  <a:lnTo>
                    <a:pt x="234" y="654"/>
                  </a:lnTo>
                  <a:lnTo>
                    <a:pt x="231" y="668"/>
                  </a:lnTo>
                  <a:lnTo>
                    <a:pt x="430" y="696"/>
                  </a:lnTo>
                  <a:lnTo>
                    <a:pt x="438" y="669"/>
                  </a:lnTo>
                  <a:lnTo>
                    <a:pt x="448" y="643"/>
                  </a:lnTo>
                  <a:lnTo>
                    <a:pt x="459" y="618"/>
                  </a:lnTo>
                  <a:lnTo>
                    <a:pt x="472" y="594"/>
                  </a:lnTo>
                  <a:lnTo>
                    <a:pt x="489" y="572"/>
                  </a:lnTo>
                  <a:lnTo>
                    <a:pt x="506" y="551"/>
                  </a:lnTo>
                  <a:lnTo>
                    <a:pt x="525" y="531"/>
                  </a:lnTo>
                  <a:lnTo>
                    <a:pt x="544" y="513"/>
                  </a:lnTo>
                  <a:lnTo>
                    <a:pt x="566" y="497"/>
                  </a:lnTo>
                  <a:lnTo>
                    <a:pt x="589" y="482"/>
                  </a:lnTo>
                  <a:lnTo>
                    <a:pt x="613" y="470"/>
                  </a:lnTo>
                  <a:lnTo>
                    <a:pt x="639" y="460"/>
                  </a:lnTo>
                  <a:lnTo>
                    <a:pt x="665" y="451"/>
                  </a:lnTo>
                  <a:lnTo>
                    <a:pt x="692" y="445"/>
                  </a:lnTo>
                  <a:lnTo>
                    <a:pt x="720" y="441"/>
                  </a:lnTo>
                  <a:lnTo>
                    <a:pt x="748" y="440"/>
                  </a:lnTo>
                  <a:lnTo>
                    <a:pt x="782" y="441"/>
                  </a:lnTo>
                  <a:lnTo>
                    <a:pt x="814" y="446"/>
                  </a:lnTo>
                  <a:lnTo>
                    <a:pt x="846" y="455"/>
                  </a:lnTo>
                  <a:lnTo>
                    <a:pt x="876" y="466"/>
                  </a:lnTo>
                  <a:lnTo>
                    <a:pt x="905" y="481"/>
                  </a:lnTo>
                  <a:lnTo>
                    <a:pt x="932" y="497"/>
                  </a:lnTo>
                  <a:lnTo>
                    <a:pt x="957" y="517"/>
                  </a:lnTo>
                  <a:lnTo>
                    <a:pt x="981" y="538"/>
                  </a:lnTo>
                  <a:lnTo>
                    <a:pt x="1002" y="562"/>
                  </a:lnTo>
                  <a:lnTo>
                    <a:pt x="1020" y="588"/>
                  </a:lnTo>
                  <a:lnTo>
                    <a:pt x="1037" y="615"/>
                  </a:lnTo>
                  <a:lnTo>
                    <a:pt x="1050" y="645"/>
                  </a:lnTo>
                  <a:lnTo>
                    <a:pt x="1061" y="675"/>
                  </a:lnTo>
                  <a:lnTo>
                    <a:pt x="1070" y="707"/>
                  </a:lnTo>
                  <a:lnTo>
                    <a:pt x="1075" y="741"/>
                  </a:lnTo>
                  <a:lnTo>
                    <a:pt x="1076" y="775"/>
                  </a:lnTo>
                  <a:lnTo>
                    <a:pt x="1075" y="808"/>
                  </a:lnTo>
                  <a:lnTo>
                    <a:pt x="1070" y="842"/>
                  </a:lnTo>
                  <a:lnTo>
                    <a:pt x="1061" y="874"/>
                  </a:lnTo>
                  <a:lnTo>
                    <a:pt x="1050" y="904"/>
                  </a:lnTo>
                  <a:lnTo>
                    <a:pt x="1037" y="934"/>
                  </a:lnTo>
                  <a:lnTo>
                    <a:pt x="1020" y="961"/>
                  </a:lnTo>
                  <a:lnTo>
                    <a:pt x="1002" y="986"/>
                  </a:lnTo>
                  <a:lnTo>
                    <a:pt x="981" y="1010"/>
                  </a:lnTo>
                  <a:lnTo>
                    <a:pt x="957" y="1032"/>
                  </a:lnTo>
                  <a:lnTo>
                    <a:pt x="932" y="1051"/>
                  </a:lnTo>
                  <a:lnTo>
                    <a:pt x="905" y="1068"/>
                  </a:lnTo>
                  <a:lnTo>
                    <a:pt x="876" y="1082"/>
                  </a:lnTo>
                  <a:lnTo>
                    <a:pt x="846" y="1093"/>
                  </a:lnTo>
                  <a:lnTo>
                    <a:pt x="814" y="1102"/>
                  </a:lnTo>
                  <a:lnTo>
                    <a:pt x="782" y="1107"/>
                  </a:lnTo>
                  <a:lnTo>
                    <a:pt x="748" y="1108"/>
                  </a:lnTo>
                  <a:lnTo>
                    <a:pt x="715" y="1107"/>
                  </a:lnTo>
                  <a:lnTo>
                    <a:pt x="682" y="1102"/>
                  </a:lnTo>
                  <a:lnTo>
                    <a:pt x="651" y="1093"/>
                  </a:lnTo>
                  <a:lnTo>
                    <a:pt x="622" y="1082"/>
                  </a:lnTo>
                  <a:lnTo>
                    <a:pt x="593" y="1068"/>
                  </a:lnTo>
                  <a:lnTo>
                    <a:pt x="566" y="1051"/>
                  </a:lnTo>
                  <a:lnTo>
                    <a:pt x="540" y="1032"/>
                  </a:lnTo>
                  <a:lnTo>
                    <a:pt x="517" y="1010"/>
                  </a:lnTo>
                  <a:lnTo>
                    <a:pt x="496" y="986"/>
                  </a:lnTo>
                  <a:lnTo>
                    <a:pt x="476" y="961"/>
                  </a:lnTo>
                  <a:lnTo>
                    <a:pt x="460" y="934"/>
                  </a:lnTo>
                  <a:lnTo>
                    <a:pt x="446" y="904"/>
                  </a:lnTo>
                  <a:lnTo>
                    <a:pt x="435" y="874"/>
                  </a:lnTo>
                  <a:lnTo>
                    <a:pt x="426" y="842"/>
                  </a:lnTo>
                  <a:lnTo>
                    <a:pt x="421" y="808"/>
                  </a:lnTo>
                  <a:lnTo>
                    <a:pt x="420" y="775"/>
                  </a:lnTo>
                  <a:lnTo>
                    <a:pt x="420" y="760"/>
                  </a:lnTo>
                  <a:lnTo>
                    <a:pt x="421" y="745"/>
                  </a:lnTo>
                  <a:lnTo>
                    <a:pt x="424" y="731"/>
                  </a:lnTo>
                  <a:lnTo>
                    <a:pt x="426" y="716"/>
                  </a:lnTo>
                  <a:lnTo>
                    <a:pt x="76" y="697"/>
                  </a:lnTo>
                  <a:lnTo>
                    <a:pt x="0" y="705"/>
                  </a:lnTo>
                  <a:lnTo>
                    <a:pt x="5" y="862"/>
                  </a:lnTo>
                  <a:lnTo>
                    <a:pt x="228" y="884"/>
                  </a:lnTo>
                  <a:lnTo>
                    <a:pt x="231" y="903"/>
                  </a:lnTo>
                  <a:lnTo>
                    <a:pt x="236" y="920"/>
                  </a:lnTo>
                  <a:lnTo>
                    <a:pt x="241" y="937"/>
                  </a:lnTo>
                  <a:lnTo>
                    <a:pt x="246" y="955"/>
                  </a:lnTo>
                  <a:lnTo>
                    <a:pt x="36" y="1108"/>
                  </a:lnTo>
                  <a:lnTo>
                    <a:pt x="44" y="1125"/>
                  </a:lnTo>
                  <a:lnTo>
                    <a:pt x="52" y="1141"/>
                  </a:lnTo>
                  <a:lnTo>
                    <a:pt x="61" y="1159"/>
                  </a:lnTo>
                  <a:lnTo>
                    <a:pt x="70" y="1175"/>
                  </a:lnTo>
                  <a:lnTo>
                    <a:pt x="78" y="1191"/>
                  </a:lnTo>
                  <a:lnTo>
                    <a:pt x="88" y="1206"/>
                  </a:lnTo>
                  <a:lnTo>
                    <a:pt x="100" y="1222"/>
                  </a:lnTo>
                  <a:lnTo>
                    <a:pt x="110" y="1237"/>
                  </a:lnTo>
                  <a:lnTo>
                    <a:pt x="347" y="1130"/>
                  </a:lnTo>
                  <a:lnTo>
                    <a:pt x="353" y="1138"/>
                  </a:lnTo>
                  <a:lnTo>
                    <a:pt x="359" y="1144"/>
                  </a:lnTo>
                  <a:lnTo>
                    <a:pt x="366" y="1150"/>
                  </a:lnTo>
                  <a:lnTo>
                    <a:pt x="372" y="1156"/>
                  </a:lnTo>
                  <a:lnTo>
                    <a:pt x="378" y="1162"/>
                  </a:lnTo>
                  <a:lnTo>
                    <a:pt x="384" y="1169"/>
                  </a:lnTo>
                  <a:lnTo>
                    <a:pt x="390" y="1175"/>
                  </a:lnTo>
                  <a:lnTo>
                    <a:pt x="398" y="1181"/>
                  </a:lnTo>
                  <a:lnTo>
                    <a:pt x="291" y="1420"/>
                  </a:lnTo>
                  <a:lnTo>
                    <a:pt x="306" y="1430"/>
                  </a:lnTo>
                  <a:lnTo>
                    <a:pt x="322" y="1441"/>
                  </a:lnTo>
                  <a:lnTo>
                    <a:pt x="337" y="1451"/>
                  </a:lnTo>
                  <a:lnTo>
                    <a:pt x="353" y="1460"/>
                  </a:lnTo>
                  <a:lnTo>
                    <a:pt x="369" y="1470"/>
                  </a:lnTo>
                  <a:lnTo>
                    <a:pt x="385" y="1478"/>
                  </a:lnTo>
                  <a:lnTo>
                    <a:pt x="403" y="1486"/>
                  </a:lnTo>
                  <a:lnTo>
                    <a:pt x="419" y="1494"/>
                  </a:lnTo>
                  <a:lnTo>
                    <a:pt x="572" y="1282"/>
                  </a:lnTo>
                  <a:lnTo>
                    <a:pt x="581" y="1284"/>
                  </a:lnTo>
                  <a:lnTo>
                    <a:pt x="589" y="1287"/>
                  </a:lnTo>
                  <a:lnTo>
                    <a:pt x="597" y="1289"/>
                  </a:lnTo>
                  <a:lnTo>
                    <a:pt x="605" y="1292"/>
                  </a:lnTo>
                  <a:lnTo>
                    <a:pt x="614" y="1294"/>
                  </a:lnTo>
                  <a:lnTo>
                    <a:pt x="623" y="1297"/>
                  </a:lnTo>
                  <a:lnTo>
                    <a:pt x="631" y="1298"/>
                  </a:lnTo>
                  <a:lnTo>
                    <a:pt x="640" y="1300"/>
                  </a:lnTo>
                  <a:lnTo>
                    <a:pt x="668" y="1562"/>
                  </a:lnTo>
                  <a:lnTo>
                    <a:pt x="676" y="1563"/>
                  </a:lnTo>
                  <a:lnTo>
                    <a:pt x="685" y="1563"/>
                  </a:lnTo>
                  <a:lnTo>
                    <a:pt x="694" y="1564"/>
                  </a:lnTo>
                  <a:lnTo>
                    <a:pt x="704" y="1564"/>
                  </a:lnTo>
                  <a:lnTo>
                    <a:pt x="712" y="1565"/>
                  </a:lnTo>
                  <a:lnTo>
                    <a:pt x="721" y="1565"/>
                  </a:lnTo>
                  <a:lnTo>
                    <a:pt x="731" y="1565"/>
                  </a:lnTo>
                  <a:lnTo>
                    <a:pt x="740" y="1565"/>
                  </a:lnTo>
                  <a:lnTo>
                    <a:pt x="750" y="1565"/>
                  </a:lnTo>
                  <a:lnTo>
                    <a:pt x="758" y="1565"/>
                  </a:lnTo>
                  <a:lnTo>
                    <a:pt x="768" y="1565"/>
                  </a:lnTo>
                  <a:lnTo>
                    <a:pt x="777" y="1564"/>
                  </a:lnTo>
                  <a:lnTo>
                    <a:pt x="787" y="1564"/>
                  </a:lnTo>
                  <a:lnTo>
                    <a:pt x="796" y="1563"/>
                  </a:lnTo>
                  <a:lnTo>
                    <a:pt x="805" y="1563"/>
                  </a:lnTo>
                  <a:lnTo>
                    <a:pt x="814" y="1562"/>
                  </a:lnTo>
                  <a:lnTo>
                    <a:pt x="840" y="1300"/>
                  </a:lnTo>
                  <a:lnTo>
                    <a:pt x="849" y="1298"/>
                  </a:lnTo>
                  <a:lnTo>
                    <a:pt x="858" y="1297"/>
                  </a:lnTo>
                  <a:lnTo>
                    <a:pt x="866" y="1294"/>
                  </a:lnTo>
                  <a:lnTo>
                    <a:pt x="875" y="1292"/>
                  </a:lnTo>
                  <a:lnTo>
                    <a:pt x="884" y="1289"/>
                  </a:lnTo>
                  <a:lnTo>
                    <a:pt x="892" y="1287"/>
                  </a:lnTo>
                  <a:lnTo>
                    <a:pt x="901" y="1284"/>
                  </a:lnTo>
                  <a:lnTo>
                    <a:pt x="910" y="1282"/>
                  </a:lnTo>
                  <a:lnTo>
                    <a:pt x="1061" y="1494"/>
                  </a:lnTo>
                  <a:lnTo>
                    <a:pt x="1078" y="1486"/>
                  </a:lnTo>
                  <a:lnTo>
                    <a:pt x="1095" y="1478"/>
                  </a:lnTo>
                  <a:lnTo>
                    <a:pt x="1111" y="1470"/>
                  </a:lnTo>
                  <a:lnTo>
                    <a:pt x="1127" y="1460"/>
                  </a:lnTo>
                  <a:lnTo>
                    <a:pt x="1143" y="1451"/>
                  </a:lnTo>
                  <a:lnTo>
                    <a:pt x="1158" y="1441"/>
                  </a:lnTo>
                  <a:lnTo>
                    <a:pt x="1175" y="1430"/>
                  </a:lnTo>
                  <a:lnTo>
                    <a:pt x="1189" y="1420"/>
                  </a:lnTo>
                  <a:lnTo>
                    <a:pt x="1083" y="1181"/>
                  </a:lnTo>
                  <a:lnTo>
                    <a:pt x="1090" y="1175"/>
                  </a:lnTo>
                  <a:lnTo>
                    <a:pt x="1096" y="1169"/>
                  </a:lnTo>
                  <a:lnTo>
                    <a:pt x="1102" y="1162"/>
                  </a:lnTo>
                  <a:lnTo>
                    <a:pt x="1110" y="1156"/>
                  </a:lnTo>
                  <a:lnTo>
                    <a:pt x="1116" y="1150"/>
                  </a:lnTo>
                  <a:lnTo>
                    <a:pt x="1122" y="1144"/>
                  </a:lnTo>
                  <a:lnTo>
                    <a:pt x="1127" y="1138"/>
                  </a:lnTo>
                  <a:lnTo>
                    <a:pt x="1134" y="1130"/>
                  </a:lnTo>
                  <a:lnTo>
                    <a:pt x="1371" y="1237"/>
                  </a:lnTo>
                  <a:lnTo>
                    <a:pt x="1381" y="1222"/>
                  </a:lnTo>
                  <a:lnTo>
                    <a:pt x="1392" y="1206"/>
                  </a:lnTo>
                  <a:lnTo>
                    <a:pt x="1402" y="1191"/>
                  </a:lnTo>
                  <a:lnTo>
                    <a:pt x="1411" y="1175"/>
                  </a:lnTo>
                  <a:lnTo>
                    <a:pt x="1421" y="1159"/>
                  </a:lnTo>
                  <a:lnTo>
                    <a:pt x="1429" y="1141"/>
                  </a:lnTo>
                  <a:lnTo>
                    <a:pt x="1437" y="1125"/>
                  </a:lnTo>
                  <a:lnTo>
                    <a:pt x="1445" y="1108"/>
                  </a:lnTo>
                  <a:lnTo>
                    <a:pt x="1234" y="955"/>
                  </a:lnTo>
                  <a:lnTo>
                    <a:pt x="1239" y="937"/>
                  </a:lnTo>
                  <a:lnTo>
                    <a:pt x="1244" y="920"/>
                  </a:lnTo>
                  <a:lnTo>
                    <a:pt x="1249" y="903"/>
                  </a:lnTo>
                  <a:lnTo>
                    <a:pt x="1253" y="884"/>
                  </a:lnTo>
                  <a:lnTo>
                    <a:pt x="1511" y="8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659" name="Group 40"/>
          <p:cNvGrpSpPr>
            <a:grpSpLocks/>
          </p:cNvGrpSpPr>
          <p:nvPr/>
        </p:nvGrpSpPr>
        <p:grpSpPr bwMode="auto">
          <a:xfrm>
            <a:off x="250825" y="2420938"/>
            <a:ext cx="7158038" cy="4427537"/>
            <a:chOff x="160" y="1525"/>
            <a:chExt cx="4509" cy="2789"/>
          </a:xfrm>
        </p:grpSpPr>
        <p:sp>
          <p:nvSpPr>
            <p:cNvPr id="27689" name="Freeform 41"/>
            <p:cNvSpPr>
              <a:spLocks/>
            </p:cNvSpPr>
            <p:nvPr/>
          </p:nvSpPr>
          <p:spPr bwMode="auto">
            <a:xfrm>
              <a:off x="2338" y="3234"/>
              <a:ext cx="476" cy="78"/>
            </a:xfrm>
            <a:custGeom>
              <a:avLst/>
              <a:gdLst>
                <a:gd name="T0" fmla="*/ 25 w 2092"/>
                <a:gd name="T1" fmla="*/ 3 h 342"/>
                <a:gd name="T2" fmla="*/ 2 w 2092"/>
                <a:gd name="T3" fmla="*/ 3 h 342"/>
                <a:gd name="T4" fmla="*/ 2 w 2092"/>
                <a:gd name="T5" fmla="*/ 3 h 342"/>
                <a:gd name="T6" fmla="*/ 1 w 2092"/>
                <a:gd name="T7" fmla="*/ 3 h 342"/>
                <a:gd name="T8" fmla="*/ 1 w 2092"/>
                <a:gd name="T9" fmla="*/ 3 h 342"/>
                <a:gd name="T10" fmla="*/ 1 w 2092"/>
                <a:gd name="T11" fmla="*/ 3 h 342"/>
                <a:gd name="T12" fmla="*/ 1 w 2092"/>
                <a:gd name="T13" fmla="*/ 3 h 342"/>
                <a:gd name="T14" fmla="*/ 1 w 2092"/>
                <a:gd name="T15" fmla="*/ 3 h 342"/>
                <a:gd name="T16" fmla="*/ 1 w 2092"/>
                <a:gd name="T17" fmla="*/ 3 h 342"/>
                <a:gd name="T18" fmla="*/ 1 w 2092"/>
                <a:gd name="T19" fmla="*/ 2 h 342"/>
                <a:gd name="T20" fmla="*/ 1 w 2092"/>
                <a:gd name="T21" fmla="*/ 0 h 342"/>
                <a:gd name="T22" fmla="*/ 0 w 2092"/>
                <a:gd name="T23" fmla="*/ 0 h 342"/>
                <a:gd name="T24" fmla="*/ 0 w 2092"/>
                <a:gd name="T25" fmla="*/ 2 h 342"/>
                <a:gd name="T26" fmla="*/ 0 w 2092"/>
                <a:gd name="T27" fmla="*/ 3 h 342"/>
                <a:gd name="T28" fmla="*/ 0 w 2092"/>
                <a:gd name="T29" fmla="*/ 3 h 342"/>
                <a:gd name="T30" fmla="*/ 0 w 2092"/>
                <a:gd name="T31" fmla="*/ 3 h 342"/>
                <a:gd name="T32" fmla="*/ 0 w 2092"/>
                <a:gd name="T33" fmla="*/ 3 h 342"/>
                <a:gd name="T34" fmla="*/ 0 w 2092"/>
                <a:gd name="T35" fmla="*/ 3 h 342"/>
                <a:gd name="T36" fmla="*/ 0 w 2092"/>
                <a:gd name="T37" fmla="*/ 3 h 342"/>
                <a:gd name="T38" fmla="*/ 0 w 2092"/>
                <a:gd name="T39" fmla="*/ 3 h 342"/>
                <a:gd name="T40" fmla="*/ 0 w 2092"/>
                <a:gd name="T41" fmla="*/ 4 h 342"/>
                <a:gd name="T42" fmla="*/ 1 w 2092"/>
                <a:gd name="T43" fmla="*/ 4 h 342"/>
                <a:gd name="T44" fmla="*/ 1 w 2092"/>
                <a:gd name="T45" fmla="*/ 4 h 342"/>
                <a:gd name="T46" fmla="*/ 1 w 2092"/>
                <a:gd name="T47" fmla="*/ 4 h 342"/>
                <a:gd name="T48" fmla="*/ 1 w 2092"/>
                <a:gd name="T49" fmla="*/ 4 h 342"/>
                <a:gd name="T50" fmla="*/ 1 w 2092"/>
                <a:gd name="T51" fmla="*/ 4 h 342"/>
                <a:gd name="T52" fmla="*/ 1 w 2092"/>
                <a:gd name="T53" fmla="*/ 4 h 342"/>
                <a:gd name="T54" fmla="*/ 2 w 2092"/>
                <a:gd name="T55" fmla="*/ 4 h 342"/>
                <a:gd name="T56" fmla="*/ 2 w 2092"/>
                <a:gd name="T57" fmla="*/ 4 h 342"/>
                <a:gd name="T58" fmla="*/ 25 w 2092"/>
                <a:gd name="T59" fmla="*/ 4 h 342"/>
                <a:gd name="T60" fmla="*/ 25 w 2092"/>
                <a:gd name="T61" fmla="*/ 3 h 3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92"/>
                <a:gd name="T94" fmla="*/ 0 h 342"/>
                <a:gd name="T95" fmla="*/ 2092 w 2092"/>
                <a:gd name="T96" fmla="*/ 342 h 34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92" h="342">
                  <a:moveTo>
                    <a:pt x="2092" y="251"/>
                  </a:moveTo>
                  <a:lnTo>
                    <a:pt x="144" y="251"/>
                  </a:lnTo>
                  <a:lnTo>
                    <a:pt x="133" y="250"/>
                  </a:lnTo>
                  <a:lnTo>
                    <a:pt x="123" y="248"/>
                  </a:lnTo>
                  <a:lnTo>
                    <a:pt x="115" y="243"/>
                  </a:lnTo>
                  <a:lnTo>
                    <a:pt x="106" y="236"/>
                  </a:lnTo>
                  <a:lnTo>
                    <a:pt x="100" y="228"/>
                  </a:lnTo>
                  <a:lnTo>
                    <a:pt x="95" y="220"/>
                  </a:lnTo>
                  <a:lnTo>
                    <a:pt x="92" y="209"/>
                  </a:lnTo>
                  <a:lnTo>
                    <a:pt x="91" y="19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99"/>
                  </a:lnTo>
                  <a:lnTo>
                    <a:pt x="1" y="214"/>
                  </a:lnTo>
                  <a:lnTo>
                    <a:pt x="3" y="227"/>
                  </a:lnTo>
                  <a:lnTo>
                    <a:pt x="7" y="242"/>
                  </a:lnTo>
                  <a:lnTo>
                    <a:pt x="12" y="255"/>
                  </a:lnTo>
                  <a:lnTo>
                    <a:pt x="18" y="267"/>
                  </a:lnTo>
                  <a:lnTo>
                    <a:pt x="25" y="279"/>
                  </a:lnTo>
                  <a:lnTo>
                    <a:pt x="32" y="290"/>
                  </a:lnTo>
                  <a:lnTo>
                    <a:pt x="42" y="300"/>
                  </a:lnTo>
                  <a:lnTo>
                    <a:pt x="52" y="309"/>
                  </a:lnTo>
                  <a:lnTo>
                    <a:pt x="64" y="318"/>
                  </a:lnTo>
                  <a:lnTo>
                    <a:pt x="75" y="325"/>
                  </a:lnTo>
                  <a:lnTo>
                    <a:pt x="88" y="331"/>
                  </a:lnTo>
                  <a:lnTo>
                    <a:pt x="102" y="336"/>
                  </a:lnTo>
                  <a:lnTo>
                    <a:pt x="115" y="340"/>
                  </a:lnTo>
                  <a:lnTo>
                    <a:pt x="129" y="342"/>
                  </a:lnTo>
                  <a:lnTo>
                    <a:pt x="144" y="342"/>
                  </a:lnTo>
                  <a:lnTo>
                    <a:pt x="2086" y="342"/>
                  </a:lnTo>
                  <a:lnTo>
                    <a:pt x="2092" y="251"/>
                  </a:lnTo>
                  <a:close/>
                </a:path>
              </a:pathLst>
            </a:custGeom>
            <a:noFill/>
            <a:ln w="7938">
              <a:solidFill>
                <a:schemeClr val="bg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7690" name="Picture 4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" y="2667"/>
              <a:ext cx="588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1" name="Rectangle 43"/>
            <p:cNvSpPr>
              <a:spLocks noChangeArrowheads="1"/>
            </p:cNvSpPr>
            <p:nvPr/>
          </p:nvSpPr>
          <p:spPr bwMode="auto">
            <a:xfrm>
              <a:off x="1219" y="2667"/>
              <a:ext cx="588" cy="1197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44"/>
            <p:cNvSpPr>
              <a:spLocks/>
            </p:cNvSpPr>
            <p:nvPr/>
          </p:nvSpPr>
          <p:spPr bwMode="auto">
            <a:xfrm>
              <a:off x="1807" y="2804"/>
              <a:ext cx="230" cy="178"/>
            </a:xfrm>
            <a:custGeom>
              <a:avLst/>
              <a:gdLst>
                <a:gd name="T0" fmla="*/ 0 w 1007"/>
                <a:gd name="T1" fmla="*/ 0 h 782"/>
                <a:gd name="T2" fmla="*/ 12 w 1007"/>
                <a:gd name="T3" fmla="*/ 4 h 782"/>
                <a:gd name="T4" fmla="*/ 12 w 1007"/>
                <a:gd name="T5" fmla="*/ 9 h 782"/>
                <a:gd name="T6" fmla="*/ 0 w 1007"/>
                <a:gd name="T7" fmla="*/ 9 h 782"/>
                <a:gd name="T8" fmla="*/ 0 w 1007"/>
                <a:gd name="T9" fmla="*/ 0 h 7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7"/>
                <a:gd name="T16" fmla="*/ 0 h 782"/>
                <a:gd name="T17" fmla="*/ 1007 w 1007"/>
                <a:gd name="T18" fmla="*/ 782 h 7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7" h="782">
                  <a:moveTo>
                    <a:pt x="0" y="0"/>
                  </a:moveTo>
                  <a:lnTo>
                    <a:pt x="1007" y="316"/>
                  </a:lnTo>
                  <a:lnTo>
                    <a:pt x="1007" y="782"/>
                  </a:lnTo>
                  <a:lnTo>
                    <a:pt x="0" y="7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7693" name="Picture 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" y="2759"/>
              <a:ext cx="844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4" name="Rectangle 46"/>
            <p:cNvSpPr>
              <a:spLocks noChangeArrowheads="1"/>
            </p:cNvSpPr>
            <p:nvPr/>
          </p:nvSpPr>
          <p:spPr bwMode="auto">
            <a:xfrm>
              <a:off x="2037" y="2759"/>
              <a:ext cx="843" cy="497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Rectangle 47"/>
            <p:cNvSpPr>
              <a:spLocks noChangeArrowheads="1"/>
            </p:cNvSpPr>
            <p:nvPr/>
          </p:nvSpPr>
          <p:spPr bwMode="auto">
            <a:xfrm>
              <a:off x="2882" y="2802"/>
              <a:ext cx="369" cy="156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Rectangle 48"/>
            <p:cNvSpPr>
              <a:spLocks noChangeArrowheads="1"/>
            </p:cNvSpPr>
            <p:nvPr/>
          </p:nvSpPr>
          <p:spPr bwMode="auto">
            <a:xfrm>
              <a:off x="2995" y="2802"/>
              <a:ext cx="256" cy="156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Rectangle 49"/>
            <p:cNvSpPr>
              <a:spLocks noChangeArrowheads="1"/>
            </p:cNvSpPr>
            <p:nvPr/>
          </p:nvSpPr>
          <p:spPr bwMode="auto">
            <a:xfrm>
              <a:off x="2973" y="2972"/>
              <a:ext cx="422" cy="283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50"/>
            <p:cNvSpPr>
              <a:spLocks/>
            </p:cNvSpPr>
            <p:nvPr/>
          </p:nvSpPr>
          <p:spPr bwMode="auto">
            <a:xfrm>
              <a:off x="543" y="3847"/>
              <a:ext cx="564" cy="17"/>
            </a:xfrm>
            <a:custGeom>
              <a:avLst/>
              <a:gdLst>
                <a:gd name="T0" fmla="*/ 0 w 2478"/>
                <a:gd name="T1" fmla="*/ 0 h 72"/>
                <a:gd name="T2" fmla="*/ 29 w 2478"/>
                <a:gd name="T3" fmla="*/ 0 h 72"/>
                <a:gd name="T4" fmla="*/ 29 w 2478"/>
                <a:gd name="T5" fmla="*/ 0 h 72"/>
                <a:gd name="T6" fmla="*/ 29 w 2478"/>
                <a:gd name="T7" fmla="*/ 0 h 72"/>
                <a:gd name="T8" fmla="*/ 29 w 2478"/>
                <a:gd name="T9" fmla="*/ 0 h 72"/>
                <a:gd name="T10" fmla="*/ 28 w 2478"/>
                <a:gd name="T11" fmla="*/ 1 h 72"/>
                <a:gd name="T12" fmla="*/ 28 w 2478"/>
                <a:gd name="T13" fmla="*/ 1 h 72"/>
                <a:gd name="T14" fmla="*/ 28 w 2478"/>
                <a:gd name="T15" fmla="*/ 1 h 72"/>
                <a:gd name="T16" fmla="*/ 28 w 2478"/>
                <a:gd name="T17" fmla="*/ 1 h 72"/>
                <a:gd name="T18" fmla="*/ 28 w 2478"/>
                <a:gd name="T19" fmla="*/ 1 h 72"/>
                <a:gd name="T20" fmla="*/ 28 w 2478"/>
                <a:gd name="T21" fmla="*/ 1 h 72"/>
                <a:gd name="T22" fmla="*/ 28 w 2478"/>
                <a:gd name="T23" fmla="*/ 1 h 72"/>
                <a:gd name="T24" fmla="*/ 1 w 2478"/>
                <a:gd name="T25" fmla="*/ 1 h 72"/>
                <a:gd name="T26" fmla="*/ 1 w 2478"/>
                <a:gd name="T27" fmla="*/ 1 h 72"/>
                <a:gd name="T28" fmla="*/ 1 w 2478"/>
                <a:gd name="T29" fmla="*/ 1 h 72"/>
                <a:gd name="T30" fmla="*/ 1 w 2478"/>
                <a:gd name="T31" fmla="*/ 1 h 72"/>
                <a:gd name="T32" fmla="*/ 1 w 2478"/>
                <a:gd name="T33" fmla="*/ 1 h 72"/>
                <a:gd name="T34" fmla="*/ 0 w 2478"/>
                <a:gd name="T35" fmla="*/ 0 h 72"/>
                <a:gd name="T36" fmla="*/ 0 w 2478"/>
                <a:gd name="T37" fmla="*/ 0 h 72"/>
                <a:gd name="T38" fmla="*/ 0 w 2478"/>
                <a:gd name="T39" fmla="*/ 0 h 72"/>
                <a:gd name="T40" fmla="*/ 0 w 2478"/>
                <a:gd name="T41" fmla="*/ 0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78"/>
                <a:gd name="T64" fmla="*/ 0 h 72"/>
                <a:gd name="T65" fmla="*/ 2478 w 2478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78" h="72">
                  <a:moveTo>
                    <a:pt x="0" y="0"/>
                  </a:moveTo>
                  <a:lnTo>
                    <a:pt x="2478" y="0"/>
                  </a:lnTo>
                  <a:lnTo>
                    <a:pt x="2464" y="16"/>
                  </a:lnTo>
                  <a:lnTo>
                    <a:pt x="2450" y="31"/>
                  </a:lnTo>
                  <a:lnTo>
                    <a:pt x="2435" y="43"/>
                  </a:lnTo>
                  <a:lnTo>
                    <a:pt x="2420" y="53"/>
                  </a:lnTo>
                  <a:lnTo>
                    <a:pt x="2404" y="61"/>
                  </a:lnTo>
                  <a:lnTo>
                    <a:pt x="2389" y="67"/>
                  </a:lnTo>
                  <a:lnTo>
                    <a:pt x="2381" y="70"/>
                  </a:lnTo>
                  <a:lnTo>
                    <a:pt x="2373" y="71"/>
                  </a:lnTo>
                  <a:lnTo>
                    <a:pt x="2364" y="72"/>
                  </a:lnTo>
                  <a:lnTo>
                    <a:pt x="2356" y="72"/>
                  </a:lnTo>
                  <a:lnTo>
                    <a:pt x="122" y="72"/>
                  </a:lnTo>
                  <a:lnTo>
                    <a:pt x="106" y="71"/>
                  </a:lnTo>
                  <a:lnTo>
                    <a:pt x="89" y="67"/>
                  </a:lnTo>
                  <a:lnTo>
                    <a:pt x="73" y="61"/>
                  </a:lnTo>
                  <a:lnTo>
                    <a:pt x="59" y="53"/>
                  </a:lnTo>
                  <a:lnTo>
                    <a:pt x="43" y="43"/>
                  </a:lnTo>
                  <a:lnTo>
                    <a:pt x="28" y="31"/>
                  </a:lnTo>
                  <a:lnTo>
                    <a:pt x="1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99" name="Freeform 51"/>
            <p:cNvSpPr>
              <a:spLocks/>
            </p:cNvSpPr>
            <p:nvPr/>
          </p:nvSpPr>
          <p:spPr bwMode="auto">
            <a:xfrm>
              <a:off x="535" y="3835"/>
              <a:ext cx="580" cy="25"/>
            </a:xfrm>
            <a:custGeom>
              <a:avLst/>
              <a:gdLst>
                <a:gd name="T0" fmla="*/ 29 w 2551"/>
                <a:gd name="T1" fmla="*/ 1 h 110"/>
                <a:gd name="T2" fmla="*/ 1 w 2551"/>
                <a:gd name="T3" fmla="*/ 1 h 110"/>
                <a:gd name="T4" fmla="*/ 1 w 2551"/>
                <a:gd name="T5" fmla="*/ 1 h 110"/>
                <a:gd name="T6" fmla="*/ 1 w 2551"/>
                <a:gd name="T7" fmla="*/ 1 h 110"/>
                <a:gd name="T8" fmla="*/ 1 w 2551"/>
                <a:gd name="T9" fmla="*/ 1 h 110"/>
                <a:gd name="T10" fmla="*/ 0 w 2551"/>
                <a:gd name="T11" fmla="*/ 1 h 110"/>
                <a:gd name="T12" fmla="*/ 0 w 2551"/>
                <a:gd name="T13" fmla="*/ 1 h 110"/>
                <a:gd name="T14" fmla="*/ 0 w 2551"/>
                <a:gd name="T15" fmla="*/ 0 h 110"/>
                <a:gd name="T16" fmla="*/ 0 w 2551"/>
                <a:gd name="T17" fmla="*/ 0 h 110"/>
                <a:gd name="T18" fmla="*/ 0 w 2551"/>
                <a:gd name="T19" fmla="*/ 0 h 110"/>
                <a:gd name="T20" fmla="*/ 30 w 2551"/>
                <a:gd name="T21" fmla="*/ 0 h 110"/>
                <a:gd name="T22" fmla="*/ 30 w 2551"/>
                <a:gd name="T23" fmla="*/ 0 h 110"/>
                <a:gd name="T24" fmla="*/ 30 w 2551"/>
                <a:gd name="T25" fmla="*/ 0 h 110"/>
                <a:gd name="T26" fmla="*/ 30 w 2551"/>
                <a:gd name="T27" fmla="*/ 1 h 110"/>
                <a:gd name="T28" fmla="*/ 30 w 2551"/>
                <a:gd name="T29" fmla="*/ 1 h 110"/>
                <a:gd name="T30" fmla="*/ 29 w 2551"/>
                <a:gd name="T31" fmla="*/ 1 h 110"/>
                <a:gd name="T32" fmla="*/ 29 w 2551"/>
                <a:gd name="T33" fmla="*/ 1 h 110"/>
                <a:gd name="T34" fmla="*/ 29 w 2551"/>
                <a:gd name="T35" fmla="*/ 1 h 110"/>
                <a:gd name="T36" fmla="*/ 29 w 2551"/>
                <a:gd name="T37" fmla="*/ 1 h 1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51"/>
                <a:gd name="T58" fmla="*/ 0 h 110"/>
                <a:gd name="T59" fmla="*/ 2551 w 2551"/>
                <a:gd name="T60" fmla="*/ 110 h 1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51" h="110">
                  <a:moveTo>
                    <a:pt x="2452" y="110"/>
                  </a:moveTo>
                  <a:lnTo>
                    <a:pt x="97" y="110"/>
                  </a:lnTo>
                  <a:lnTo>
                    <a:pt x="84" y="102"/>
                  </a:lnTo>
                  <a:lnTo>
                    <a:pt x="72" y="92"/>
                  </a:lnTo>
                  <a:lnTo>
                    <a:pt x="58" y="80"/>
                  </a:lnTo>
                  <a:lnTo>
                    <a:pt x="46" y="67"/>
                  </a:lnTo>
                  <a:lnTo>
                    <a:pt x="34" y="52"/>
                  </a:lnTo>
                  <a:lnTo>
                    <a:pt x="23" y="36"/>
                  </a:lnTo>
                  <a:lnTo>
                    <a:pt x="11" y="18"/>
                  </a:lnTo>
                  <a:lnTo>
                    <a:pt x="0" y="0"/>
                  </a:lnTo>
                  <a:lnTo>
                    <a:pt x="2551" y="0"/>
                  </a:lnTo>
                  <a:lnTo>
                    <a:pt x="2540" y="18"/>
                  </a:lnTo>
                  <a:lnTo>
                    <a:pt x="2528" y="36"/>
                  </a:lnTo>
                  <a:lnTo>
                    <a:pt x="2517" y="52"/>
                  </a:lnTo>
                  <a:lnTo>
                    <a:pt x="2505" y="67"/>
                  </a:lnTo>
                  <a:lnTo>
                    <a:pt x="2491" y="80"/>
                  </a:lnTo>
                  <a:lnTo>
                    <a:pt x="2479" y="92"/>
                  </a:lnTo>
                  <a:lnTo>
                    <a:pt x="2466" y="102"/>
                  </a:lnTo>
                  <a:lnTo>
                    <a:pt x="2452" y="110"/>
                  </a:lnTo>
                  <a:close/>
                </a:path>
              </a:pathLst>
            </a:custGeom>
            <a:solidFill>
              <a:srgbClr val="5D5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0" name="Freeform 52"/>
            <p:cNvSpPr>
              <a:spLocks/>
            </p:cNvSpPr>
            <p:nvPr/>
          </p:nvSpPr>
          <p:spPr bwMode="auto">
            <a:xfrm>
              <a:off x="529" y="3822"/>
              <a:ext cx="592" cy="25"/>
            </a:xfrm>
            <a:custGeom>
              <a:avLst/>
              <a:gdLst>
                <a:gd name="T0" fmla="*/ 30 w 2603"/>
                <a:gd name="T1" fmla="*/ 1 h 110"/>
                <a:gd name="T2" fmla="*/ 1 w 2603"/>
                <a:gd name="T3" fmla="*/ 1 h 110"/>
                <a:gd name="T4" fmla="*/ 0 w 2603"/>
                <a:gd name="T5" fmla="*/ 1 h 110"/>
                <a:gd name="T6" fmla="*/ 0 w 2603"/>
                <a:gd name="T7" fmla="*/ 1 h 110"/>
                <a:gd name="T8" fmla="*/ 0 w 2603"/>
                <a:gd name="T9" fmla="*/ 0 h 110"/>
                <a:gd name="T10" fmla="*/ 0 w 2603"/>
                <a:gd name="T11" fmla="*/ 0 h 110"/>
                <a:gd name="T12" fmla="*/ 31 w 2603"/>
                <a:gd name="T13" fmla="*/ 0 h 110"/>
                <a:gd name="T14" fmla="*/ 30 w 2603"/>
                <a:gd name="T15" fmla="*/ 0 h 110"/>
                <a:gd name="T16" fmla="*/ 30 w 2603"/>
                <a:gd name="T17" fmla="*/ 1 h 110"/>
                <a:gd name="T18" fmla="*/ 30 w 2603"/>
                <a:gd name="T19" fmla="*/ 1 h 110"/>
                <a:gd name="T20" fmla="*/ 30 w 2603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3"/>
                <a:gd name="T34" fmla="*/ 0 h 110"/>
                <a:gd name="T35" fmla="*/ 2603 w 2603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3" h="110">
                  <a:moveTo>
                    <a:pt x="2541" y="110"/>
                  </a:moveTo>
                  <a:lnTo>
                    <a:pt x="63" y="110"/>
                  </a:lnTo>
                  <a:lnTo>
                    <a:pt x="46" y="86"/>
                  </a:lnTo>
                  <a:lnTo>
                    <a:pt x="31" y="61"/>
                  </a:lnTo>
                  <a:lnTo>
                    <a:pt x="15" y="32"/>
                  </a:lnTo>
                  <a:lnTo>
                    <a:pt x="0" y="0"/>
                  </a:lnTo>
                  <a:lnTo>
                    <a:pt x="2603" y="0"/>
                  </a:lnTo>
                  <a:lnTo>
                    <a:pt x="2590" y="32"/>
                  </a:lnTo>
                  <a:lnTo>
                    <a:pt x="2574" y="61"/>
                  </a:lnTo>
                  <a:lnTo>
                    <a:pt x="2558" y="86"/>
                  </a:lnTo>
                  <a:lnTo>
                    <a:pt x="2541" y="110"/>
                  </a:lnTo>
                  <a:close/>
                </a:path>
              </a:pathLst>
            </a:custGeom>
            <a:solidFill>
              <a:srgbClr val="615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1" name="Freeform 53"/>
            <p:cNvSpPr>
              <a:spLocks/>
            </p:cNvSpPr>
            <p:nvPr/>
          </p:nvSpPr>
          <p:spPr bwMode="auto">
            <a:xfrm>
              <a:off x="524" y="3809"/>
              <a:ext cx="602" cy="26"/>
            </a:xfrm>
            <a:custGeom>
              <a:avLst/>
              <a:gdLst>
                <a:gd name="T0" fmla="*/ 31 w 2643"/>
                <a:gd name="T1" fmla="*/ 1 h 110"/>
                <a:gd name="T2" fmla="*/ 0 w 2643"/>
                <a:gd name="T3" fmla="*/ 1 h 110"/>
                <a:gd name="T4" fmla="*/ 0 w 2643"/>
                <a:gd name="T5" fmla="*/ 1 h 110"/>
                <a:gd name="T6" fmla="*/ 0 w 2643"/>
                <a:gd name="T7" fmla="*/ 1 h 110"/>
                <a:gd name="T8" fmla="*/ 0 w 2643"/>
                <a:gd name="T9" fmla="*/ 0 h 110"/>
                <a:gd name="T10" fmla="*/ 0 w 2643"/>
                <a:gd name="T11" fmla="*/ 0 h 110"/>
                <a:gd name="T12" fmla="*/ 31 w 2643"/>
                <a:gd name="T13" fmla="*/ 0 h 110"/>
                <a:gd name="T14" fmla="*/ 31 w 2643"/>
                <a:gd name="T15" fmla="*/ 0 h 110"/>
                <a:gd name="T16" fmla="*/ 31 w 2643"/>
                <a:gd name="T17" fmla="*/ 1 h 110"/>
                <a:gd name="T18" fmla="*/ 31 w 2643"/>
                <a:gd name="T19" fmla="*/ 1 h 110"/>
                <a:gd name="T20" fmla="*/ 31 w 2643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3"/>
                <a:gd name="T34" fmla="*/ 0 h 110"/>
                <a:gd name="T35" fmla="*/ 2643 w 2643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3" h="110">
                  <a:moveTo>
                    <a:pt x="2597" y="110"/>
                  </a:moveTo>
                  <a:lnTo>
                    <a:pt x="46" y="110"/>
                  </a:lnTo>
                  <a:lnTo>
                    <a:pt x="34" y="86"/>
                  </a:lnTo>
                  <a:lnTo>
                    <a:pt x="22" y="59"/>
                  </a:lnTo>
                  <a:lnTo>
                    <a:pt x="10" y="30"/>
                  </a:lnTo>
                  <a:lnTo>
                    <a:pt x="0" y="0"/>
                  </a:lnTo>
                  <a:lnTo>
                    <a:pt x="2643" y="0"/>
                  </a:lnTo>
                  <a:lnTo>
                    <a:pt x="2632" y="30"/>
                  </a:lnTo>
                  <a:lnTo>
                    <a:pt x="2621" y="59"/>
                  </a:lnTo>
                  <a:lnTo>
                    <a:pt x="2609" y="86"/>
                  </a:lnTo>
                  <a:lnTo>
                    <a:pt x="2597" y="110"/>
                  </a:lnTo>
                  <a:close/>
                </a:path>
              </a:pathLst>
            </a:custGeom>
            <a:solidFill>
              <a:srgbClr val="6562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2" name="Freeform 54"/>
            <p:cNvSpPr>
              <a:spLocks/>
            </p:cNvSpPr>
            <p:nvPr/>
          </p:nvSpPr>
          <p:spPr bwMode="auto">
            <a:xfrm>
              <a:off x="520" y="3797"/>
              <a:ext cx="609" cy="25"/>
            </a:xfrm>
            <a:custGeom>
              <a:avLst/>
              <a:gdLst>
                <a:gd name="T0" fmla="*/ 31 w 2677"/>
                <a:gd name="T1" fmla="*/ 1 h 110"/>
                <a:gd name="T2" fmla="*/ 0 w 2677"/>
                <a:gd name="T3" fmla="*/ 1 h 110"/>
                <a:gd name="T4" fmla="*/ 0 w 2677"/>
                <a:gd name="T5" fmla="*/ 1 h 110"/>
                <a:gd name="T6" fmla="*/ 0 w 2677"/>
                <a:gd name="T7" fmla="*/ 1 h 110"/>
                <a:gd name="T8" fmla="*/ 0 w 2677"/>
                <a:gd name="T9" fmla="*/ 0 h 110"/>
                <a:gd name="T10" fmla="*/ 0 w 2677"/>
                <a:gd name="T11" fmla="*/ 0 h 110"/>
                <a:gd name="T12" fmla="*/ 32 w 2677"/>
                <a:gd name="T13" fmla="*/ 0 h 110"/>
                <a:gd name="T14" fmla="*/ 31 w 2677"/>
                <a:gd name="T15" fmla="*/ 0 h 110"/>
                <a:gd name="T16" fmla="*/ 31 w 2677"/>
                <a:gd name="T17" fmla="*/ 1 h 110"/>
                <a:gd name="T18" fmla="*/ 31 w 2677"/>
                <a:gd name="T19" fmla="*/ 1 h 110"/>
                <a:gd name="T20" fmla="*/ 31 w 2677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7"/>
                <a:gd name="T34" fmla="*/ 0 h 110"/>
                <a:gd name="T35" fmla="*/ 2677 w 2677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7" h="110">
                  <a:moveTo>
                    <a:pt x="2639" y="110"/>
                  </a:moveTo>
                  <a:lnTo>
                    <a:pt x="36" y="110"/>
                  </a:lnTo>
                  <a:lnTo>
                    <a:pt x="27" y="84"/>
                  </a:lnTo>
                  <a:lnTo>
                    <a:pt x="17" y="57"/>
                  </a:lnTo>
                  <a:lnTo>
                    <a:pt x="8" y="29"/>
                  </a:lnTo>
                  <a:lnTo>
                    <a:pt x="0" y="0"/>
                  </a:lnTo>
                  <a:lnTo>
                    <a:pt x="2677" y="0"/>
                  </a:lnTo>
                  <a:lnTo>
                    <a:pt x="2668" y="29"/>
                  </a:lnTo>
                  <a:lnTo>
                    <a:pt x="2659" y="57"/>
                  </a:lnTo>
                  <a:lnTo>
                    <a:pt x="2650" y="84"/>
                  </a:lnTo>
                  <a:lnTo>
                    <a:pt x="2639" y="110"/>
                  </a:lnTo>
                  <a:close/>
                </a:path>
              </a:pathLst>
            </a:custGeom>
            <a:solidFill>
              <a:srgbClr val="6866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3" name="Freeform 55"/>
            <p:cNvSpPr>
              <a:spLocks/>
            </p:cNvSpPr>
            <p:nvPr/>
          </p:nvSpPr>
          <p:spPr bwMode="auto">
            <a:xfrm>
              <a:off x="518" y="3785"/>
              <a:ext cx="614" cy="24"/>
            </a:xfrm>
            <a:custGeom>
              <a:avLst/>
              <a:gdLst>
                <a:gd name="T0" fmla="*/ 31 w 2701"/>
                <a:gd name="T1" fmla="*/ 1 h 111"/>
                <a:gd name="T2" fmla="*/ 0 w 2701"/>
                <a:gd name="T3" fmla="*/ 1 h 111"/>
                <a:gd name="T4" fmla="*/ 0 w 2701"/>
                <a:gd name="T5" fmla="*/ 1 h 111"/>
                <a:gd name="T6" fmla="*/ 0 w 2701"/>
                <a:gd name="T7" fmla="*/ 1 h 111"/>
                <a:gd name="T8" fmla="*/ 0 w 2701"/>
                <a:gd name="T9" fmla="*/ 0 h 111"/>
                <a:gd name="T10" fmla="*/ 0 w 2701"/>
                <a:gd name="T11" fmla="*/ 0 h 111"/>
                <a:gd name="T12" fmla="*/ 32 w 2701"/>
                <a:gd name="T13" fmla="*/ 0 h 111"/>
                <a:gd name="T14" fmla="*/ 32 w 2701"/>
                <a:gd name="T15" fmla="*/ 0 h 111"/>
                <a:gd name="T16" fmla="*/ 32 w 2701"/>
                <a:gd name="T17" fmla="*/ 1 h 111"/>
                <a:gd name="T18" fmla="*/ 31 w 2701"/>
                <a:gd name="T19" fmla="*/ 1 h 111"/>
                <a:gd name="T20" fmla="*/ 31 w 2701"/>
                <a:gd name="T21" fmla="*/ 1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01"/>
                <a:gd name="T34" fmla="*/ 0 h 111"/>
                <a:gd name="T35" fmla="*/ 2701 w 2701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01" h="111">
                  <a:moveTo>
                    <a:pt x="2672" y="111"/>
                  </a:moveTo>
                  <a:lnTo>
                    <a:pt x="29" y="111"/>
                  </a:lnTo>
                  <a:lnTo>
                    <a:pt x="20" y="85"/>
                  </a:lnTo>
                  <a:lnTo>
                    <a:pt x="13" y="57"/>
                  </a:lnTo>
                  <a:lnTo>
                    <a:pt x="6" y="29"/>
                  </a:lnTo>
                  <a:lnTo>
                    <a:pt x="0" y="0"/>
                  </a:lnTo>
                  <a:lnTo>
                    <a:pt x="2701" y="0"/>
                  </a:lnTo>
                  <a:lnTo>
                    <a:pt x="2695" y="29"/>
                  </a:lnTo>
                  <a:lnTo>
                    <a:pt x="2688" y="57"/>
                  </a:lnTo>
                  <a:lnTo>
                    <a:pt x="2680" y="85"/>
                  </a:lnTo>
                  <a:lnTo>
                    <a:pt x="2672" y="111"/>
                  </a:lnTo>
                  <a:close/>
                </a:path>
              </a:pathLst>
            </a:custGeom>
            <a:solidFill>
              <a:srgbClr val="6C6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4" name="Freeform 56"/>
            <p:cNvSpPr>
              <a:spLocks/>
            </p:cNvSpPr>
            <p:nvPr/>
          </p:nvSpPr>
          <p:spPr bwMode="auto">
            <a:xfrm>
              <a:off x="515" y="3772"/>
              <a:ext cx="620" cy="25"/>
            </a:xfrm>
            <a:custGeom>
              <a:avLst/>
              <a:gdLst>
                <a:gd name="T0" fmla="*/ 32 w 2723"/>
                <a:gd name="T1" fmla="*/ 1 h 110"/>
                <a:gd name="T2" fmla="*/ 0 w 2723"/>
                <a:gd name="T3" fmla="*/ 1 h 110"/>
                <a:gd name="T4" fmla="*/ 0 w 2723"/>
                <a:gd name="T5" fmla="*/ 1 h 110"/>
                <a:gd name="T6" fmla="*/ 0 w 2723"/>
                <a:gd name="T7" fmla="*/ 1 h 110"/>
                <a:gd name="T8" fmla="*/ 0 w 2723"/>
                <a:gd name="T9" fmla="*/ 0 h 110"/>
                <a:gd name="T10" fmla="*/ 0 w 2723"/>
                <a:gd name="T11" fmla="*/ 0 h 110"/>
                <a:gd name="T12" fmla="*/ 32 w 2723"/>
                <a:gd name="T13" fmla="*/ 0 h 110"/>
                <a:gd name="T14" fmla="*/ 32 w 2723"/>
                <a:gd name="T15" fmla="*/ 0 h 110"/>
                <a:gd name="T16" fmla="*/ 32 w 2723"/>
                <a:gd name="T17" fmla="*/ 1 h 110"/>
                <a:gd name="T18" fmla="*/ 32 w 2723"/>
                <a:gd name="T19" fmla="*/ 1 h 110"/>
                <a:gd name="T20" fmla="*/ 32 w 2723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3"/>
                <a:gd name="T34" fmla="*/ 0 h 110"/>
                <a:gd name="T35" fmla="*/ 2723 w 2723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3" h="110">
                  <a:moveTo>
                    <a:pt x="2700" y="110"/>
                  </a:moveTo>
                  <a:lnTo>
                    <a:pt x="23" y="110"/>
                  </a:lnTo>
                  <a:lnTo>
                    <a:pt x="17" y="83"/>
                  </a:lnTo>
                  <a:lnTo>
                    <a:pt x="11" y="57"/>
                  </a:lnTo>
                  <a:lnTo>
                    <a:pt x="5" y="29"/>
                  </a:lnTo>
                  <a:lnTo>
                    <a:pt x="0" y="0"/>
                  </a:lnTo>
                  <a:lnTo>
                    <a:pt x="2723" y="0"/>
                  </a:lnTo>
                  <a:lnTo>
                    <a:pt x="2717" y="29"/>
                  </a:lnTo>
                  <a:lnTo>
                    <a:pt x="2712" y="57"/>
                  </a:lnTo>
                  <a:lnTo>
                    <a:pt x="2706" y="83"/>
                  </a:lnTo>
                  <a:lnTo>
                    <a:pt x="2700" y="110"/>
                  </a:lnTo>
                  <a:close/>
                </a:path>
              </a:pathLst>
            </a:custGeom>
            <a:solidFill>
              <a:srgbClr val="6F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5" name="Freeform 57"/>
            <p:cNvSpPr>
              <a:spLocks/>
            </p:cNvSpPr>
            <p:nvPr/>
          </p:nvSpPr>
          <p:spPr bwMode="auto">
            <a:xfrm>
              <a:off x="513" y="3759"/>
              <a:ext cx="624" cy="26"/>
            </a:xfrm>
            <a:custGeom>
              <a:avLst/>
              <a:gdLst>
                <a:gd name="T0" fmla="*/ 32 w 2737"/>
                <a:gd name="T1" fmla="*/ 1 h 110"/>
                <a:gd name="T2" fmla="*/ 0 w 2737"/>
                <a:gd name="T3" fmla="*/ 1 h 110"/>
                <a:gd name="T4" fmla="*/ 0 w 2737"/>
                <a:gd name="T5" fmla="*/ 1 h 110"/>
                <a:gd name="T6" fmla="*/ 0 w 2737"/>
                <a:gd name="T7" fmla="*/ 1 h 110"/>
                <a:gd name="T8" fmla="*/ 0 w 2737"/>
                <a:gd name="T9" fmla="*/ 0 h 110"/>
                <a:gd name="T10" fmla="*/ 0 w 2737"/>
                <a:gd name="T11" fmla="*/ 0 h 110"/>
                <a:gd name="T12" fmla="*/ 32 w 2737"/>
                <a:gd name="T13" fmla="*/ 0 h 110"/>
                <a:gd name="T14" fmla="*/ 32 w 2737"/>
                <a:gd name="T15" fmla="*/ 0 h 110"/>
                <a:gd name="T16" fmla="*/ 32 w 2737"/>
                <a:gd name="T17" fmla="*/ 1 h 110"/>
                <a:gd name="T18" fmla="*/ 32 w 2737"/>
                <a:gd name="T19" fmla="*/ 1 h 110"/>
                <a:gd name="T20" fmla="*/ 32 w 2737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37"/>
                <a:gd name="T34" fmla="*/ 0 h 110"/>
                <a:gd name="T35" fmla="*/ 2737 w 2737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37" h="110">
                  <a:moveTo>
                    <a:pt x="2719" y="110"/>
                  </a:moveTo>
                  <a:lnTo>
                    <a:pt x="18" y="110"/>
                  </a:lnTo>
                  <a:lnTo>
                    <a:pt x="12" y="84"/>
                  </a:lnTo>
                  <a:lnTo>
                    <a:pt x="7" y="57"/>
                  </a:lnTo>
                  <a:lnTo>
                    <a:pt x="3" y="29"/>
                  </a:lnTo>
                  <a:lnTo>
                    <a:pt x="0" y="0"/>
                  </a:lnTo>
                  <a:lnTo>
                    <a:pt x="2737" y="0"/>
                  </a:lnTo>
                  <a:lnTo>
                    <a:pt x="2734" y="29"/>
                  </a:lnTo>
                  <a:lnTo>
                    <a:pt x="2729" y="57"/>
                  </a:lnTo>
                  <a:lnTo>
                    <a:pt x="2724" y="84"/>
                  </a:lnTo>
                  <a:lnTo>
                    <a:pt x="2719" y="110"/>
                  </a:lnTo>
                  <a:close/>
                </a:path>
              </a:pathLst>
            </a:custGeom>
            <a:solidFill>
              <a:srgbClr val="737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6" name="Freeform 58"/>
            <p:cNvSpPr>
              <a:spLocks/>
            </p:cNvSpPr>
            <p:nvPr/>
          </p:nvSpPr>
          <p:spPr bwMode="auto">
            <a:xfrm>
              <a:off x="512" y="3747"/>
              <a:ext cx="626" cy="25"/>
            </a:xfrm>
            <a:custGeom>
              <a:avLst/>
              <a:gdLst>
                <a:gd name="T0" fmla="*/ 32 w 2747"/>
                <a:gd name="T1" fmla="*/ 1 h 111"/>
                <a:gd name="T2" fmla="*/ 0 w 2747"/>
                <a:gd name="T3" fmla="*/ 1 h 111"/>
                <a:gd name="T4" fmla="*/ 0 w 2747"/>
                <a:gd name="T5" fmla="*/ 1 h 111"/>
                <a:gd name="T6" fmla="*/ 0 w 2747"/>
                <a:gd name="T7" fmla="*/ 1 h 111"/>
                <a:gd name="T8" fmla="*/ 0 w 2747"/>
                <a:gd name="T9" fmla="*/ 0 h 111"/>
                <a:gd name="T10" fmla="*/ 0 w 2747"/>
                <a:gd name="T11" fmla="*/ 0 h 111"/>
                <a:gd name="T12" fmla="*/ 33 w 2747"/>
                <a:gd name="T13" fmla="*/ 0 h 111"/>
                <a:gd name="T14" fmla="*/ 33 w 2747"/>
                <a:gd name="T15" fmla="*/ 0 h 111"/>
                <a:gd name="T16" fmla="*/ 32 w 2747"/>
                <a:gd name="T17" fmla="*/ 1 h 111"/>
                <a:gd name="T18" fmla="*/ 32 w 2747"/>
                <a:gd name="T19" fmla="*/ 1 h 111"/>
                <a:gd name="T20" fmla="*/ 32 w 2747"/>
                <a:gd name="T21" fmla="*/ 1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7"/>
                <a:gd name="T34" fmla="*/ 0 h 111"/>
                <a:gd name="T35" fmla="*/ 2747 w 2747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7" h="111">
                  <a:moveTo>
                    <a:pt x="2735" y="111"/>
                  </a:moveTo>
                  <a:lnTo>
                    <a:pt x="12" y="111"/>
                  </a:lnTo>
                  <a:lnTo>
                    <a:pt x="8" y="84"/>
                  </a:lnTo>
                  <a:lnTo>
                    <a:pt x="5" y="56"/>
                  </a:lnTo>
                  <a:lnTo>
                    <a:pt x="2" y="28"/>
                  </a:lnTo>
                  <a:lnTo>
                    <a:pt x="0" y="0"/>
                  </a:lnTo>
                  <a:lnTo>
                    <a:pt x="2747" y="0"/>
                  </a:lnTo>
                  <a:lnTo>
                    <a:pt x="2745" y="28"/>
                  </a:lnTo>
                  <a:lnTo>
                    <a:pt x="2742" y="56"/>
                  </a:lnTo>
                  <a:lnTo>
                    <a:pt x="2739" y="84"/>
                  </a:lnTo>
                  <a:lnTo>
                    <a:pt x="2735" y="111"/>
                  </a:lnTo>
                  <a:close/>
                </a:path>
              </a:pathLst>
            </a:custGeom>
            <a:solidFill>
              <a:srgbClr val="777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7" name="Freeform 59"/>
            <p:cNvSpPr>
              <a:spLocks/>
            </p:cNvSpPr>
            <p:nvPr/>
          </p:nvSpPr>
          <p:spPr bwMode="auto">
            <a:xfrm>
              <a:off x="511" y="3735"/>
              <a:ext cx="627" cy="24"/>
            </a:xfrm>
            <a:custGeom>
              <a:avLst/>
              <a:gdLst>
                <a:gd name="T0" fmla="*/ 32 w 2753"/>
                <a:gd name="T1" fmla="*/ 1 h 109"/>
                <a:gd name="T2" fmla="*/ 0 w 2753"/>
                <a:gd name="T3" fmla="*/ 1 h 109"/>
                <a:gd name="T4" fmla="*/ 0 w 2753"/>
                <a:gd name="T5" fmla="*/ 1 h 109"/>
                <a:gd name="T6" fmla="*/ 0 w 2753"/>
                <a:gd name="T7" fmla="*/ 1 h 109"/>
                <a:gd name="T8" fmla="*/ 0 w 2753"/>
                <a:gd name="T9" fmla="*/ 0 h 109"/>
                <a:gd name="T10" fmla="*/ 0 w 2753"/>
                <a:gd name="T11" fmla="*/ 0 h 109"/>
                <a:gd name="T12" fmla="*/ 33 w 2753"/>
                <a:gd name="T13" fmla="*/ 0 h 109"/>
                <a:gd name="T14" fmla="*/ 33 w 2753"/>
                <a:gd name="T15" fmla="*/ 0 h 109"/>
                <a:gd name="T16" fmla="*/ 33 w 2753"/>
                <a:gd name="T17" fmla="*/ 1 h 109"/>
                <a:gd name="T18" fmla="*/ 33 w 2753"/>
                <a:gd name="T19" fmla="*/ 1 h 109"/>
                <a:gd name="T20" fmla="*/ 32 w 2753"/>
                <a:gd name="T21" fmla="*/ 1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3"/>
                <a:gd name="T34" fmla="*/ 0 h 109"/>
                <a:gd name="T35" fmla="*/ 2753 w 2753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3" h="109">
                  <a:moveTo>
                    <a:pt x="2746" y="109"/>
                  </a:moveTo>
                  <a:lnTo>
                    <a:pt x="9" y="109"/>
                  </a:lnTo>
                  <a:lnTo>
                    <a:pt x="6" y="82"/>
                  </a:lnTo>
                  <a:lnTo>
                    <a:pt x="4" y="56"/>
                  </a:lnTo>
                  <a:lnTo>
                    <a:pt x="1" y="28"/>
                  </a:lnTo>
                  <a:lnTo>
                    <a:pt x="0" y="0"/>
                  </a:lnTo>
                  <a:lnTo>
                    <a:pt x="2753" y="0"/>
                  </a:lnTo>
                  <a:lnTo>
                    <a:pt x="2752" y="28"/>
                  </a:lnTo>
                  <a:lnTo>
                    <a:pt x="2751" y="56"/>
                  </a:lnTo>
                  <a:lnTo>
                    <a:pt x="2749" y="82"/>
                  </a:lnTo>
                  <a:lnTo>
                    <a:pt x="2746" y="109"/>
                  </a:lnTo>
                  <a:close/>
                </a:path>
              </a:pathLst>
            </a:custGeom>
            <a:solidFill>
              <a:srgbClr val="7A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8" name="Freeform 60"/>
            <p:cNvSpPr>
              <a:spLocks/>
            </p:cNvSpPr>
            <p:nvPr/>
          </p:nvSpPr>
          <p:spPr bwMode="auto">
            <a:xfrm>
              <a:off x="511" y="3722"/>
              <a:ext cx="627" cy="25"/>
            </a:xfrm>
            <a:custGeom>
              <a:avLst/>
              <a:gdLst>
                <a:gd name="T0" fmla="*/ 32 w 2756"/>
                <a:gd name="T1" fmla="*/ 1 h 110"/>
                <a:gd name="T2" fmla="*/ 0 w 2756"/>
                <a:gd name="T3" fmla="*/ 1 h 110"/>
                <a:gd name="T4" fmla="*/ 0 w 2756"/>
                <a:gd name="T5" fmla="*/ 1 h 110"/>
                <a:gd name="T6" fmla="*/ 0 w 2756"/>
                <a:gd name="T7" fmla="*/ 1 h 110"/>
                <a:gd name="T8" fmla="*/ 0 w 2756"/>
                <a:gd name="T9" fmla="*/ 0 h 110"/>
                <a:gd name="T10" fmla="*/ 0 w 2756"/>
                <a:gd name="T11" fmla="*/ 0 h 110"/>
                <a:gd name="T12" fmla="*/ 0 w 2756"/>
                <a:gd name="T13" fmla="*/ 0 h 110"/>
                <a:gd name="T14" fmla="*/ 33 w 2756"/>
                <a:gd name="T15" fmla="*/ 0 h 110"/>
                <a:gd name="T16" fmla="*/ 33 w 2756"/>
                <a:gd name="T17" fmla="*/ 0 h 110"/>
                <a:gd name="T18" fmla="*/ 33 w 2756"/>
                <a:gd name="T19" fmla="*/ 0 h 110"/>
                <a:gd name="T20" fmla="*/ 33 w 2756"/>
                <a:gd name="T21" fmla="*/ 1 h 110"/>
                <a:gd name="T22" fmla="*/ 32 w 2756"/>
                <a:gd name="T23" fmla="*/ 1 h 110"/>
                <a:gd name="T24" fmla="*/ 32 w 2756"/>
                <a:gd name="T25" fmla="*/ 1 h 1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56"/>
                <a:gd name="T40" fmla="*/ 0 h 110"/>
                <a:gd name="T41" fmla="*/ 2756 w 2756"/>
                <a:gd name="T42" fmla="*/ 110 h 1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56" h="110">
                  <a:moveTo>
                    <a:pt x="2752" y="110"/>
                  </a:moveTo>
                  <a:lnTo>
                    <a:pt x="5" y="110"/>
                  </a:lnTo>
                  <a:lnTo>
                    <a:pt x="2" y="84"/>
                  </a:lnTo>
                  <a:lnTo>
                    <a:pt x="1" y="56"/>
                  </a:lnTo>
                  <a:lnTo>
                    <a:pt x="1" y="28"/>
                  </a:lnTo>
                  <a:lnTo>
                    <a:pt x="0" y="0"/>
                  </a:lnTo>
                  <a:lnTo>
                    <a:pt x="2756" y="0"/>
                  </a:lnTo>
                  <a:lnTo>
                    <a:pt x="2756" y="28"/>
                  </a:lnTo>
                  <a:lnTo>
                    <a:pt x="2754" y="56"/>
                  </a:lnTo>
                  <a:lnTo>
                    <a:pt x="2753" y="84"/>
                  </a:lnTo>
                  <a:lnTo>
                    <a:pt x="2752" y="110"/>
                  </a:lnTo>
                  <a:close/>
                </a:path>
              </a:pathLst>
            </a:custGeom>
            <a:solidFill>
              <a:srgbClr val="7D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09" name="Freeform 61"/>
            <p:cNvSpPr>
              <a:spLocks/>
            </p:cNvSpPr>
            <p:nvPr/>
          </p:nvSpPr>
          <p:spPr bwMode="auto">
            <a:xfrm>
              <a:off x="511" y="3709"/>
              <a:ext cx="627" cy="26"/>
            </a:xfrm>
            <a:custGeom>
              <a:avLst/>
              <a:gdLst>
                <a:gd name="T0" fmla="*/ 33 w 2756"/>
                <a:gd name="T1" fmla="*/ 1 h 111"/>
                <a:gd name="T2" fmla="*/ 0 w 2756"/>
                <a:gd name="T3" fmla="*/ 1 h 111"/>
                <a:gd name="T4" fmla="*/ 0 w 2756"/>
                <a:gd name="T5" fmla="*/ 1 h 111"/>
                <a:gd name="T6" fmla="*/ 0 w 2756"/>
                <a:gd name="T7" fmla="*/ 1 h 111"/>
                <a:gd name="T8" fmla="*/ 0 w 2756"/>
                <a:gd name="T9" fmla="*/ 1 h 111"/>
                <a:gd name="T10" fmla="*/ 0 w 2756"/>
                <a:gd name="T11" fmla="*/ 1 h 111"/>
                <a:gd name="T12" fmla="*/ 0 w 2756"/>
                <a:gd name="T13" fmla="*/ 0 h 111"/>
                <a:gd name="T14" fmla="*/ 0 w 2756"/>
                <a:gd name="T15" fmla="*/ 0 h 111"/>
                <a:gd name="T16" fmla="*/ 0 w 2756"/>
                <a:gd name="T17" fmla="*/ 0 h 111"/>
                <a:gd name="T18" fmla="*/ 0 w 2756"/>
                <a:gd name="T19" fmla="*/ 0 h 111"/>
                <a:gd name="T20" fmla="*/ 33 w 2756"/>
                <a:gd name="T21" fmla="*/ 0 h 111"/>
                <a:gd name="T22" fmla="*/ 33 w 2756"/>
                <a:gd name="T23" fmla="*/ 0 h 111"/>
                <a:gd name="T24" fmla="*/ 33 w 2756"/>
                <a:gd name="T25" fmla="*/ 0 h 111"/>
                <a:gd name="T26" fmla="*/ 33 w 2756"/>
                <a:gd name="T27" fmla="*/ 0 h 111"/>
                <a:gd name="T28" fmla="*/ 33 w 2756"/>
                <a:gd name="T29" fmla="*/ 1 h 111"/>
                <a:gd name="T30" fmla="*/ 33 w 2756"/>
                <a:gd name="T31" fmla="*/ 1 h 111"/>
                <a:gd name="T32" fmla="*/ 33 w 2756"/>
                <a:gd name="T33" fmla="*/ 1 h 111"/>
                <a:gd name="T34" fmla="*/ 33 w 2756"/>
                <a:gd name="T35" fmla="*/ 1 h 111"/>
                <a:gd name="T36" fmla="*/ 33 w 2756"/>
                <a:gd name="T37" fmla="*/ 1 h 1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56"/>
                <a:gd name="T58" fmla="*/ 0 h 111"/>
                <a:gd name="T59" fmla="*/ 2756 w 2756"/>
                <a:gd name="T60" fmla="*/ 111 h 1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56" h="111">
                  <a:moveTo>
                    <a:pt x="2754" y="111"/>
                  </a:moveTo>
                  <a:lnTo>
                    <a:pt x="1" y="111"/>
                  </a:lnTo>
                  <a:lnTo>
                    <a:pt x="1" y="96"/>
                  </a:lnTo>
                  <a:lnTo>
                    <a:pt x="1" y="83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0" y="42"/>
                  </a:lnTo>
                  <a:lnTo>
                    <a:pt x="1" y="27"/>
                  </a:lnTo>
                  <a:lnTo>
                    <a:pt x="1" y="14"/>
                  </a:lnTo>
                  <a:lnTo>
                    <a:pt x="1" y="0"/>
                  </a:lnTo>
                  <a:lnTo>
                    <a:pt x="2756" y="0"/>
                  </a:lnTo>
                  <a:lnTo>
                    <a:pt x="2756" y="14"/>
                  </a:lnTo>
                  <a:lnTo>
                    <a:pt x="2756" y="27"/>
                  </a:lnTo>
                  <a:lnTo>
                    <a:pt x="2756" y="42"/>
                  </a:lnTo>
                  <a:lnTo>
                    <a:pt x="2756" y="55"/>
                  </a:lnTo>
                  <a:lnTo>
                    <a:pt x="2756" y="70"/>
                  </a:lnTo>
                  <a:lnTo>
                    <a:pt x="2756" y="83"/>
                  </a:lnTo>
                  <a:lnTo>
                    <a:pt x="2756" y="96"/>
                  </a:lnTo>
                  <a:lnTo>
                    <a:pt x="2754" y="111"/>
                  </a:lnTo>
                  <a:close/>
                </a:path>
              </a:pathLst>
            </a:custGeom>
            <a:solidFill>
              <a:srgbClr val="818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0" name="Freeform 62"/>
            <p:cNvSpPr>
              <a:spLocks/>
            </p:cNvSpPr>
            <p:nvPr/>
          </p:nvSpPr>
          <p:spPr bwMode="auto">
            <a:xfrm>
              <a:off x="511" y="3696"/>
              <a:ext cx="627" cy="26"/>
            </a:xfrm>
            <a:custGeom>
              <a:avLst/>
              <a:gdLst>
                <a:gd name="T0" fmla="*/ 33 w 2756"/>
                <a:gd name="T1" fmla="*/ 1 h 110"/>
                <a:gd name="T2" fmla="*/ 0 w 2756"/>
                <a:gd name="T3" fmla="*/ 1 h 110"/>
                <a:gd name="T4" fmla="*/ 0 w 2756"/>
                <a:gd name="T5" fmla="*/ 1 h 110"/>
                <a:gd name="T6" fmla="*/ 0 w 2756"/>
                <a:gd name="T7" fmla="*/ 1 h 110"/>
                <a:gd name="T8" fmla="*/ 0 w 2756"/>
                <a:gd name="T9" fmla="*/ 0 h 110"/>
                <a:gd name="T10" fmla="*/ 0 w 2756"/>
                <a:gd name="T11" fmla="*/ 0 h 110"/>
                <a:gd name="T12" fmla="*/ 32 w 2756"/>
                <a:gd name="T13" fmla="*/ 0 h 110"/>
                <a:gd name="T14" fmla="*/ 32 w 2756"/>
                <a:gd name="T15" fmla="*/ 0 h 110"/>
                <a:gd name="T16" fmla="*/ 33 w 2756"/>
                <a:gd name="T17" fmla="*/ 1 h 110"/>
                <a:gd name="T18" fmla="*/ 33 w 2756"/>
                <a:gd name="T19" fmla="*/ 1 h 110"/>
                <a:gd name="T20" fmla="*/ 33 w 2756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6"/>
                <a:gd name="T34" fmla="*/ 0 h 110"/>
                <a:gd name="T35" fmla="*/ 2756 w 2756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6" h="110">
                  <a:moveTo>
                    <a:pt x="2756" y="110"/>
                  </a:moveTo>
                  <a:lnTo>
                    <a:pt x="0" y="110"/>
                  </a:lnTo>
                  <a:lnTo>
                    <a:pt x="1" y="82"/>
                  </a:lnTo>
                  <a:lnTo>
                    <a:pt x="1" y="54"/>
                  </a:lnTo>
                  <a:lnTo>
                    <a:pt x="2" y="28"/>
                  </a:lnTo>
                  <a:lnTo>
                    <a:pt x="5" y="0"/>
                  </a:lnTo>
                  <a:lnTo>
                    <a:pt x="2752" y="0"/>
                  </a:lnTo>
                  <a:lnTo>
                    <a:pt x="2753" y="28"/>
                  </a:lnTo>
                  <a:lnTo>
                    <a:pt x="2754" y="54"/>
                  </a:lnTo>
                  <a:lnTo>
                    <a:pt x="2756" y="82"/>
                  </a:lnTo>
                  <a:lnTo>
                    <a:pt x="2756" y="110"/>
                  </a:lnTo>
                  <a:close/>
                </a:path>
              </a:pathLst>
            </a:custGeom>
            <a:solidFill>
              <a:srgbClr val="858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1" name="Freeform 63"/>
            <p:cNvSpPr>
              <a:spLocks/>
            </p:cNvSpPr>
            <p:nvPr/>
          </p:nvSpPr>
          <p:spPr bwMode="auto">
            <a:xfrm>
              <a:off x="511" y="3684"/>
              <a:ext cx="627" cy="25"/>
            </a:xfrm>
            <a:custGeom>
              <a:avLst/>
              <a:gdLst>
                <a:gd name="T0" fmla="*/ 33 w 2755"/>
                <a:gd name="T1" fmla="*/ 1 h 110"/>
                <a:gd name="T2" fmla="*/ 0 w 2755"/>
                <a:gd name="T3" fmla="*/ 1 h 110"/>
                <a:gd name="T4" fmla="*/ 0 w 2755"/>
                <a:gd name="T5" fmla="*/ 1 h 110"/>
                <a:gd name="T6" fmla="*/ 0 w 2755"/>
                <a:gd name="T7" fmla="*/ 1 h 110"/>
                <a:gd name="T8" fmla="*/ 0 w 2755"/>
                <a:gd name="T9" fmla="*/ 0 h 110"/>
                <a:gd name="T10" fmla="*/ 0 w 2755"/>
                <a:gd name="T11" fmla="*/ 0 h 110"/>
                <a:gd name="T12" fmla="*/ 32 w 2755"/>
                <a:gd name="T13" fmla="*/ 0 h 110"/>
                <a:gd name="T14" fmla="*/ 32 w 2755"/>
                <a:gd name="T15" fmla="*/ 0 h 110"/>
                <a:gd name="T16" fmla="*/ 32 w 2755"/>
                <a:gd name="T17" fmla="*/ 1 h 110"/>
                <a:gd name="T18" fmla="*/ 32 w 2755"/>
                <a:gd name="T19" fmla="*/ 1 h 110"/>
                <a:gd name="T20" fmla="*/ 33 w 2755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55"/>
                <a:gd name="T34" fmla="*/ 0 h 110"/>
                <a:gd name="T35" fmla="*/ 2755 w 2755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55" h="110">
                  <a:moveTo>
                    <a:pt x="2755" y="110"/>
                  </a:moveTo>
                  <a:lnTo>
                    <a:pt x="0" y="110"/>
                  </a:lnTo>
                  <a:lnTo>
                    <a:pt x="1" y="83"/>
                  </a:lnTo>
                  <a:lnTo>
                    <a:pt x="4" y="55"/>
                  </a:lnTo>
                  <a:lnTo>
                    <a:pt x="6" y="27"/>
                  </a:lnTo>
                  <a:lnTo>
                    <a:pt x="9" y="0"/>
                  </a:lnTo>
                  <a:lnTo>
                    <a:pt x="2746" y="0"/>
                  </a:lnTo>
                  <a:lnTo>
                    <a:pt x="2749" y="27"/>
                  </a:lnTo>
                  <a:lnTo>
                    <a:pt x="2751" y="55"/>
                  </a:lnTo>
                  <a:lnTo>
                    <a:pt x="2752" y="83"/>
                  </a:lnTo>
                  <a:lnTo>
                    <a:pt x="2755" y="110"/>
                  </a:lnTo>
                  <a:close/>
                </a:path>
              </a:pathLst>
            </a:custGeom>
            <a:solidFill>
              <a:srgbClr val="88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2" name="Freeform 64"/>
            <p:cNvSpPr>
              <a:spLocks/>
            </p:cNvSpPr>
            <p:nvPr/>
          </p:nvSpPr>
          <p:spPr bwMode="auto">
            <a:xfrm>
              <a:off x="512" y="3672"/>
              <a:ext cx="626" cy="24"/>
            </a:xfrm>
            <a:custGeom>
              <a:avLst/>
              <a:gdLst>
                <a:gd name="T0" fmla="*/ 33 w 2747"/>
                <a:gd name="T1" fmla="*/ 1 h 109"/>
                <a:gd name="T2" fmla="*/ 0 w 2747"/>
                <a:gd name="T3" fmla="*/ 1 h 109"/>
                <a:gd name="T4" fmla="*/ 0 w 2747"/>
                <a:gd name="T5" fmla="*/ 1 h 109"/>
                <a:gd name="T6" fmla="*/ 0 w 2747"/>
                <a:gd name="T7" fmla="*/ 1 h 109"/>
                <a:gd name="T8" fmla="*/ 0 w 2747"/>
                <a:gd name="T9" fmla="*/ 0 h 109"/>
                <a:gd name="T10" fmla="*/ 0 w 2747"/>
                <a:gd name="T11" fmla="*/ 0 h 109"/>
                <a:gd name="T12" fmla="*/ 32 w 2747"/>
                <a:gd name="T13" fmla="*/ 0 h 109"/>
                <a:gd name="T14" fmla="*/ 32 w 2747"/>
                <a:gd name="T15" fmla="*/ 0 h 109"/>
                <a:gd name="T16" fmla="*/ 32 w 2747"/>
                <a:gd name="T17" fmla="*/ 1 h 109"/>
                <a:gd name="T18" fmla="*/ 33 w 2747"/>
                <a:gd name="T19" fmla="*/ 1 h 109"/>
                <a:gd name="T20" fmla="*/ 33 w 2747"/>
                <a:gd name="T21" fmla="*/ 1 h 1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47"/>
                <a:gd name="T34" fmla="*/ 0 h 109"/>
                <a:gd name="T35" fmla="*/ 2747 w 2747"/>
                <a:gd name="T36" fmla="*/ 109 h 1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47" h="109">
                  <a:moveTo>
                    <a:pt x="2747" y="109"/>
                  </a:moveTo>
                  <a:lnTo>
                    <a:pt x="0" y="109"/>
                  </a:lnTo>
                  <a:lnTo>
                    <a:pt x="2" y="81"/>
                  </a:lnTo>
                  <a:lnTo>
                    <a:pt x="5" y="53"/>
                  </a:lnTo>
                  <a:lnTo>
                    <a:pt x="8" y="26"/>
                  </a:lnTo>
                  <a:lnTo>
                    <a:pt x="12" y="0"/>
                  </a:lnTo>
                  <a:lnTo>
                    <a:pt x="2735" y="0"/>
                  </a:lnTo>
                  <a:lnTo>
                    <a:pt x="2739" y="26"/>
                  </a:lnTo>
                  <a:lnTo>
                    <a:pt x="2742" y="53"/>
                  </a:lnTo>
                  <a:lnTo>
                    <a:pt x="2745" y="81"/>
                  </a:lnTo>
                  <a:lnTo>
                    <a:pt x="2747" y="109"/>
                  </a:lnTo>
                  <a:close/>
                </a:path>
              </a:pathLst>
            </a:custGeom>
            <a:solidFill>
              <a:srgbClr val="8C8B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3" name="Freeform 65"/>
            <p:cNvSpPr>
              <a:spLocks/>
            </p:cNvSpPr>
            <p:nvPr/>
          </p:nvSpPr>
          <p:spPr bwMode="auto">
            <a:xfrm>
              <a:off x="513" y="3659"/>
              <a:ext cx="624" cy="25"/>
            </a:xfrm>
            <a:custGeom>
              <a:avLst/>
              <a:gdLst>
                <a:gd name="T0" fmla="*/ 32 w 2737"/>
                <a:gd name="T1" fmla="*/ 1 h 110"/>
                <a:gd name="T2" fmla="*/ 0 w 2737"/>
                <a:gd name="T3" fmla="*/ 1 h 110"/>
                <a:gd name="T4" fmla="*/ 0 w 2737"/>
                <a:gd name="T5" fmla="*/ 1 h 110"/>
                <a:gd name="T6" fmla="*/ 0 w 2737"/>
                <a:gd name="T7" fmla="*/ 1 h 110"/>
                <a:gd name="T8" fmla="*/ 0 w 2737"/>
                <a:gd name="T9" fmla="*/ 0 h 110"/>
                <a:gd name="T10" fmla="*/ 0 w 2737"/>
                <a:gd name="T11" fmla="*/ 0 h 110"/>
                <a:gd name="T12" fmla="*/ 32 w 2737"/>
                <a:gd name="T13" fmla="*/ 0 h 110"/>
                <a:gd name="T14" fmla="*/ 32 w 2737"/>
                <a:gd name="T15" fmla="*/ 0 h 110"/>
                <a:gd name="T16" fmla="*/ 32 w 2737"/>
                <a:gd name="T17" fmla="*/ 1 h 110"/>
                <a:gd name="T18" fmla="*/ 32 w 2737"/>
                <a:gd name="T19" fmla="*/ 1 h 110"/>
                <a:gd name="T20" fmla="*/ 32 w 2737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37"/>
                <a:gd name="T34" fmla="*/ 0 h 110"/>
                <a:gd name="T35" fmla="*/ 2737 w 2737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37" h="110">
                  <a:moveTo>
                    <a:pt x="2737" y="110"/>
                  </a:moveTo>
                  <a:lnTo>
                    <a:pt x="0" y="110"/>
                  </a:lnTo>
                  <a:lnTo>
                    <a:pt x="3" y="82"/>
                  </a:lnTo>
                  <a:lnTo>
                    <a:pt x="7" y="54"/>
                  </a:lnTo>
                  <a:lnTo>
                    <a:pt x="12" y="26"/>
                  </a:lnTo>
                  <a:lnTo>
                    <a:pt x="18" y="0"/>
                  </a:lnTo>
                  <a:lnTo>
                    <a:pt x="2719" y="0"/>
                  </a:lnTo>
                  <a:lnTo>
                    <a:pt x="2725" y="26"/>
                  </a:lnTo>
                  <a:lnTo>
                    <a:pt x="2729" y="54"/>
                  </a:lnTo>
                  <a:lnTo>
                    <a:pt x="2734" y="82"/>
                  </a:lnTo>
                  <a:lnTo>
                    <a:pt x="2737" y="110"/>
                  </a:lnTo>
                  <a:close/>
                </a:path>
              </a:pathLst>
            </a:custGeom>
            <a:solidFill>
              <a:srgbClr val="908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4" name="Freeform 66"/>
            <p:cNvSpPr>
              <a:spLocks/>
            </p:cNvSpPr>
            <p:nvPr/>
          </p:nvSpPr>
          <p:spPr bwMode="auto">
            <a:xfrm>
              <a:off x="515" y="3647"/>
              <a:ext cx="620" cy="25"/>
            </a:xfrm>
            <a:custGeom>
              <a:avLst/>
              <a:gdLst>
                <a:gd name="T0" fmla="*/ 32 w 2723"/>
                <a:gd name="T1" fmla="*/ 1 h 111"/>
                <a:gd name="T2" fmla="*/ 0 w 2723"/>
                <a:gd name="T3" fmla="*/ 1 h 111"/>
                <a:gd name="T4" fmla="*/ 0 w 2723"/>
                <a:gd name="T5" fmla="*/ 1 h 111"/>
                <a:gd name="T6" fmla="*/ 0 w 2723"/>
                <a:gd name="T7" fmla="*/ 1 h 111"/>
                <a:gd name="T8" fmla="*/ 0 w 2723"/>
                <a:gd name="T9" fmla="*/ 0 h 111"/>
                <a:gd name="T10" fmla="*/ 0 w 2723"/>
                <a:gd name="T11" fmla="*/ 0 h 111"/>
                <a:gd name="T12" fmla="*/ 32 w 2723"/>
                <a:gd name="T13" fmla="*/ 0 h 111"/>
                <a:gd name="T14" fmla="*/ 32 w 2723"/>
                <a:gd name="T15" fmla="*/ 0 h 111"/>
                <a:gd name="T16" fmla="*/ 32 w 2723"/>
                <a:gd name="T17" fmla="*/ 1 h 111"/>
                <a:gd name="T18" fmla="*/ 32 w 2723"/>
                <a:gd name="T19" fmla="*/ 1 h 111"/>
                <a:gd name="T20" fmla="*/ 32 w 2723"/>
                <a:gd name="T21" fmla="*/ 1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3"/>
                <a:gd name="T34" fmla="*/ 0 h 111"/>
                <a:gd name="T35" fmla="*/ 2723 w 2723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3" h="111">
                  <a:moveTo>
                    <a:pt x="2723" y="111"/>
                  </a:moveTo>
                  <a:lnTo>
                    <a:pt x="0" y="111"/>
                  </a:lnTo>
                  <a:lnTo>
                    <a:pt x="5" y="81"/>
                  </a:lnTo>
                  <a:lnTo>
                    <a:pt x="11" y="54"/>
                  </a:lnTo>
                  <a:lnTo>
                    <a:pt x="17" y="26"/>
                  </a:lnTo>
                  <a:lnTo>
                    <a:pt x="23" y="0"/>
                  </a:lnTo>
                  <a:lnTo>
                    <a:pt x="2700" y="0"/>
                  </a:lnTo>
                  <a:lnTo>
                    <a:pt x="2706" y="26"/>
                  </a:lnTo>
                  <a:lnTo>
                    <a:pt x="2712" y="54"/>
                  </a:lnTo>
                  <a:lnTo>
                    <a:pt x="2718" y="81"/>
                  </a:lnTo>
                  <a:lnTo>
                    <a:pt x="2723" y="111"/>
                  </a:lnTo>
                  <a:close/>
                </a:path>
              </a:pathLst>
            </a:custGeom>
            <a:solidFill>
              <a:srgbClr val="949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5" name="Freeform 67"/>
            <p:cNvSpPr>
              <a:spLocks/>
            </p:cNvSpPr>
            <p:nvPr/>
          </p:nvSpPr>
          <p:spPr bwMode="auto">
            <a:xfrm>
              <a:off x="518" y="3634"/>
              <a:ext cx="614" cy="25"/>
            </a:xfrm>
            <a:custGeom>
              <a:avLst/>
              <a:gdLst>
                <a:gd name="T0" fmla="*/ 32 w 2701"/>
                <a:gd name="T1" fmla="*/ 1 h 111"/>
                <a:gd name="T2" fmla="*/ 0 w 2701"/>
                <a:gd name="T3" fmla="*/ 1 h 111"/>
                <a:gd name="T4" fmla="*/ 0 w 2701"/>
                <a:gd name="T5" fmla="*/ 1 h 111"/>
                <a:gd name="T6" fmla="*/ 0 w 2701"/>
                <a:gd name="T7" fmla="*/ 1 h 111"/>
                <a:gd name="T8" fmla="*/ 0 w 2701"/>
                <a:gd name="T9" fmla="*/ 0 h 111"/>
                <a:gd name="T10" fmla="*/ 0 w 2701"/>
                <a:gd name="T11" fmla="*/ 0 h 111"/>
                <a:gd name="T12" fmla="*/ 31 w 2701"/>
                <a:gd name="T13" fmla="*/ 0 h 111"/>
                <a:gd name="T14" fmla="*/ 31 w 2701"/>
                <a:gd name="T15" fmla="*/ 0 h 111"/>
                <a:gd name="T16" fmla="*/ 32 w 2701"/>
                <a:gd name="T17" fmla="*/ 1 h 111"/>
                <a:gd name="T18" fmla="*/ 32 w 2701"/>
                <a:gd name="T19" fmla="*/ 1 h 111"/>
                <a:gd name="T20" fmla="*/ 32 w 2701"/>
                <a:gd name="T21" fmla="*/ 1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01"/>
                <a:gd name="T34" fmla="*/ 0 h 111"/>
                <a:gd name="T35" fmla="*/ 2701 w 2701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01" h="111">
                  <a:moveTo>
                    <a:pt x="2701" y="111"/>
                  </a:moveTo>
                  <a:lnTo>
                    <a:pt x="0" y="111"/>
                  </a:lnTo>
                  <a:lnTo>
                    <a:pt x="6" y="82"/>
                  </a:lnTo>
                  <a:lnTo>
                    <a:pt x="13" y="54"/>
                  </a:lnTo>
                  <a:lnTo>
                    <a:pt x="20" y="27"/>
                  </a:lnTo>
                  <a:lnTo>
                    <a:pt x="29" y="0"/>
                  </a:lnTo>
                  <a:lnTo>
                    <a:pt x="2672" y="0"/>
                  </a:lnTo>
                  <a:lnTo>
                    <a:pt x="2680" y="27"/>
                  </a:lnTo>
                  <a:lnTo>
                    <a:pt x="2688" y="54"/>
                  </a:lnTo>
                  <a:lnTo>
                    <a:pt x="2695" y="82"/>
                  </a:lnTo>
                  <a:lnTo>
                    <a:pt x="2701" y="111"/>
                  </a:lnTo>
                  <a:close/>
                </a:path>
              </a:pathLst>
            </a:custGeom>
            <a:solidFill>
              <a:srgbClr val="98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6" name="Freeform 68"/>
            <p:cNvSpPr>
              <a:spLocks/>
            </p:cNvSpPr>
            <p:nvPr/>
          </p:nvSpPr>
          <p:spPr bwMode="auto">
            <a:xfrm>
              <a:off x="520" y="3622"/>
              <a:ext cx="609" cy="25"/>
            </a:xfrm>
            <a:custGeom>
              <a:avLst/>
              <a:gdLst>
                <a:gd name="T0" fmla="*/ 32 w 2677"/>
                <a:gd name="T1" fmla="*/ 1 h 110"/>
                <a:gd name="T2" fmla="*/ 0 w 2677"/>
                <a:gd name="T3" fmla="*/ 1 h 110"/>
                <a:gd name="T4" fmla="*/ 0 w 2677"/>
                <a:gd name="T5" fmla="*/ 1 h 110"/>
                <a:gd name="T6" fmla="*/ 0 w 2677"/>
                <a:gd name="T7" fmla="*/ 1 h 110"/>
                <a:gd name="T8" fmla="*/ 0 w 2677"/>
                <a:gd name="T9" fmla="*/ 0 h 110"/>
                <a:gd name="T10" fmla="*/ 0 w 2677"/>
                <a:gd name="T11" fmla="*/ 0 h 110"/>
                <a:gd name="T12" fmla="*/ 31 w 2677"/>
                <a:gd name="T13" fmla="*/ 0 h 110"/>
                <a:gd name="T14" fmla="*/ 31 w 2677"/>
                <a:gd name="T15" fmla="*/ 0 h 110"/>
                <a:gd name="T16" fmla="*/ 31 w 2677"/>
                <a:gd name="T17" fmla="*/ 1 h 110"/>
                <a:gd name="T18" fmla="*/ 31 w 2677"/>
                <a:gd name="T19" fmla="*/ 1 h 110"/>
                <a:gd name="T20" fmla="*/ 32 w 2677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77"/>
                <a:gd name="T34" fmla="*/ 0 h 110"/>
                <a:gd name="T35" fmla="*/ 2677 w 2677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77" h="110">
                  <a:moveTo>
                    <a:pt x="2677" y="110"/>
                  </a:moveTo>
                  <a:lnTo>
                    <a:pt x="0" y="110"/>
                  </a:lnTo>
                  <a:lnTo>
                    <a:pt x="8" y="80"/>
                  </a:lnTo>
                  <a:lnTo>
                    <a:pt x="17" y="52"/>
                  </a:lnTo>
                  <a:lnTo>
                    <a:pt x="27" y="25"/>
                  </a:lnTo>
                  <a:lnTo>
                    <a:pt x="36" y="0"/>
                  </a:lnTo>
                  <a:lnTo>
                    <a:pt x="2639" y="0"/>
                  </a:lnTo>
                  <a:lnTo>
                    <a:pt x="2650" y="25"/>
                  </a:lnTo>
                  <a:lnTo>
                    <a:pt x="2660" y="52"/>
                  </a:lnTo>
                  <a:lnTo>
                    <a:pt x="2668" y="80"/>
                  </a:lnTo>
                  <a:lnTo>
                    <a:pt x="2677" y="110"/>
                  </a:lnTo>
                  <a:close/>
                </a:path>
              </a:pathLst>
            </a:custGeom>
            <a:solidFill>
              <a:srgbClr val="9C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7" name="Freeform 69"/>
            <p:cNvSpPr>
              <a:spLocks/>
            </p:cNvSpPr>
            <p:nvPr/>
          </p:nvSpPr>
          <p:spPr bwMode="auto">
            <a:xfrm>
              <a:off x="524" y="3609"/>
              <a:ext cx="602" cy="25"/>
            </a:xfrm>
            <a:custGeom>
              <a:avLst/>
              <a:gdLst>
                <a:gd name="T0" fmla="*/ 31 w 2643"/>
                <a:gd name="T1" fmla="*/ 1 h 110"/>
                <a:gd name="T2" fmla="*/ 0 w 2643"/>
                <a:gd name="T3" fmla="*/ 1 h 110"/>
                <a:gd name="T4" fmla="*/ 0 w 2643"/>
                <a:gd name="T5" fmla="*/ 1 h 110"/>
                <a:gd name="T6" fmla="*/ 0 w 2643"/>
                <a:gd name="T7" fmla="*/ 1 h 110"/>
                <a:gd name="T8" fmla="*/ 0 w 2643"/>
                <a:gd name="T9" fmla="*/ 0 h 110"/>
                <a:gd name="T10" fmla="*/ 0 w 2643"/>
                <a:gd name="T11" fmla="*/ 0 h 110"/>
                <a:gd name="T12" fmla="*/ 31 w 2643"/>
                <a:gd name="T13" fmla="*/ 0 h 110"/>
                <a:gd name="T14" fmla="*/ 31 w 2643"/>
                <a:gd name="T15" fmla="*/ 0 h 110"/>
                <a:gd name="T16" fmla="*/ 31 w 2643"/>
                <a:gd name="T17" fmla="*/ 1 h 110"/>
                <a:gd name="T18" fmla="*/ 31 w 2643"/>
                <a:gd name="T19" fmla="*/ 1 h 110"/>
                <a:gd name="T20" fmla="*/ 31 w 2643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3"/>
                <a:gd name="T34" fmla="*/ 0 h 110"/>
                <a:gd name="T35" fmla="*/ 2643 w 2643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3" h="110">
                  <a:moveTo>
                    <a:pt x="2643" y="110"/>
                  </a:moveTo>
                  <a:lnTo>
                    <a:pt x="0" y="110"/>
                  </a:lnTo>
                  <a:lnTo>
                    <a:pt x="10" y="80"/>
                  </a:lnTo>
                  <a:lnTo>
                    <a:pt x="22" y="52"/>
                  </a:lnTo>
                  <a:lnTo>
                    <a:pt x="34" y="26"/>
                  </a:lnTo>
                  <a:lnTo>
                    <a:pt x="46" y="0"/>
                  </a:lnTo>
                  <a:lnTo>
                    <a:pt x="2597" y="0"/>
                  </a:lnTo>
                  <a:lnTo>
                    <a:pt x="2609" y="26"/>
                  </a:lnTo>
                  <a:lnTo>
                    <a:pt x="2621" y="52"/>
                  </a:lnTo>
                  <a:lnTo>
                    <a:pt x="2633" y="80"/>
                  </a:lnTo>
                  <a:lnTo>
                    <a:pt x="2643" y="110"/>
                  </a:lnTo>
                  <a:close/>
                </a:path>
              </a:pathLst>
            </a:custGeom>
            <a:solidFill>
              <a:srgbClr val="A0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8" name="Freeform 70"/>
            <p:cNvSpPr>
              <a:spLocks/>
            </p:cNvSpPr>
            <p:nvPr/>
          </p:nvSpPr>
          <p:spPr bwMode="auto">
            <a:xfrm>
              <a:off x="529" y="3596"/>
              <a:ext cx="592" cy="26"/>
            </a:xfrm>
            <a:custGeom>
              <a:avLst/>
              <a:gdLst>
                <a:gd name="T0" fmla="*/ 31 w 2603"/>
                <a:gd name="T1" fmla="*/ 1 h 110"/>
                <a:gd name="T2" fmla="*/ 0 w 2603"/>
                <a:gd name="T3" fmla="*/ 1 h 110"/>
                <a:gd name="T4" fmla="*/ 0 w 2603"/>
                <a:gd name="T5" fmla="*/ 1 h 110"/>
                <a:gd name="T6" fmla="*/ 0 w 2603"/>
                <a:gd name="T7" fmla="*/ 1 h 110"/>
                <a:gd name="T8" fmla="*/ 0 w 2603"/>
                <a:gd name="T9" fmla="*/ 0 h 110"/>
                <a:gd name="T10" fmla="*/ 1 w 2603"/>
                <a:gd name="T11" fmla="*/ 0 h 110"/>
                <a:gd name="T12" fmla="*/ 30 w 2603"/>
                <a:gd name="T13" fmla="*/ 0 h 110"/>
                <a:gd name="T14" fmla="*/ 30 w 2603"/>
                <a:gd name="T15" fmla="*/ 0 h 110"/>
                <a:gd name="T16" fmla="*/ 30 w 2603"/>
                <a:gd name="T17" fmla="*/ 1 h 110"/>
                <a:gd name="T18" fmla="*/ 30 w 2603"/>
                <a:gd name="T19" fmla="*/ 1 h 110"/>
                <a:gd name="T20" fmla="*/ 31 w 2603"/>
                <a:gd name="T21" fmla="*/ 1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3"/>
                <a:gd name="T34" fmla="*/ 0 h 110"/>
                <a:gd name="T35" fmla="*/ 2603 w 2603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3" h="110">
                  <a:moveTo>
                    <a:pt x="2603" y="110"/>
                  </a:moveTo>
                  <a:lnTo>
                    <a:pt x="0" y="110"/>
                  </a:lnTo>
                  <a:lnTo>
                    <a:pt x="15" y="78"/>
                  </a:lnTo>
                  <a:lnTo>
                    <a:pt x="31" y="49"/>
                  </a:lnTo>
                  <a:lnTo>
                    <a:pt x="46" y="23"/>
                  </a:lnTo>
                  <a:lnTo>
                    <a:pt x="63" y="0"/>
                  </a:lnTo>
                  <a:lnTo>
                    <a:pt x="2541" y="0"/>
                  </a:lnTo>
                  <a:lnTo>
                    <a:pt x="2558" y="23"/>
                  </a:lnTo>
                  <a:lnTo>
                    <a:pt x="2574" y="49"/>
                  </a:lnTo>
                  <a:lnTo>
                    <a:pt x="2590" y="78"/>
                  </a:lnTo>
                  <a:lnTo>
                    <a:pt x="2603" y="110"/>
                  </a:lnTo>
                  <a:close/>
                </a:path>
              </a:pathLst>
            </a:custGeom>
            <a:solidFill>
              <a:srgbClr val="A4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19" name="Freeform 71"/>
            <p:cNvSpPr>
              <a:spLocks/>
            </p:cNvSpPr>
            <p:nvPr/>
          </p:nvSpPr>
          <p:spPr bwMode="auto">
            <a:xfrm>
              <a:off x="535" y="3584"/>
              <a:ext cx="580" cy="25"/>
            </a:xfrm>
            <a:custGeom>
              <a:avLst/>
              <a:gdLst>
                <a:gd name="T0" fmla="*/ 30 w 2551"/>
                <a:gd name="T1" fmla="*/ 1 h 109"/>
                <a:gd name="T2" fmla="*/ 0 w 2551"/>
                <a:gd name="T3" fmla="*/ 1 h 109"/>
                <a:gd name="T4" fmla="*/ 0 w 2551"/>
                <a:gd name="T5" fmla="*/ 1 h 109"/>
                <a:gd name="T6" fmla="*/ 0 w 2551"/>
                <a:gd name="T7" fmla="*/ 1 h 109"/>
                <a:gd name="T8" fmla="*/ 0 w 2551"/>
                <a:gd name="T9" fmla="*/ 1 h 109"/>
                <a:gd name="T10" fmla="*/ 0 w 2551"/>
                <a:gd name="T11" fmla="*/ 0 h 109"/>
                <a:gd name="T12" fmla="*/ 1 w 2551"/>
                <a:gd name="T13" fmla="*/ 0 h 109"/>
                <a:gd name="T14" fmla="*/ 1 w 2551"/>
                <a:gd name="T15" fmla="*/ 0 h 109"/>
                <a:gd name="T16" fmla="*/ 1 w 2551"/>
                <a:gd name="T17" fmla="*/ 0 h 109"/>
                <a:gd name="T18" fmla="*/ 1 w 2551"/>
                <a:gd name="T19" fmla="*/ 0 h 109"/>
                <a:gd name="T20" fmla="*/ 29 w 2551"/>
                <a:gd name="T21" fmla="*/ 0 h 109"/>
                <a:gd name="T22" fmla="*/ 29 w 2551"/>
                <a:gd name="T23" fmla="*/ 0 h 109"/>
                <a:gd name="T24" fmla="*/ 29 w 2551"/>
                <a:gd name="T25" fmla="*/ 0 h 109"/>
                <a:gd name="T26" fmla="*/ 29 w 2551"/>
                <a:gd name="T27" fmla="*/ 0 h 109"/>
                <a:gd name="T28" fmla="*/ 30 w 2551"/>
                <a:gd name="T29" fmla="*/ 0 h 109"/>
                <a:gd name="T30" fmla="*/ 30 w 2551"/>
                <a:gd name="T31" fmla="*/ 1 h 109"/>
                <a:gd name="T32" fmla="*/ 30 w 2551"/>
                <a:gd name="T33" fmla="*/ 1 h 109"/>
                <a:gd name="T34" fmla="*/ 30 w 2551"/>
                <a:gd name="T35" fmla="*/ 1 h 109"/>
                <a:gd name="T36" fmla="*/ 30 w 2551"/>
                <a:gd name="T37" fmla="*/ 1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51"/>
                <a:gd name="T58" fmla="*/ 0 h 109"/>
                <a:gd name="T59" fmla="*/ 2551 w 2551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51" h="109">
                  <a:moveTo>
                    <a:pt x="2551" y="109"/>
                  </a:moveTo>
                  <a:lnTo>
                    <a:pt x="0" y="109"/>
                  </a:lnTo>
                  <a:lnTo>
                    <a:pt x="11" y="91"/>
                  </a:lnTo>
                  <a:lnTo>
                    <a:pt x="22" y="74"/>
                  </a:lnTo>
                  <a:lnTo>
                    <a:pt x="34" y="57"/>
                  </a:lnTo>
                  <a:lnTo>
                    <a:pt x="46" y="42"/>
                  </a:lnTo>
                  <a:lnTo>
                    <a:pt x="58" y="30"/>
                  </a:lnTo>
                  <a:lnTo>
                    <a:pt x="72" y="18"/>
                  </a:lnTo>
                  <a:lnTo>
                    <a:pt x="84" y="8"/>
                  </a:lnTo>
                  <a:lnTo>
                    <a:pt x="97" y="0"/>
                  </a:lnTo>
                  <a:lnTo>
                    <a:pt x="2454" y="0"/>
                  </a:lnTo>
                  <a:lnTo>
                    <a:pt x="2466" y="8"/>
                  </a:lnTo>
                  <a:lnTo>
                    <a:pt x="2479" y="18"/>
                  </a:lnTo>
                  <a:lnTo>
                    <a:pt x="2493" y="30"/>
                  </a:lnTo>
                  <a:lnTo>
                    <a:pt x="2505" y="42"/>
                  </a:lnTo>
                  <a:lnTo>
                    <a:pt x="2517" y="57"/>
                  </a:lnTo>
                  <a:lnTo>
                    <a:pt x="2528" y="74"/>
                  </a:lnTo>
                  <a:lnTo>
                    <a:pt x="2540" y="91"/>
                  </a:lnTo>
                  <a:lnTo>
                    <a:pt x="2551" y="109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0" name="Freeform 72"/>
            <p:cNvSpPr>
              <a:spLocks/>
            </p:cNvSpPr>
            <p:nvPr/>
          </p:nvSpPr>
          <p:spPr bwMode="auto">
            <a:xfrm>
              <a:off x="543" y="3580"/>
              <a:ext cx="564" cy="16"/>
            </a:xfrm>
            <a:custGeom>
              <a:avLst/>
              <a:gdLst>
                <a:gd name="T0" fmla="*/ 29 w 2478"/>
                <a:gd name="T1" fmla="*/ 1 h 72"/>
                <a:gd name="T2" fmla="*/ 0 w 2478"/>
                <a:gd name="T3" fmla="*/ 1 h 72"/>
                <a:gd name="T4" fmla="*/ 0 w 2478"/>
                <a:gd name="T5" fmla="*/ 1 h 72"/>
                <a:gd name="T6" fmla="*/ 0 w 2478"/>
                <a:gd name="T7" fmla="*/ 0 h 72"/>
                <a:gd name="T8" fmla="*/ 0 w 2478"/>
                <a:gd name="T9" fmla="*/ 0 h 72"/>
                <a:gd name="T10" fmla="*/ 1 w 2478"/>
                <a:gd name="T11" fmla="*/ 0 h 72"/>
                <a:gd name="T12" fmla="*/ 1 w 2478"/>
                <a:gd name="T13" fmla="*/ 0 h 72"/>
                <a:gd name="T14" fmla="*/ 1 w 2478"/>
                <a:gd name="T15" fmla="*/ 0 h 72"/>
                <a:gd name="T16" fmla="*/ 1 w 2478"/>
                <a:gd name="T17" fmla="*/ 0 h 72"/>
                <a:gd name="T18" fmla="*/ 1 w 2478"/>
                <a:gd name="T19" fmla="*/ 0 h 72"/>
                <a:gd name="T20" fmla="*/ 28 w 2478"/>
                <a:gd name="T21" fmla="*/ 0 h 72"/>
                <a:gd name="T22" fmla="*/ 28 w 2478"/>
                <a:gd name="T23" fmla="*/ 0 h 72"/>
                <a:gd name="T24" fmla="*/ 28 w 2478"/>
                <a:gd name="T25" fmla="*/ 0 h 72"/>
                <a:gd name="T26" fmla="*/ 28 w 2478"/>
                <a:gd name="T27" fmla="*/ 0 h 72"/>
                <a:gd name="T28" fmla="*/ 28 w 2478"/>
                <a:gd name="T29" fmla="*/ 0 h 72"/>
                <a:gd name="T30" fmla="*/ 29 w 2478"/>
                <a:gd name="T31" fmla="*/ 0 h 72"/>
                <a:gd name="T32" fmla="*/ 29 w 2478"/>
                <a:gd name="T33" fmla="*/ 0 h 72"/>
                <a:gd name="T34" fmla="*/ 29 w 2478"/>
                <a:gd name="T35" fmla="*/ 1 h 72"/>
                <a:gd name="T36" fmla="*/ 29 w 2478"/>
                <a:gd name="T37" fmla="*/ 1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78"/>
                <a:gd name="T58" fmla="*/ 0 h 72"/>
                <a:gd name="T59" fmla="*/ 2478 w 247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78" h="72">
                  <a:moveTo>
                    <a:pt x="2478" y="72"/>
                  </a:moveTo>
                  <a:lnTo>
                    <a:pt x="0" y="72"/>
                  </a:lnTo>
                  <a:lnTo>
                    <a:pt x="14" y="56"/>
                  </a:lnTo>
                  <a:lnTo>
                    <a:pt x="28" y="41"/>
                  </a:lnTo>
                  <a:lnTo>
                    <a:pt x="43" y="29"/>
                  </a:lnTo>
                  <a:lnTo>
                    <a:pt x="59" y="18"/>
                  </a:lnTo>
                  <a:lnTo>
                    <a:pt x="73" y="11"/>
                  </a:lnTo>
                  <a:lnTo>
                    <a:pt x="89" y="5"/>
                  </a:lnTo>
                  <a:lnTo>
                    <a:pt x="106" y="1"/>
                  </a:lnTo>
                  <a:lnTo>
                    <a:pt x="122" y="0"/>
                  </a:lnTo>
                  <a:lnTo>
                    <a:pt x="2357" y="0"/>
                  </a:lnTo>
                  <a:lnTo>
                    <a:pt x="2373" y="1"/>
                  </a:lnTo>
                  <a:lnTo>
                    <a:pt x="2389" y="5"/>
                  </a:lnTo>
                  <a:lnTo>
                    <a:pt x="2404" y="11"/>
                  </a:lnTo>
                  <a:lnTo>
                    <a:pt x="2420" y="18"/>
                  </a:lnTo>
                  <a:lnTo>
                    <a:pt x="2436" y="29"/>
                  </a:lnTo>
                  <a:lnTo>
                    <a:pt x="2450" y="41"/>
                  </a:lnTo>
                  <a:lnTo>
                    <a:pt x="2464" y="56"/>
                  </a:lnTo>
                  <a:lnTo>
                    <a:pt x="2478" y="72"/>
                  </a:lnTo>
                  <a:close/>
                </a:path>
              </a:pathLst>
            </a:custGeom>
            <a:solidFill>
              <a:srgbClr val="ADA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1" name="Freeform 73"/>
            <p:cNvSpPr>
              <a:spLocks/>
            </p:cNvSpPr>
            <p:nvPr/>
          </p:nvSpPr>
          <p:spPr bwMode="auto">
            <a:xfrm>
              <a:off x="557" y="3580"/>
              <a:ext cx="536" cy="4"/>
            </a:xfrm>
            <a:custGeom>
              <a:avLst/>
              <a:gdLst>
                <a:gd name="T0" fmla="*/ 28 w 2357"/>
                <a:gd name="T1" fmla="*/ 0 h 17"/>
                <a:gd name="T2" fmla="*/ 0 w 2357"/>
                <a:gd name="T3" fmla="*/ 0 h 17"/>
                <a:gd name="T4" fmla="*/ 0 w 2357"/>
                <a:gd name="T5" fmla="*/ 0 h 17"/>
                <a:gd name="T6" fmla="*/ 0 w 2357"/>
                <a:gd name="T7" fmla="*/ 0 h 17"/>
                <a:gd name="T8" fmla="*/ 0 w 2357"/>
                <a:gd name="T9" fmla="*/ 0 h 17"/>
                <a:gd name="T10" fmla="*/ 1 w 2357"/>
                <a:gd name="T11" fmla="*/ 0 h 17"/>
                <a:gd name="T12" fmla="*/ 27 w 2357"/>
                <a:gd name="T13" fmla="*/ 0 h 17"/>
                <a:gd name="T14" fmla="*/ 27 w 2357"/>
                <a:gd name="T15" fmla="*/ 0 h 17"/>
                <a:gd name="T16" fmla="*/ 27 w 2357"/>
                <a:gd name="T17" fmla="*/ 0 h 17"/>
                <a:gd name="T18" fmla="*/ 28 w 2357"/>
                <a:gd name="T19" fmla="*/ 0 h 17"/>
                <a:gd name="T20" fmla="*/ 28 w 235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57"/>
                <a:gd name="T34" fmla="*/ 0 h 17"/>
                <a:gd name="T35" fmla="*/ 2357 w 235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57" h="17">
                  <a:moveTo>
                    <a:pt x="2357" y="17"/>
                  </a:moveTo>
                  <a:lnTo>
                    <a:pt x="0" y="17"/>
                  </a:lnTo>
                  <a:lnTo>
                    <a:pt x="16" y="10"/>
                  </a:lnTo>
                  <a:lnTo>
                    <a:pt x="30" y="4"/>
                  </a:lnTo>
                  <a:lnTo>
                    <a:pt x="45" y="1"/>
                  </a:lnTo>
                  <a:lnTo>
                    <a:pt x="61" y="0"/>
                  </a:lnTo>
                  <a:lnTo>
                    <a:pt x="2296" y="0"/>
                  </a:lnTo>
                  <a:lnTo>
                    <a:pt x="2311" y="1"/>
                  </a:lnTo>
                  <a:lnTo>
                    <a:pt x="2326" y="4"/>
                  </a:lnTo>
                  <a:lnTo>
                    <a:pt x="2341" y="10"/>
                  </a:lnTo>
                  <a:lnTo>
                    <a:pt x="2357" y="17"/>
                  </a:lnTo>
                  <a:close/>
                </a:path>
              </a:pathLst>
            </a:custGeom>
            <a:solidFill>
              <a:srgbClr val="B1B1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2" name="Freeform 74"/>
            <p:cNvSpPr>
              <a:spLocks/>
            </p:cNvSpPr>
            <p:nvPr/>
          </p:nvSpPr>
          <p:spPr bwMode="auto">
            <a:xfrm>
              <a:off x="511" y="3580"/>
              <a:ext cx="627" cy="284"/>
            </a:xfrm>
            <a:custGeom>
              <a:avLst/>
              <a:gdLst>
                <a:gd name="T0" fmla="*/ 0 w 2756"/>
                <a:gd name="T1" fmla="*/ 7 h 1245"/>
                <a:gd name="T2" fmla="*/ 0 w 2756"/>
                <a:gd name="T3" fmla="*/ 5 h 1245"/>
                <a:gd name="T4" fmla="*/ 0 w 2756"/>
                <a:gd name="T5" fmla="*/ 5 h 1245"/>
                <a:gd name="T6" fmla="*/ 0 w 2756"/>
                <a:gd name="T7" fmla="*/ 4 h 1245"/>
                <a:gd name="T8" fmla="*/ 1 w 2756"/>
                <a:gd name="T9" fmla="*/ 3 h 1245"/>
                <a:gd name="T10" fmla="*/ 1 w 2756"/>
                <a:gd name="T11" fmla="*/ 2 h 1245"/>
                <a:gd name="T12" fmla="*/ 1 w 2756"/>
                <a:gd name="T13" fmla="*/ 1 h 1245"/>
                <a:gd name="T14" fmla="*/ 2 w 2756"/>
                <a:gd name="T15" fmla="*/ 1 h 1245"/>
                <a:gd name="T16" fmla="*/ 2 w 2756"/>
                <a:gd name="T17" fmla="*/ 0 h 1245"/>
                <a:gd name="T18" fmla="*/ 3 w 2756"/>
                <a:gd name="T19" fmla="*/ 0 h 1245"/>
                <a:gd name="T20" fmla="*/ 3 w 2756"/>
                <a:gd name="T21" fmla="*/ 0 h 1245"/>
                <a:gd name="T22" fmla="*/ 30 w 2756"/>
                <a:gd name="T23" fmla="*/ 0 h 1245"/>
                <a:gd name="T24" fmla="*/ 30 w 2756"/>
                <a:gd name="T25" fmla="*/ 0 h 1245"/>
                <a:gd name="T26" fmla="*/ 30 w 2756"/>
                <a:gd name="T27" fmla="*/ 1 h 1245"/>
                <a:gd name="T28" fmla="*/ 31 w 2756"/>
                <a:gd name="T29" fmla="*/ 1 h 1245"/>
                <a:gd name="T30" fmla="*/ 31 w 2756"/>
                <a:gd name="T31" fmla="*/ 2 h 1245"/>
                <a:gd name="T32" fmla="*/ 32 w 2756"/>
                <a:gd name="T33" fmla="*/ 3 h 1245"/>
                <a:gd name="T34" fmla="*/ 32 w 2756"/>
                <a:gd name="T35" fmla="*/ 3 h 1245"/>
                <a:gd name="T36" fmla="*/ 32 w 2756"/>
                <a:gd name="T37" fmla="*/ 4 h 1245"/>
                <a:gd name="T38" fmla="*/ 32 w 2756"/>
                <a:gd name="T39" fmla="*/ 5 h 1245"/>
                <a:gd name="T40" fmla="*/ 32 w 2756"/>
                <a:gd name="T41" fmla="*/ 6 h 1245"/>
                <a:gd name="T42" fmla="*/ 33 w 2756"/>
                <a:gd name="T43" fmla="*/ 7 h 1245"/>
                <a:gd name="T44" fmla="*/ 32 w 2756"/>
                <a:gd name="T45" fmla="*/ 8 h 1245"/>
                <a:gd name="T46" fmla="*/ 32 w 2756"/>
                <a:gd name="T47" fmla="*/ 10 h 1245"/>
                <a:gd name="T48" fmla="*/ 32 w 2756"/>
                <a:gd name="T49" fmla="*/ 10 h 1245"/>
                <a:gd name="T50" fmla="*/ 32 w 2756"/>
                <a:gd name="T51" fmla="*/ 11 h 1245"/>
                <a:gd name="T52" fmla="*/ 32 w 2756"/>
                <a:gd name="T53" fmla="*/ 12 h 1245"/>
                <a:gd name="T54" fmla="*/ 31 w 2756"/>
                <a:gd name="T55" fmla="*/ 13 h 1245"/>
                <a:gd name="T56" fmla="*/ 31 w 2756"/>
                <a:gd name="T57" fmla="*/ 14 h 1245"/>
                <a:gd name="T58" fmla="*/ 30 w 2756"/>
                <a:gd name="T59" fmla="*/ 14 h 1245"/>
                <a:gd name="T60" fmla="*/ 30 w 2756"/>
                <a:gd name="T61" fmla="*/ 15 h 1245"/>
                <a:gd name="T62" fmla="*/ 30 w 2756"/>
                <a:gd name="T63" fmla="*/ 15 h 1245"/>
                <a:gd name="T64" fmla="*/ 3 w 2756"/>
                <a:gd name="T65" fmla="*/ 15 h 1245"/>
                <a:gd name="T66" fmla="*/ 3 w 2756"/>
                <a:gd name="T67" fmla="*/ 15 h 1245"/>
                <a:gd name="T68" fmla="*/ 2 w 2756"/>
                <a:gd name="T69" fmla="*/ 14 h 1245"/>
                <a:gd name="T70" fmla="*/ 2 w 2756"/>
                <a:gd name="T71" fmla="*/ 14 h 1245"/>
                <a:gd name="T72" fmla="*/ 1 w 2756"/>
                <a:gd name="T73" fmla="*/ 13 h 1245"/>
                <a:gd name="T74" fmla="*/ 1 w 2756"/>
                <a:gd name="T75" fmla="*/ 13 h 1245"/>
                <a:gd name="T76" fmla="*/ 1 w 2756"/>
                <a:gd name="T77" fmla="*/ 12 h 1245"/>
                <a:gd name="T78" fmla="*/ 0 w 2756"/>
                <a:gd name="T79" fmla="*/ 11 h 1245"/>
                <a:gd name="T80" fmla="*/ 0 w 2756"/>
                <a:gd name="T81" fmla="*/ 10 h 1245"/>
                <a:gd name="T82" fmla="*/ 0 w 2756"/>
                <a:gd name="T83" fmla="*/ 9 h 1245"/>
                <a:gd name="T84" fmla="*/ 0 w 2756"/>
                <a:gd name="T85" fmla="*/ 8 h 12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56"/>
                <a:gd name="T130" fmla="*/ 0 h 1245"/>
                <a:gd name="T131" fmla="*/ 2756 w 2756"/>
                <a:gd name="T132" fmla="*/ 1245 h 12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56" h="1245">
                  <a:moveTo>
                    <a:pt x="0" y="622"/>
                  </a:moveTo>
                  <a:lnTo>
                    <a:pt x="1" y="590"/>
                  </a:lnTo>
                  <a:lnTo>
                    <a:pt x="1" y="559"/>
                  </a:lnTo>
                  <a:lnTo>
                    <a:pt x="3" y="527"/>
                  </a:lnTo>
                  <a:lnTo>
                    <a:pt x="6" y="497"/>
                  </a:lnTo>
                  <a:lnTo>
                    <a:pt x="8" y="467"/>
                  </a:lnTo>
                  <a:lnTo>
                    <a:pt x="12" y="438"/>
                  </a:lnTo>
                  <a:lnTo>
                    <a:pt x="16" y="409"/>
                  </a:lnTo>
                  <a:lnTo>
                    <a:pt x="20" y="380"/>
                  </a:lnTo>
                  <a:lnTo>
                    <a:pt x="27" y="353"/>
                  </a:lnTo>
                  <a:lnTo>
                    <a:pt x="31" y="326"/>
                  </a:lnTo>
                  <a:lnTo>
                    <a:pt x="37" y="299"/>
                  </a:lnTo>
                  <a:lnTo>
                    <a:pt x="45" y="274"/>
                  </a:lnTo>
                  <a:lnTo>
                    <a:pt x="52" y="250"/>
                  </a:lnTo>
                  <a:lnTo>
                    <a:pt x="59" y="227"/>
                  </a:lnTo>
                  <a:lnTo>
                    <a:pt x="68" y="204"/>
                  </a:lnTo>
                  <a:lnTo>
                    <a:pt x="76" y="182"/>
                  </a:lnTo>
                  <a:lnTo>
                    <a:pt x="86" y="161"/>
                  </a:lnTo>
                  <a:lnTo>
                    <a:pt x="96" y="142"/>
                  </a:lnTo>
                  <a:lnTo>
                    <a:pt x="105" y="124"/>
                  </a:lnTo>
                  <a:lnTo>
                    <a:pt x="115" y="105"/>
                  </a:lnTo>
                  <a:lnTo>
                    <a:pt x="126" y="90"/>
                  </a:lnTo>
                  <a:lnTo>
                    <a:pt x="137" y="75"/>
                  </a:lnTo>
                  <a:lnTo>
                    <a:pt x="148" y="61"/>
                  </a:lnTo>
                  <a:lnTo>
                    <a:pt x="160" y="48"/>
                  </a:lnTo>
                  <a:lnTo>
                    <a:pt x="171" y="38"/>
                  </a:lnTo>
                  <a:lnTo>
                    <a:pt x="183" y="28"/>
                  </a:lnTo>
                  <a:lnTo>
                    <a:pt x="196" y="19"/>
                  </a:lnTo>
                  <a:lnTo>
                    <a:pt x="209" y="12"/>
                  </a:lnTo>
                  <a:lnTo>
                    <a:pt x="221" y="7"/>
                  </a:lnTo>
                  <a:lnTo>
                    <a:pt x="234" y="2"/>
                  </a:lnTo>
                  <a:lnTo>
                    <a:pt x="247" y="0"/>
                  </a:lnTo>
                  <a:lnTo>
                    <a:pt x="261" y="0"/>
                  </a:lnTo>
                  <a:lnTo>
                    <a:pt x="2496" y="0"/>
                  </a:lnTo>
                  <a:lnTo>
                    <a:pt x="2509" y="0"/>
                  </a:lnTo>
                  <a:lnTo>
                    <a:pt x="2522" y="2"/>
                  </a:lnTo>
                  <a:lnTo>
                    <a:pt x="2535" y="7"/>
                  </a:lnTo>
                  <a:lnTo>
                    <a:pt x="2548" y="12"/>
                  </a:lnTo>
                  <a:lnTo>
                    <a:pt x="2560" y="19"/>
                  </a:lnTo>
                  <a:lnTo>
                    <a:pt x="2572" y="28"/>
                  </a:lnTo>
                  <a:lnTo>
                    <a:pt x="2585" y="38"/>
                  </a:lnTo>
                  <a:lnTo>
                    <a:pt x="2597" y="48"/>
                  </a:lnTo>
                  <a:lnTo>
                    <a:pt x="2609" y="61"/>
                  </a:lnTo>
                  <a:lnTo>
                    <a:pt x="2620" y="75"/>
                  </a:lnTo>
                  <a:lnTo>
                    <a:pt x="2631" y="90"/>
                  </a:lnTo>
                  <a:lnTo>
                    <a:pt x="2642" y="105"/>
                  </a:lnTo>
                  <a:lnTo>
                    <a:pt x="2651" y="124"/>
                  </a:lnTo>
                  <a:lnTo>
                    <a:pt x="2661" y="142"/>
                  </a:lnTo>
                  <a:lnTo>
                    <a:pt x="2671" y="161"/>
                  </a:lnTo>
                  <a:lnTo>
                    <a:pt x="2679" y="182"/>
                  </a:lnTo>
                  <a:lnTo>
                    <a:pt x="2689" y="204"/>
                  </a:lnTo>
                  <a:lnTo>
                    <a:pt x="2696" y="227"/>
                  </a:lnTo>
                  <a:lnTo>
                    <a:pt x="2705" y="250"/>
                  </a:lnTo>
                  <a:lnTo>
                    <a:pt x="2712" y="274"/>
                  </a:lnTo>
                  <a:lnTo>
                    <a:pt x="2718" y="299"/>
                  </a:lnTo>
                  <a:lnTo>
                    <a:pt x="2724" y="326"/>
                  </a:lnTo>
                  <a:lnTo>
                    <a:pt x="2730" y="353"/>
                  </a:lnTo>
                  <a:lnTo>
                    <a:pt x="2735" y="380"/>
                  </a:lnTo>
                  <a:lnTo>
                    <a:pt x="2740" y="409"/>
                  </a:lnTo>
                  <a:lnTo>
                    <a:pt x="2745" y="438"/>
                  </a:lnTo>
                  <a:lnTo>
                    <a:pt x="2748" y="467"/>
                  </a:lnTo>
                  <a:lnTo>
                    <a:pt x="2751" y="497"/>
                  </a:lnTo>
                  <a:lnTo>
                    <a:pt x="2753" y="527"/>
                  </a:lnTo>
                  <a:lnTo>
                    <a:pt x="2754" y="559"/>
                  </a:lnTo>
                  <a:lnTo>
                    <a:pt x="2756" y="590"/>
                  </a:lnTo>
                  <a:lnTo>
                    <a:pt x="2756" y="622"/>
                  </a:lnTo>
                  <a:lnTo>
                    <a:pt x="2756" y="655"/>
                  </a:lnTo>
                  <a:lnTo>
                    <a:pt x="2754" y="686"/>
                  </a:lnTo>
                  <a:lnTo>
                    <a:pt x="2753" y="717"/>
                  </a:lnTo>
                  <a:lnTo>
                    <a:pt x="2751" y="748"/>
                  </a:lnTo>
                  <a:lnTo>
                    <a:pt x="2747" y="778"/>
                  </a:lnTo>
                  <a:lnTo>
                    <a:pt x="2745" y="808"/>
                  </a:lnTo>
                  <a:lnTo>
                    <a:pt x="2740" y="837"/>
                  </a:lnTo>
                  <a:lnTo>
                    <a:pt x="2735" y="865"/>
                  </a:lnTo>
                  <a:lnTo>
                    <a:pt x="2730" y="892"/>
                  </a:lnTo>
                  <a:lnTo>
                    <a:pt x="2724" y="919"/>
                  </a:lnTo>
                  <a:lnTo>
                    <a:pt x="2718" y="946"/>
                  </a:lnTo>
                  <a:lnTo>
                    <a:pt x="2712" y="970"/>
                  </a:lnTo>
                  <a:lnTo>
                    <a:pt x="2705" y="995"/>
                  </a:lnTo>
                  <a:lnTo>
                    <a:pt x="2696" y="1019"/>
                  </a:lnTo>
                  <a:lnTo>
                    <a:pt x="2688" y="1042"/>
                  </a:lnTo>
                  <a:lnTo>
                    <a:pt x="2679" y="1062"/>
                  </a:lnTo>
                  <a:lnTo>
                    <a:pt x="2671" y="1083"/>
                  </a:lnTo>
                  <a:lnTo>
                    <a:pt x="2661" y="1102"/>
                  </a:lnTo>
                  <a:lnTo>
                    <a:pt x="2651" y="1122"/>
                  </a:lnTo>
                  <a:lnTo>
                    <a:pt x="2642" y="1139"/>
                  </a:lnTo>
                  <a:lnTo>
                    <a:pt x="2631" y="1154"/>
                  </a:lnTo>
                  <a:lnTo>
                    <a:pt x="2620" y="1170"/>
                  </a:lnTo>
                  <a:lnTo>
                    <a:pt x="2609" y="1183"/>
                  </a:lnTo>
                  <a:lnTo>
                    <a:pt x="2597" y="1196"/>
                  </a:lnTo>
                  <a:lnTo>
                    <a:pt x="2585" y="1208"/>
                  </a:lnTo>
                  <a:lnTo>
                    <a:pt x="2572" y="1217"/>
                  </a:lnTo>
                  <a:lnTo>
                    <a:pt x="2560" y="1226"/>
                  </a:lnTo>
                  <a:lnTo>
                    <a:pt x="2548" y="1232"/>
                  </a:lnTo>
                  <a:lnTo>
                    <a:pt x="2535" y="1238"/>
                  </a:lnTo>
                  <a:lnTo>
                    <a:pt x="2522" y="1242"/>
                  </a:lnTo>
                  <a:lnTo>
                    <a:pt x="2508" y="1244"/>
                  </a:lnTo>
                  <a:lnTo>
                    <a:pt x="2495" y="1245"/>
                  </a:lnTo>
                  <a:lnTo>
                    <a:pt x="261" y="1245"/>
                  </a:lnTo>
                  <a:lnTo>
                    <a:pt x="247" y="1244"/>
                  </a:lnTo>
                  <a:lnTo>
                    <a:pt x="234" y="1242"/>
                  </a:lnTo>
                  <a:lnTo>
                    <a:pt x="221" y="1238"/>
                  </a:lnTo>
                  <a:lnTo>
                    <a:pt x="209" y="1232"/>
                  </a:lnTo>
                  <a:lnTo>
                    <a:pt x="195" y="1226"/>
                  </a:lnTo>
                  <a:lnTo>
                    <a:pt x="183" y="1217"/>
                  </a:lnTo>
                  <a:lnTo>
                    <a:pt x="171" y="1208"/>
                  </a:lnTo>
                  <a:lnTo>
                    <a:pt x="160" y="1196"/>
                  </a:lnTo>
                  <a:lnTo>
                    <a:pt x="148" y="1183"/>
                  </a:lnTo>
                  <a:lnTo>
                    <a:pt x="137" y="1170"/>
                  </a:lnTo>
                  <a:lnTo>
                    <a:pt x="126" y="1154"/>
                  </a:lnTo>
                  <a:lnTo>
                    <a:pt x="115" y="1139"/>
                  </a:lnTo>
                  <a:lnTo>
                    <a:pt x="105" y="1122"/>
                  </a:lnTo>
                  <a:lnTo>
                    <a:pt x="96" y="1103"/>
                  </a:lnTo>
                  <a:lnTo>
                    <a:pt x="86" y="1083"/>
                  </a:lnTo>
                  <a:lnTo>
                    <a:pt x="76" y="1062"/>
                  </a:lnTo>
                  <a:lnTo>
                    <a:pt x="68" y="1042"/>
                  </a:lnTo>
                  <a:lnTo>
                    <a:pt x="59" y="1019"/>
                  </a:lnTo>
                  <a:lnTo>
                    <a:pt x="52" y="995"/>
                  </a:lnTo>
                  <a:lnTo>
                    <a:pt x="45" y="970"/>
                  </a:lnTo>
                  <a:lnTo>
                    <a:pt x="37" y="946"/>
                  </a:lnTo>
                  <a:lnTo>
                    <a:pt x="31" y="919"/>
                  </a:lnTo>
                  <a:lnTo>
                    <a:pt x="27" y="892"/>
                  </a:lnTo>
                  <a:lnTo>
                    <a:pt x="20" y="865"/>
                  </a:lnTo>
                  <a:lnTo>
                    <a:pt x="16" y="837"/>
                  </a:lnTo>
                  <a:lnTo>
                    <a:pt x="12" y="808"/>
                  </a:lnTo>
                  <a:lnTo>
                    <a:pt x="8" y="778"/>
                  </a:lnTo>
                  <a:lnTo>
                    <a:pt x="6" y="748"/>
                  </a:lnTo>
                  <a:lnTo>
                    <a:pt x="3" y="717"/>
                  </a:lnTo>
                  <a:lnTo>
                    <a:pt x="1" y="686"/>
                  </a:lnTo>
                  <a:lnTo>
                    <a:pt x="1" y="655"/>
                  </a:lnTo>
                  <a:lnTo>
                    <a:pt x="0" y="622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3" name="Freeform 75"/>
            <p:cNvSpPr>
              <a:spLocks/>
            </p:cNvSpPr>
            <p:nvPr/>
          </p:nvSpPr>
          <p:spPr bwMode="auto">
            <a:xfrm>
              <a:off x="1121" y="3715"/>
              <a:ext cx="98" cy="106"/>
            </a:xfrm>
            <a:custGeom>
              <a:avLst/>
              <a:gdLst>
                <a:gd name="T0" fmla="*/ 1 w 428"/>
                <a:gd name="T1" fmla="*/ 0 h 468"/>
                <a:gd name="T2" fmla="*/ 5 w 428"/>
                <a:gd name="T3" fmla="*/ 0 h 468"/>
                <a:gd name="T4" fmla="*/ 5 w 428"/>
                <a:gd name="T5" fmla="*/ 5 h 468"/>
                <a:gd name="T6" fmla="*/ 0 w 428"/>
                <a:gd name="T7" fmla="*/ 5 h 468"/>
                <a:gd name="T8" fmla="*/ 0 w 428"/>
                <a:gd name="T9" fmla="*/ 5 h 468"/>
                <a:gd name="T10" fmla="*/ 0 w 428"/>
                <a:gd name="T11" fmla="*/ 5 h 468"/>
                <a:gd name="T12" fmla="*/ 0 w 428"/>
                <a:gd name="T13" fmla="*/ 5 h 468"/>
                <a:gd name="T14" fmla="*/ 0 w 428"/>
                <a:gd name="T15" fmla="*/ 4 h 468"/>
                <a:gd name="T16" fmla="*/ 0 w 428"/>
                <a:gd name="T17" fmla="*/ 4 h 468"/>
                <a:gd name="T18" fmla="*/ 0 w 428"/>
                <a:gd name="T19" fmla="*/ 4 h 468"/>
                <a:gd name="T20" fmla="*/ 1 w 428"/>
                <a:gd name="T21" fmla="*/ 3 h 468"/>
                <a:gd name="T22" fmla="*/ 1 w 428"/>
                <a:gd name="T23" fmla="*/ 3 h 468"/>
                <a:gd name="T24" fmla="*/ 1 w 428"/>
                <a:gd name="T25" fmla="*/ 3 h 468"/>
                <a:gd name="T26" fmla="*/ 1 w 428"/>
                <a:gd name="T27" fmla="*/ 2 h 468"/>
                <a:gd name="T28" fmla="*/ 1 w 428"/>
                <a:gd name="T29" fmla="*/ 2 h 468"/>
                <a:gd name="T30" fmla="*/ 1 w 428"/>
                <a:gd name="T31" fmla="*/ 2 h 468"/>
                <a:gd name="T32" fmla="*/ 1 w 428"/>
                <a:gd name="T33" fmla="*/ 2 h 468"/>
                <a:gd name="T34" fmla="*/ 1 w 428"/>
                <a:gd name="T35" fmla="*/ 1 h 468"/>
                <a:gd name="T36" fmla="*/ 1 w 428"/>
                <a:gd name="T37" fmla="*/ 1 h 468"/>
                <a:gd name="T38" fmla="*/ 1 w 428"/>
                <a:gd name="T39" fmla="*/ 0 h 468"/>
                <a:gd name="T40" fmla="*/ 1 w 428"/>
                <a:gd name="T41" fmla="*/ 0 h 468"/>
                <a:gd name="T42" fmla="*/ 1 w 428"/>
                <a:gd name="T43" fmla="*/ 0 h 4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"/>
                <a:gd name="T67" fmla="*/ 0 h 468"/>
                <a:gd name="T68" fmla="*/ 428 w 428"/>
                <a:gd name="T69" fmla="*/ 468 h 4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" h="468">
                  <a:moveTo>
                    <a:pt x="74" y="0"/>
                  </a:moveTo>
                  <a:lnTo>
                    <a:pt x="428" y="0"/>
                  </a:lnTo>
                  <a:lnTo>
                    <a:pt x="428" y="468"/>
                  </a:lnTo>
                  <a:lnTo>
                    <a:pt x="0" y="468"/>
                  </a:lnTo>
                  <a:lnTo>
                    <a:pt x="8" y="446"/>
                  </a:lnTo>
                  <a:lnTo>
                    <a:pt x="17" y="423"/>
                  </a:lnTo>
                  <a:lnTo>
                    <a:pt x="24" y="400"/>
                  </a:lnTo>
                  <a:lnTo>
                    <a:pt x="31" y="376"/>
                  </a:lnTo>
                  <a:lnTo>
                    <a:pt x="37" y="352"/>
                  </a:lnTo>
                  <a:lnTo>
                    <a:pt x="43" y="325"/>
                  </a:lnTo>
                  <a:lnTo>
                    <a:pt x="49" y="299"/>
                  </a:lnTo>
                  <a:lnTo>
                    <a:pt x="54" y="272"/>
                  </a:lnTo>
                  <a:lnTo>
                    <a:pt x="59" y="244"/>
                  </a:lnTo>
                  <a:lnTo>
                    <a:pt x="63" y="216"/>
                  </a:lnTo>
                  <a:lnTo>
                    <a:pt x="66" y="187"/>
                  </a:lnTo>
                  <a:lnTo>
                    <a:pt x="69" y="157"/>
                  </a:lnTo>
                  <a:lnTo>
                    <a:pt x="71" y="126"/>
                  </a:lnTo>
                  <a:lnTo>
                    <a:pt x="72" y="96"/>
                  </a:lnTo>
                  <a:lnTo>
                    <a:pt x="74" y="65"/>
                  </a:lnTo>
                  <a:lnTo>
                    <a:pt x="74" y="33"/>
                  </a:lnTo>
                  <a:lnTo>
                    <a:pt x="74" y="17"/>
                  </a:lnTo>
                  <a:lnTo>
                    <a:pt x="74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4" name="Freeform 76"/>
            <p:cNvSpPr>
              <a:spLocks/>
            </p:cNvSpPr>
            <p:nvPr/>
          </p:nvSpPr>
          <p:spPr bwMode="auto">
            <a:xfrm>
              <a:off x="391" y="3630"/>
              <a:ext cx="134" cy="122"/>
            </a:xfrm>
            <a:custGeom>
              <a:avLst/>
              <a:gdLst>
                <a:gd name="T0" fmla="*/ 0 w 588"/>
                <a:gd name="T1" fmla="*/ 1 h 534"/>
                <a:gd name="T2" fmla="*/ 7 w 588"/>
                <a:gd name="T3" fmla="*/ 0 h 534"/>
                <a:gd name="T4" fmla="*/ 7 w 588"/>
                <a:gd name="T5" fmla="*/ 0 h 534"/>
                <a:gd name="T6" fmla="*/ 7 w 588"/>
                <a:gd name="T7" fmla="*/ 1 h 534"/>
                <a:gd name="T8" fmla="*/ 7 w 588"/>
                <a:gd name="T9" fmla="*/ 2 h 534"/>
                <a:gd name="T10" fmla="*/ 6 w 588"/>
                <a:gd name="T11" fmla="*/ 2 h 534"/>
                <a:gd name="T12" fmla="*/ 6 w 588"/>
                <a:gd name="T13" fmla="*/ 3 h 534"/>
                <a:gd name="T14" fmla="*/ 6 w 588"/>
                <a:gd name="T15" fmla="*/ 3 h 534"/>
                <a:gd name="T16" fmla="*/ 6 w 588"/>
                <a:gd name="T17" fmla="*/ 4 h 534"/>
                <a:gd name="T18" fmla="*/ 6 w 588"/>
                <a:gd name="T19" fmla="*/ 5 h 534"/>
                <a:gd name="T20" fmla="*/ 0 w 588"/>
                <a:gd name="T21" fmla="*/ 6 h 534"/>
                <a:gd name="T22" fmla="*/ 0 w 588"/>
                <a:gd name="T23" fmla="*/ 1 h 5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8"/>
                <a:gd name="T37" fmla="*/ 0 h 534"/>
                <a:gd name="T38" fmla="*/ 588 w 588"/>
                <a:gd name="T39" fmla="*/ 534 h 5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8" h="534">
                  <a:moveTo>
                    <a:pt x="0" y="68"/>
                  </a:moveTo>
                  <a:lnTo>
                    <a:pt x="588" y="0"/>
                  </a:lnTo>
                  <a:lnTo>
                    <a:pt x="574" y="42"/>
                  </a:lnTo>
                  <a:lnTo>
                    <a:pt x="563" y="84"/>
                  </a:lnTo>
                  <a:lnTo>
                    <a:pt x="553" y="130"/>
                  </a:lnTo>
                  <a:lnTo>
                    <a:pt x="544" y="177"/>
                  </a:lnTo>
                  <a:lnTo>
                    <a:pt x="537" y="227"/>
                  </a:lnTo>
                  <a:lnTo>
                    <a:pt x="532" y="279"/>
                  </a:lnTo>
                  <a:lnTo>
                    <a:pt x="528" y="333"/>
                  </a:lnTo>
                  <a:lnTo>
                    <a:pt x="526" y="386"/>
                  </a:lnTo>
                  <a:lnTo>
                    <a:pt x="14" y="534"/>
                  </a:lnTo>
                  <a:lnTo>
                    <a:pt x="0" y="68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5" name="Rectangle 77"/>
            <p:cNvSpPr>
              <a:spLocks noChangeArrowheads="1"/>
            </p:cNvSpPr>
            <p:nvPr/>
          </p:nvSpPr>
          <p:spPr bwMode="auto">
            <a:xfrm>
              <a:off x="3395" y="3103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78"/>
            <p:cNvSpPr>
              <a:spLocks/>
            </p:cNvSpPr>
            <p:nvPr/>
          </p:nvSpPr>
          <p:spPr bwMode="auto">
            <a:xfrm>
              <a:off x="3455" y="3103"/>
              <a:ext cx="39" cy="20"/>
            </a:xfrm>
            <a:custGeom>
              <a:avLst/>
              <a:gdLst>
                <a:gd name="T0" fmla="*/ 2 w 174"/>
                <a:gd name="T1" fmla="*/ 0 h 87"/>
                <a:gd name="T2" fmla="*/ 0 w 174"/>
                <a:gd name="T3" fmla="*/ 0 h 87"/>
                <a:gd name="T4" fmla="*/ 0 w 174"/>
                <a:gd name="T5" fmla="*/ 0 h 87"/>
                <a:gd name="T6" fmla="*/ 0 w 174"/>
                <a:gd name="T7" fmla="*/ 1 h 87"/>
                <a:gd name="T8" fmla="*/ 0 w 174"/>
                <a:gd name="T9" fmla="*/ 1 h 87"/>
                <a:gd name="T10" fmla="*/ 2 w 174"/>
                <a:gd name="T11" fmla="*/ 1 h 87"/>
                <a:gd name="T12" fmla="*/ 2 w 174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87"/>
                <a:gd name="T23" fmla="*/ 174 w 174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87">
                  <a:moveTo>
                    <a:pt x="174" y="0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25" y="87"/>
                  </a:lnTo>
                  <a:lnTo>
                    <a:pt x="174" y="87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7" name="Freeform 79"/>
            <p:cNvSpPr>
              <a:spLocks/>
            </p:cNvSpPr>
            <p:nvPr/>
          </p:nvSpPr>
          <p:spPr bwMode="auto">
            <a:xfrm>
              <a:off x="3514" y="3103"/>
              <a:ext cx="40" cy="20"/>
            </a:xfrm>
            <a:custGeom>
              <a:avLst/>
              <a:gdLst>
                <a:gd name="T0" fmla="*/ 2 w 175"/>
                <a:gd name="T1" fmla="*/ 0 h 87"/>
                <a:gd name="T2" fmla="*/ 1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1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53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8" name="Freeform 80"/>
            <p:cNvSpPr>
              <a:spLocks/>
            </p:cNvSpPr>
            <p:nvPr/>
          </p:nvSpPr>
          <p:spPr bwMode="auto">
            <a:xfrm>
              <a:off x="3574" y="3103"/>
              <a:ext cx="39" cy="20"/>
            </a:xfrm>
            <a:custGeom>
              <a:avLst/>
              <a:gdLst>
                <a:gd name="T0" fmla="*/ 2 w 175"/>
                <a:gd name="T1" fmla="*/ 0 h 87"/>
                <a:gd name="T2" fmla="*/ 1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1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79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79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29" name="Freeform 81"/>
            <p:cNvSpPr>
              <a:spLocks/>
            </p:cNvSpPr>
            <p:nvPr/>
          </p:nvSpPr>
          <p:spPr bwMode="auto">
            <a:xfrm>
              <a:off x="3633" y="3103"/>
              <a:ext cx="40" cy="20"/>
            </a:xfrm>
            <a:custGeom>
              <a:avLst/>
              <a:gdLst>
                <a:gd name="T0" fmla="*/ 2 w 174"/>
                <a:gd name="T1" fmla="*/ 0 h 87"/>
                <a:gd name="T2" fmla="*/ 1 w 174"/>
                <a:gd name="T3" fmla="*/ 0 h 87"/>
                <a:gd name="T4" fmla="*/ 0 w 174"/>
                <a:gd name="T5" fmla="*/ 0 h 87"/>
                <a:gd name="T6" fmla="*/ 0 w 174"/>
                <a:gd name="T7" fmla="*/ 1 h 87"/>
                <a:gd name="T8" fmla="*/ 1 w 174"/>
                <a:gd name="T9" fmla="*/ 1 h 87"/>
                <a:gd name="T10" fmla="*/ 2 w 174"/>
                <a:gd name="T11" fmla="*/ 1 h 87"/>
                <a:gd name="T12" fmla="*/ 2 w 174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87"/>
                <a:gd name="T23" fmla="*/ 174 w 174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87">
                  <a:moveTo>
                    <a:pt x="174" y="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06" y="87"/>
                  </a:lnTo>
                  <a:lnTo>
                    <a:pt x="174" y="87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0" name="Freeform 82"/>
            <p:cNvSpPr>
              <a:spLocks/>
            </p:cNvSpPr>
            <p:nvPr/>
          </p:nvSpPr>
          <p:spPr bwMode="auto">
            <a:xfrm>
              <a:off x="3693" y="3103"/>
              <a:ext cx="39" cy="20"/>
            </a:xfrm>
            <a:custGeom>
              <a:avLst/>
              <a:gdLst>
                <a:gd name="T0" fmla="*/ 2 w 175"/>
                <a:gd name="T1" fmla="*/ 0 h 87"/>
                <a:gd name="T2" fmla="*/ 1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1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132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32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1" name="Freeform 83"/>
            <p:cNvSpPr>
              <a:spLocks/>
            </p:cNvSpPr>
            <p:nvPr/>
          </p:nvSpPr>
          <p:spPr bwMode="auto">
            <a:xfrm>
              <a:off x="3752" y="3103"/>
              <a:ext cx="41" cy="20"/>
            </a:xfrm>
            <a:custGeom>
              <a:avLst/>
              <a:gdLst>
                <a:gd name="T0" fmla="*/ 2 w 175"/>
                <a:gd name="T1" fmla="*/ 0 h 87"/>
                <a:gd name="T2" fmla="*/ 2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2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159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59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2" name="Rectangle 84"/>
            <p:cNvSpPr>
              <a:spLocks noChangeArrowheads="1"/>
            </p:cNvSpPr>
            <p:nvPr/>
          </p:nvSpPr>
          <p:spPr bwMode="auto">
            <a:xfrm>
              <a:off x="3813" y="3103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Rectangle 85"/>
            <p:cNvSpPr>
              <a:spLocks noChangeArrowheads="1"/>
            </p:cNvSpPr>
            <p:nvPr/>
          </p:nvSpPr>
          <p:spPr bwMode="auto">
            <a:xfrm>
              <a:off x="3872" y="3103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Rectangle 86"/>
            <p:cNvSpPr>
              <a:spLocks noChangeArrowheads="1"/>
            </p:cNvSpPr>
            <p:nvPr/>
          </p:nvSpPr>
          <p:spPr bwMode="auto">
            <a:xfrm>
              <a:off x="3931" y="3103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Rectangle 87"/>
            <p:cNvSpPr>
              <a:spLocks noChangeArrowheads="1"/>
            </p:cNvSpPr>
            <p:nvPr/>
          </p:nvSpPr>
          <p:spPr bwMode="auto">
            <a:xfrm>
              <a:off x="3991" y="3103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88"/>
            <p:cNvSpPr>
              <a:spLocks/>
            </p:cNvSpPr>
            <p:nvPr/>
          </p:nvSpPr>
          <p:spPr bwMode="auto">
            <a:xfrm>
              <a:off x="4050" y="3103"/>
              <a:ext cx="40" cy="20"/>
            </a:xfrm>
            <a:custGeom>
              <a:avLst/>
              <a:gdLst>
                <a:gd name="T0" fmla="*/ 2 w 175"/>
                <a:gd name="T1" fmla="*/ 0 h 87"/>
                <a:gd name="T2" fmla="*/ 0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0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4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7" name="Freeform 89"/>
            <p:cNvSpPr>
              <a:spLocks/>
            </p:cNvSpPr>
            <p:nvPr/>
          </p:nvSpPr>
          <p:spPr bwMode="auto">
            <a:xfrm>
              <a:off x="4110" y="3103"/>
              <a:ext cx="39" cy="20"/>
            </a:xfrm>
            <a:custGeom>
              <a:avLst/>
              <a:gdLst>
                <a:gd name="T0" fmla="*/ 2 w 175"/>
                <a:gd name="T1" fmla="*/ 0 h 87"/>
                <a:gd name="T2" fmla="*/ 0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0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30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8" name="Freeform 90"/>
            <p:cNvSpPr>
              <a:spLocks/>
            </p:cNvSpPr>
            <p:nvPr/>
          </p:nvSpPr>
          <p:spPr bwMode="auto">
            <a:xfrm>
              <a:off x="4169" y="3103"/>
              <a:ext cx="40" cy="20"/>
            </a:xfrm>
            <a:custGeom>
              <a:avLst/>
              <a:gdLst>
                <a:gd name="T0" fmla="*/ 2 w 173"/>
                <a:gd name="T1" fmla="*/ 0 h 87"/>
                <a:gd name="T2" fmla="*/ 1 w 173"/>
                <a:gd name="T3" fmla="*/ 0 h 87"/>
                <a:gd name="T4" fmla="*/ 0 w 173"/>
                <a:gd name="T5" fmla="*/ 0 h 87"/>
                <a:gd name="T6" fmla="*/ 0 w 173"/>
                <a:gd name="T7" fmla="*/ 1 h 87"/>
                <a:gd name="T8" fmla="*/ 1 w 173"/>
                <a:gd name="T9" fmla="*/ 1 h 87"/>
                <a:gd name="T10" fmla="*/ 2 w 173"/>
                <a:gd name="T11" fmla="*/ 1 h 87"/>
                <a:gd name="T12" fmla="*/ 2 w 173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87"/>
                <a:gd name="T23" fmla="*/ 173 w 173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87">
                  <a:moveTo>
                    <a:pt x="173" y="0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54" y="87"/>
                  </a:lnTo>
                  <a:lnTo>
                    <a:pt x="173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39" name="Freeform 91"/>
            <p:cNvSpPr>
              <a:spLocks/>
            </p:cNvSpPr>
            <p:nvPr/>
          </p:nvSpPr>
          <p:spPr bwMode="auto">
            <a:xfrm>
              <a:off x="4228" y="3103"/>
              <a:ext cx="41" cy="20"/>
            </a:xfrm>
            <a:custGeom>
              <a:avLst/>
              <a:gdLst>
                <a:gd name="T0" fmla="*/ 2 w 175"/>
                <a:gd name="T1" fmla="*/ 0 h 87"/>
                <a:gd name="T2" fmla="*/ 1 w 175"/>
                <a:gd name="T3" fmla="*/ 0 h 87"/>
                <a:gd name="T4" fmla="*/ 0 w 175"/>
                <a:gd name="T5" fmla="*/ 0 h 87"/>
                <a:gd name="T6" fmla="*/ 0 w 175"/>
                <a:gd name="T7" fmla="*/ 1 h 87"/>
                <a:gd name="T8" fmla="*/ 1 w 175"/>
                <a:gd name="T9" fmla="*/ 1 h 87"/>
                <a:gd name="T10" fmla="*/ 2 w 175"/>
                <a:gd name="T11" fmla="*/ 1 h 87"/>
                <a:gd name="T12" fmla="*/ 2 w 17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5"/>
                <a:gd name="T22" fmla="*/ 0 h 87"/>
                <a:gd name="T23" fmla="*/ 175 w 17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5" h="87">
                  <a:moveTo>
                    <a:pt x="175" y="0"/>
                  </a:moveTo>
                  <a:lnTo>
                    <a:pt x="83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83" y="87"/>
                  </a:lnTo>
                  <a:lnTo>
                    <a:pt x="175" y="8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0" name="Freeform 92"/>
            <p:cNvSpPr>
              <a:spLocks/>
            </p:cNvSpPr>
            <p:nvPr/>
          </p:nvSpPr>
          <p:spPr bwMode="auto">
            <a:xfrm>
              <a:off x="4289" y="3103"/>
              <a:ext cx="40" cy="20"/>
            </a:xfrm>
            <a:custGeom>
              <a:avLst/>
              <a:gdLst>
                <a:gd name="T0" fmla="*/ 2 w 174"/>
                <a:gd name="T1" fmla="*/ 0 h 87"/>
                <a:gd name="T2" fmla="*/ 1 w 174"/>
                <a:gd name="T3" fmla="*/ 0 h 87"/>
                <a:gd name="T4" fmla="*/ 0 w 174"/>
                <a:gd name="T5" fmla="*/ 0 h 87"/>
                <a:gd name="T6" fmla="*/ 0 w 174"/>
                <a:gd name="T7" fmla="*/ 1 h 87"/>
                <a:gd name="T8" fmla="*/ 1 w 174"/>
                <a:gd name="T9" fmla="*/ 1 h 87"/>
                <a:gd name="T10" fmla="*/ 2 w 174"/>
                <a:gd name="T11" fmla="*/ 1 h 87"/>
                <a:gd name="T12" fmla="*/ 2 w 174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87"/>
                <a:gd name="T23" fmla="*/ 174 w 174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87">
                  <a:moveTo>
                    <a:pt x="174" y="0"/>
                  </a:moveTo>
                  <a:lnTo>
                    <a:pt x="108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08" y="87"/>
                  </a:lnTo>
                  <a:lnTo>
                    <a:pt x="174" y="87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1" name="Freeform 93"/>
            <p:cNvSpPr>
              <a:spLocks/>
            </p:cNvSpPr>
            <p:nvPr/>
          </p:nvSpPr>
          <p:spPr bwMode="auto">
            <a:xfrm>
              <a:off x="4348" y="3103"/>
              <a:ext cx="40" cy="20"/>
            </a:xfrm>
            <a:custGeom>
              <a:avLst/>
              <a:gdLst>
                <a:gd name="T0" fmla="*/ 2 w 173"/>
                <a:gd name="T1" fmla="*/ 0 h 87"/>
                <a:gd name="T2" fmla="*/ 2 w 173"/>
                <a:gd name="T3" fmla="*/ 0 h 87"/>
                <a:gd name="T4" fmla="*/ 0 w 173"/>
                <a:gd name="T5" fmla="*/ 0 h 87"/>
                <a:gd name="T6" fmla="*/ 0 w 173"/>
                <a:gd name="T7" fmla="*/ 1 h 87"/>
                <a:gd name="T8" fmla="*/ 2 w 173"/>
                <a:gd name="T9" fmla="*/ 1 h 87"/>
                <a:gd name="T10" fmla="*/ 2 w 173"/>
                <a:gd name="T11" fmla="*/ 1 h 87"/>
                <a:gd name="T12" fmla="*/ 2 w 173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"/>
                <a:gd name="T22" fmla="*/ 0 h 87"/>
                <a:gd name="T23" fmla="*/ 173 w 173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" h="87">
                  <a:moveTo>
                    <a:pt x="173" y="0"/>
                  </a:moveTo>
                  <a:lnTo>
                    <a:pt x="134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34" y="87"/>
                  </a:lnTo>
                  <a:lnTo>
                    <a:pt x="173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2" name="Freeform 94"/>
            <p:cNvSpPr>
              <a:spLocks/>
            </p:cNvSpPr>
            <p:nvPr/>
          </p:nvSpPr>
          <p:spPr bwMode="auto">
            <a:xfrm>
              <a:off x="4408" y="3103"/>
              <a:ext cx="37" cy="20"/>
            </a:xfrm>
            <a:custGeom>
              <a:avLst/>
              <a:gdLst>
                <a:gd name="T0" fmla="*/ 2 w 165"/>
                <a:gd name="T1" fmla="*/ 0 h 87"/>
                <a:gd name="T2" fmla="*/ 2 w 165"/>
                <a:gd name="T3" fmla="*/ 0 h 87"/>
                <a:gd name="T4" fmla="*/ 0 w 165"/>
                <a:gd name="T5" fmla="*/ 0 h 87"/>
                <a:gd name="T6" fmla="*/ 0 w 165"/>
                <a:gd name="T7" fmla="*/ 1 h 87"/>
                <a:gd name="T8" fmla="*/ 2 w 165"/>
                <a:gd name="T9" fmla="*/ 1 h 87"/>
                <a:gd name="T10" fmla="*/ 2 w 165"/>
                <a:gd name="T11" fmla="*/ 1 h 87"/>
                <a:gd name="T12" fmla="*/ 2 w 16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87"/>
                <a:gd name="T23" fmla="*/ 165 w 16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87">
                  <a:moveTo>
                    <a:pt x="159" y="1"/>
                  </a:moveTo>
                  <a:lnTo>
                    <a:pt x="161" y="0"/>
                  </a:lnTo>
                  <a:lnTo>
                    <a:pt x="0" y="0"/>
                  </a:lnTo>
                  <a:lnTo>
                    <a:pt x="0" y="87"/>
                  </a:lnTo>
                  <a:lnTo>
                    <a:pt x="161" y="87"/>
                  </a:lnTo>
                  <a:lnTo>
                    <a:pt x="165" y="8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3" name="Freeform 95"/>
            <p:cNvSpPr>
              <a:spLocks/>
            </p:cNvSpPr>
            <p:nvPr/>
          </p:nvSpPr>
          <p:spPr bwMode="auto">
            <a:xfrm>
              <a:off x="4444" y="3123"/>
              <a:ext cx="1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4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4" name="Freeform 96"/>
            <p:cNvSpPr>
              <a:spLocks/>
            </p:cNvSpPr>
            <p:nvPr/>
          </p:nvSpPr>
          <p:spPr bwMode="auto">
            <a:xfrm>
              <a:off x="4443" y="3103"/>
              <a:ext cx="5" cy="20"/>
            </a:xfrm>
            <a:custGeom>
              <a:avLst/>
              <a:gdLst>
                <a:gd name="T0" fmla="*/ 0 w 18"/>
                <a:gd name="T1" fmla="*/ 0 h 87"/>
                <a:gd name="T2" fmla="*/ 0 w 18"/>
                <a:gd name="T3" fmla="*/ 1 h 87"/>
                <a:gd name="T4" fmla="*/ 0 w 18"/>
                <a:gd name="T5" fmla="*/ 1 h 87"/>
                <a:gd name="T6" fmla="*/ 0 w 18"/>
                <a:gd name="T7" fmla="*/ 0 h 87"/>
                <a:gd name="T8" fmla="*/ 0 w 18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87"/>
                <a:gd name="T17" fmla="*/ 18 w 18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87">
                  <a:moveTo>
                    <a:pt x="13" y="0"/>
                  </a:moveTo>
                  <a:lnTo>
                    <a:pt x="18" y="87"/>
                  </a:lnTo>
                  <a:lnTo>
                    <a:pt x="6" y="87"/>
                  </a:lnTo>
                  <a:lnTo>
                    <a:pt x="0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5" name="Freeform 97"/>
            <p:cNvSpPr>
              <a:spLocks/>
            </p:cNvSpPr>
            <p:nvPr/>
          </p:nvSpPr>
          <p:spPr bwMode="auto">
            <a:xfrm>
              <a:off x="4467" y="3104"/>
              <a:ext cx="42" cy="27"/>
            </a:xfrm>
            <a:custGeom>
              <a:avLst/>
              <a:gdLst>
                <a:gd name="T0" fmla="*/ 2 w 187"/>
                <a:gd name="T1" fmla="*/ 0 h 121"/>
                <a:gd name="T2" fmla="*/ 2 w 187"/>
                <a:gd name="T3" fmla="*/ 0 h 121"/>
                <a:gd name="T4" fmla="*/ 2 w 187"/>
                <a:gd name="T5" fmla="*/ 0 h 121"/>
                <a:gd name="T6" fmla="*/ 2 w 187"/>
                <a:gd name="T7" fmla="*/ 0 h 121"/>
                <a:gd name="T8" fmla="*/ 2 w 187"/>
                <a:gd name="T9" fmla="*/ 0 h 121"/>
                <a:gd name="T10" fmla="*/ 1 w 187"/>
                <a:gd name="T11" fmla="*/ 0 h 121"/>
                <a:gd name="T12" fmla="*/ 1 w 187"/>
                <a:gd name="T13" fmla="*/ 0 h 121"/>
                <a:gd name="T14" fmla="*/ 1 w 187"/>
                <a:gd name="T15" fmla="*/ 0 h 121"/>
                <a:gd name="T16" fmla="*/ 1 w 187"/>
                <a:gd name="T17" fmla="*/ 0 h 121"/>
                <a:gd name="T18" fmla="*/ 1 w 187"/>
                <a:gd name="T19" fmla="*/ 0 h 121"/>
                <a:gd name="T20" fmla="*/ 0 w 187"/>
                <a:gd name="T21" fmla="*/ 0 h 121"/>
                <a:gd name="T22" fmla="*/ 0 w 187"/>
                <a:gd name="T23" fmla="*/ 0 h 121"/>
                <a:gd name="T24" fmla="*/ 0 w 187"/>
                <a:gd name="T25" fmla="*/ 0 h 121"/>
                <a:gd name="T26" fmla="*/ 0 w 187"/>
                <a:gd name="T27" fmla="*/ 0 h 121"/>
                <a:gd name="T28" fmla="*/ 0 w 187"/>
                <a:gd name="T29" fmla="*/ 0 h 121"/>
                <a:gd name="T30" fmla="*/ 0 w 187"/>
                <a:gd name="T31" fmla="*/ 1 h 121"/>
                <a:gd name="T32" fmla="*/ 0 w 187"/>
                <a:gd name="T33" fmla="*/ 1 h 121"/>
                <a:gd name="T34" fmla="*/ 0 w 187"/>
                <a:gd name="T35" fmla="*/ 1 h 121"/>
                <a:gd name="T36" fmla="*/ 0 w 187"/>
                <a:gd name="T37" fmla="*/ 1 h 121"/>
                <a:gd name="T38" fmla="*/ 0 w 187"/>
                <a:gd name="T39" fmla="*/ 1 h 121"/>
                <a:gd name="T40" fmla="*/ 1 w 187"/>
                <a:gd name="T41" fmla="*/ 1 h 121"/>
                <a:gd name="T42" fmla="*/ 1 w 187"/>
                <a:gd name="T43" fmla="*/ 1 h 121"/>
                <a:gd name="T44" fmla="*/ 1 w 187"/>
                <a:gd name="T45" fmla="*/ 1 h 121"/>
                <a:gd name="T46" fmla="*/ 1 w 187"/>
                <a:gd name="T47" fmla="*/ 1 h 121"/>
                <a:gd name="T48" fmla="*/ 1 w 187"/>
                <a:gd name="T49" fmla="*/ 1 h 121"/>
                <a:gd name="T50" fmla="*/ 1 w 187"/>
                <a:gd name="T51" fmla="*/ 1 h 121"/>
                <a:gd name="T52" fmla="*/ 1 w 187"/>
                <a:gd name="T53" fmla="*/ 1 h 121"/>
                <a:gd name="T54" fmla="*/ 2 w 187"/>
                <a:gd name="T55" fmla="*/ 1 h 121"/>
                <a:gd name="T56" fmla="*/ 2 w 187"/>
                <a:gd name="T57" fmla="*/ 1 h 121"/>
                <a:gd name="T58" fmla="*/ 2 w 187"/>
                <a:gd name="T59" fmla="*/ 1 h 121"/>
                <a:gd name="T60" fmla="*/ 2 w 187"/>
                <a:gd name="T61" fmla="*/ 0 h 1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7"/>
                <a:gd name="T94" fmla="*/ 0 h 121"/>
                <a:gd name="T95" fmla="*/ 187 w 187"/>
                <a:gd name="T96" fmla="*/ 121 h 12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7" h="121">
                  <a:moveTo>
                    <a:pt x="187" y="40"/>
                  </a:moveTo>
                  <a:lnTo>
                    <a:pt x="176" y="35"/>
                  </a:lnTo>
                  <a:lnTo>
                    <a:pt x="163" y="30"/>
                  </a:lnTo>
                  <a:lnTo>
                    <a:pt x="150" y="26"/>
                  </a:lnTo>
                  <a:lnTo>
                    <a:pt x="136" y="22"/>
                  </a:lnTo>
                  <a:lnTo>
                    <a:pt x="123" y="18"/>
                  </a:lnTo>
                  <a:lnTo>
                    <a:pt x="108" y="14"/>
                  </a:lnTo>
                  <a:lnTo>
                    <a:pt x="95" y="12"/>
                  </a:lnTo>
                  <a:lnTo>
                    <a:pt x="80" y="8"/>
                  </a:lnTo>
                  <a:lnTo>
                    <a:pt x="66" y="6"/>
                  </a:lnTo>
                  <a:lnTo>
                    <a:pt x="51" y="3"/>
                  </a:lnTo>
                  <a:lnTo>
                    <a:pt x="37" y="2"/>
                  </a:lnTo>
                  <a:lnTo>
                    <a:pt x="22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15" y="87"/>
                  </a:lnTo>
                  <a:lnTo>
                    <a:pt x="27" y="88"/>
                  </a:lnTo>
                  <a:lnTo>
                    <a:pt x="40" y="91"/>
                  </a:lnTo>
                  <a:lnTo>
                    <a:pt x="52" y="92"/>
                  </a:lnTo>
                  <a:lnTo>
                    <a:pt x="65" y="94"/>
                  </a:lnTo>
                  <a:lnTo>
                    <a:pt x="77" y="97"/>
                  </a:lnTo>
                  <a:lnTo>
                    <a:pt x="89" y="99"/>
                  </a:lnTo>
                  <a:lnTo>
                    <a:pt x="101" y="102"/>
                  </a:lnTo>
                  <a:lnTo>
                    <a:pt x="112" y="105"/>
                  </a:lnTo>
                  <a:lnTo>
                    <a:pt x="124" y="109"/>
                  </a:lnTo>
                  <a:lnTo>
                    <a:pt x="135" y="113"/>
                  </a:lnTo>
                  <a:lnTo>
                    <a:pt x="146" y="116"/>
                  </a:lnTo>
                  <a:lnTo>
                    <a:pt x="157" y="121"/>
                  </a:lnTo>
                  <a:lnTo>
                    <a:pt x="187" y="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6" name="Freeform 98"/>
            <p:cNvSpPr>
              <a:spLocks/>
            </p:cNvSpPr>
            <p:nvPr/>
          </p:nvSpPr>
          <p:spPr bwMode="auto">
            <a:xfrm>
              <a:off x="4518" y="3123"/>
              <a:ext cx="41" cy="42"/>
            </a:xfrm>
            <a:custGeom>
              <a:avLst/>
              <a:gdLst>
                <a:gd name="T0" fmla="*/ 2 w 178"/>
                <a:gd name="T1" fmla="*/ 2 h 186"/>
                <a:gd name="T2" fmla="*/ 2 w 178"/>
                <a:gd name="T3" fmla="*/ 2 h 186"/>
                <a:gd name="T4" fmla="*/ 2 w 178"/>
                <a:gd name="T5" fmla="*/ 1 h 186"/>
                <a:gd name="T6" fmla="*/ 2 w 178"/>
                <a:gd name="T7" fmla="*/ 1 h 186"/>
                <a:gd name="T8" fmla="*/ 2 w 178"/>
                <a:gd name="T9" fmla="*/ 1 h 186"/>
                <a:gd name="T10" fmla="*/ 2 w 178"/>
                <a:gd name="T11" fmla="*/ 1 h 186"/>
                <a:gd name="T12" fmla="*/ 2 w 178"/>
                <a:gd name="T13" fmla="*/ 1 h 186"/>
                <a:gd name="T14" fmla="*/ 1 w 178"/>
                <a:gd name="T15" fmla="*/ 1 h 186"/>
                <a:gd name="T16" fmla="*/ 1 w 178"/>
                <a:gd name="T17" fmla="*/ 1 h 186"/>
                <a:gd name="T18" fmla="*/ 1 w 178"/>
                <a:gd name="T19" fmla="*/ 0 h 186"/>
                <a:gd name="T20" fmla="*/ 1 w 178"/>
                <a:gd name="T21" fmla="*/ 0 h 186"/>
                <a:gd name="T22" fmla="*/ 1 w 178"/>
                <a:gd name="T23" fmla="*/ 0 h 186"/>
                <a:gd name="T24" fmla="*/ 1 w 178"/>
                <a:gd name="T25" fmla="*/ 0 h 186"/>
                <a:gd name="T26" fmla="*/ 1 w 178"/>
                <a:gd name="T27" fmla="*/ 0 h 186"/>
                <a:gd name="T28" fmla="*/ 1 w 178"/>
                <a:gd name="T29" fmla="*/ 0 h 186"/>
                <a:gd name="T30" fmla="*/ 1 w 178"/>
                <a:gd name="T31" fmla="*/ 0 h 186"/>
                <a:gd name="T32" fmla="*/ 0 w 178"/>
                <a:gd name="T33" fmla="*/ 1 h 186"/>
                <a:gd name="T34" fmla="*/ 0 w 178"/>
                <a:gd name="T35" fmla="*/ 1 h 186"/>
                <a:gd name="T36" fmla="*/ 0 w 178"/>
                <a:gd name="T37" fmla="*/ 1 h 186"/>
                <a:gd name="T38" fmla="*/ 0 w 178"/>
                <a:gd name="T39" fmla="*/ 1 h 186"/>
                <a:gd name="T40" fmla="*/ 0 w 178"/>
                <a:gd name="T41" fmla="*/ 1 h 186"/>
                <a:gd name="T42" fmla="*/ 0 w 178"/>
                <a:gd name="T43" fmla="*/ 1 h 186"/>
                <a:gd name="T44" fmla="*/ 0 w 178"/>
                <a:gd name="T45" fmla="*/ 1 h 186"/>
                <a:gd name="T46" fmla="*/ 1 w 178"/>
                <a:gd name="T47" fmla="*/ 1 h 186"/>
                <a:gd name="T48" fmla="*/ 1 w 178"/>
                <a:gd name="T49" fmla="*/ 1 h 186"/>
                <a:gd name="T50" fmla="*/ 1 w 178"/>
                <a:gd name="T51" fmla="*/ 2 h 186"/>
                <a:gd name="T52" fmla="*/ 1 w 178"/>
                <a:gd name="T53" fmla="*/ 2 h 186"/>
                <a:gd name="T54" fmla="*/ 1 w 178"/>
                <a:gd name="T55" fmla="*/ 2 h 186"/>
                <a:gd name="T56" fmla="*/ 1 w 178"/>
                <a:gd name="T57" fmla="*/ 2 h 186"/>
                <a:gd name="T58" fmla="*/ 1 w 178"/>
                <a:gd name="T59" fmla="*/ 2 h 186"/>
                <a:gd name="T60" fmla="*/ 1 w 178"/>
                <a:gd name="T61" fmla="*/ 2 h 186"/>
                <a:gd name="T62" fmla="*/ 1 w 178"/>
                <a:gd name="T63" fmla="*/ 2 h 186"/>
                <a:gd name="T64" fmla="*/ 2 w 178"/>
                <a:gd name="T65" fmla="*/ 2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86"/>
                <a:gd name="T101" fmla="*/ 178 w 178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86">
                  <a:moveTo>
                    <a:pt x="178" y="140"/>
                  </a:moveTo>
                  <a:lnTo>
                    <a:pt x="172" y="129"/>
                  </a:lnTo>
                  <a:lnTo>
                    <a:pt x="165" y="118"/>
                  </a:lnTo>
                  <a:lnTo>
                    <a:pt x="156" y="106"/>
                  </a:lnTo>
                  <a:lnTo>
                    <a:pt x="148" y="95"/>
                  </a:lnTo>
                  <a:lnTo>
                    <a:pt x="140" y="84"/>
                  </a:lnTo>
                  <a:lnTo>
                    <a:pt x="131" y="74"/>
                  </a:lnTo>
                  <a:lnTo>
                    <a:pt x="121" y="63"/>
                  </a:lnTo>
                  <a:lnTo>
                    <a:pt x="112" y="54"/>
                  </a:lnTo>
                  <a:lnTo>
                    <a:pt x="102" y="44"/>
                  </a:lnTo>
                  <a:lnTo>
                    <a:pt x="91" y="36"/>
                  </a:lnTo>
                  <a:lnTo>
                    <a:pt x="81" y="27"/>
                  </a:lnTo>
                  <a:lnTo>
                    <a:pt x="70" y="19"/>
                  </a:lnTo>
                  <a:lnTo>
                    <a:pt x="59" y="10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0" y="74"/>
                  </a:lnTo>
                  <a:lnTo>
                    <a:pt x="8" y="80"/>
                  </a:lnTo>
                  <a:lnTo>
                    <a:pt x="17" y="88"/>
                  </a:lnTo>
                  <a:lnTo>
                    <a:pt x="27" y="94"/>
                  </a:lnTo>
                  <a:lnTo>
                    <a:pt x="35" y="101"/>
                  </a:lnTo>
                  <a:lnTo>
                    <a:pt x="42" y="108"/>
                  </a:lnTo>
                  <a:lnTo>
                    <a:pt x="51" y="116"/>
                  </a:lnTo>
                  <a:lnTo>
                    <a:pt x="58" y="124"/>
                  </a:lnTo>
                  <a:lnTo>
                    <a:pt x="65" y="131"/>
                  </a:lnTo>
                  <a:lnTo>
                    <a:pt x="73" y="140"/>
                  </a:lnTo>
                  <a:lnTo>
                    <a:pt x="80" y="148"/>
                  </a:lnTo>
                  <a:lnTo>
                    <a:pt x="86" y="158"/>
                  </a:lnTo>
                  <a:lnTo>
                    <a:pt x="93" y="167"/>
                  </a:lnTo>
                  <a:lnTo>
                    <a:pt x="99" y="176"/>
                  </a:lnTo>
                  <a:lnTo>
                    <a:pt x="106" y="186"/>
                  </a:lnTo>
                  <a:lnTo>
                    <a:pt x="178" y="14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7" name="Freeform 99"/>
            <p:cNvSpPr>
              <a:spLocks/>
            </p:cNvSpPr>
            <p:nvPr/>
          </p:nvSpPr>
          <p:spPr bwMode="auto">
            <a:xfrm>
              <a:off x="4550" y="3174"/>
              <a:ext cx="26" cy="42"/>
            </a:xfrm>
            <a:custGeom>
              <a:avLst/>
              <a:gdLst>
                <a:gd name="T0" fmla="*/ 1 w 118"/>
                <a:gd name="T1" fmla="*/ 2 h 189"/>
                <a:gd name="T2" fmla="*/ 1 w 118"/>
                <a:gd name="T3" fmla="*/ 2 h 189"/>
                <a:gd name="T4" fmla="*/ 1 w 118"/>
                <a:gd name="T5" fmla="*/ 2 h 189"/>
                <a:gd name="T6" fmla="*/ 1 w 118"/>
                <a:gd name="T7" fmla="*/ 2 h 189"/>
                <a:gd name="T8" fmla="*/ 1 w 118"/>
                <a:gd name="T9" fmla="*/ 1 h 189"/>
                <a:gd name="T10" fmla="*/ 1 w 118"/>
                <a:gd name="T11" fmla="*/ 1 h 189"/>
                <a:gd name="T12" fmla="*/ 1 w 118"/>
                <a:gd name="T13" fmla="*/ 1 h 189"/>
                <a:gd name="T14" fmla="*/ 1 w 118"/>
                <a:gd name="T15" fmla="*/ 1 h 189"/>
                <a:gd name="T16" fmla="*/ 1 w 118"/>
                <a:gd name="T17" fmla="*/ 1 h 189"/>
                <a:gd name="T18" fmla="*/ 1 w 118"/>
                <a:gd name="T19" fmla="*/ 0 h 189"/>
                <a:gd name="T20" fmla="*/ 1 w 118"/>
                <a:gd name="T21" fmla="*/ 0 h 189"/>
                <a:gd name="T22" fmla="*/ 1 w 118"/>
                <a:gd name="T23" fmla="*/ 0 h 189"/>
                <a:gd name="T24" fmla="*/ 1 w 118"/>
                <a:gd name="T25" fmla="*/ 0 h 189"/>
                <a:gd name="T26" fmla="*/ 0 w 118"/>
                <a:gd name="T27" fmla="*/ 0 h 189"/>
                <a:gd name="T28" fmla="*/ 0 w 118"/>
                <a:gd name="T29" fmla="*/ 0 h 189"/>
                <a:gd name="T30" fmla="*/ 0 w 118"/>
                <a:gd name="T31" fmla="*/ 0 h 189"/>
                <a:gd name="T32" fmla="*/ 0 w 118"/>
                <a:gd name="T33" fmla="*/ 1 h 189"/>
                <a:gd name="T34" fmla="*/ 0 w 118"/>
                <a:gd name="T35" fmla="*/ 1 h 189"/>
                <a:gd name="T36" fmla="*/ 0 w 118"/>
                <a:gd name="T37" fmla="*/ 1 h 189"/>
                <a:gd name="T38" fmla="*/ 0 w 118"/>
                <a:gd name="T39" fmla="*/ 1 h 189"/>
                <a:gd name="T40" fmla="*/ 0 w 118"/>
                <a:gd name="T41" fmla="*/ 1 h 189"/>
                <a:gd name="T42" fmla="*/ 0 w 118"/>
                <a:gd name="T43" fmla="*/ 1 h 189"/>
                <a:gd name="T44" fmla="*/ 0 w 118"/>
                <a:gd name="T45" fmla="*/ 2 h 189"/>
                <a:gd name="T46" fmla="*/ 0 w 118"/>
                <a:gd name="T47" fmla="*/ 2 h 189"/>
                <a:gd name="T48" fmla="*/ 0 w 118"/>
                <a:gd name="T49" fmla="*/ 2 h 189"/>
                <a:gd name="T50" fmla="*/ 0 w 118"/>
                <a:gd name="T51" fmla="*/ 2 h 189"/>
                <a:gd name="T52" fmla="*/ 1 w 118"/>
                <a:gd name="T53" fmla="*/ 2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8"/>
                <a:gd name="T82" fmla="*/ 0 h 189"/>
                <a:gd name="T83" fmla="*/ 118 w 118"/>
                <a:gd name="T84" fmla="*/ 189 h 18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8" h="189">
                  <a:moveTo>
                    <a:pt x="118" y="183"/>
                  </a:moveTo>
                  <a:lnTo>
                    <a:pt x="117" y="167"/>
                  </a:lnTo>
                  <a:lnTo>
                    <a:pt x="116" y="150"/>
                  </a:lnTo>
                  <a:lnTo>
                    <a:pt x="113" y="133"/>
                  </a:lnTo>
                  <a:lnTo>
                    <a:pt x="111" y="118"/>
                  </a:lnTo>
                  <a:lnTo>
                    <a:pt x="108" y="101"/>
                  </a:lnTo>
                  <a:lnTo>
                    <a:pt x="106" y="85"/>
                  </a:lnTo>
                  <a:lnTo>
                    <a:pt x="102" y="69"/>
                  </a:lnTo>
                  <a:lnTo>
                    <a:pt x="99" y="53"/>
                  </a:lnTo>
                  <a:lnTo>
                    <a:pt x="95" y="39"/>
                  </a:lnTo>
                  <a:lnTo>
                    <a:pt x="90" y="24"/>
                  </a:lnTo>
                  <a:lnTo>
                    <a:pt x="85" y="8"/>
                  </a:lnTo>
                  <a:lnTo>
                    <a:pt x="82" y="0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6" y="50"/>
                  </a:lnTo>
                  <a:lnTo>
                    <a:pt x="11" y="62"/>
                  </a:lnTo>
                  <a:lnTo>
                    <a:pt x="14" y="75"/>
                  </a:lnTo>
                  <a:lnTo>
                    <a:pt x="17" y="88"/>
                  </a:lnTo>
                  <a:lnTo>
                    <a:pt x="20" y="102"/>
                  </a:lnTo>
                  <a:lnTo>
                    <a:pt x="22" y="115"/>
                  </a:lnTo>
                  <a:lnTo>
                    <a:pt x="25" y="130"/>
                  </a:lnTo>
                  <a:lnTo>
                    <a:pt x="27" y="144"/>
                  </a:lnTo>
                  <a:lnTo>
                    <a:pt x="28" y="159"/>
                  </a:lnTo>
                  <a:lnTo>
                    <a:pt x="29" y="175"/>
                  </a:lnTo>
                  <a:lnTo>
                    <a:pt x="31" y="189"/>
                  </a:lnTo>
                  <a:lnTo>
                    <a:pt x="118" y="1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8" name="Freeform 100"/>
            <p:cNvSpPr>
              <a:spLocks/>
            </p:cNvSpPr>
            <p:nvPr/>
          </p:nvSpPr>
          <p:spPr bwMode="auto">
            <a:xfrm>
              <a:off x="4556" y="3236"/>
              <a:ext cx="20" cy="1"/>
            </a:xfrm>
            <a:custGeom>
              <a:avLst/>
              <a:gdLst>
                <a:gd name="T0" fmla="*/ 1 w 87"/>
                <a:gd name="T1" fmla="*/ 0 h 3"/>
                <a:gd name="T2" fmla="*/ 1 w 87"/>
                <a:gd name="T3" fmla="*/ 0 h 3"/>
                <a:gd name="T4" fmla="*/ 1 w 87"/>
                <a:gd name="T5" fmla="*/ 0 h 3"/>
                <a:gd name="T6" fmla="*/ 0 w 87"/>
                <a:gd name="T7" fmla="*/ 0 h 3"/>
                <a:gd name="T8" fmla="*/ 0 w 87"/>
                <a:gd name="T9" fmla="*/ 0 h 3"/>
                <a:gd name="T10" fmla="*/ 0 w 87"/>
                <a:gd name="T11" fmla="*/ 0 h 3"/>
                <a:gd name="T12" fmla="*/ 1 w 87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3"/>
                <a:gd name="T23" fmla="*/ 87 w 8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3">
                  <a:moveTo>
                    <a:pt x="87" y="2"/>
                  </a:moveTo>
                  <a:lnTo>
                    <a:pt x="87" y="3"/>
                  </a:lnTo>
                  <a:lnTo>
                    <a:pt x="87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49" name="Freeform 101"/>
            <p:cNvSpPr>
              <a:spLocks/>
            </p:cNvSpPr>
            <p:nvPr/>
          </p:nvSpPr>
          <p:spPr bwMode="auto">
            <a:xfrm>
              <a:off x="4556" y="3236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0" name="Freeform 102"/>
            <p:cNvSpPr>
              <a:spLocks/>
            </p:cNvSpPr>
            <p:nvPr/>
          </p:nvSpPr>
          <p:spPr bwMode="auto">
            <a:xfrm>
              <a:off x="4556" y="3236"/>
              <a:ext cx="20" cy="40"/>
            </a:xfrm>
            <a:custGeom>
              <a:avLst/>
              <a:gdLst>
                <a:gd name="T0" fmla="*/ 1 w 90"/>
                <a:gd name="T1" fmla="*/ 2 h 175"/>
                <a:gd name="T2" fmla="*/ 1 w 90"/>
                <a:gd name="T3" fmla="*/ 2 h 175"/>
                <a:gd name="T4" fmla="*/ 1 w 90"/>
                <a:gd name="T5" fmla="*/ 1 h 175"/>
                <a:gd name="T6" fmla="*/ 1 w 90"/>
                <a:gd name="T7" fmla="*/ 0 h 175"/>
                <a:gd name="T8" fmla="*/ 0 w 90"/>
                <a:gd name="T9" fmla="*/ 0 h 175"/>
                <a:gd name="T10" fmla="*/ 0 w 90"/>
                <a:gd name="T11" fmla="*/ 1 h 175"/>
                <a:gd name="T12" fmla="*/ 0 w 90"/>
                <a:gd name="T13" fmla="*/ 2 h 175"/>
                <a:gd name="T14" fmla="*/ 0 w 90"/>
                <a:gd name="T15" fmla="*/ 2 h 175"/>
                <a:gd name="T16" fmla="*/ 1 w 90"/>
                <a:gd name="T17" fmla="*/ 2 h 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175"/>
                <a:gd name="T29" fmla="*/ 90 w 90"/>
                <a:gd name="T30" fmla="*/ 175 h 1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175">
                  <a:moveTo>
                    <a:pt x="88" y="175"/>
                  </a:moveTo>
                  <a:lnTo>
                    <a:pt x="88" y="149"/>
                  </a:lnTo>
                  <a:lnTo>
                    <a:pt x="89" y="75"/>
                  </a:lnTo>
                  <a:lnTo>
                    <a:pt x="90" y="1"/>
                  </a:lnTo>
                  <a:lnTo>
                    <a:pt x="3" y="0"/>
                  </a:lnTo>
                  <a:lnTo>
                    <a:pt x="1" y="74"/>
                  </a:lnTo>
                  <a:lnTo>
                    <a:pt x="0" y="148"/>
                  </a:lnTo>
                  <a:lnTo>
                    <a:pt x="0" y="173"/>
                  </a:lnTo>
                  <a:lnTo>
                    <a:pt x="88" y="17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1" name="Freeform 103"/>
            <p:cNvSpPr>
              <a:spLocks/>
            </p:cNvSpPr>
            <p:nvPr/>
          </p:nvSpPr>
          <p:spPr bwMode="auto">
            <a:xfrm>
              <a:off x="4555" y="3296"/>
              <a:ext cx="20" cy="39"/>
            </a:xfrm>
            <a:custGeom>
              <a:avLst/>
              <a:gdLst>
                <a:gd name="T0" fmla="*/ 1 w 89"/>
                <a:gd name="T1" fmla="*/ 2 h 174"/>
                <a:gd name="T2" fmla="*/ 1 w 89"/>
                <a:gd name="T3" fmla="*/ 1 h 174"/>
                <a:gd name="T4" fmla="*/ 1 w 89"/>
                <a:gd name="T5" fmla="*/ 0 h 174"/>
                <a:gd name="T6" fmla="*/ 1 w 89"/>
                <a:gd name="T7" fmla="*/ 0 h 174"/>
                <a:gd name="T8" fmla="*/ 0 w 89"/>
                <a:gd name="T9" fmla="*/ 0 h 174"/>
                <a:gd name="T10" fmla="*/ 0 w 89"/>
                <a:gd name="T11" fmla="*/ 0 h 174"/>
                <a:gd name="T12" fmla="*/ 0 w 89"/>
                <a:gd name="T13" fmla="*/ 1 h 174"/>
                <a:gd name="T14" fmla="*/ 0 w 89"/>
                <a:gd name="T15" fmla="*/ 2 h 174"/>
                <a:gd name="T16" fmla="*/ 1 w 89"/>
                <a:gd name="T17" fmla="*/ 2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74"/>
                <a:gd name="T29" fmla="*/ 89 w 89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74">
                  <a:moveTo>
                    <a:pt x="87" y="174"/>
                  </a:moveTo>
                  <a:lnTo>
                    <a:pt x="87" y="110"/>
                  </a:lnTo>
                  <a:lnTo>
                    <a:pt x="88" y="36"/>
                  </a:lnTo>
                  <a:lnTo>
                    <a:pt x="89" y="1"/>
                  </a:lnTo>
                  <a:lnTo>
                    <a:pt x="2" y="0"/>
                  </a:lnTo>
                  <a:lnTo>
                    <a:pt x="2" y="35"/>
                  </a:lnTo>
                  <a:lnTo>
                    <a:pt x="1" y="110"/>
                  </a:lnTo>
                  <a:lnTo>
                    <a:pt x="0" y="173"/>
                  </a:lnTo>
                  <a:lnTo>
                    <a:pt x="87" y="17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2" name="Freeform 104"/>
            <p:cNvSpPr>
              <a:spLocks/>
            </p:cNvSpPr>
            <p:nvPr/>
          </p:nvSpPr>
          <p:spPr bwMode="auto">
            <a:xfrm>
              <a:off x="4554" y="3355"/>
              <a:ext cx="20" cy="40"/>
            </a:xfrm>
            <a:custGeom>
              <a:avLst/>
              <a:gdLst>
                <a:gd name="T0" fmla="*/ 1 w 89"/>
                <a:gd name="T1" fmla="*/ 2 h 176"/>
                <a:gd name="T2" fmla="*/ 1 w 89"/>
                <a:gd name="T3" fmla="*/ 2 h 176"/>
                <a:gd name="T4" fmla="*/ 1 w 89"/>
                <a:gd name="T5" fmla="*/ 1 h 176"/>
                <a:gd name="T6" fmla="*/ 1 w 89"/>
                <a:gd name="T7" fmla="*/ 0 h 176"/>
                <a:gd name="T8" fmla="*/ 0 w 89"/>
                <a:gd name="T9" fmla="*/ 0 h 176"/>
                <a:gd name="T10" fmla="*/ 0 w 89"/>
                <a:gd name="T11" fmla="*/ 1 h 176"/>
                <a:gd name="T12" fmla="*/ 0 w 89"/>
                <a:gd name="T13" fmla="*/ 2 h 176"/>
                <a:gd name="T14" fmla="*/ 0 w 89"/>
                <a:gd name="T15" fmla="*/ 2 h 176"/>
                <a:gd name="T16" fmla="*/ 1 w 89"/>
                <a:gd name="T17" fmla="*/ 2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76"/>
                <a:gd name="T29" fmla="*/ 89 w 89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76">
                  <a:moveTo>
                    <a:pt x="86" y="176"/>
                  </a:moveTo>
                  <a:lnTo>
                    <a:pt x="87" y="147"/>
                  </a:lnTo>
                  <a:lnTo>
                    <a:pt x="89" y="73"/>
                  </a:lnTo>
                  <a:lnTo>
                    <a:pt x="89" y="2"/>
                  </a:lnTo>
                  <a:lnTo>
                    <a:pt x="2" y="0"/>
                  </a:lnTo>
                  <a:lnTo>
                    <a:pt x="1" y="72"/>
                  </a:lnTo>
                  <a:lnTo>
                    <a:pt x="0" y="146"/>
                  </a:lnTo>
                  <a:lnTo>
                    <a:pt x="0" y="175"/>
                  </a:lnTo>
                  <a:lnTo>
                    <a:pt x="86" y="1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3" name="Freeform 105"/>
            <p:cNvSpPr>
              <a:spLocks/>
            </p:cNvSpPr>
            <p:nvPr/>
          </p:nvSpPr>
          <p:spPr bwMode="auto">
            <a:xfrm>
              <a:off x="4553" y="3414"/>
              <a:ext cx="20" cy="40"/>
            </a:xfrm>
            <a:custGeom>
              <a:avLst/>
              <a:gdLst>
                <a:gd name="T0" fmla="*/ 1 w 90"/>
                <a:gd name="T1" fmla="*/ 2 h 176"/>
                <a:gd name="T2" fmla="*/ 1 w 90"/>
                <a:gd name="T3" fmla="*/ 1 h 176"/>
                <a:gd name="T4" fmla="*/ 1 w 90"/>
                <a:gd name="T5" fmla="*/ 0 h 176"/>
                <a:gd name="T6" fmla="*/ 1 w 90"/>
                <a:gd name="T7" fmla="*/ 0 h 176"/>
                <a:gd name="T8" fmla="*/ 0 w 90"/>
                <a:gd name="T9" fmla="*/ 0 h 176"/>
                <a:gd name="T10" fmla="*/ 0 w 90"/>
                <a:gd name="T11" fmla="*/ 0 h 176"/>
                <a:gd name="T12" fmla="*/ 0 w 90"/>
                <a:gd name="T13" fmla="*/ 1 h 176"/>
                <a:gd name="T14" fmla="*/ 0 w 90"/>
                <a:gd name="T15" fmla="*/ 2 h 176"/>
                <a:gd name="T16" fmla="*/ 1 w 90"/>
                <a:gd name="T17" fmla="*/ 2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0"/>
                <a:gd name="T28" fmla="*/ 0 h 176"/>
                <a:gd name="T29" fmla="*/ 90 w 9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0" h="176">
                  <a:moveTo>
                    <a:pt x="87" y="176"/>
                  </a:moveTo>
                  <a:lnTo>
                    <a:pt x="89" y="107"/>
                  </a:lnTo>
                  <a:lnTo>
                    <a:pt x="90" y="33"/>
                  </a:lnTo>
                  <a:lnTo>
                    <a:pt x="90" y="1"/>
                  </a:lnTo>
                  <a:lnTo>
                    <a:pt x="4" y="0"/>
                  </a:lnTo>
                  <a:lnTo>
                    <a:pt x="2" y="32"/>
                  </a:lnTo>
                  <a:lnTo>
                    <a:pt x="1" y="106"/>
                  </a:lnTo>
                  <a:lnTo>
                    <a:pt x="0" y="175"/>
                  </a:lnTo>
                  <a:lnTo>
                    <a:pt x="87" y="1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4" name="Freeform 106"/>
            <p:cNvSpPr>
              <a:spLocks/>
            </p:cNvSpPr>
            <p:nvPr/>
          </p:nvSpPr>
          <p:spPr bwMode="auto">
            <a:xfrm>
              <a:off x="4552" y="3474"/>
              <a:ext cx="21" cy="33"/>
            </a:xfrm>
            <a:custGeom>
              <a:avLst/>
              <a:gdLst>
                <a:gd name="T0" fmla="*/ 1 w 88"/>
                <a:gd name="T1" fmla="*/ 2 h 144"/>
                <a:gd name="T2" fmla="*/ 1 w 88"/>
                <a:gd name="T3" fmla="*/ 2 h 144"/>
                <a:gd name="T4" fmla="*/ 1 w 88"/>
                <a:gd name="T5" fmla="*/ 1 h 144"/>
                <a:gd name="T6" fmla="*/ 1 w 88"/>
                <a:gd name="T7" fmla="*/ 0 h 144"/>
                <a:gd name="T8" fmla="*/ 0 w 88"/>
                <a:gd name="T9" fmla="*/ 0 h 144"/>
                <a:gd name="T10" fmla="*/ 0 w 88"/>
                <a:gd name="T11" fmla="*/ 1 h 144"/>
                <a:gd name="T12" fmla="*/ 0 w 88"/>
                <a:gd name="T13" fmla="*/ 2 h 144"/>
                <a:gd name="T14" fmla="*/ 0 w 88"/>
                <a:gd name="T15" fmla="*/ 2 h 144"/>
                <a:gd name="T16" fmla="*/ 1 w 88"/>
                <a:gd name="T17" fmla="*/ 2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8"/>
                <a:gd name="T28" fmla="*/ 0 h 144"/>
                <a:gd name="T29" fmla="*/ 88 w 88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8" h="144">
                  <a:moveTo>
                    <a:pt x="86" y="137"/>
                  </a:moveTo>
                  <a:lnTo>
                    <a:pt x="86" y="141"/>
                  </a:lnTo>
                  <a:lnTo>
                    <a:pt x="87" y="67"/>
                  </a:lnTo>
                  <a:lnTo>
                    <a:pt x="88" y="1"/>
                  </a:lnTo>
                  <a:lnTo>
                    <a:pt x="1" y="0"/>
                  </a:lnTo>
                  <a:lnTo>
                    <a:pt x="1" y="66"/>
                  </a:lnTo>
                  <a:lnTo>
                    <a:pt x="0" y="140"/>
                  </a:lnTo>
                  <a:lnTo>
                    <a:pt x="0" y="144"/>
                  </a:lnTo>
                  <a:lnTo>
                    <a:pt x="86" y="13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5" name="Freeform 107"/>
            <p:cNvSpPr>
              <a:spLocks/>
            </p:cNvSpPr>
            <p:nvPr/>
          </p:nvSpPr>
          <p:spPr bwMode="auto">
            <a:xfrm>
              <a:off x="4552" y="3506"/>
              <a:ext cx="1" cy="1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0 h 4"/>
                <a:gd name="T4" fmla="*/ 0 w 1"/>
                <a:gd name="T5" fmla="*/ 0 h 4"/>
                <a:gd name="T6" fmla="*/ 0 w 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4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6" name="Freeform 108"/>
            <p:cNvSpPr>
              <a:spLocks/>
            </p:cNvSpPr>
            <p:nvPr/>
          </p:nvSpPr>
          <p:spPr bwMode="auto">
            <a:xfrm>
              <a:off x="4552" y="3505"/>
              <a:ext cx="21" cy="9"/>
            </a:xfrm>
            <a:custGeom>
              <a:avLst/>
              <a:gdLst>
                <a:gd name="T0" fmla="*/ 1 w 89"/>
                <a:gd name="T1" fmla="*/ 0 h 41"/>
                <a:gd name="T2" fmla="*/ 0 w 89"/>
                <a:gd name="T3" fmla="*/ 0 h 41"/>
                <a:gd name="T4" fmla="*/ 0 w 89"/>
                <a:gd name="T5" fmla="*/ 0 h 41"/>
                <a:gd name="T6" fmla="*/ 1 w 89"/>
                <a:gd name="T7" fmla="*/ 0 h 41"/>
                <a:gd name="T8" fmla="*/ 1 w 89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41"/>
                <a:gd name="T17" fmla="*/ 89 w 89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41">
                  <a:moveTo>
                    <a:pt x="89" y="34"/>
                  </a:moveTo>
                  <a:lnTo>
                    <a:pt x="2" y="41"/>
                  </a:lnTo>
                  <a:lnTo>
                    <a:pt x="0" y="7"/>
                  </a:lnTo>
                  <a:lnTo>
                    <a:pt x="86" y="0"/>
                  </a:lnTo>
                  <a:lnTo>
                    <a:pt x="89" y="3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7" name="Freeform 109"/>
            <p:cNvSpPr>
              <a:spLocks/>
            </p:cNvSpPr>
            <p:nvPr/>
          </p:nvSpPr>
          <p:spPr bwMode="auto">
            <a:xfrm>
              <a:off x="4554" y="3532"/>
              <a:ext cx="22" cy="41"/>
            </a:xfrm>
            <a:custGeom>
              <a:avLst/>
              <a:gdLst>
                <a:gd name="T0" fmla="*/ 1 w 94"/>
                <a:gd name="T1" fmla="*/ 2 h 177"/>
                <a:gd name="T2" fmla="*/ 1 w 94"/>
                <a:gd name="T3" fmla="*/ 2 h 177"/>
                <a:gd name="T4" fmla="*/ 1 w 94"/>
                <a:gd name="T5" fmla="*/ 2 h 177"/>
                <a:gd name="T6" fmla="*/ 1 w 94"/>
                <a:gd name="T7" fmla="*/ 2 h 177"/>
                <a:gd name="T8" fmla="*/ 1 w 94"/>
                <a:gd name="T9" fmla="*/ 1 h 177"/>
                <a:gd name="T10" fmla="*/ 1 w 94"/>
                <a:gd name="T11" fmla="*/ 1 h 177"/>
                <a:gd name="T12" fmla="*/ 1 w 94"/>
                <a:gd name="T13" fmla="*/ 1 h 177"/>
                <a:gd name="T14" fmla="*/ 1 w 94"/>
                <a:gd name="T15" fmla="*/ 1 h 177"/>
                <a:gd name="T16" fmla="*/ 1 w 94"/>
                <a:gd name="T17" fmla="*/ 1 h 177"/>
                <a:gd name="T18" fmla="*/ 1 w 94"/>
                <a:gd name="T19" fmla="*/ 0 h 177"/>
                <a:gd name="T20" fmla="*/ 1 w 94"/>
                <a:gd name="T21" fmla="*/ 0 h 177"/>
                <a:gd name="T22" fmla="*/ 0 w 94"/>
                <a:gd name="T23" fmla="*/ 0 h 177"/>
                <a:gd name="T24" fmla="*/ 0 w 94"/>
                <a:gd name="T25" fmla="*/ 0 h 177"/>
                <a:gd name="T26" fmla="*/ 0 w 94"/>
                <a:gd name="T27" fmla="*/ 1 h 177"/>
                <a:gd name="T28" fmla="*/ 0 w 94"/>
                <a:gd name="T29" fmla="*/ 1 h 177"/>
                <a:gd name="T30" fmla="*/ 0 w 94"/>
                <a:gd name="T31" fmla="*/ 1 h 177"/>
                <a:gd name="T32" fmla="*/ 0 w 94"/>
                <a:gd name="T33" fmla="*/ 1 h 177"/>
                <a:gd name="T34" fmla="*/ 0 w 94"/>
                <a:gd name="T35" fmla="*/ 1 h 177"/>
                <a:gd name="T36" fmla="*/ 0 w 94"/>
                <a:gd name="T37" fmla="*/ 2 h 177"/>
                <a:gd name="T38" fmla="*/ 0 w 94"/>
                <a:gd name="T39" fmla="*/ 2 h 177"/>
                <a:gd name="T40" fmla="*/ 0 w 94"/>
                <a:gd name="T41" fmla="*/ 2 h 177"/>
                <a:gd name="T42" fmla="*/ 0 w 94"/>
                <a:gd name="T43" fmla="*/ 2 h 177"/>
                <a:gd name="T44" fmla="*/ 1 w 94"/>
                <a:gd name="T45" fmla="*/ 2 h 1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"/>
                <a:gd name="T70" fmla="*/ 0 h 177"/>
                <a:gd name="T71" fmla="*/ 94 w 94"/>
                <a:gd name="T72" fmla="*/ 177 h 1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" h="177">
                  <a:moveTo>
                    <a:pt x="94" y="177"/>
                  </a:moveTo>
                  <a:lnTo>
                    <a:pt x="94" y="171"/>
                  </a:lnTo>
                  <a:lnTo>
                    <a:pt x="94" y="153"/>
                  </a:lnTo>
                  <a:lnTo>
                    <a:pt x="94" y="136"/>
                  </a:lnTo>
                  <a:lnTo>
                    <a:pt x="93" y="118"/>
                  </a:lnTo>
                  <a:lnTo>
                    <a:pt x="93" y="101"/>
                  </a:lnTo>
                  <a:lnTo>
                    <a:pt x="91" y="83"/>
                  </a:lnTo>
                  <a:lnTo>
                    <a:pt x="91" y="65"/>
                  </a:lnTo>
                  <a:lnTo>
                    <a:pt x="90" y="47"/>
                  </a:lnTo>
                  <a:lnTo>
                    <a:pt x="89" y="28"/>
                  </a:lnTo>
                  <a:lnTo>
                    <a:pt x="87" y="0"/>
                  </a:lnTo>
                  <a:lnTo>
                    <a:pt x="0" y="7"/>
                  </a:lnTo>
                  <a:lnTo>
                    <a:pt x="2" y="34"/>
                  </a:lnTo>
                  <a:lnTo>
                    <a:pt x="3" y="51"/>
                  </a:lnTo>
                  <a:lnTo>
                    <a:pt x="4" y="70"/>
                  </a:lnTo>
                  <a:lnTo>
                    <a:pt x="5" y="87"/>
                  </a:lnTo>
                  <a:lnTo>
                    <a:pt x="5" y="104"/>
                  </a:lnTo>
                  <a:lnTo>
                    <a:pt x="6" y="120"/>
                  </a:lnTo>
                  <a:lnTo>
                    <a:pt x="6" y="137"/>
                  </a:lnTo>
                  <a:lnTo>
                    <a:pt x="6" y="154"/>
                  </a:lnTo>
                  <a:lnTo>
                    <a:pt x="6" y="171"/>
                  </a:lnTo>
                  <a:lnTo>
                    <a:pt x="6" y="177"/>
                  </a:lnTo>
                  <a:lnTo>
                    <a:pt x="94" y="17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8" name="Freeform 110"/>
            <p:cNvSpPr>
              <a:spLocks/>
            </p:cNvSpPr>
            <p:nvPr/>
          </p:nvSpPr>
          <p:spPr bwMode="auto">
            <a:xfrm>
              <a:off x="4549" y="3593"/>
              <a:ext cx="26" cy="42"/>
            </a:xfrm>
            <a:custGeom>
              <a:avLst/>
              <a:gdLst>
                <a:gd name="T0" fmla="*/ 1 w 116"/>
                <a:gd name="T1" fmla="*/ 2 h 187"/>
                <a:gd name="T2" fmla="*/ 1 w 116"/>
                <a:gd name="T3" fmla="*/ 2 h 187"/>
                <a:gd name="T4" fmla="*/ 1 w 116"/>
                <a:gd name="T5" fmla="*/ 2 h 187"/>
                <a:gd name="T6" fmla="*/ 1 w 116"/>
                <a:gd name="T7" fmla="*/ 2 h 187"/>
                <a:gd name="T8" fmla="*/ 1 w 116"/>
                <a:gd name="T9" fmla="*/ 2 h 187"/>
                <a:gd name="T10" fmla="*/ 1 w 116"/>
                <a:gd name="T11" fmla="*/ 1 h 187"/>
                <a:gd name="T12" fmla="*/ 1 w 116"/>
                <a:gd name="T13" fmla="*/ 1 h 187"/>
                <a:gd name="T14" fmla="*/ 1 w 116"/>
                <a:gd name="T15" fmla="*/ 1 h 187"/>
                <a:gd name="T16" fmla="*/ 1 w 116"/>
                <a:gd name="T17" fmla="*/ 1 h 187"/>
                <a:gd name="T18" fmla="*/ 1 w 116"/>
                <a:gd name="T19" fmla="*/ 1 h 187"/>
                <a:gd name="T20" fmla="*/ 1 w 116"/>
                <a:gd name="T21" fmla="*/ 0 h 187"/>
                <a:gd name="T22" fmla="*/ 1 w 116"/>
                <a:gd name="T23" fmla="*/ 0 h 187"/>
                <a:gd name="T24" fmla="*/ 1 w 116"/>
                <a:gd name="T25" fmla="*/ 0 h 187"/>
                <a:gd name="T26" fmla="*/ 1 w 116"/>
                <a:gd name="T27" fmla="*/ 0 h 187"/>
                <a:gd name="T28" fmla="*/ 0 w 116"/>
                <a:gd name="T29" fmla="*/ 0 h 187"/>
                <a:gd name="T30" fmla="*/ 0 w 116"/>
                <a:gd name="T31" fmla="*/ 0 h 187"/>
                <a:gd name="T32" fmla="*/ 0 w 116"/>
                <a:gd name="T33" fmla="*/ 0 h 187"/>
                <a:gd name="T34" fmla="*/ 0 w 116"/>
                <a:gd name="T35" fmla="*/ 0 h 187"/>
                <a:gd name="T36" fmla="*/ 0 w 116"/>
                <a:gd name="T37" fmla="*/ 0 h 187"/>
                <a:gd name="T38" fmla="*/ 0 w 116"/>
                <a:gd name="T39" fmla="*/ 1 h 187"/>
                <a:gd name="T40" fmla="*/ 0 w 116"/>
                <a:gd name="T41" fmla="*/ 1 h 187"/>
                <a:gd name="T42" fmla="*/ 0 w 116"/>
                <a:gd name="T43" fmla="*/ 1 h 187"/>
                <a:gd name="T44" fmla="*/ 0 w 116"/>
                <a:gd name="T45" fmla="*/ 1 h 187"/>
                <a:gd name="T46" fmla="*/ 0 w 116"/>
                <a:gd name="T47" fmla="*/ 1 h 187"/>
                <a:gd name="T48" fmla="*/ 0 w 116"/>
                <a:gd name="T49" fmla="*/ 2 h 187"/>
                <a:gd name="T50" fmla="*/ 0 w 116"/>
                <a:gd name="T51" fmla="*/ 2 h 187"/>
                <a:gd name="T52" fmla="*/ 0 w 116"/>
                <a:gd name="T53" fmla="*/ 2 h 187"/>
                <a:gd name="T54" fmla="*/ 0 w 116"/>
                <a:gd name="T55" fmla="*/ 2 h 187"/>
                <a:gd name="T56" fmla="*/ 1 w 116"/>
                <a:gd name="T57" fmla="*/ 2 h 1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87"/>
                <a:gd name="T89" fmla="*/ 116 w 116"/>
                <a:gd name="T90" fmla="*/ 187 h 1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87">
                  <a:moveTo>
                    <a:pt x="84" y="187"/>
                  </a:moveTo>
                  <a:lnTo>
                    <a:pt x="85" y="181"/>
                  </a:lnTo>
                  <a:lnTo>
                    <a:pt x="90" y="166"/>
                  </a:lnTo>
                  <a:lnTo>
                    <a:pt x="93" y="151"/>
                  </a:lnTo>
                  <a:lnTo>
                    <a:pt x="97" y="136"/>
                  </a:lnTo>
                  <a:lnTo>
                    <a:pt x="101" y="120"/>
                  </a:lnTo>
                  <a:lnTo>
                    <a:pt x="103" y="106"/>
                  </a:lnTo>
                  <a:lnTo>
                    <a:pt x="107" y="90"/>
                  </a:lnTo>
                  <a:lnTo>
                    <a:pt x="109" y="74"/>
                  </a:lnTo>
                  <a:lnTo>
                    <a:pt x="112" y="59"/>
                  </a:lnTo>
                  <a:lnTo>
                    <a:pt x="113" y="43"/>
                  </a:lnTo>
                  <a:lnTo>
                    <a:pt x="114" y="26"/>
                  </a:lnTo>
                  <a:lnTo>
                    <a:pt x="115" y="10"/>
                  </a:lnTo>
                  <a:lnTo>
                    <a:pt x="116" y="5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8" y="19"/>
                  </a:lnTo>
                  <a:lnTo>
                    <a:pt x="27" y="33"/>
                  </a:lnTo>
                  <a:lnTo>
                    <a:pt x="24" y="48"/>
                  </a:lnTo>
                  <a:lnTo>
                    <a:pt x="23" y="62"/>
                  </a:lnTo>
                  <a:lnTo>
                    <a:pt x="20" y="77"/>
                  </a:lnTo>
                  <a:lnTo>
                    <a:pt x="18" y="90"/>
                  </a:lnTo>
                  <a:lnTo>
                    <a:pt x="16" y="103"/>
                  </a:lnTo>
                  <a:lnTo>
                    <a:pt x="12" y="117"/>
                  </a:lnTo>
                  <a:lnTo>
                    <a:pt x="10" y="130"/>
                  </a:lnTo>
                  <a:lnTo>
                    <a:pt x="6" y="142"/>
                  </a:lnTo>
                  <a:lnTo>
                    <a:pt x="2" y="154"/>
                  </a:lnTo>
                  <a:lnTo>
                    <a:pt x="0" y="160"/>
                  </a:lnTo>
                  <a:lnTo>
                    <a:pt x="84" y="18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59" name="Freeform 111"/>
            <p:cNvSpPr>
              <a:spLocks/>
            </p:cNvSpPr>
            <p:nvPr/>
          </p:nvSpPr>
          <p:spPr bwMode="auto">
            <a:xfrm>
              <a:off x="4518" y="3645"/>
              <a:ext cx="41" cy="42"/>
            </a:xfrm>
            <a:custGeom>
              <a:avLst/>
              <a:gdLst>
                <a:gd name="T0" fmla="*/ 1 w 180"/>
                <a:gd name="T1" fmla="*/ 2 h 183"/>
                <a:gd name="T2" fmla="*/ 1 w 180"/>
                <a:gd name="T3" fmla="*/ 2 h 183"/>
                <a:gd name="T4" fmla="*/ 1 w 180"/>
                <a:gd name="T5" fmla="*/ 2 h 183"/>
                <a:gd name="T6" fmla="*/ 1 w 180"/>
                <a:gd name="T7" fmla="*/ 2 h 183"/>
                <a:gd name="T8" fmla="*/ 1 w 180"/>
                <a:gd name="T9" fmla="*/ 2 h 183"/>
                <a:gd name="T10" fmla="*/ 1 w 180"/>
                <a:gd name="T11" fmla="*/ 2 h 183"/>
                <a:gd name="T12" fmla="*/ 1 w 180"/>
                <a:gd name="T13" fmla="*/ 2 h 183"/>
                <a:gd name="T14" fmla="*/ 1 w 180"/>
                <a:gd name="T15" fmla="*/ 2 h 183"/>
                <a:gd name="T16" fmla="*/ 1 w 180"/>
                <a:gd name="T17" fmla="*/ 2 h 183"/>
                <a:gd name="T18" fmla="*/ 1 w 180"/>
                <a:gd name="T19" fmla="*/ 2 h 183"/>
                <a:gd name="T20" fmla="*/ 1 w 180"/>
                <a:gd name="T21" fmla="*/ 2 h 183"/>
                <a:gd name="T22" fmla="*/ 1 w 180"/>
                <a:gd name="T23" fmla="*/ 2 h 183"/>
                <a:gd name="T24" fmla="*/ 1 w 180"/>
                <a:gd name="T25" fmla="*/ 2 h 183"/>
                <a:gd name="T26" fmla="*/ 1 w 180"/>
                <a:gd name="T27" fmla="*/ 1 h 183"/>
                <a:gd name="T28" fmla="*/ 1 w 180"/>
                <a:gd name="T29" fmla="*/ 1 h 183"/>
                <a:gd name="T30" fmla="*/ 2 w 180"/>
                <a:gd name="T31" fmla="*/ 1 h 183"/>
                <a:gd name="T32" fmla="*/ 2 w 180"/>
                <a:gd name="T33" fmla="*/ 1 h 183"/>
                <a:gd name="T34" fmla="*/ 2 w 180"/>
                <a:gd name="T35" fmla="*/ 1 h 183"/>
                <a:gd name="T36" fmla="*/ 2 w 180"/>
                <a:gd name="T37" fmla="*/ 1 h 183"/>
                <a:gd name="T38" fmla="*/ 2 w 180"/>
                <a:gd name="T39" fmla="*/ 1 h 183"/>
                <a:gd name="T40" fmla="*/ 2 w 180"/>
                <a:gd name="T41" fmla="*/ 1 h 183"/>
                <a:gd name="T42" fmla="*/ 2 w 180"/>
                <a:gd name="T43" fmla="*/ 1 h 183"/>
                <a:gd name="T44" fmla="*/ 2 w 180"/>
                <a:gd name="T45" fmla="*/ 1 h 183"/>
                <a:gd name="T46" fmla="*/ 2 w 180"/>
                <a:gd name="T47" fmla="*/ 1 h 183"/>
                <a:gd name="T48" fmla="*/ 2 w 180"/>
                <a:gd name="T49" fmla="*/ 1 h 183"/>
                <a:gd name="T50" fmla="*/ 2 w 180"/>
                <a:gd name="T51" fmla="*/ 1 h 183"/>
                <a:gd name="T52" fmla="*/ 2 w 180"/>
                <a:gd name="T53" fmla="*/ 0 h 183"/>
                <a:gd name="T54" fmla="*/ 2 w 180"/>
                <a:gd name="T55" fmla="*/ 0 h 183"/>
                <a:gd name="T56" fmla="*/ 1 w 180"/>
                <a:gd name="T57" fmla="*/ 0 h 183"/>
                <a:gd name="T58" fmla="*/ 1 w 180"/>
                <a:gd name="T59" fmla="*/ 0 h 183"/>
                <a:gd name="T60" fmla="*/ 1 w 180"/>
                <a:gd name="T61" fmla="*/ 0 h 183"/>
                <a:gd name="T62" fmla="*/ 1 w 180"/>
                <a:gd name="T63" fmla="*/ 0 h 183"/>
                <a:gd name="T64" fmla="*/ 1 w 180"/>
                <a:gd name="T65" fmla="*/ 0 h 183"/>
                <a:gd name="T66" fmla="*/ 1 w 180"/>
                <a:gd name="T67" fmla="*/ 0 h 183"/>
                <a:gd name="T68" fmla="*/ 1 w 180"/>
                <a:gd name="T69" fmla="*/ 0 h 183"/>
                <a:gd name="T70" fmla="*/ 1 w 180"/>
                <a:gd name="T71" fmla="*/ 0 h 183"/>
                <a:gd name="T72" fmla="*/ 1 w 180"/>
                <a:gd name="T73" fmla="*/ 0 h 183"/>
                <a:gd name="T74" fmla="*/ 1 w 180"/>
                <a:gd name="T75" fmla="*/ 0 h 183"/>
                <a:gd name="T76" fmla="*/ 1 w 180"/>
                <a:gd name="T77" fmla="*/ 0 h 183"/>
                <a:gd name="T78" fmla="*/ 1 w 180"/>
                <a:gd name="T79" fmla="*/ 1 h 183"/>
                <a:gd name="T80" fmla="*/ 1 w 180"/>
                <a:gd name="T81" fmla="*/ 1 h 183"/>
                <a:gd name="T82" fmla="*/ 1 w 180"/>
                <a:gd name="T83" fmla="*/ 1 h 183"/>
                <a:gd name="T84" fmla="*/ 1 w 180"/>
                <a:gd name="T85" fmla="*/ 1 h 183"/>
                <a:gd name="T86" fmla="*/ 1 w 180"/>
                <a:gd name="T87" fmla="*/ 1 h 183"/>
                <a:gd name="T88" fmla="*/ 1 w 180"/>
                <a:gd name="T89" fmla="*/ 1 h 183"/>
                <a:gd name="T90" fmla="*/ 0 w 180"/>
                <a:gd name="T91" fmla="*/ 1 h 183"/>
                <a:gd name="T92" fmla="*/ 0 w 180"/>
                <a:gd name="T93" fmla="*/ 1 h 183"/>
                <a:gd name="T94" fmla="*/ 0 w 180"/>
                <a:gd name="T95" fmla="*/ 1 h 183"/>
                <a:gd name="T96" fmla="*/ 0 w 180"/>
                <a:gd name="T97" fmla="*/ 1 h 183"/>
                <a:gd name="T98" fmla="*/ 0 w 180"/>
                <a:gd name="T99" fmla="*/ 1 h 183"/>
                <a:gd name="T100" fmla="*/ 0 w 180"/>
                <a:gd name="T101" fmla="*/ 1 h 183"/>
                <a:gd name="T102" fmla="*/ 0 w 180"/>
                <a:gd name="T103" fmla="*/ 1 h 183"/>
                <a:gd name="T104" fmla="*/ 0 w 180"/>
                <a:gd name="T105" fmla="*/ 1 h 183"/>
                <a:gd name="T106" fmla="*/ 0 w 180"/>
                <a:gd name="T107" fmla="*/ 1 h 183"/>
                <a:gd name="T108" fmla="*/ 0 w 180"/>
                <a:gd name="T109" fmla="*/ 1 h 183"/>
                <a:gd name="T110" fmla="*/ 0 w 180"/>
                <a:gd name="T111" fmla="*/ 1 h 183"/>
                <a:gd name="T112" fmla="*/ 1 w 180"/>
                <a:gd name="T113" fmla="*/ 2 h 1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0"/>
                <a:gd name="T172" fmla="*/ 0 h 183"/>
                <a:gd name="T173" fmla="*/ 180 w 180"/>
                <a:gd name="T174" fmla="*/ 183 h 1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0" h="183">
                  <a:moveTo>
                    <a:pt x="47" y="183"/>
                  </a:moveTo>
                  <a:lnTo>
                    <a:pt x="47" y="182"/>
                  </a:lnTo>
                  <a:lnTo>
                    <a:pt x="55" y="178"/>
                  </a:lnTo>
                  <a:lnTo>
                    <a:pt x="61" y="174"/>
                  </a:lnTo>
                  <a:lnTo>
                    <a:pt x="68" y="169"/>
                  </a:lnTo>
                  <a:lnTo>
                    <a:pt x="74" y="164"/>
                  </a:lnTo>
                  <a:lnTo>
                    <a:pt x="80" y="159"/>
                  </a:lnTo>
                  <a:lnTo>
                    <a:pt x="86" y="154"/>
                  </a:lnTo>
                  <a:lnTo>
                    <a:pt x="92" y="149"/>
                  </a:lnTo>
                  <a:lnTo>
                    <a:pt x="98" y="144"/>
                  </a:lnTo>
                  <a:lnTo>
                    <a:pt x="103" y="138"/>
                  </a:lnTo>
                  <a:lnTo>
                    <a:pt x="109" y="134"/>
                  </a:lnTo>
                  <a:lnTo>
                    <a:pt x="114" y="129"/>
                  </a:lnTo>
                  <a:lnTo>
                    <a:pt x="120" y="123"/>
                  </a:lnTo>
                  <a:lnTo>
                    <a:pt x="125" y="117"/>
                  </a:lnTo>
                  <a:lnTo>
                    <a:pt x="130" y="112"/>
                  </a:lnTo>
                  <a:lnTo>
                    <a:pt x="135" y="106"/>
                  </a:lnTo>
                  <a:lnTo>
                    <a:pt x="141" y="100"/>
                  </a:lnTo>
                  <a:lnTo>
                    <a:pt x="145" y="94"/>
                  </a:lnTo>
                  <a:lnTo>
                    <a:pt x="149" y="87"/>
                  </a:lnTo>
                  <a:lnTo>
                    <a:pt x="154" y="81"/>
                  </a:lnTo>
                  <a:lnTo>
                    <a:pt x="158" y="75"/>
                  </a:lnTo>
                  <a:lnTo>
                    <a:pt x="163" y="69"/>
                  </a:lnTo>
                  <a:lnTo>
                    <a:pt x="166" y="63"/>
                  </a:lnTo>
                  <a:lnTo>
                    <a:pt x="171" y="57"/>
                  </a:lnTo>
                  <a:lnTo>
                    <a:pt x="175" y="51"/>
                  </a:lnTo>
                  <a:lnTo>
                    <a:pt x="179" y="44"/>
                  </a:lnTo>
                  <a:lnTo>
                    <a:pt x="180" y="41"/>
                  </a:lnTo>
                  <a:lnTo>
                    <a:pt x="103" y="0"/>
                  </a:lnTo>
                  <a:lnTo>
                    <a:pt x="103" y="1"/>
                  </a:lnTo>
                  <a:lnTo>
                    <a:pt x="100" y="6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90" y="21"/>
                  </a:lnTo>
                  <a:lnTo>
                    <a:pt x="88" y="26"/>
                  </a:lnTo>
                  <a:lnTo>
                    <a:pt x="84" y="30"/>
                  </a:lnTo>
                  <a:lnTo>
                    <a:pt x="80" y="35"/>
                  </a:lnTo>
                  <a:lnTo>
                    <a:pt x="77" y="40"/>
                  </a:lnTo>
                  <a:lnTo>
                    <a:pt x="73" y="45"/>
                  </a:lnTo>
                  <a:lnTo>
                    <a:pt x="69" y="50"/>
                  </a:lnTo>
                  <a:lnTo>
                    <a:pt x="66" y="54"/>
                  </a:lnTo>
                  <a:lnTo>
                    <a:pt x="61" y="58"/>
                  </a:lnTo>
                  <a:lnTo>
                    <a:pt x="57" y="63"/>
                  </a:lnTo>
                  <a:lnTo>
                    <a:pt x="54" y="67"/>
                  </a:lnTo>
                  <a:lnTo>
                    <a:pt x="49" y="70"/>
                  </a:lnTo>
                  <a:lnTo>
                    <a:pt x="45" y="75"/>
                  </a:lnTo>
                  <a:lnTo>
                    <a:pt x="40" y="79"/>
                  </a:lnTo>
                  <a:lnTo>
                    <a:pt x="35" y="84"/>
                  </a:lnTo>
                  <a:lnTo>
                    <a:pt x="31" y="87"/>
                  </a:lnTo>
                  <a:lnTo>
                    <a:pt x="26" y="91"/>
                  </a:lnTo>
                  <a:lnTo>
                    <a:pt x="21" y="95"/>
                  </a:lnTo>
                  <a:lnTo>
                    <a:pt x="16" y="98"/>
                  </a:lnTo>
                  <a:lnTo>
                    <a:pt x="11" y="103"/>
                  </a:lnTo>
                  <a:lnTo>
                    <a:pt x="5" y="107"/>
                  </a:lnTo>
                  <a:lnTo>
                    <a:pt x="0" y="110"/>
                  </a:lnTo>
                  <a:lnTo>
                    <a:pt x="47" y="1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60" name="Freeform 112"/>
            <p:cNvSpPr>
              <a:spLocks/>
            </p:cNvSpPr>
            <p:nvPr/>
          </p:nvSpPr>
          <p:spPr bwMode="auto">
            <a:xfrm>
              <a:off x="4482" y="3679"/>
              <a:ext cx="28" cy="26"/>
            </a:xfrm>
            <a:custGeom>
              <a:avLst/>
              <a:gdLst>
                <a:gd name="T0" fmla="*/ 0 w 124"/>
                <a:gd name="T1" fmla="*/ 1 h 114"/>
                <a:gd name="T2" fmla="*/ 0 w 124"/>
                <a:gd name="T3" fmla="*/ 1 h 114"/>
                <a:gd name="T4" fmla="*/ 0 w 124"/>
                <a:gd name="T5" fmla="*/ 1 h 114"/>
                <a:gd name="T6" fmla="*/ 0 w 124"/>
                <a:gd name="T7" fmla="*/ 1 h 114"/>
                <a:gd name="T8" fmla="*/ 0 w 124"/>
                <a:gd name="T9" fmla="*/ 1 h 114"/>
                <a:gd name="T10" fmla="*/ 1 w 124"/>
                <a:gd name="T11" fmla="*/ 1 h 114"/>
                <a:gd name="T12" fmla="*/ 1 w 124"/>
                <a:gd name="T13" fmla="*/ 1 h 114"/>
                <a:gd name="T14" fmla="*/ 1 w 124"/>
                <a:gd name="T15" fmla="*/ 1 h 114"/>
                <a:gd name="T16" fmla="*/ 1 w 124"/>
                <a:gd name="T17" fmla="*/ 1 h 114"/>
                <a:gd name="T18" fmla="*/ 1 w 124"/>
                <a:gd name="T19" fmla="*/ 1 h 114"/>
                <a:gd name="T20" fmla="*/ 1 w 124"/>
                <a:gd name="T21" fmla="*/ 1 h 114"/>
                <a:gd name="T22" fmla="*/ 1 w 124"/>
                <a:gd name="T23" fmla="*/ 1 h 114"/>
                <a:gd name="T24" fmla="*/ 1 w 124"/>
                <a:gd name="T25" fmla="*/ 1 h 114"/>
                <a:gd name="T26" fmla="*/ 1 w 124"/>
                <a:gd name="T27" fmla="*/ 1 h 114"/>
                <a:gd name="T28" fmla="*/ 1 w 124"/>
                <a:gd name="T29" fmla="*/ 0 h 114"/>
                <a:gd name="T30" fmla="*/ 1 w 124"/>
                <a:gd name="T31" fmla="*/ 0 h 114"/>
                <a:gd name="T32" fmla="*/ 1 w 124"/>
                <a:gd name="T33" fmla="*/ 0 h 114"/>
                <a:gd name="T34" fmla="*/ 1 w 124"/>
                <a:gd name="T35" fmla="*/ 0 h 114"/>
                <a:gd name="T36" fmla="*/ 1 w 124"/>
                <a:gd name="T37" fmla="*/ 0 h 114"/>
                <a:gd name="T38" fmla="*/ 1 w 124"/>
                <a:gd name="T39" fmla="*/ 0 h 114"/>
                <a:gd name="T40" fmla="*/ 0 w 124"/>
                <a:gd name="T41" fmla="*/ 0 h 114"/>
                <a:gd name="T42" fmla="*/ 0 w 124"/>
                <a:gd name="T43" fmla="*/ 0 h 114"/>
                <a:gd name="T44" fmla="*/ 0 w 124"/>
                <a:gd name="T45" fmla="*/ 0 h 114"/>
                <a:gd name="T46" fmla="*/ 0 w 124"/>
                <a:gd name="T47" fmla="*/ 0 h 114"/>
                <a:gd name="T48" fmla="*/ 0 w 124"/>
                <a:gd name="T49" fmla="*/ 0 h 114"/>
                <a:gd name="T50" fmla="*/ 0 w 124"/>
                <a:gd name="T51" fmla="*/ 0 h 114"/>
                <a:gd name="T52" fmla="*/ 0 w 124"/>
                <a:gd name="T53" fmla="*/ 0 h 114"/>
                <a:gd name="T54" fmla="*/ 0 w 124"/>
                <a:gd name="T55" fmla="*/ 0 h 114"/>
                <a:gd name="T56" fmla="*/ 0 w 124"/>
                <a:gd name="T57" fmla="*/ 1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4"/>
                <a:gd name="T88" fmla="*/ 0 h 114"/>
                <a:gd name="T89" fmla="*/ 124 w 12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4" h="114">
                  <a:moveTo>
                    <a:pt x="9" y="114"/>
                  </a:moveTo>
                  <a:lnTo>
                    <a:pt x="19" y="113"/>
                  </a:lnTo>
                  <a:lnTo>
                    <a:pt x="29" y="110"/>
                  </a:lnTo>
                  <a:lnTo>
                    <a:pt x="37" y="108"/>
                  </a:lnTo>
                  <a:lnTo>
                    <a:pt x="47" y="105"/>
                  </a:lnTo>
                  <a:lnTo>
                    <a:pt x="57" y="103"/>
                  </a:lnTo>
                  <a:lnTo>
                    <a:pt x="65" y="101"/>
                  </a:lnTo>
                  <a:lnTo>
                    <a:pt x="75" y="97"/>
                  </a:lnTo>
                  <a:lnTo>
                    <a:pt x="84" y="94"/>
                  </a:lnTo>
                  <a:lnTo>
                    <a:pt x="93" y="92"/>
                  </a:lnTo>
                  <a:lnTo>
                    <a:pt x="102" y="88"/>
                  </a:lnTo>
                  <a:lnTo>
                    <a:pt x="110" y="86"/>
                  </a:lnTo>
                  <a:lnTo>
                    <a:pt x="119" y="82"/>
                  </a:lnTo>
                  <a:lnTo>
                    <a:pt x="124" y="80"/>
                  </a:lnTo>
                  <a:lnTo>
                    <a:pt x="91" y="0"/>
                  </a:lnTo>
                  <a:lnTo>
                    <a:pt x="86" y="1"/>
                  </a:lnTo>
                  <a:lnTo>
                    <a:pt x="79" y="4"/>
                  </a:lnTo>
                  <a:lnTo>
                    <a:pt x="71" y="7"/>
                  </a:lnTo>
                  <a:lnTo>
                    <a:pt x="64" y="10"/>
                  </a:lnTo>
                  <a:lnTo>
                    <a:pt x="57" y="12"/>
                  </a:lnTo>
                  <a:lnTo>
                    <a:pt x="50" y="14"/>
                  </a:lnTo>
                  <a:lnTo>
                    <a:pt x="41" y="17"/>
                  </a:lnTo>
                  <a:lnTo>
                    <a:pt x="34" y="19"/>
                  </a:lnTo>
                  <a:lnTo>
                    <a:pt x="25" y="22"/>
                  </a:lnTo>
                  <a:lnTo>
                    <a:pt x="17" y="23"/>
                  </a:lnTo>
                  <a:lnTo>
                    <a:pt x="8" y="25"/>
                  </a:lnTo>
                  <a:lnTo>
                    <a:pt x="0" y="28"/>
                  </a:lnTo>
                  <a:lnTo>
                    <a:pt x="9" y="27"/>
                  </a:lnTo>
                  <a:lnTo>
                    <a:pt x="9" y="11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61" name="Freeform 113"/>
            <p:cNvSpPr>
              <a:spLocks/>
            </p:cNvSpPr>
            <p:nvPr/>
          </p:nvSpPr>
          <p:spPr bwMode="auto">
            <a:xfrm>
              <a:off x="4483" y="3705"/>
              <a:ext cx="3" cy="0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"/>
                <a:gd name="T14" fmla="*/ 10 w 10"/>
                <a:gd name="T15" fmla="*/ 0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">
                  <a:moveTo>
                    <a:pt x="10" y="0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62" name="Rectangle 114"/>
            <p:cNvSpPr>
              <a:spLocks noChangeArrowheads="1"/>
            </p:cNvSpPr>
            <p:nvPr/>
          </p:nvSpPr>
          <p:spPr bwMode="auto">
            <a:xfrm>
              <a:off x="4467" y="3684"/>
              <a:ext cx="16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Rectangle 115"/>
            <p:cNvSpPr>
              <a:spLocks noChangeArrowheads="1"/>
            </p:cNvSpPr>
            <p:nvPr/>
          </p:nvSpPr>
          <p:spPr bwMode="auto">
            <a:xfrm>
              <a:off x="4408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Rectangle 116"/>
            <p:cNvSpPr>
              <a:spLocks noChangeArrowheads="1"/>
            </p:cNvSpPr>
            <p:nvPr/>
          </p:nvSpPr>
          <p:spPr bwMode="auto">
            <a:xfrm>
              <a:off x="4349" y="3684"/>
              <a:ext cx="39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Rectangle 117"/>
            <p:cNvSpPr>
              <a:spLocks noChangeArrowheads="1"/>
            </p:cNvSpPr>
            <p:nvPr/>
          </p:nvSpPr>
          <p:spPr bwMode="auto">
            <a:xfrm>
              <a:off x="4289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Rectangle 118"/>
            <p:cNvSpPr>
              <a:spLocks noChangeArrowheads="1"/>
            </p:cNvSpPr>
            <p:nvPr/>
          </p:nvSpPr>
          <p:spPr bwMode="auto">
            <a:xfrm>
              <a:off x="4229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Rectangle 119"/>
            <p:cNvSpPr>
              <a:spLocks noChangeArrowheads="1"/>
            </p:cNvSpPr>
            <p:nvPr/>
          </p:nvSpPr>
          <p:spPr bwMode="auto">
            <a:xfrm>
              <a:off x="4169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Rectangle 120"/>
            <p:cNvSpPr>
              <a:spLocks noChangeArrowheads="1"/>
            </p:cNvSpPr>
            <p:nvPr/>
          </p:nvSpPr>
          <p:spPr bwMode="auto">
            <a:xfrm>
              <a:off x="4110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Rectangle 121"/>
            <p:cNvSpPr>
              <a:spLocks noChangeArrowheads="1"/>
            </p:cNvSpPr>
            <p:nvPr/>
          </p:nvSpPr>
          <p:spPr bwMode="auto">
            <a:xfrm>
              <a:off x="4050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Rectangle 122"/>
            <p:cNvSpPr>
              <a:spLocks noChangeArrowheads="1"/>
            </p:cNvSpPr>
            <p:nvPr/>
          </p:nvSpPr>
          <p:spPr bwMode="auto">
            <a:xfrm>
              <a:off x="3991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Rectangle 123"/>
            <p:cNvSpPr>
              <a:spLocks noChangeArrowheads="1"/>
            </p:cNvSpPr>
            <p:nvPr/>
          </p:nvSpPr>
          <p:spPr bwMode="auto">
            <a:xfrm>
              <a:off x="3932" y="3684"/>
              <a:ext cx="39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Rectangle 124"/>
            <p:cNvSpPr>
              <a:spLocks noChangeArrowheads="1"/>
            </p:cNvSpPr>
            <p:nvPr/>
          </p:nvSpPr>
          <p:spPr bwMode="auto">
            <a:xfrm>
              <a:off x="3872" y="3684"/>
              <a:ext cx="40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Rectangle 125"/>
            <p:cNvSpPr>
              <a:spLocks noChangeArrowheads="1"/>
            </p:cNvSpPr>
            <p:nvPr/>
          </p:nvSpPr>
          <p:spPr bwMode="auto">
            <a:xfrm>
              <a:off x="3817" y="3684"/>
              <a:ext cx="35" cy="2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126"/>
            <p:cNvSpPr>
              <a:spLocks/>
            </p:cNvSpPr>
            <p:nvPr/>
          </p:nvSpPr>
          <p:spPr bwMode="auto">
            <a:xfrm>
              <a:off x="2121" y="2520"/>
              <a:ext cx="36" cy="44"/>
            </a:xfrm>
            <a:custGeom>
              <a:avLst/>
              <a:gdLst>
                <a:gd name="T0" fmla="*/ 0 w 156"/>
                <a:gd name="T1" fmla="*/ 1 h 194"/>
                <a:gd name="T2" fmla="*/ 0 w 156"/>
                <a:gd name="T3" fmla="*/ 1 h 194"/>
                <a:gd name="T4" fmla="*/ 0 w 156"/>
                <a:gd name="T5" fmla="*/ 1 h 194"/>
                <a:gd name="T6" fmla="*/ 0 w 156"/>
                <a:gd name="T7" fmla="*/ 1 h 194"/>
                <a:gd name="T8" fmla="*/ 0 w 156"/>
                <a:gd name="T9" fmla="*/ 1 h 194"/>
                <a:gd name="T10" fmla="*/ 0 w 156"/>
                <a:gd name="T11" fmla="*/ 1 h 194"/>
                <a:gd name="T12" fmla="*/ 0 w 156"/>
                <a:gd name="T13" fmla="*/ 1 h 194"/>
                <a:gd name="T14" fmla="*/ 0 w 156"/>
                <a:gd name="T15" fmla="*/ 1 h 194"/>
                <a:gd name="T16" fmla="*/ 0 w 156"/>
                <a:gd name="T17" fmla="*/ 1 h 194"/>
                <a:gd name="T18" fmla="*/ 0 w 156"/>
                <a:gd name="T19" fmla="*/ 1 h 194"/>
                <a:gd name="T20" fmla="*/ 1 w 156"/>
                <a:gd name="T21" fmla="*/ 2 h 194"/>
                <a:gd name="T22" fmla="*/ 1 w 156"/>
                <a:gd name="T23" fmla="*/ 2 h 194"/>
                <a:gd name="T24" fmla="*/ 1 w 156"/>
                <a:gd name="T25" fmla="*/ 2 h 194"/>
                <a:gd name="T26" fmla="*/ 1 w 156"/>
                <a:gd name="T27" fmla="*/ 2 h 194"/>
                <a:gd name="T28" fmla="*/ 1 w 156"/>
                <a:gd name="T29" fmla="*/ 2 h 194"/>
                <a:gd name="T30" fmla="*/ 1 w 156"/>
                <a:gd name="T31" fmla="*/ 2 h 194"/>
                <a:gd name="T32" fmla="*/ 1 w 156"/>
                <a:gd name="T33" fmla="*/ 2 h 194"/>
                <a:gd name="T34" fmla="*/ 2 w 156"/>
                <a:gd name="T35" fmla="*/ 2 h 194"/>
                <a:gd name="T36" fmla="*/ 2 w 156"/>
                <a:gd name="T37" fmla="*/ 2 h 194"/>
                <a:gd name="T38" fmla="*/ 2 w 156"/>
                <a:gd name="T39" fmla="*/ 2 h 194"/>
                <a:gd name="T40" fmla="*/ 2 w 156"/>
                <a:gd name="T41" fmla="*/ 2 h 194"/>
                <a:gd name="T42" fmla="*/ 2 w 156"/>
                <a:gd name="T43" fmla="*/ 1 h 194"/>
                <a:gd name="T44" fmla="*/ 2 w 156"/>
                <a:gd name="T45" fmla="*/ 1 h 194"/>
                <a:gd name="T46" fmla="*/ 2 w 156"/>
                <a:gd name="T47" fmla="*/ 1 h 194"/>
                <a:gd name="T48" fmla="*/ 1 w 156"/>
                <a:gd name="T49" fmla="*/ 1 h 194"/>
                <a:gd name="T50" fmla="*/ 1 w 156"/>
                <a:gd name="T51" fmla="*/ 1 h 194"/>
                <a:gd name="T52" fmla="*/ 1 w 156"/>
                <a:gd name="T53" fmla="*/ 1 h 194"/>
                <a:gd name="T54" fmla="*/ 1 w 156"/>
                <a:gd name="T55" fmla="*/ 1 h 194"/>
                <a:gd name="T56" fmla="*/ 1 w 156"/>
                <a:gd name="T57" fmla="*/ 0 h 194"/>
                <a:gd name="T58" fmla="*/ 1 w 156"/>
                <a:gd name="T59" fmla="*/ 0 h 194"/>
                <a:gd name="T60" fmla="*/ 1 w 156"/>
                <a:gd name="T61" fmla="*/ 0 h 194"/>
                <a:gd name="T62" fmla="*/ 1 w 156"/>
                <a:gd name="T63" fmla="*/ 0 h 194"/>
                <a:gd name="T64" fmla="*/ 1 w 156"/>
                <a:gd name="T65" fmla="*/ 0 h 194"/>
                <a:gd name="T66" fmla="*/ 1 w 156"/>
                <a:gd name="T67" fmla="*/ 0 h 194"/>
                <a:gd name="T68" fmla="*/ 0 w 156"/>
                <a:gd name="T69" fmla="*/ 1 h 1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6"/>
                <a:gd name="T106" fmla="*/ 0 h 194"/>
                <a:gd name="T107" fmla="*/ 156 w 156"/>
                <a:gd name="T108" fmla="*/ 194 h 1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6" h="194">
                  <a:moveTo>
                    <a:pt x="0" y="55"/>
                  </a:moveTo>
                  <a:lnTo>
                    <a:pt x="3" y="60"/>
                  </a:lnTo>
                  <a:lnTo>
                    <a:pt x="9" y="67"/>
                  </a:lnTo>
                  <a:lnTo>
                    <a:pt x="14" y="74"/>
                  </a:lnTo>
                  <a:lnTo>
                    <a:pt x="20" y="82"/>
                  </a:lnTo>
                  <a:lnTo>
                    <a:pt x="25" y="90"/>
                  </a:lnTo>
                  <a:lnTo>
                    <a:pt x="30" y="99"/>
                  </a:lnTo>
                  <a:lnTo>
                    <a:pt x="35" y="107"/>
                  </a:lnTo>
                  <a:lnTo>
                    <a:pt x="40" y="116"/>
                  </a:lnTo>
                  <a:lnTo>
                    <a:pt x="45" y="124"/>
                  </a:lnTo>
                  <a:lnTo>
                    <a:pt x="50" y="133"/>
                  </a:lnTo>
                  <a:lnTo>
                    <a:pt x="53" y="142"/>
                  </a:lnTo>
                  <a:lnTo>
                    <a:pt x="58" y="152"/>
                  </a:lnTo>
                  <a:lnTo>
                    <a:pt x="62" y="163"/>
                  </a:lnTo>
                  <a:lnTo>
                    <a:pt x="67" y="173"/>
                  </a:lnTo>
                  <a:lnTo>
                    <a:pt x="70" y="184"/>
                  </a:lnTo>
                  <a:lnTo>
                    <a:pt x="74" y="194"/>
                  </a:lnTo>
                  <a:lnTo>
                    <a:pt x="156" y="168"/>
                  </a:lnTo>
                  <a:lnTo>
                    <a:pt x="153" y="154"/>
                  </a:lnTo>
                  <a:lnTo>
                    <a:pt x="148" y="142"/>
                  </a:lnTo>
                  <a:lnTo>
                    <a:pt x="143" y="130"/>
                  </a:lnTo>
                  <a:lnTo>
                    <a:pt x="138" y="118"/>
                  </a:lnTo>
                  <a:lnTo>
                    <a:pt x="133" y="107"/>
                  </a:lnTo>
                  <a:lnTo>
                    <a:pt x="127" y="95"/>
                  </a:lnTo>
                  <a:lnTo>
                    <a:pt x="122" y="84"/>
                  </a:lnTo>
                  <a:lnTo>
                    <a:pt x="116" y="73"/>
                  </a:lnTo>
                  <a:lnTo>
                    <a:pt x="110" y="64"/>
                  </a:lnTo>
                  <a:lnTo>
                    <a:pt x="104" y="53"/>
                  </a:lnTo>
                  <a:lnTo>
                    <a:pt x="98" y="43"/>
                  </a:lnTo>
                  <a:lnTo>
                    <a:pt x="92" y="33"/>
                  </a:lnTo>
                  <a:lnTo>
                    <a:pt x="85" y="24"/>
                  </a:lnTo>
                  <a:lnTo>
                    <a:pt x="79" y="15"/>
                  </a:lnTo>
                  <a:lnTo>
                    <a:pt x="71" y="5"/>
                  </a:lnTo>
                  <a:lnTo>
                    <a:pt x="68" y="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75" name="Freeform 127"/>
            <p:cNvSpPr>
              <a:spLocks/>
            </p:cNvSpPr>
            <p:nvPr/>
          </p:nvSpPr>
          <p:spPr bwMode="auto">
            <a:xfrm>
              <a:off x="2076" y="2486"/>
              <a:ext cx="45" cy="34"/>
            </a:xfrm>
            <a:custGeom>
              <a:avLst/>
              <a:gdLst>
                <a:gd name="T0" fmla="*/ 0 w 195"/>
                <a:gd name="T1" fmla="*/ 1 h 149"/>
                <a:gd name="T2" fmla="*/ 0 w 195"/>
                <a:gd name="T3" fmla="*/ 1 h 149"/>
                <a:gd name="T4" fmla="*/ 0 w 195"/>
                <a:gd name="T5" fmla="*/ 1 h 149"/>
                <a:gd name="T6" fmla="*/ 0 w 195"/>
                <a:gd name="T7" fmla="*/ 1 h 149"/>
                <a:gd name="T8" fmla="*/ 0 w 195"/>
                <a:gd name="T9" fmla="*/ 1 h 149"/>
                <a:gd name="T10" fmla="*/ 0 w 195"/>
                <a:gd name="T11" fmla="*/ 1 h 149"/>
                <a:gd name="T12" fmla="*/ 1 w 195"/>
                <a:gd name="T13" fmla="*/ 1 h 149"/>
                <a:gd name="T14" fmla="*/ 1 w 195"/>
                <a:gd name="T15" fmla="*/ 1 h 149"/>
                <a:gd name="T16" fmla="*/ 1 w 195"/>
                <a:gd name="T17" fmla="*/ 1 h 149"/>
                <a:gd name="T18" fmla="*/ 1 w 195"/>
                <a:gd name="T19" fmla="*/ 1 h 149"/>
                <a:gd name="T20" fmla="*/ 1 w 195"/>
                <a:gd name="T21" fmla="*/ 1 h 149"/>
                <a:gd name="T22" fmla="*/ 1 w 195"/>
                <a:gd name="T23" fmla="*/ 1 h 149"/>
                <a:gd name="T24" fmla="*/ 1 w 195"/>
                <a:gd name="T25" fmla="*/ 1 h 149"/>
                <a:gd name="T26" fmla="*/ 1 w 195"/>
                <a:gd name="T27" fmla="*/ 1 h 149"/>
                <a:gd name="T28" fmla="*/ 1 w 195"/>
                <a:gd name="T29" fmla="*/ 2 h 149"/>
                <a:gd name="T30" fmla="*/ 1 w 195"/>
                <a:gd name="T31" fmla="*/ 2 h 149"/>
                <a:gd name="T32" fmla="*/ 2 w 195"/>
                <a:gd name="T33" fmla="*/ 2 h 149"/>
                <a:gd name="T34" fmla="*/ 2 w 195"/>
                <a:gd name="T35" fmla="*/ 2 h 149"/>
                <a:gd name="T36" fmla="*/ 2 w 195"/>
                <a:gd name="T37" fmla="*/ 2 h 149"/>
                <a:gd name="T38" fmla="*/ 2 w 195"/>
                <a:gd name="T39" fmla="*/ 2 h 149"/>
                <a:gd name="T40" fmla="*/ 2 w 195"/>
                <a:gd name="T41" fmla="*/ 1 h 149"/>
                <a:gd name="T42" fmla="*/ 2 w 195"/>
                <a:gd name="T43" fmla="*/ 1 h 149"/>
                <a:gd name="T44" fmla="*/ 2 w 195"/>
                <a:gd name="T45" fmla="*/ 1 h 149"/>
                <a:gd name="T46" fmla="*/ 2 w 195"/>
                <a:gd name="T47" fmla="*/ 1 h 149"/>
                <a:gd name="T48" fmla="*/ 2 w 195"/>
                <a:gd name="T49" fmla="*/ 1 h 149"/>
                <a:gd name="T50" fmla="*/ 2 w 195"/>
                <a:gd name="T51" fmla="*/ 1 h 149"/>
                <a:gd name="T52" fmla="*/ 2 w 195"/>
                <a:gd name="T53" fmla="*/ 1 h 149"/>
                <a:gd name="T54" fmla="*/ 2 w 195"/>
                <a:gd name="T55" fmla="*/ 0 h 149"/>
                <a:gd name="T56" fmla="*/ 2 w 195"/>
                <a:gd name="T57" fmla="*/ 0 h 149"/>
                <a:gd name="T58" fmla="*/ 1 w 195"/>
                <a:gd name="T59" fmla="*/ 0 h 149"/>
                <a:gd name="T60" fmla="*/ 1 w 195"/>
                <a:gd name="T61" fmla="*/ 0 h 149"/>
                <a:gd name="T62" fmla="*/ 1 w 195"/>
                <a:gd name="T63" fmla="*/ 0 h 149"/>
                <a:gd name="T64" fmla="*/ 1 w 195"/>
                <a:gd name="T65" fmla="*/ 0 h 149"/>
                <a:gd name="T66" fmla="*/ 1 w 195"/>
                <a:gd name="T67" fmla="*/ 0 h 149"/>
                <a:gd name="T68" fmla="*/ 1 w 195"/>
                <a:gd name="T69" fmla="*/ 0 h 149"/>
                <a:gd name="T70" fmla="*/ 1 w 195"/>
                <a:gd name="T71" fmla="*/ 0 h 149"/>
                <a:gd name="T72" fmla="*/ 1 w 195"/>
                <a:gd name="T73" fmla="*/ 0 h 149"/>
                <a:gd name="T74" fmla="*/ 0 w 195"/>
                <a:gd name="T75" fmla="*/ 0 h 149"/>
                <a:gd name="T76" fmla="*/ 0 w 195"/>
                <a:gd name="T77" fmla="*/ 0 h 149"/>
                <a:gd name="T78" fmla="*/ 0 w 195"/>
                <a:gd name="T79" fmla="*/ 0 h 149"/>
                <a:gd name="T80" fmla="*/ 0 w 195"/>
                <a:gd name="T81" fmla="*/ 1 h 1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5"/>
                <a:gd name="T124" fmla="*/ 0 h 149"/>
                <a:gd name="T125" fmla="*/ 195 w 195"/>
                <a:gd name="T126" fmla="*/ 149 h 1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5" h="149">
                  <a:moveTo>
                    <a:pt x="0" y="83"/>
                  </a:moveTo>
                  <a:lnTo>
                    <a:pt x="6" y="86"/>
                  </a:lnTo>
                  <a:lnTo>
                    <a:pt x="16" y="88"/>
                  </a:lnTo>
                  <a:lnTo>
                    <a:pt x="24" y="91"/>
                  </a:lnTo>
                  <a:lnTo>
                    <a:pt x="33" y="93"/>
                  </a:lnTo>
                  <a:lnTo>
                    <a:pt x="41" y="96"/>
                  </a:lnTo>
                  <a:lnTo>
                    <a:pt x="49" y="99"/>
                  </a:lnTo>
                  <a:lnTo>
                    <a:pt x="57" y="102"/>
                  </a:lnTo>
                  <a:lnTo>
                    <a:pt x="66" y="105"/>
                  </a:lnTo>
                  <a:lnTo>
                    <a:pt x="73" y="109"/>
                  </a:lnTo>
                  <a:lnTo>
                    <a:pt x="81" y="111"/>
                  </a:lnTo>
                  <a:lnTo>
                    <a:pt x="89" y="116"/>
                  </a:lnTo>
                  <a:lnTo>
                    <a:pt x="96" y="120"/>
                  </a:lnTo>
                  <a:lnTo>
                    <a:pt x="103" y="123"/>
                  </a:lnTo>
                  <a:lnTo>
                    <a:pt x="110" y="128"/>
                  </a:lnTo>
                  <a:lnTo>
                    <a:pt x="118" y="132"/>
                  </a:lnTo>
                  <a:lnTo>
                    <a:pt x="125" y="137"/>
                  </a:lnTo>
                  <a:lnTo>
                    <a:pt x="132" y="142"/>
                  </a:lnTo>
                  <a:lnTo>
                    <a:pt x="140" y="146"/>
                  </a:lnTo>
                  <a:lnTo>
                    <a:pt x="142" y="149"/>
                  </a:lnTo>
                  <a:lnTo>
                    <a:pt x="195" y="80"/>
                  </a:lnTo>
                  <a:lnTo>
                    <a:pt x="190" y="76"/>
                  </a:lnTo>
                  <a:lnTo>
                    <a:pt x="182" y="70"/>
                  </a:lnTo>
                  <a:lnTo>
                    <a:pt x="172" y="64"/>
                  </a:lnTo>
                  <a:lnTo>
                    <a:pt x="164" y="58"/>
                  </a:lnTo>
                  <a:lnTo>
                    <a:pt x="155" y="53"/>
                  </a:lnTo>
                  <a:lnTo>
                    <a:pt x="146" y="47"/>
                  </a:lnTo>
                  <a:lnTo>
                    <a:pt x="137" y="42"/>
                  </a:lnTo>
                  <a:lnTo>
                    <a:pt x="127" y="37"/>
                  </a:lnTo>
                  <a:lnTo>
                    <a:pt x="118" y="34"/>
                  </a:lnTo>
                  <a:lnTo>
                    <a:pt x="108" y="29"/>
                  </a:lnTo>
                  <a:lnTo>
                    <a:pt x="98" y="25"/>
                  </a:lnTo>
                  <a:lnTo>
                    <a:pt x="89" y="20"/>
                  </a:lnTo>
                  <a:lnTo>
                    <a:pt x="79" y="17"/>
                  </a:lnTo>
                  <a:lnTo>
                    <a:pt x="69" y="13"/>
                  </a:lnTo>
                  <a:lnTo>
                    <a:pt x="59" y="11"/>
                  </a:lnTo>
                  <a:lnTo>
                    <a:pt x="49" y="7"/>
                  </a:lnTo>
                  <a:lnTo>
                    <a:pt x="39" y="3"/>
                  </a:lnTo>
                  <a:lnTo>
                    <a:pt x="29" y="1"/>
                  </a:lnTo>
                  <a:lnTo>
                    <a:pt x="22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76" name="Freeform 128"/>
            <p:cNvSpPr>
              <a:spLocks/>
            </p:cNvSpPr>
            <p:nvPr/>
          </p:nvSpPr>
          <p:spPr bwMode="auto">
            <a:xfrm>
              <a:off x="2029" y="2482"/>
              <a:ext cx="31" cy="21"/>
            </a:xfrm>
            <a:custGeom>
              <a:avLst/>
              <a:gdLst>
                <a:gd name="T0" fmla="*/ 0 w 136"/>
                <a:gd name="T1" fmla="*/ 1 h 92"/>
                <a:gd name="T2" fmla="*/ 0 w 136"/>
                <a:gd name="T3" fmla="*/ 1 h 92"/>
                <a:gd name="T4" fmla="*/ 0 w 136"/>
                <a:gd name="T5" fmla="*/ 1 h 92"/>
                <a:gd name="T6" fmla="*/ 0 w 136"/>
                <a:gd name="T7" fmla="*/ 1 h 92"/>
                <a:gd name="T8" fmla="*/ 1 w 136"/>
                <a:gd name="T9" fmla="*/ 1 h 92"/>
                <a:gd name="T10" fmla="*/ 1 w 136"/>
                <a:gd name="T11" fmla="*/ 1 h 92"/>
                <a:gd name="T12" fmla="*/ 1 w 136"/>
                <a:gd name="T13" fmla="*/ 1 h 92"/>
                <a:gd name="T14" fmla="*/ 1 w 136"/>
                <a:gd name="T15" fmla="*/ 1 h 92"/>
                <a:gd name="T16" fmla="*/ 1 w 136"/>
                <a:gd name="T17" fmla="*/ 1 h 92"/>
                <a:gd name="T18" fmla="*/ 1 w 136"/>
                <a:gd name="T19" fmla="*/ 1 h 92"/>
                <a:gd name="T20" fmla="*/ 1 w 136"/>
                <a:gd name="T21" fmla="*/ 1 h 92"/>
                <a:gd name="T22" fmla="*/ 1 w 136"/>
                <a:gd name="T23" fmla="*/ 1 h 92"/>
                <a:gd name="T24" fmla="*/ 2 w 136"/>
                <a:gd name="T25" fmla="*/ 1 h 92"/>
                <a:gd name="T26" fmla="*/ 2 w 136"/>
                <a:gd name="T27" fmla="*/ 0 h 92"/>
                <a:gd name="T28" fmla="*/ 2 w 136"/>
                <a:gd name="T29" fmla="*/ 0 h 92"/>
                <a:gd name="T30" fmla="*/ 1 w 136"/>
                <a:gd name="T31" fmla="*/ 0 h 92"/>
                <a:gd name="T32" fmla="*/ 1 w 136"/>
                <a:gd name="T33" fmla="*/ 0 h 92"/>
                <a:gd name="T34" fmla="*/ 1 w 136"/>
                <a:gd name="T35" fmla="*/ 0 h 92"/>
                <a:gd name="T36" fmla="*/ 1 w 136"/>
                <a:gd name="T37" fmla="*/ 0 h 92"/>
                <a:gd name="T38" fmla="*/ 1 w 136"/>
                <a:gd name="T39" fmla="*/ 0 h 92"/>
                <a:gd name="T40" fmla="*/ 1 w 136"/>
                <a:gd name="T41" fmla="*/ 0 h 92"/>
                <a:gd name="T42" fmla="*/ 1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1 h 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6"/>
                <a:gd name="T82" fmla="*/ 0 h 92"/>
                <a:gd name="T83" fmla="*/ 136 w 136"/>
                <a:gd name="T84" fmla="*/ 92 h 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6" h="92">
                  <a:moveTo>
                    <a:pt x="1" y="87"/>
                  </a:moveTo>
                  <a:lnTo>
                    <a:pt x="2" y="87"/>
                  </a:lnTo>
                  <a:lnTo>
                    <a:pt x="23" y="87"/>
                  </a:lnTo>
                  <a:lnTo>
                    <a:pt x="43" y="87"/>
                  </a:lnTo>
                  <a:lnTo>
                    <a:pt x="53" y="87"/>
                  </a:lnTo>
                  <a:lnTo>
                    <a:pt x="63" y="87"/>
                  </a:lnTo>
                  <a:lnTo>
                    <a:pt x="72" y="87"/>
                  </a:lnTo>
                  <a:lnTo>
                    <a:pt x="82" y="88"/>
                  </a:lnTo>
                  <a:lnTo>
                    <a:pt x="92" y="88"/>
                  </a:lnTo>
                  <a:lnTo>
                    <a:pt x="102" y="90"/>
                  </a:lnTo>
                  <a:lnTo>
                    <a:pt x="111" y="90"/>
                  </a:lnTo>
                  <a:lnTo>
                    <a:pt x="121" y="91"/>
                  </a:lnTo>
                  <a:lnTo>
                    <a:pt x="126" y="92"/>
                  </a:lnTo>
                  <a:lnTo>
                    <a:pt x="136" y="5"/>
                  </a:lnTo>
                  <a:lnTo>
                    <a:pt x="130" y="5"/>
                  </a:lnTo>
                  <a:lnTo>
                    <a:pt x="120" y="4"/>
                  </a:lnTo>
                  <a:lnTo>
                    <a:pt x="109" y="2"/>
                  </a:lnTo>
                  <a:lnTo>
                    <a:pt x="98" y="2"/>
                  </a:lnTo>
                  <a:lnTo>
                    <a:pt x="87" y="1"/>
                  </a:lnTo>
                  <a:lnTo>
                    <a:pt x="76" y="1"/>
                  </a:lnTo>
                  <a:lnTo>
                    <a:pt x="65" y="0"/>
                  </a:lnTo>
                  <a:lnTo>
                    <a:pt x="54" y="0"/>
                  </a:lnTo>
                  <a:lnTo>
                    <a:pt x="43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87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77" name="Freeform 129"/>
            <p:cNvSpPr>
              <a:spLocks/>
            </p:cNvSpPr>
            <p:nvPr/>
          </p:nvSpPr>
          <p:spPr bwMode="auto">
            <a:xfrm>
              <a:off x="2029" y="25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78" name="Rectangle 130"/>
            <p:cNvSpPr>
              <a:spLocks noChangeArrowheads="1"/>
            </p:cNvSpPr>
            <p:nvPr/>
          </p:nvSpPr>
          <p:spPr bwMode="auto">
            <a:xfrm>
              <a:off x="2019" y="2482"/>
              <a:ext cx="1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Rectangle 131"/>
            <p:cNvSpPr>
              <a:spLocks noChangeArrowheads="1"/>
            </p:cNvSpPr>
            <p:nvPr/>
          </p:nvSpPr>
          <p:spPr bwMode="auto">
            <a:xfrm>
              <a:off x="1960" y="2482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Rectangle 132"/>
            <p:cNvSpPr>
              <a:spLocks noChangeArrowheads="1"/>
            </p:cNvSpPr>
            <p:nvPr/>
          </p:nvSpPr>
          <p:spPr bwMode="auto">
            <a:xfrm>
              <a:off x="1900" y="2482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Rectangle 133"/>
            <p:cNvSpPr>
              <a:spLocks noChangeArrowheads="1"/>
            </p:cNvSpPr>
            <p:nvPr/>
          </p:nvSpPr>
          <p:spPr bwMode="auto">
            <a:xfrm>
              <a:off x="1841" y="2482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Rectangle 134"/>
            <p:cNvSpPr>
              <a:spLocks noChangeArrowheads="1"/>
            </p:cNvSpPr>
            <p:nvPr/>
          </p:nvSpPr>
          <p:spPr bwMode="auto">
            <a:xfrm>
              <a:off x="1781" y="2482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Rectangle 135"/>
            <p:cNvSpPr>
              <a:spLocks noChangeArrowheads="1"/>
            </p:cNvSpPr>
            <p:nvPr/>
          </p:nvSpPr>
          <p:spPr bwMode="auto">
            <a:xfrm>
              <a:off x="1722" y="2482"/>
              <a:ext cx="39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Rectangle 136"/>
            <p:cNvSpPr>
              <a:spLocks noChangeArrowheads="1"/>
            </p:cNvSpPr>
            <p:nvPr/>
          </p:nvSpPr>
          <p:spPr bwMode="auto">
            <a:xfrm>
              <a:off x="1662" y="2482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Rectangle 137"/>
            <p:cNvSpPr>
              <a:spLocks noChangeArrowheads="1"/>
            </p:cNvSpPr>
            <p:nvPr/>
          </p:nvSpPr>
          <p:spPr bwMode="auto">
            <a:xfrm>
              <a:off x="1603" y="2482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Rectangle 138"/>
            <p:cNvSpPr>
              <a:spLocks noChangeArrowheads="1"/>
            </p:cNvSpPr>
            <p:nvPr/>
          </p:nvSpPr>
          <p:spPr bwMode="auto">
            <a:xfrm>
              <a:off x="1543" y="2482"/>
              <a:ext cx="40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Rectangle 139"/>
            <p:cNvSpPr>
              <a:spLocks noChangeArrowheads="1"/>
            </p:cNvSpPr>
            <p:nvPr/>
          </p:nvSpPr>
          <p:spPr bwMode="auto">
            <a:xfrm>
              <a:off x="1490" y="2482"/>
              <a:ext cx="33" cy="2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Rectangle 140"/>
            <p:cNvSpPr>
              <a:spLocks noChangeArrowheads="1"/>
            </p:cNvSpPr>
            <p:nvPr/>
          </p:nvSpPr>
          <p:spPr bwMode="auto">
            <a:xfrm>
              <a:off x="3507" y="2994"/>
              <a:ext cx="770" cy="1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Rectangle 141"/>
            <p:cNvSpPr>
              <a:spLocks noChangeArrowheads="1"/>
            </p:cNvSpPr>
            <p:nvPr/>
          </p:nvSpPr>
          <p:spPr bwMode="auto">
            <a:xfrm>
              <a:off x="3507" y="2994"/>
              <a:ext cx="770" cy="179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Rectangle 142"/>
            <p:cNvSpPr>
              <a:spLocks noChangeArrowheads="1"/>
            </p:cNvSpPr>
            <p:nvPr/>
          </p:nvSpPr>
          <p:spPr bwMode="auto">
            <a:xfrm>
              <a:off x="3744" y="3418"/>
              <a:ext cx="287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Rectangle 143"/>
            <p:cNvSpPr>
              <a:spLocks noChangeArrowheads="1"/>
            </p:cNvSpPr>
            <p:nvPr/>
          </p:nvSpPr>
          <p:spPr bwMode="auto">
            <a:xfrm>
              <a:off x="3744" y="3418"/>
              <a:ext cx="287" cy="317"/>
            </a:xfrm>
            <a:prstGeom prst="rect">
              <a:avLst/>
            </a:prstGeom>
            <a:noFill/>
            <a:ln w="7938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792" name="Picture 14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" y="3004"/>
              <a:ext cx="9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93" name="Freeform 145"/>
            <p:cNvSpPr>
              <a:spLocks/>
            </p:cNvSpPr>
            <p:nvPr/>
          </p:nvSpPr>
          <p:spPr bwMode="auto">
            <a:xfrm>
              <a:off x="3084" y="3004"/>
              <a:ext cx="94" cy="217"/>
            </a:xfrm>
            <a:custGeom>
              <a:avLst/>
              <a:gdLst>
                <a:gd name="T0" fmla="*/ 3 w 411"/>
                <a:gd name="T1" fmla="*/ 0 h 952"/>
                <a:gd name="T2" fmla="*/ 3 w 411"/>
                <a:gd name="T3" fmla="*/ 0 h 952"/>
                <a:gd name="T4" fmla="*/ 4 w 411"/>
                <a:gd name="T5" fmla="*/ 0 h 952"/>
                <a:gd name="T6" fmla="*/ 4 w 411"/>
                <a:gd name="T7" fmla="*/ 0 h 952"/>
                <a:gd name="T8" fmla="*/ 4 w 411"/>
                <a:gd name="T9" fmla="*/ 0 h 952"/>
                <a:gd name="T10" fmla="*/ 5 w 411"/>
                <a:gd name="T11" fmla="*/ 1 h 952"/>
                <a:gd name="T12" fmla="*/ 5 w 411"/>
                <a:gd name="T13" fmla="*/ 1 h 952"/>
                <a:gd name="T14" fmla="*/ 5 w 411"/>
                <a:gd name="T15" fmla="*/ 1 h 952"/>
                <a:gd name="T16" fmla="*/ 5 w 411"/>
                <a:gd name="T17" fmla="*/ 10 h 952"/>
                <a:gd name="T18" fmla="*/ 5 w 411"/>
                <a:gd name="T19" fmla="*/ 10 h 952"/>
                <a:gd name="T20" fmla="*/ 5 w 411"/>
                <a:gd name="T21" fmla="*/ 11 h 952"/>
                <a:gd name="T22" fmla="*/ 5 w 411"/>
                <a:gd name="T23" fmla="*/ 11 h 952"/>
                <a:gd name="T24" fmla="*/ 4 w 411"/>
                <a:gd name="T25" fmla="*/ 11 h 952"/>
                <a:gd name="T26" fmla="*/ 4 w 411"/>
                <a:gd name="T27" fmla="*/ 11 h 952"/>
                <a:gd name="T28" fmla="*/ 3 w 411"/>
                <a:gd name="T29" fmla="*/ 11 h 952"/>
                <a:gd name="T30" fmla="*/ 3 w 411"/>
                <a:gd name="T31" fmla="*/ 11 h 952"/>
                <a:gd name="T32" fmla="*/ 3 w 411"/>
                <a:gd name="T33" fmla="*/ 11 h 952"/>
                <a:gd name="T34" fmla="*/ 2 w 411"/>
                <a:gd name="T35" fmla="*/ 11 h 952"/>
                <a:gd name="T36" fmla="*/ 2 w 411"/>
                <a:gd name="T37" fmla="*/ 11 h 952"/>
                <a:gd name="T38" fmla="*/ 1 w 411"/>
                <a:gd name="T39" fmla="*/ 11 h 952"/>
                <a:gd name="T40" fmla="*/ 1 w 411"/>
                <a:gd name="T41" fmla="*/ 11 h 952"/>
                <a:gd name="T42" fmla="*/ 0 w 411"/>
                <a:gd name="T43" fmla="*/ 11 h 952"/>
                <a:gd name="T44" fmla="*/ 0 w 411"/>
                <a:gd name="T45" fmla="*/ 11 h 952"/>
                <a:gd name="T46" fmla="*/ 0 w 411"/>
                <a:gd name="T47" fmla="*/ 10 h 952"/>
                <a:gd name="T48" fmla="*/ 0 w 411"/>
                <a:gd name="T49" fmla="*/ 10 h 952"/>
                <a:gd name="T50" fmla="*/ 0 w 411"/>
                <a:gd name="T51" fmla="*/ 1 h 952"/>
                <a:gd name="T52" fmla="*/ 0 w 411"/>
                <a:gd name="T53" fmla="*/ 1 h 952"/>
                <a:gd name="T54" fmla="*/ 0 w 411"/>
                <a:gd name="T55" fmla="*/ 1 h 952"/>
                <a:gd name="T56" fmla="*/ 1 w 411"/>
                <a:gd name="T57" fmla="*/ 0 h 952"/>
                <a:gd name="T58" fmla="*/ 1 w 411"/>
                <a:gd name="T59" fmla="*/ 0 h 952"/>
                <a:gd name="T60" fmla="*/ 1 w 411"/>
                <a:gd name="T61" fmla="*/ 0 h 952"/>
                <a:gd name="T62" fmla="*/ 2 w 411"/>
                <a:gd name="T63" fmla="*/ 0 h 952"/>
                <a:gd name="T64" fmla="*/ 2 w 411"/>
                <a:gd name="T65" fmla="*/ 0 h 9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1"/>
                <a:gd name="T100" fmla="*/ 0 h 952"/>
                <a:gd name="T101" fmla="*/ 411 w 411"/>
                <a:gd name="T102" fmla="*/ 952 h 9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1" h="952">
                  <a:moveTo>
                    <a:pt x="206" y="0"/>
                  </a:moveTo>
                  <a:lnTo>
                    <a:pt x="227" y="0"/>
                  </a:lnTo>
                  <a:lnTo>
                    <a:pt x="247" y="1"/>
                  </a:lnTo>
                  <a:lnTo>
                    <a:pt x="267" y="4"/>
                  </a:lnTo>
                  <a:lnTo>
                    <a:pt x="286" y="7"/>
                  </a:lnTo>
                  <a:lnTo>
                    <a:pt x="304" y="11"/>
                  </a:lnTo>
                  <a:lnTo>
                    <a:pt x="321" y="16"/>
                  </a:lnTo>
                  <a:lnTo>
                    <a:pt x="337" y="20"/>
                  </a:lnTo>
                  <a:lnTo>
                    <a:pt x="352" y="27"/>
                  </a:lnTo>
                  <a:lnTo>
                    <a:pt x="365" y="33"/>
                  </a:lnTo>
                  <a:lnTo>
                    <a:pt x="376" y="40"/>
                  </a:lnTo>
                  <a:lnTo>
                    <a:pt x="387" y="47"/>
                  </a:lnTo>
                  <a:lnTo>
                    <a:pt x="395" y="54"/>
                  </a:lnTo>
                  <a:lnTo>
                    <a:pt x="403" y="63"/>
                  </a:lnTo>
                  <a:lnTo>
                    <a:pt x="407" y="71"/>
                  </a:lnTo>
                  <a:lnTo>
                    <a:pt x="411" y="81"/>
                  </a:lnTo>
                  <a:lnTo>
                    <a:pt x="411" y="90"/>
                  </a:lnTo>
                  <a:lnTo>
                    <a:pt x="411" y="862"/>
                  </a:lnTo>
                  <a:lnTo>
                    <a:pt x="411" y="870"/>
                  </a:lnTo>
                  <a:lnTo>
                    <a:pt x="407" y="880"/>
                  </a:lnTo>
                  <a:lnTo>
                    <a:pt x="403" y="889"/>
                  </a:lnTo>
                  <a:lnTo>
                    <a:pt x="395" y="897"/>
                  </a:lnTo>
                  <a:lnTo>
                    <a:pt x="387" y="904"/>
                  </a:lnTo>
                  <a:lnTo>
                    <a:pt x="376" y="912"/>
                  </a:lnTo>
                  <a:lnTo>
                    <a:pt x="365" y="919"/>
                  </a:lnTo>
                  <a:lnTo>
                    <a:pt x="352" y="925"/>
                  </a:lnTo>
                  <a:lnTo>
                    <a:pt x="337" y="931"/>
                  </a:lnTo>
                  <a:lnTo>
                    <a:pt x="321" y="936"/>
                  </a:lnTo>
                  <a:lnTo>
                    <a:pt x="304" y="941"/>
                  </a:lnTo>
                  <a:lnTo>
                    <a:pt x="286" y="944"/>
                  </a:lnTo>
                  <a:lnTo>
                    <a:pt x="267" y="948"/>
                  </a:lnTo>
                  <a:lnTo>
                    <a:pt x="247" y="950"/>
                  </a:lnTo>
                  <a:lnTo>
                    <a:pt x="227" y="952"/>
                  </a:lnTo>
                  <a:lnTo>
                    <a:pt x="206" y="952"/>
                  </a:lnTo>
                  <a:lnTo>
                    <a:pt x="184" y="952"/>
                  </a:lnTo>
                  <a:lnTo>
                    <a:pt x="163" y="950"/>
                  </a:lnTo>
                  <a:lnTo>
                    <a:pt x="144" y="948"/>
                  </a:lnTo>
                  <a:lnTo>
                    <a:pt x="125" y="944"/>
                  </a:lnTo>
                  <a:lnTo>
                    <a:pt x="108" y="941"/>
                  </a:lnTo>
                  <a:lnTo>
                    <a:pt x="91" y="936"/>
                  </a:lnTo>
                  <a:lnTo>
                    <a:pt x="75" y="931"/>
                  </a:lnTo>
                  <a:lnTo>
                    <a:pt x="60" y="925"/>
                  </a:lnTo>
                  <a:lnTo>
                    <a:pt x="47" y="919"/>
                  </a:lnTo>
                  <a:lnTo>
                    <a:pt x="35" y="912"/>
                  </a:lnTo>
                  <a:lnTo>
                    <a:pt x="24" y="904"/>
                  </a:lnTo>
                  <a:lnTo>
                    <a:pt x="15" y="897"/>
                  </a:lnTo>
                  <a:lnTo>
                    <a:pt x="8" y="889"/>
                  </a:lnTo>
                  <a:lnTo>
                    <a:pt x="3" y="880"/>
                  </a:lnTo>
                  <a:lnTo>
                    <a:pt x="1" y="870"/>
                  </a:lnTo>
                  <a:lnTo>
                    <a:pt x="0" y="862"/>
                  </a:lnTo>
                  <a:lnTo>
                    <a:pt x="0" y="90"/>
                  </a:lnTo>
                  <a:lnTo>
                    <a:pt x="1" y="81"/>
                  </a:lnTo>
                  <a:lnTo>
                    <a:pt x="3" y="71"/>
                  </a:lnTo>
                  <a:lnTo>
                    <a:pt x="8" y="63"/>
                  </a:lnTo>
                  <a:lnTo>
                    <a:pt x="15" y="54"/>
                  </a:lnTo>
                  <a:lnTo>
                    <a:pt x="24" y="47"/>
                  </a:lnTo>
                  <a:lnTo>
                    <a:pt x="35" y="40"/>
                  </a:lnTo>
                  <a:lnTo>
                    <a:pt x="47" y="33"/>
                  </a:lnTo>
                  <a:lnTo>
                    <a:pt x="60" y="27"/>
                  </a:lnTo>
                  <a:lnTo>
                    <a:pt x="75" y="20"/>
                  </a:lnTo>
                  <a:lnTo>
                    <a:pt x="91" y="16"/>
                  </a:lnTo>
                  <a:lnTo>
                    <a:pt x="108" y="11"/>
                  </a:lnTo>
                  <a:lnTo>
                    <a:pt x="125" y="7"/>
                  </a:lnTo>
                  <a:lnTo>
                    <a:pt x="144" y="4"/>
                  </a:lnTo>
                  <a:lnTo>
                    <a:pt x="163" y="1"/>
                  </a:lnTo>
                  <a:lnTo>
                    <a:pt x="184" y="0"/>
                  </a:lnTo>
                  <a:lnTo>
                    <a:pt x="20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27794" name="Picture 14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5" y="3004"/>
              <a:ext cx="9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95" name="Freeform 147"/>
            <p:cNvSpPr>
              <a:spLocks/>
            </p:cNvSpPr>
            <p:nvPr/>
          </p:nvSpPr>
          <p:spPr bwMode="auto">
            <a:xfrm>
              <a:off x="3185" y="3004"/>
              <a:ext cx="93" cy="217"/>
            </a:xfrm>
            <a:custGeom>
              <a:avLst/>
              <a:gdLst>
                <a:gd name="T0" fmla="*/ 3 w 411"/>
                <a:gd name="T1" fmla="*/ 0 h 952"/>
                <a:gd name="T2" fmla="*/ 3 w 411"/>
                <a:gd name="T3" fmla="*/ 0 h 952"/>
                <a:gd name="T4" fmla="*/ 4 w 411"/>
                <a:gd name="T5" fmla="*/ 0 h 952"/>
                <a:gd name="T6" fmla="*/ 4 w 411"/>
                <a:gd name="T7" fmla="*/ 0 h 952"/>
                <a:gd name="T8" fmla="*/ 4 w 411"/>
                <a:gd name="T9" fmla="*/ 0 h 952"/>
                <a:gd name="T10" fmla="*/ 5 w 411"/>
                <a:gd name="T11" fmla="*/ 1 h 952"/>
                <a:gd name="T12" fmla="*/ 5 w 411"/>
                <a:gd name="T13" fmla="*/ 1 h 952"/>
                <a:gd name="T14" fmla="*/ 5 w 411"/>
                <a:gd name="T15" fmla="*/ 1 h 952"/>
                <a:gd name="T16" fmla="*/ 5 w 411"/>
                <a:gd name="T17" fmla="*/ 10 h 952"/>
                <a:gd name="T18" fmla="*/ 5 w 411"/>
                <a:gd name="T19" fmla="*/ 10 h 952"/>
                <a:gd name="T20" fmla="*/ 5 w 411"/>
                <a:gd name="T21" fmla="*/ 11 h 952"/>
                <a:gd name="T22" fmla="*/ 4 w 411"/>
                <a:gd name="T23" fmla="*/ 11 h 952"/>
                <a:gd name="T24" fmla="*/ 4 w 411"/>
                <a:gd name="T25" fmla="*/ 11 h 952"/>
                <a:gd name="T26" fmla="*/ 4 w 411"/>
                <a:gd name="T27" fmla="*/ 11 h 952"/>
                <a:gd name="T28" fmla="*/ 3 w 411"/>
                <a:gd name="T29" fmla="*/ 11 h 952"/>
                <a:gd name="T30" fmla="*/ 3 w 411"/>
                <a:gd name="T31" fmla="*/ 11 h 952"/>
                <a:gd name="T32" fmla="*/ 2 w 411"/>
                <a:gd name="T33" fmla="*/ 11 h 952"/>
                <a:gd name="T34" fmla="*/ 2 w 411"/>
                <a:gd name="T35" fmla="*/ 11 h 952"/>
                <a:gd name="T36" fmla="*/ 1 w 411"/>
                <a:gd name="T37" fmla="*/ 11 h 952"/>
                <a:gd name="T38" fmla="*/ 1 w 411"/>
                <a:gd name="T39" fmla="*/ 11 h 952"/>
                <a:gd name="T40" fmla="*/ 1 w 411"/>
                <a:gd name="T41" fmla="*/ 11 h 952"/>
                <a:gd name="T42" fmla="*/ 0 w 411"/>
                <a:gd name="T43" fmla="*/ 11 h 952"/>
                <a:gd name="T44" fmla="*/ 0 w 411"/>
                <a:gd name="T45" fmla="*/ 11 h 952"/>
                <a:gd name="T46" fmla="*/ 0 w 411"/>
                <a:gd name="T47" fmla="*/ 10 h 952"/>
                <a:gd name="T48" fmla="*/ 0 w 411"/>
                <a:gd name="T49" fmla="*/ 10 h 952"/>
                <a:gd name="T50" fmla="*/ 0 w 411"/>
                <a:gd name="T51" fmla="*/ 1 h 952"/>
                <a:gd name="T52" fmla="*/ 0 w 411"/>
                <a:gd name="T53" fmla="*/ 1 h 952"/>
                <a:gd name="T54" fmla="*/ 0 w 411"/>
                <a:gd name="T55" fmla="*/ 1 h 952"/>
                <a:gd name="T56" fmla="*/ 0 w 411"/>
                <a:gd name="T57" fmla="*/ 0 h 952"/>
                <a:gd name="T58" fmla="*/ 1 w 411"/>
                <a:gd name="T59" fmla="*/ 0 h 952"/>
                <a:gd name="T60" fmla="*/ 1 w 411"/>
                <a:gd name="T61" fmla="*/ 0 h 952"/>
                <a:gd name="T62" fmla="*/ 2 w 411"/>
                <a:gd name="T63" fmla="*/ 0 h 952"/>
                <a:gd name="T64" fmla="*/ 2 w 411"/>
                <a:gd name="T65" fmla="*/ 0 h 9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1"/>
                <a:gd name="T100" fmla="*/ 0 h 952"/>
                <a:gd name="T101" fmla="*/ 411 w 411"/>
                <a:gd name="T102" fmla="*/ 952 h 95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1" h="952">
                  <a:moveTo>
                    <a:pt x="205" y="0"/>
                  </a:moveTo>
                  <a:lnTo>
                    <a:pt x="227" y="0"/>
                  </a:lnTo>
                  <a:lnTo>
                    <a:pt x="248" y="1"/>
                  </a:lnTo>
                  <a:lnTo>
                    <a:pt x="267" y="4"/>
                  </a:lnTo>
                  <a:lnTo>
                    <a:pt x="286" y="7"/>
                  </a:lnTo>
                  <a:lnTo>
                    <a:pt x="303" y="11"/>
                  </a:lnTo>
                  <a:lnTo>
                    <a:pt x="320" y="16"/>
                  </a:lnTo>
                  <a:lnTo>
                    <a:pt x="336" y="20"/>
                  </a:lnTo>
                  <a:lnTo>
                    <a:pt x="352" y="27"/>
                  </a:lnTo>
                  <a:lnTo>
                    <a:pt x="365" y="33"/>
                  </a:lnTo>
                  <a:lnTo>
                    <a:pt x="376" y="40"/>
                  </a:lnTo>
                  <a:lnTo>
                    <a:pt x="387" y="47"/>
                  </a:lnTo>
                  <a:lnTo>
                    <a:pt x="396" y="54"/>
                  </a:lnTo>
                  <a:lnTo>
                    <a:pt x="403" y="63"/>
                  </a:lnTo>
                  <a:lnTo>
                    <a:pt x="408" y="71"/>
                  </a:lnTo>
                  <a:lnTo>
                    <a:pt x="410" y="81"/>
                  </a:lnTo>
                  <a:lnTo>
                    <a:pt x="411" y="90"/>
                  </a:lnTo>
                  <a:lnTo>
                    <a:pt x="411" y="862"/>
                  </a:lnTo>
                  <a:lnTo>
                    <a:pt x="410" y="870"/>
                  </a:lnTo>
                  <a:lnTo>
                    <a:pt x="408" y="880"/>
                  </a:lnTo>
                  <a:lnTo>
                    <a:pt x="403" y="889"/>
                  </a:lnTo>
                  <a:lnTo>
                    <a:pt x="396" y="897"/>
                  </a:lnTo>
                  <a:lnTo>
                    <a:pt x="387" y="904"/>
                  </a:lnTo>
                  <a:lnTo>
                    <a:pt x="376" y="912"/>
                  </a:lnTo>
                  <a:lnTo>
                    <a:pt x="365" y="919"/>
                  </a:lnTo>
                  <a:lnTo>
                    <a:pt x="352" y="925"/>
                  </a:lnTo>
                  <a:lnTo>
                    <a:pt x="336" y="931"/>
                  </a:lnTo>
                  <a:lnTo>
                    <a:pt x="320" y="936"/>
                  </a:lnTo>
                  <a:lnTo>
                    <a:pt x="303" y="941"/>
                  </a:lnTo>
                  <a:lnTo>
                    <a:pt x="286" y="944"/>
                  </a:lnTo>
                  <a:lnTo>
                    <a:pt x="267" y="948"/>
                  </a:lnTo>
                  <a:lnTo>
                    <a:pt x="248" y="950"/>
                  </a:lnTo>
                  <a:lnTo>
                    <a:pt x="227" y="952"/>
                  </a:lnTo>
                  <a:lnTo>
                    <a:pt x="205" y="952"/>
                  </a:lnTo>
                  <a:lnTo>
                    <a:pt x="184" y="952"/>
                  </a:lnTo>
                  <a:lnTo>
                    <a:pt x="164" y="950"/>
                  </a:lnTo>
                  <a:lnTo>
                    <a:pt x="144" y="948"/>
                  </a:lnTo>
                  <a:lnTo>
                    <a:pt x="125" y="944"/>
                  </a:lnTo>
                  <a:lnTo>
                    <a:pt x="107" y="941"/>
                  </a:lnTo>
                  <a:lnTo>
                    <a:pt x="91" y="936"/>
                  </a:lnTo>
                  <a:lnTo>
                    <a:pt x="74" y="931"/>
                  </a:lnTo>
                  <a:lnTo>
                    <a:pt x="59" y="925"/>
                  </a:lnTo>
                  <a:lnTo>
                    <a:pt x="46" y="919"/>
                  </a:lnTo>
                  <a:lnTo>
                    <a:pt x="35" y="912"/>
                  </a:lnTo>
                  <a:lnTo>
                    <a:pt x="24" y="904"/>
                  </a:lnTo>
                  <a:lnTo>
                    <a:pt x="16" y="897"/>
                  </a:lnTo>
                  <a:lnTo>
                    <a:pt x="8" y="889"/>
                  </a:lnTo>
                  <a:lnTo>
                    <a:pt x="4" y="880"/>
                  </a:lnTo>
                  <a:lnTo>
                    <a:pt x="1" y="870"/>
                  </a:lnTo>
                  <a:lnTo>
                    <a:pt x="0" y="862"/>
                  </a:lnTo>
                  <a:lnTo>
                    <a:pt x="0" y="90"/>
                  </a:lnTo>
                  <a:lnTo>
                    <a:pt x="1" y="81"/>
                  </a:lnTo>
                  <a:lnTo>
                    <a:pt x="4" y="71"/>
                  </a:lnTo>
                  <a:lnTo>
                    <a:pt x="8" y="63"/>
                  </a:lnTo>
                  <a:lnTo>
                    <a:pt x="16" y="54"/>
                  </a:lnTo>
                  <a:lnTo>
                    <a:pt x="24" y="47"/>
                  </a:lnTo>
                  <a:lnTo>
                    <a:pt x="35" y="40"/>
                  </a:lnTo>
                  <a:lnTo>
                    <a:pt x="46" y="33"/>
                  </a:lnTo>
                  <a:lnTo>
                    <a:pt x="59" y="27"/>
                  </a:lnTo>
                  <a:lnTo>
                    <a:pt x="74" y="20"/>
                  </a:lnTo>
                  <a:lnTo>
                    <a:pt x="91" y="16"/>
                  </a:lnTo>
                  <a:lnTo>
                    <a:pt x="107" y="11"/>
                  </a:lnTo>
                  <a:lnTo>
                    <a:pt x="125" y="7"/>
                  </a:lnTo>
                  <a:lnTo>
                    <a:pt x="144" y="4"/>
                  </a:lnTo>
                  <a:lnTo>
                    <a:pt x="164" y="1"/>
                  </a:lnTo>
                  <a:lnTo>
                    <a:pt x="184" y="0"/>
                  </a:lnTo>
                  <a:lnTo>
                    <a:pt x="20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96" name="Freeform 148"/>
            <p:cNvSpPr>
              <a:spLocks/>
            </p:cNvSpPr>
            <p:nvPr/>
          </p:nvSpPr>
          <p:spPr bwMode="auto">
            <a:xfrm>
              <a:off x="3104" y="3028"/>
              <a:ext cx="55" cy="170"/>
            </a:xfrm>
            <a:custGeom>
              <a:avLst/>
              <a:gdLst>
                <a:gd name="T0" fmla="*/ 1 w 244"/>
                <a:gd name="T1" fmla="*/ 0 h 750"/>
                <a:gd name="T2" fmla="*/ 2 w 244"/>
                <a:gd name="T3" fmla="*/ 0 h 750"/>
                <a:gd name="T4" fmla="*/ 2 w 244"/>
                <a:gd name="T5" fmla="*/ 4 h 750"/>
                <a:gd name="T6" fmla="*/ 2 w 244"/>
                <a:gd name="T7" fmla="*/ 4 h 750"/>
                <a:gd name="T8" fmla="*/ 2 w 244"/>
                <a:gd name="T9" fmla="*/ 4 h 750"/>
                <a:gd name="T10" fmla="*/ 2 w 244"/>
                <a:gd name="T11" fmla="*/ 4 h 750"/>
                <a:gd name="T12" fmla="*/ 3 w 244"/>
                <a:gd name="T13" fmla="*/ 4 h 750"/>
                <a:gd name="T14" fmla="*/ 3 w 244"/>
                <a:gd name="T15" fmla="*/ 4 h 750"/>
                <a:gd name="T16" fmla="*/ 3 w 244"/>
                <a:gd name="T17" fmla="*/ 4 h 750"/>
                <a:gd name="T18" fmla="*/ 3 w 244"/>
                <a:gd name="T19" fmla="*/ 4 h 750"/>
                <a:gd name="T20" fmla="*/ 3 w 244"/>
                <a:gd name="T21" fmla="*/ 5 h 750"/>
                <a:gd name="T22" fmla="*/ 3 w 244"/>
                <a:gd name="T23" fmla="*/ 8 h 750"/>
                <a:gd name="T24" fmla="*/ 3 w 244"/>
                <a:gd name="T25" fmla="*/ 8 h 750"/>
                <a:gd name="T26" fmla="*/ 3 w 244"/>
                <a:gd name="T27" fmla="*/ 8 h 750"/>
                <a:gd name="T28" fmla="*/ 3 w 244"/>
                <a:gd name="T29" fmla="*/ 8 h 750"/>
                <a:gd name="T30" fmla="*/ 3 w 244"/>
                <a:gd name="T31" fmla="*/ 8 h 750"/>
                <a:gd name="T32" fmla="*/ 3 w 244"/>
                <a:gd name="T33" fmla="*/ 8 h 750"/>
                <a:gd name="T34" fmla="*/ 3 w 244"/>
                <a:gd name="T35" fmla="*/ 8 h 750"/>
                <a:gd name="T36" fmla="*/ 3 w 244"/>
                <a:gd name="T37" fmla="*/ 8 h 750"/>
                <a:gd name="T38" fmla="*/ 2 w 244"/>
                <a:gd name="T39" fmla="*/ 9 h 750"/>
                <a:gd name="T40" fmla="*/ 2 w 244"/>
                <a:gd name="T41" fmla="*/ 9 h 750"/>
                <a:gd name="T42" fmla="*/ 2 w 244"/>
                <a:gd name="T43" fmla="*/ 9 h 750"/>
                <a:gd name="T44" fmla="*/ 2 w 244"/>
                <a:gd name="T45" fmla="*/ 9 h 750"/>
                <a:gd name="T46" fmla="*/ 2 w 244"/>
                <a:gd name="T47" fmla="*/ 9 h 750"/>
                <a:gd name="T48" fmla="*/ 2 w 244"/>
                <a:gd name="T49" fmla="*/ 9 h 750"/>
                <a:gd name="T50" fmla="*/ 2 w 244"/>
                <a:gd name="T51" fmla="*/ 9 h 750"/>
                <a:gd name="T52" fmla="*/ 2 w 244"/>
                <a:gd name="T53" fmla="*/ 9 h 750"/>
                <a:gd name="T54" fmla="*/ 2 w 244"/>
                <a:gd name="T55" fmla="*/ 9 h 750"/>
                <a:gd name="T56" fmla="*/ 1 w 244"/>
                <a:gd name="T57" fmla="*/ 9 h 750"/>
                <a:gd name="T58" fmla="*/ 1 w 244"/>
                <a:gd name="T59" fmla="*/ 9 h 750"/>
                <a:gd name="T60" fmla="*/ 1 w 244"/>
                <a:gd name="T61" fmla="*/ 9 h 750"/>
                <a:gd name="T62" fmla="*/ 0 w 244"/>
                <a:gd name="T63" fmla="*/ 9 h 750"/>
                <a:gd name="T64" fmla="*/ 0 w 244"/>
                <a:gd name="T65" fmla="*/ 9 h 750"/>
                <a:gd name="T66" fmla="*/ 0 w 244"/>
                <a:gd name="T67" fmla="*/ 9 h 750"/>
                <a:gd name="T68" fmla="*/ 0 w 244"/>
                <a:gd name="T69" fmla="*/ 9 h 750"/>
                <a:gd name="T70" fmla="*/ 0 w 244"/>
                <a:gd name="T71" fmla="*/ 9 h 750"/>
                <a:gd name="T72" fmla="*/ 0 w 244"/>
                <a:gd name="T73" fmla="*/ 9 h 750"/>
                <a:gd name="T74" fmla="*/ 0 w 244"/>
                <a:gd name="T75" fmla="*/ 8 h 750"/>
                <a:gd name="T76" fmla="*/ 0 w 244"/>
                <a:gd name="T77" fmla="*/ 8 h 750"/>
                <a:gd name="T78" fmla="*/ 0 w 244"/>
                <a:gd name="T79" fmla="*/ 8 h 750"/>
                <a:gd name="T80" fmla="*/ 0 w 244"/>
                <a:gd name="T81" fmla="*/ 8 h 750"/>
                <a:gd name="T82" fmla="*/ 0 w 244"/>
                <a:gd name="T83" fmla="*/ 8 h 750"/>
                <a:gd name="T84" fmla="*/ 0 w 244"/>
                <a:gd name="T85" fmla="*/ 8 h 750"/>
                <a:gd name="T86" fmla="*/ 0 w 244"/>
                <a:gd name="T87" fmla="*/ 8 h 750"/>
                <a:gd name="T88" fmla="*/ 0 w 244"/>
                <a:gd name="T89" fmla="*/ 8 h 750"/>
                <a:gd name="T90" fmla="*/ 0 w 244"/>
                <a:gd name="T91" fmla="*/ 5 h 750"/>
                <a:gd name="T92" fmla="*/ 0 w 244"/>
                <a:gd name="T93" fmla="*/ 4 h 750"/>
                <a:gd name="T94" fmla="*/ 0 w 244"/>
                <a:gd name="T95" fmla="*/ 4 h 750"/>
                <a:gd name="T96" fmla="*/ 0 w 244"/>
                <a:gd name="T97" fmla="*/ 4 h 750"/>
                <a:gd name="T98" fmla="*/ 0 w 244"/>
                <a:gd name="T99" fmla="*/ 4 h 750"/>
                <a:gd name="T100" fmla="*/ 0 w 244"/>
                <a:gd name="T101" fmla="*/ 4 h 750"/>
                <a:gd name="T102" fmla="*/ 0 w 244"/>
                <a:gd name="T103" fmla="*/ 4 h 750"/>
                <a:gd name="T104" fmla="*/ 0 w 244"/>
                <a:gd name="T105" fmla="*/ 4 h 750"/>
                <a:gd name="T106" fmla="*/ 0 w 244"/>
                <a:gd name="T107" fmla="*/ 4 h 750"/>
                <a:gd name="T108" fmla="*/ 1 w 244"/>
                <a:gd name="T109" fmla="*/ 0 h 7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4"/>
                <a:gd name="T166" fmla="*/ 0 h 750"/>
                <a:gd name="T167" fmla="*/ 244 w 244"/>
                <a:gd name="T168" fmla="*/ 750 h 7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4" h="750">
                  <a:moveTo>
                    <a:pt x="82" y="0"/>
                  </a:moveTo>
                  <a:lnTo>
                    <a:pt x="163" y="0"/>
                  </a:lnTo>
                  <a:lnTo>
                    <a:pt x="196" y="318"/>
                  </a:lnTo>
                  <a:lnTo>
                    <a:pt x="205" y="322"/>
                  </a:lnTo>
                  <a:lnTo>
                    <a:pt x="215" y="328"/>
                  </a:lnTo>
                  <a:lnTo>
                    <a:pt x="224" y="334"/>
                  </a:lnTo>
                  <a:lnTo>
                    <a:pt x="231" y="343"/>
                  </a:lnTo>
                  <a:lnTo>
                    <a:pt x="237" y="351"/>
                  </a:lnTo>
                  <a:lnTo>
                    <a:pt x="241" y="362"/>
                  </a:lnTo>
                  <a:lnTo>
                    <a:pt x="244" y="372"/>
                  </a:lnTo>
                  <a:lnTo>
                    <a:pt x="244" y="384"/>
                  </a:lnTo>
                  <a:lnTo>
                    <a:pt x="244" y="682"/>
                  </a:lnTo>
                  <a:lnTo>
                    <a:pt x="244" y="689"/>
                  </a:lnTo>
                  <a:lnTo>
                    <a:pt x="243" y="696"/>
                  </a:lnTo>
                  <a:lnTo>
                    <a:pt x="242" y="703"/>
                  </a:lnTo>
                  <a:lnTo>
                    <a:pt x="239" y="709"/>
                  </a:lnTo>
                  <a:lnTo>
                    <a:pt x="237" y="715"/>
                  </a:lnTo>
                  <a:lnTo>
                    <a:pt x="233" y="720"/>
                  </a:lnTo>
                  <a:lnTo>
                    <a:pt x="230" y="726"/>
                  </a:lnTo>
                  <a:lnTo>
                    <a:pt x="225" y="731"/>
                  </a:lnTo>
                  <a:lnTo>
                    <a:pt x="220" y="734"/>
                  </a:lnTo>
                  <a:lnTo>
                    <a:pt x="215" y="738"/>
                  </a:lnTo>
                  <a:lnTo>
                    <a:pt x="209" y="742"/>
                  </a:lnTo>
                  <a:lnTo>
                    <a:pt x="203" y="745"/>
                  </a:lnTo>
                  <a:lnTo>
                    <a:pt x="197" y="746"/>
                  </a:lnTo>
                  <a:lnTo>
                    <a:pt x="191" y="749"/>
                  </a:lnTo>
                  <a:lnTo>
                    <a:pt x="184" y="750"/>
                  </a:lnTo>
                  <a:lnTo>
                    <a:pt x="176" y="750"/>
                  </a:lnTo>
                  <a:lnTo>
                    <a:pt x="68" y="750"/>
                  </a:lnTo>
                  <a:lnTo>
                    <a:pt x="61" y="750"/>
                  </a:lnTo>
                  <a:lnTo>
                    <a:pt x="55" y="749"/>
                  </a:lnTo>
                  <a:lnTo>
                    <a:pt x="48" y="746"/>
                  </a:lnTo>
                  <a:lnTo>
                    <a:pt x="42" y="745"/>
                  </a:lnTo>
                  <a:lnTo>
                    <a:pt x="36" y="742"/>
                  </a:lnTo>
                  <a:lnTo>
                    <a:pt x="31" y="738"/>
                  </a:lnTo>
                  <a:lnTo>
                    <a:pt x="25" y="734"/>
                  </a:lnTo>
                  <a:lnTo>
                    <a:pt x="20" y="731"/>
                  </a:lnTo>
                  <a:lnTo>
                    <a:pt x="16" y="726"/>
                  </a:lnTo>
                  <a:lnTo>
                    <a:pt x="11" y="720"/>
                  </a:lnTo>
                  <a:lnTo>
                    <a:pt x="9" y="715"/>
                  </a:lnTo>
                  <a:lnTo>
                    <a:pt x="5" y="709"/>
                  </a:lnTo>
                  <a:lnTo>
                    <a:pt x="3" y="703"/>
                  </a:lnTo>
                  <a:lnTo>
                    <a:pt x="2" y="696"/>
                  </a:lnTo>
                  <a:lnTo>
                    <a:pt x="0" y="689"/>
                  </a:lnTo>
                  <a:lnTo>
                    <a:pt x="0" y="68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2" y="371"/>
                  </a:lnTo>
                  <a:lnTo>
                    <a:pt x="4" y="364"/>
                  </a:lnTo>
                  <a:lnTo>
                    <a:pt x="6" y="358"/>
                  </a:lnTo>
                  <a:lnTo>
                    <a:pt x="14" y="348"/>
                  </a:lnTo>
                  <a:lnTo>
                    <a:pt x="22" y="338"/>
                  </a:lnTo>
                  <a:lnTo>
                    <a:pt x="36" y="323"/>
                  </a:lnTo>
                  <a:lnTo>
                    <a:pt x="40" y="31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97" name="Freeform 149"/>
            <p:cNvSpPr>
              <a:spLocks/>
            </p:cNvSpPr>
            <p:nvPr/>
          </p:nvSpPr>
          <p:spPr bwMode="auto">
            <a:xfrm>
              <a:off x="3104" y="3028"/>
              <a:ext cx="55" cy="170"/>
            </a:xfrm>
            <a:custGeom>
              <a:avLst/>
              <a:gdLst>
                <a:gd name="T0" fmla="*/ 1 w 244"/>
                <a:gd name="T1" fmla="*/ 0 h 750"/>
                <a:gd name="T2" fmla="*/ 2 w 244"/>
                <a:gd name="T3" fmla="*/ 0 h 750"/>
                <a:gd name="T4" fmla="*/ 2 w 244"/>
                <a:gd name="T5" fmla="*/ 4 h 750"/>
                <a:gd name="T6" fmla="*/ 2 w 244"/>
                <a:gd name="T7" fmla="*/ 4 h 750"/>
                <a:gd name="T8" fmla="*/ 2 w 244"/>
                <a:gd name="T9" fmla="*/ 4 h 750"/>
                <a:gd name="T10" fmla="*/ 2 w 244"/>
                <a:gd name="T11" fmla="*/ 4 h 750"/>
                <a:gd name="T12" fmla="*/ 3 w 244"/>
                <a:gd name="T13" fmla="*/ 4 h 750"/>
                <a:gd name="T14" fmla="*/ 3 w 244"/>
                <a:gd name="T15" fmla="*/ 4 h 750"/>
                <a:gd name="T16" fmla="*/ 3 w 244"/>
                <a:gd name="T17" fmla="*/ 4 h 750"/>
                <a:gd name="T18" fmla="*/ 3 w 244"/>
                <a:gd name="T19" fmla="*/ 4 h 750"/>
                <a:gd name="T20" fmla="*/ 3 w 244"/>
                <a:gd name="T21" fmla="*/ 5 h 750"/>
                <a:gd name="T22" fmla="*/ 3 w 244"/>
                <a:gd name="T23" fmla="*/ 8 h 750"/>
                <a:gd name="T24" fmla="*/ 3 w 244"/>
                <a:gd name="T25" fmla="*/ 8 h 750"/>
                <a:gd name="T26" fmla="*/ 3 w 244"/>
                <a:gd name="T27" fmla="*/ 8 h 750"/>
                <a:gd name="T28" fmla="*/ 3 w 244"/>
                <a:gd name="T29" fmla="*/ 8 h 750"/>
                <a:gd name="T30" fmla="*/ 3 w 244"/>
                <a:gd name="T31" fmla="*/ 8 h 750"/>
                <a:gd name="T32" fmla="*/ 3 w 244"/>
                <a:gd name="T33" fmla="*/ 8 h 750"/>
                <a:gd name="T34" fmla="*/ 3 w 244"/>
                <a:gd name="T35" fmla="*/ 8 h 750"/>
                <a:gd name="T36" fmla="*/ 3 w 244"/>
                <a:gd name="T37" fmla="*/ 8 h 750"/>
                <a:gd name="T38" fmla="*/ 2 w 244"/>
                <a:gd name="T39" fmla="*/ 9 h 750"/>
                <a:gd name="T40" fmla="*/ 2 w 244"/>
                <a:gd name="T41" fmla="*/ 9 h 750"/>
                <a:gd name="T42" fmla="*/ 2 w 244"/>
                <a:gd name="T43" fmla="*/ 9 h 750"/>
                <a:gd name="T44" fmla="*/ 2 w 244"/>
                <a:gd name="T45" fmla="*/ 9 h 750"/>
                <a:gd name="T46" fmla="*/ 2 w 244"/>
                <a:gd name="T47" fmla="*/ 9 h 750"/>
                <a:gd name="T48" fmla="*/ 2 w 244"/>
                <a:gd name="T49" fmla="*/ 9 h 750"/>
                <a:gd name="T50" fmla="*/ 2 w 244"/>
                <a:gd name="T51" fmla="*/ 9 h 750"/>
                <a:gd name="T52" fmla="*/ 2 w 244"/>
                <a:gd name="T53" fmla="*/ 9 h 750"/>
                <a:gd name="T54" fmla="*/ 2 w 244"/>
                <a:gd name="T55" fmla="*/ 9 h 750"/>
                <a:gd name="T56" fmla="*/ 1 w 244"/>
                <a:gd name="T57" fmla="*/ 9 h 750"/>
                <a:gd name="T58" fmla="*/ 1 w 244"/>
                <a:gd name="T59" fmla="*/ 9 h 750"/>
                <a:gd name="T60" fmla="*/ 1 w 244"/>
                <a:gd name="T61" fmla="*/ 9 h 750"/>
                <a:gd name="T62" fmla="*/ 0 w 244"/>
                <a:gd name="T63" fmla="*/ 9 h 750"/>
                <a:gd name="T64" fmla="*/ 0 w 244"/>
                <a:gd name="T65" fmla="*/ 9 h 750"/>
                <a:gd name="T66" fmla="*/ 0 w 244"/>
                <a:gd name="T67" fmla="*/ 9 h 750"/>
                <a:gd name="T68" fmla="*/ 0 w 244"/>
                <a:gd name="T69" fmla="*/ 9 h 750"/>
                <a:gd name="T70" fmla="*/ 0 w 244"/>
                <a:gd name="T71" fmla="*/ 9 h 750"/>
                <a:gd name="T72" fmla="*/ 0 w 244"/>
                <a:gd name="T73" fmla="*/ 9 h 750"/>
                <a:gd name="T74" fmla="*/ 0 w 244"/>
                <a:gd name="T75" fmla="*/ 8 h 750"/>
                <a:gd name="T76" fmla="*/ 0 w 244"/>
                <a:gd name="T77" fmla="*/ 8 h 750"/>
                <a:gd name="T78" fmla="*/ 0 w 244"/>
                <a:gd name="T79" fmla="*/ 8 h 750"/>
                <a:gd name="T80" fmla="*/ 0 w 244"/>
                <a:gd name="T81" fmla="*/ 8 h 750"/>
                <a:gd name="T82" fmla="*/ 0 w 244"/>
                <a:gd name="T83" fmla="*/ 8 h 750"/>
                <a:gd name="T84" fmla="*/ 0 w 244"/>
                <a:gd name="T85" fmla="*/ 8 h 750"/>
                <a:gd name="T86" fmla="*/ 0 w 244"/>
                <a:gd name="T87" fmla="*/ 8 h 750"/>
                <a:gd name="T88" fmla="*/ 0 w 244"/>
                <a:gd name="T89" fmla="*/ 8 h 750"/>
                <a:gd name="T90" fmla="*/ 0 w 244"/>
                <a:gd name="T91" fmla="*/ 5 h 750"/>
                <a:gd name="T92" fmla="*/ 0 w 244"/>
                <a:gd name="T93" fmla="*/ 4 h 750"/>
                <a:gd name="T94" fmla="*/ 0 w 244"/>
                <a:gd name="T95" fmla="*/ 4 h 750"/>
                <a:gd name="T96" fmla="*/ 0 w 244"/>
                <a:gd name="T97" fmla="*/ 4 h 750"/>
                <a:gd name="T98" fmla="*/ 0 w 244"/>
                <a:gd name="T99" fmla="*/ 4 h 750"/>
                <a:gd name="T100" fmla="*/ 0 w 244"/>
                <a:gd name="T101" fmla="*/ 4 h 750"/>
                <a:gd name="T102" fmla="*/ 0 w 244"/>
                <a:gd name="T103" fmla="*/ 4 h 750"/>
                <a:gd name="T104" fmla="*/ 0 w 244"/>
                <a:gd name="T105" fmla="*/ 4 h 750"/>
                <a:gd name="T106" fmla="*/ 0 w 244"/>
                <a:gd name="T107" fmla="*/ 4 h 750"/>
                <a:gd name="T108" fmla="*/ 1 w 244"/>
                <a:gd name="T109" fmla="*/ 0 h 7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4"/>
                <a:gd name="T166" fmla="*/ 0 h 750"/>
                <a:gd name="T167" fmla="*/ 244 w 244"/>
                <a:gd name="T168" fmla="*/ 750 h 7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4" h="750">
                  <a:moveTo>
                    <a:pt x="82" y="0"/>
                  </a:moveTo>
                  <a:lnTo>
                    <a:pt x="163" y="0"/>
                  </a:lnTo>
                  <a:lnTo>
                    <a:pt x="196" y="318"/>
                  </a:lnTo>
                  <a:lnTo>
                    <a:pt x="205" y="322"/>
                  </a:lnTo>
                  <a:lnTo>
                    <a:pt x="215" y="328"/>
                  </a:lnTo>
                  <a:lnTo>
                    <a:pt x="224" y="334"/>
                  </a:lnTo>
                  <a:lnTo>
                    <a:pt x="231" y="343"/>
                  </a:lnTo>
                  <a:lnTo>
                    <a:pt x="237" y="351"/>
                  </a:lnTo>
                  <a:lnTo>
                    <a:pt x="241" y="362"/>
                  </a:lnTo>
                  <a:lnTo>
                    <a:pt x="244" y="372"/>
                  </a:lnTo>
                  <a:lnTo>
                    <a:pt x="244" y="384"/>
                  </a:lnTo>
                  <a:lnTo>
                    <a:pt x="244" y="682"/>
                  </a:lnTo>
                  <a:lnTo>
                    <a:pt x="244" y="689"/>
                  </a:lnTo>
                  <a:lnTo>
                    <a:pt x="243" y="696"/>
                  </a:lnTo>
                  <a:lnTo>
                    <a:pt x="242" y="703"/>
                  </a:lnTo>
                  <a:lnTo>
                    <a:pt x="239" y="709"/>
                  </a:lnTo>
                  <a:lnTo>
                    <a:pt x="237" y="715"/>
                  </a:lnTo>
                  <a:lnTo>
                    <a:pt x="233" y="720"/>
                  </a:lnTo>
                  <a:lnTo>
                    <a:pt x="230" y="726"/>
                  </a:lnTo>
                  <a:lnTo>
                    <a:pt x="225" y="731"/>
                  </a:lnTo>
                  <a:lnTo>
                    <a:pt x="220" y="734"/>
                  </a:lnTo>
                  <a:lnTo>
                    <a:pt x="215" y="738"/>
                  </a:lnTo>
                  <a:lnTo>
                    <a:pt x="209" y="742"/>
                  </a:lnTo>
                  <a:lnTo>
                    <a:pt x="203" y="745"/>
                  </a:lnTo>
                  <a:lnTo>
                    <a:pt x="197" y="746"/>
                  </a:lnTo>
                  <a:lnTo>
                    <a:pt x="191" y="749"/>
                  </a:lnTo>
                  <a:lnTo>
                    <a:pt x="184" y="750"/>
                  </a:lnTo>
                  <a:lnTo>
                    <a:pt x="176" y="750"/>
                  </a:lnTo>
                  <a:lnTo>
                    <a:pt x="68" y="750"/>
                  </a:lnTo>
                  <a:lnTo>
                    <a:pt x="61" y="750"/>
                  </a:lnTo>
                  <a:lnTo>
                    <a:pt x="55" y="749"/>
                  </a:lnTo>
                  <a:lnTo>
                    <a:pt x="48" y="746"/>
                  </a:lnTo>
                  <a:lnTo>
                    <a:pt x="42" y="745"/>
                  </a:lnTo>
                  <a:lnTo>
                    <a:pt x="36" y="742"/>
                  </a:lnTo>
                  <a:lnTo>
                    <a:pt x="31" y="738"/>
                  </a:lnTo>
                  <a:lnTo>
                    <a:pt x="25" y="734"/>
                  </a:lnTo>
                  <a:lnTo>
                    <a:pt x="20" y="731"/>
                  </a:lnTo>
                  <a:lnTo>
                    <a:pt x="16" y="726"/>
                  </a:lnTo>
                  <a:lnTo>
                    <a:pt x="11" y="720"/>
                  </a:lnTo>
                  <a:lnTo>
                    <a:pt x="9" y="715"/>
                  </a:lnTo>
                  <a:lnTo>
                    <a:pt x="5" y="709"/>
                  </a:lnTo>
                  <a:lnTo>
                    <a:pt x="3" y="703"/>
                  </a:lnTo>
                  <a:lnTo>
                    <a:pt x="2" y="696"/>
                  </a:lnTo>
                  <a:lnTo>
                    <a:pt x="0" y="689"/>
                  </a:lnTo>
                  <a:lnTo>
                    <a:pt x="0" y="68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2" y="371"/>
                  </a:lnTo>
                  <a:lnTo>
                    <a:pt x="4" y="364"/>
                  </a:lnTo>
                  <a:lnTo>
                    <a:pt x="6" y="358"/>
                  </a:lnTo>
                  <a:lnTo>
                    <a:pt x="14" y="348"/>
                  </a:lnTo>
                  <a:lnTo>
                    <a:pt x="22" y="338"/>
                  </a:lnTo>
                  <a:lnTo>
                    <a:pt x="36" y="323"/>
                  </a:lnTo>
                  <a:lnTo>
                    <a:pt x="40" y="318"/>
                  </a:lnTo>
                  <a:lnTo>
                    <a:pt x="82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98" name="Freeform 150"/>
            <p:cNvSpPr>
              <a:spLocks/>
            </p:cNvSpPr>
            <p:nvPr/>
          </p:nvSpPr>
          <p:spPr bwMode="auto">
            <a:xfrm>
              <a:off x="3204" y="3028"/>
              <a:ext cx="55" cy="170"/>
            </a:xfrm>
            <a:custGeom>
              <a:avLst/>
              <a:gdLst>
                <a:gd name="T0" fmla="*/ 1 w 244"/>
                <a:gd name="T1" fmla="*/ 0 h 750"/>
                <a:gd name="T2" fmla="*/ 2 w 244"/>
                <a:gd name="T3" fmla="*/ 0 h 750"/>
                <a:gd name="T4" fmla="*/ 2 w 244"/>
                <a:gd name="T5" fmla="*/ 4 h 750"/>
                <a:gd name="T6" fmla="*/ 2 w 244"/>
                <a:gd name="T7" fmla="*/ 4 h 750"/>
                <a:gd name="T8" fmla="*/ 2 w 244"/>
                <a:gd name="T9" fmla="*/ 4 h 750"/>
                <a:gd name="T10" fmla="*/ 2 w 244"/>
                <a:gd name="T11" fmla="*/ 4 h 750"/>
                <a:gd name="T12" fmla="*/ 3 w 244"/>
                <a:gd name="T13" fmla="*/ 4 h 750"/>
                <a:gd name="T14" fmla="*/ 3 w 244"/>
                <a:gd name="T15" fmla="*/ 4 h 750"/>
                <a:gd name="T16" fmla="*/ 3 w 244"/>
                <a:gd name="T17" fmla="*/ 4 h 750"/>
                <a:gd name="T18" fmla="*/ 3 w 244"/>
                <a:gd name="T19" fmla="*/ 4 h 750"/>
                <a:gd name="T20" fmla="*/ 3 w 244"/>
                <a:gd name="T21" fmla="*/ 5 h 750"/>
                <a:gd name="T22" fmla="*/ 3 w 244"/>
                <a:gd name="T23" fmla="*/ 8 h 750"/>
                <a:gd name="T24" fmla="*/ 3 w 244"/>
                <a:gd name="T25" fmla="*/ 8 h 750"/>
                <a:gd name="T26" fmla="*/ 3 w 244"/>
                <a:gd name="T27" fmla="*/ 8 h 750"/>
                <a:gd name="T28" fmla="*/ 3 w 244"/>
                <a:gd name="T29" fmla="*/ 8 h 750"/>
                <a:gd name="T30" fmla="*/ 3 w 244"/>
                <a:gd name="T31" fmla="*/ 8 h 750"/>
                <a:gd name="T32" fmla="*/ 3 w 244"/>
                <a:gd name="T33" fmla="*/ 8 h 750"/>
                <a:gd name="T34" fmla="*/ 3 w 244"/>
                <a:gd name="T35" fmla="*/ 8 h 750"/>
                <a:gd name="T36" fmla="*/ 2 w 244"/>
                <a:gd name="T37" fmla="*/ 8 h 750"/>
                <a:gd name="T38" fmla="*/ 2 w 244"/>
                <a:gd name="T39" fmla="*/ 9 h 750"/>
                <a:gd name="T40" fmla="*/ 2 w 244"/>
                <a:gd name="T41" fmla="*/ 9 h 750"/>
                <a:gd name="T42" fmla="*/ 2 w 244"/>
                <a:gd name="T43" fmla="*/ 9 h 750"/>
                <a:gd name="T44" fmla="*/ 2 w 244"/>
                <a:gd name="T45" fmla="*/ 9 h 750"/>
                <a:gd name="T46" fmla="*/ 2 w 244"/>
                <a:gd name="T47" fmla="*/ 9 h 750"/>
                <a:gd name="T48" fmla="*/ 2 w 244"/>
                <a:gd name="T49" fmla="*/ 9 h 750"/>
                <a:gd name="T50" fmla="*/ 2 w 244"/>
                <a:gd name="T51" fmla="*/ 9 h 750"/>
                <a:gd name="T52" fmla="*/ 2 w 244"/>
                <a:gd name="T53" fmla="*/ 9 h 750"/>
                <a:gd name="T54" fmla="*/ 2 w 244"/>
                <a:gd name="T55" fmla="*/ 9 h 750"/>
                <a:gd name="T56" fmla="*/ 1 w 244"/>
                <a:gd name="T57" fmla="*/ 9 h 750"/>
                <a:gd name="T58" fmla="*/ 1 w 244"/>
                <a:gd name="T59" fmla="*/ 9 h 750"/>
                <a:gd name="T60" fmla="*/ 1 w 244"/>
                <a:gd name="T61" fmla="*/ 9 h 750"/>
                <a:gd name="T62" fmla="*/ 0 w 244"/>
                <a:gd name="T63" fmla="*/ 9 h 750"/>
                <a:gd name="T64" fmla="*/ 0 w 244"/>
                <a:gd name="T65" fmla="*/ 9 h 750"/>
                <a:gd name="T66" fmla="*/ 0 w 244"/>
                <a:gd name="T67" fmla="*/ 9 h 750"/>
                <a:gd name="T68" fmla="*/ 0 w 244"/>
                <a:gd name="T69" fmla="*/ 9 h 750"/>
                <a:gd name="T70" fmla="*/ 0 w 244"/>
                <a:gd name="T71" fmla="*/ 9 h 750"/>
                <a:gd name="T72" fmla="*/ 0 w 244"/>
                <a:gd name="T73" fmla="*/ 9 h 750"/>
                <a:gd name="T74" fmla="*/ 0 w 244"/>
                <a:gd name="T75" fmla="*/ 8 h 750"/>
                <a:gd name="T76" fmla="*/ 0 w 244"/>
                <a:gd name="T77" fmla="*/ 8 h 750"/>
                <a:gd name="T78" fmla="*/ 0 w 244"/>
                <a:gd name="T79" fmla="*/ 8 h 750"/>
                <a:gd name="T80" fmla="*/ 0 w 244"/>
                <a:gd name="T81" fmla="*/ 8 h 750"/>
                <a:gd name="T82" fmla="*/ 0 w 244"/>
                <a:gd name="T83" fmla="*/ 8 h 750"/>
                <a:gd name="T84" fmla="*/ 0 w 244"/>
                <a:gd name="T85" fmla="*/ 8 h 750"/>
                <a:gd name="T86" fmla="*/ 0 w 244"/>
                <a:gd name="T87" fmla="*/ 8 h 750"/>
                <a:gd name="T88" fmla="*/ 0 w 244"/>
                <a:gd name="T89" fmla="*/ 8 h 750"/>
                <a:gd name="T90" fmla="*/ 0 w 244"/>
                <a:gd name="T91" fmla="*/ 5 h 750"/>
                <a:gd name="T92" fmla="*/ 0 w 244"/>
                <a:gd name="T93" fmla="*/ 4 h 750"/>
                <a:gd name="T94" fmla="*/ 0 w 244"/>
                <a:gd name="T95" fmla="*/ 4 h 750"/>
                <a:gd name="T96" fmla="*/ 0 w 244"/>
                <a:gd name="T97" fmla="*/ 4 h 750"/>
                <a:gd name="T98" fmla="*/ 0 w 244"/>
                <a:gd name="T99" fmla="*/ 4 h 750"/>
                <a:gd name="T100" fmla="*/ 0 w 244"/>
                <a:gd name="T101" fmla="*/ 4 h 750"/>
                <a:gd name="T102" fmla="*/ 0 w 244"/>
                <a:gd name="T103" fmla="*/ 4 h 750"/>
                <a:gd name="T104" fmla="*/ 0 w 244"/>
                <a:gd name="T105" fmla="*/ 4 h 750"/>
                <a:gd name="T106" fmla="*/ 0 w 244"/>
                <a:gd name="T107" fmla="*/ 4 h 750"/>
                <a:gd name="T108" fmla="*/ 1 w 244"/>
                <a:gd name="T109" fmla="*/ 0 h 7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4"/>
                <a:gd name="T166" fmla="*/ 0 h 750"/>
                <a:gd name="T167" fmla="*/ 244 w 244"/>
                <a:gd name="T168" fmla="*/ 750 h 7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4" h="750">
                  <a:moveTo>
                    <a:pt x="81" y="0"/>
                  </a:moveTo>
                  <a:lnTo>
                    <a:pt x="162" y="0"/>
                  </a:lnTo>
                  <a:lnTo>
                    <a:pt x="195" y="318"/>
                  </a:lnTo>
                  <a:lnTo>
                    <a:pt x="205" y="322"/>
                  </a:lnTo>
                  <a:lnTo>
                    <a:pt x="214" y="328"/>
                  </a:lnTo>
                  <a:lnTo>
                    <a:pt x="223" y="334"/>
                  </a:lnTo>
                  <a:lnTo>
                    <a:pt x="230" y="343"/>
                  </a:lnTo>
                  <a:lnTo>
                    <a:pt x="236" y="351"/>
                  </a:lnTo>
                  <a:lnTo>
                    <a:pt x="240" y="362"/>
                  </a:lnTo>
                  <a:lnTo>
                    <a:pt x="242" y="372"/>
                  </a:lnTo>
                  <a:lnTo>
                    <a:pt x="244" y="384"/>
                  </a:lnTo>
                  <a:lnTo>
                    <a:pt x="244" y="682"/>
                  </a:lnTo>
                  <a:lnTo>
                    <a:pt x="244" y="689"/>
                  </a:lnTo>
                  <a:lnTo>
                    <a:pt x="242" y="696"/>
                  </a:lnTo>
                  <a:lnTo>
                    <a:pt x="241" y="703"/>
                  </a:lnTo>
                  <a:lnTo>
                    <a:pt x="239" y="709"/>
                  </a:lnTo>
                  <a:lnTo>
                    <a:pt x="235" y="715"/>
                  </a:lnTo>
                  <a:lnTo>
                    <a:pt x="233" y="720"/>
                  </a:lnTo>
                  <a:lnTo>
                    <a:pt x="228" y="726"/>
                  </a:lnTo>
                  <a:lnTo>
                    <a:pt x="224" y="731"/>
                  </a:lnTo>
                  <a:lnTo>
                    <a:pt x="219" y="734"/>
                  </a:lnTo>
                  <a:lnTo>
                    <a:pt x="213" y="738"/>
                  </a:lnTo>
                  <a:lnTo>
                    <a:pt x="208" y="742"/>
                  </a:lnTo>
                  <a:lnTo>
                    <a:pt x="202" y="745"/>
                  </a:lnTo>
                  <a:lnTo>
                    <a:pt x="196" y="746"/>
                  </a:lnTo>
                  <a:lnTo>
                    <a:pt x="189" y="749"/>
                  </a:lnTo>
                  <a:lnTo>
                    <a:pt x="183" y="750"/>
                  </a:lnTo>
                  <a:lnTo>
                    <a:pt x="176" y="750"/>
                  </a:lnTo>
                  <a:lnTo>
                    <a:pt x="68" y="750"/>
                  </a:lnTo>
                  <a:lnTo>
                    <a:pt x="60" y="750"/>
                  </a:lnTo>
                  <a:lnTo>
                    <a:pt x="53" y="749"/>
                  </a:lnTo>
                  <a:lnTo>
                    <a:pt x="47" y="746"/>
                  </a:lnTo>
                  <a:lnTo>
                    <a:pt x="41" y="745"/>
                  </a:lnTo>
                  <a:lnTo>
                    <a:pt x="35" y="742"/>
                  </a:lnTo>
                  <a:lnTo>
                    <a:pt x="29" y="738"/>
                  </a:lnTo>
                  <a:lnTo>
                    <a:pt x="24" y="734"/>
                  </a:lnTo>
                  <a:lnTo>
                    <a:pt x="19" y="731"/>
                  </a:lnTo>
                  <a:lnTo>
                    <a:pt x="15" y="726"/>
                  </a:lnTo>
                  <a:lnTo>
                    <a:pt x="11" y="720"/>
                  </a:lnTo>
                  <a:lnTo>
                    <a:pt x="7" y="715"/>
                  </a:lnTo>
                  <a:lnTo>
                    <a:pt x="5" y="709"/>
                  </a:lnTo>
                  <a:lnTo>
                    <a:pt x="2" y="703"/>
                  </a:lnTo>
                  <a:lnTo>
                    <a:pt x="1" y="696"/>
                  </a:lnTo>
                  <a:lnTo>
                    <a:pt x="0" y="689"/>
                  </a:lnTo>
                  <a:lnTo>
                    <a:pt x="0" y="68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" y="371"/>
                  </a:lnTo>
                  <a:lnTo>
                    <a:pt x="3" y="364"/>
                  </a:lnTo>
                  <a:lnTo>
                    <a:pt x="6" y="358"/>
                  </a:lnTo>
                  <a:lnTo>
                    <a:pt x="13" y="348"/>
                  </a:lnTo>
                  <a:lnTo>
                    <a:pt x="22" y="338"/>
                  </a:lnTo>
                  <a:lnTo>
                    <a:pt x="35" y="323"/>
                  </a:lnTo>
                  <a:lnTo>
                    <a:pt x="40" y="31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799" name="Freeform 151"/>
            <p:cNvSpPr>
              <a:spLocks/>
            </p:cNvSpPr>
            <p:nvPr/>
          </p:nvSpPr>
          <p:spPr bwMode="auto">
            <a:xfrm>
              <a:off x="3204" y="3028"/>
              <a:ext cx="55" cy="170"/>
            </a:xfrm>
            <a:custGeom>
              <a:avLst/>
              <a:gdLst>
                <a:gd name="T0" fmla="*/ 1 w 244"/>
                <a:gd name="T1" fmla="*/ 0 h 750"/>
                <a:gd name="T2" fmla="*/ 2 w 244"/>
                <a:gd name="T3" fmla="*/ 0 h 750"/>
                <a:gd name="T4" fmla="*/ 2 w 244"/>
                <a:gd name="T5" fmla="*/ 4 h 750"/>
                <a:gd name="T6" fmla="*/ 2 w 244"/>
                <a:gd name="T7" fmla="*/ 4 h 750"/>
                <a:gd name="T8" fmla="*/ 2 w 244"/>
                <a:gd name="T9" fmla="*/ 4 h 750"/>
                <a:gd name="T10" fmla="*/ 2 w 244"/>
                <a:gd name="T11" fmla="*/ 4 h 750"/>
                <a:gd name="T12" fmla="*/ 3 w 244"/>
                <a:gd name="T13" fmla="*/ 4 h 750"/>
                <a:gd name="T14" fmla="*/ 3 w 244"/>
                <a:gd name="T15" fmla="*/ 4 h 750"/>
                <a:gd name="T16" fmla="*/ 3 w 244"/>
                <a:gd name="T17" fmla="*/ 4 h 750"/>
                <a:gd name="T18" fmla="*/ 3 w 244"/>
                <a:gd name="T19" fmla="*/ 4 h 750"/>
                <a:gd name="T20" fmla="*/ 3 w 244"/>
                <a:gd name="T21" fmla="*/ 5 h 750"/>
                <a:gd name="T22" fmla="*/ 3 w 244"/>
                <a:gd name="T23" fmla="*/ 8 h 750"/>
                <a:gd name="T24" fmla="*/ 3 w 244"/>
                <a:gd name="T25" fmla="*/ 8 h 750"/>
                <a:gd name="T26" fmla="*/ 3 w 244"/>
                <a:gd name="T27" fmla="*/ 8 h 750"/>
                <a:gd name="T28" fmla="*/ 3 w 244"/>
                <a:gd name="T29" fmla="*/ 8 h 750"/>
                <a:gd name="T30" fmla="*/ 3 w 244"/>
                <a:gd name="T31" fmla="*/ 8 h 750"/>
                <a:gd name="T32" fmla="*/ 3 w 244"/>
                <a:gd name="T33" fmla="*/ 8 h 750"/>
                <a:gd name="T34" fmla="*/ 3 w 244"/>
                <a:gd name="T35" fmla="*/ 8 h 750"/>
                <a:gd name="T36" fmla="*/ 2 w 244"/>
                <a:gd name="T37" fmla="*/ 8 h 750"/>
                <a:gd name="T38" fmla="*/ 2 w 244"/>
                <a:gd name="T39" fmla="*/ 9 h 750"/>
                <a:gd name="T40" fmla="*/ 2 w 244"/>
                <a:gd name="T41" fmla="*/ 9 h 750"/>
                <a:gd name="T42" fmla="*/ 2 w 244"/>
                <a:gd name="T43" fmla="*/ 9 h 750"/>
                <a:gd name="T44" fmla="*/ 2 w 244"/>
                <a:gd name="T45" fmla="*/ 9 h 750"/>
                <a:gd name="T46" fmla="*/ 2 w 244"/>
                <a:gd name="T47" fmla="*/ 9 h 750"/>
                <a:gd name="T48" fmla="*/ 2 w 244"/>
                <a:gd name="T49" fmla="*/ 9 h 750"/>
                <a:gd name="T50" fmla="*/ 2 w 244"/>
                <a:gd name="T51" fmla="*/ 9 h 750"/>
                <a:gd name="T52" fmla="*/ 2 w 244"/>
                <a:gd name="T53" fmla="*/ 9 h 750"/>
                <a:gd name="T54" fmla="*/ 2 w 244"/>
                <a:gd name="T55" fmla="*/ 9 h 750"/>
                <a:gd name="T56" fmla="*/ 1 w 244"/>
                <a:gd name="T57" fmla="*/ 9 h 750"/>
                <a:gd name="T58" fmla="*/ 1 w 244"/>
                <a:gd name="T59" fmla="*/ 9 h 750"/>
                <a:gd name="T60" fmla="*/ 1 w 244"/>
                <a:gd name="T61" fmla="*/ 9 h 750"/>
                <a:gd name="T62" fmla="*/ 0 w 244"/>
                <a:gd name="T63" fmla="*/ 9 h 750"/>
                <a:gd name="T64" fmla="*/ 0 w 244"/>
                <a:gd name="T65" fmla="*/ 9 h 750"/>
                <a:gd name="T66" fmla="*/ 0 w 244"/>
                <a:gd name="T67" fmla="*/ 9 h 750"/>
                <a:gd name="T68" fmla="*/ 0 w 244"/>
                <a:gd name="T69" fmla="*/ 9 h 750"/>
                <a:gd name="T70" fmla="*/ 0 w 244"/>
                <a:gd name="T71" fmla="*/ 9 h 750"/>
                <a:gd name="T72" fmla="*/ 0 w 244"/>
                <a:gd name="T73" fmla="*/ 9 h 750"/>
                <a:gd name="T74" fmla="*/ 0 w 244"/>
                <a:gd name="T75" fmla="*/ 8 h 750"/>
                <a:gd name="T76" fmla="*/ 0 w 244"/>
                <a:gd name="T77" fmla="*/ 8 h 750"/>
                <a:gd name="T78" fmla="*/ 0 w 244"/>
                <a:gd name="T79" fmla="*/ 8 h 750"/>
                <a:gd name="T80" fmla="*/ 0 w 244"/>
                <a:gd name="T81" fmla="*/ 8 h 750"/>
                <a:gd name="T82" fmla="*/ 0 w 244"/>
                <a:gd name="T83" fmla="*/ 8 h 750"/>
                <a:gd name="T84" fmla="*/ 0 w 244"/>
                <a:gd name="T85" fmla="*/ 8 h 750"/>
                <a:gd name="T86" fmla="*/ 0 w 244"/>
                <a:gd name="T87" fmla="*/ 8 h 750"/>
                <a:gd name="T88" fmla="*/ 0 w 244"/>
                <a:gd name="T89" fmla="*/ 8 h 750"/>
                <a:gd name="T90" fmla="*/ 0 w 244"/>
                <a:gd name="T91" fmla="*/ 5 h 750"/>
                <a:gd name="T92" fmla="*/ 0 w 244"/>
                <a:gd name="T93" fmla="*/ 4 h 750"/>
                <a:gd name="T94" fmla="*/ 0 w 244"/>
                <a:gd name="T95" fmla="*/ 4 h 750"/>
                <a:gd name="T96" fmla="*/ 0 w 244"/>
                <a:gd name="T97" fmla="*/ 4 h 750"/>
                <a:gd name="T98" fmla="*/ 0 w 244"/>
                <a:gd name="T99" fmla="*/ 4 h 750"/>
                <a:gd name="T100" fmla="*/ 0 w 244"/>
                <a:gd name="T101" fmla="*/ 4 h 750"/>
                <a:gd name="T102" fmla="*/ 0 w 244"/>
                <a:gd name="T103" fmla="*/ 4 h 750"/>
                <a:gd name="T104" fmla="*/ 0 w 244"/>
                <a:gd name="T105" fmla="*/ 4 h 750"/>
                <a:gd name="T106" fmla="*/ 0 w 244"/>
                <a:gd name="T107" fmla="*/ 4 h 750"/>
                <a:gd name="T108" fmla="*/ 1 w 244"/>
                <a:gd name="T109" fmla="*/ 0 h 7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4"/>
                <a:gd name="T166" fmla="*/ 0 h 750"/>
                <a:gd name="T167" fmla="*/ 244 w 244"/>
                <a:gd name="T168" fmla="*/ 750 h 7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4" h="750">
                  <a:moveTo>
                    <a:pt x="81" y="0"/>
                  </a:moveTo>
                  <a:lnTo>
                    <a:pt x="162" y="0"/>
                  </a:lnTo>
                  <a:lnTo>
                    <a:pt x="195" y="318"/>
                  </a:lnTo>
                  <a:lnTo>
                    <a:pt x="205" y="322"/>
                  </a:lnTo>
                  <a:lnTo>
                    <a:pt x="214" y="328"/>
                  </a:lnTo>
                  <a:lnTo>
                    <a:pt x="223" y="334"/>
                  </a:lnTo>
                  <a:lnTo>
                    <a:pt x="230" y="343"/>
                  </a:lnTo>
                  <a:lnTo>
                    <a:pt x="236" y="351"/>
                  </a:lnTo>
                  <a:lnTo>
                    <a:pt x="240" y="362"/>
                  </a:lnTo>
                  <a:lnTo>
                    <a:pt x="242" y="372"/>
                  </a:lnTo>
                  <a:lnTo>
                    <a:pt x="244" y="384"/>
                  </a:lnTo>
                  <a:lnTo>
                    <a:pt x="244" y="682"/>
                  </a:lnTo>
                  <a:lnTo>
                    <a:pt x="244" y="689"/>
                  </a:lnTo>
                  <a:lnTo>
                    <a:pt x="242" y="696"/>
                  </a:lnTo>
                  <a:lnTo>
                    <a:pt x="241" y="703"/>
                  </a:lnTo>
                  <a:lnTo>
                    <a:pt x="239" y="709"/>
                  </a:lnTo>
                  <a:lnTo>
                    <a:pt x="235" y="715"/>
                  </a:lnTo>
                  <a:lnTo>
                    <a:pt x="233" y="720"/>
                  </a:lnTo>
                  <a:lnTo>
                    <a:pt x="228" y="726"/>
                  </a:lnTo>
                  <a:lnTo>
                    <a:pt x="224" y="731"/>
                  </a:lnTo>
                  <a:lnTo>
                    <a:pt x="219" y="734"/>
                  </a:lnTo>
                  <a:lnTo>
                    <a:pt x="213" y="738"/>
                  </a:lnTo>
                  <a:lnTo>
                    <a:pt x="208" y="742"/>
                  </a:lnTo>
                  <a:lnTo>
                    <a:pt x="202" y="745"/>
                  </a:lnTo>
                  <a:lnTo>
                    <a:pt x="196" y="746"/>
                  </a:lnTo>
                  <a:lnTo>
                    <a:pt x="189" y="749"/>
                  </a:lnTo>
                  <a:lnTo>
                    <a:pt x="183" y="750"/>
                  </a:lnTo>
                  <a:lnTo>
                    <a:pt x="176" y="750"/>
                  </a:lnTo>
                  <a:lnTo>
                    <a:pt x="68" y="750"/>
                  </a:lnTo>
                  <a:lnTo>
                    <a:pt x="60" y="750"/>
                  </a:lnTo>
                  <a:lnTo>
                    <a:pt x="53" y="749"/>
                  </a:lnTo>
                  <a:lnTo>
                    <a:pt x="47" y="746"/>
                  </a:lnTo>
                  <a:lnTo>
                    <a:pt x="41" y="745"/>
                  </a:lnTo>
                  <a:lnTo>
                    <a:pt x="35" y="742"/>
                  </a:lnTo>
                  <a:lnTo>
                    <a:pt x="29" y="738"/>
                  </a:lnTo>
                  <a:lnTo>
                    <a:pt x="24" y="734"/>
                  </a:lnTo>
                  <a:lnTo>
                    <a:pt x="19" y="731"/>
                  </a:lnTo>
                  <a:lnTo>
                    <a:pt x="15" y="726"/>
                  </a:lnTo>
                  <a:lnTo>
                    <a:pt x="11" y="720"/>
                  </a:lnTo>
                  <a:lnTo>
                    <a:pt x="7" y="715"/>
                  </a:lnTo>
                  <a:lnTo>
                    <a:pt x="5" y="709"/>
                  </a:lnTo>
                  <a:lnTo>
                    <a:pt x="2" y="703"/>
                  </a:lnTo>
                  <a:lnTo>
                    <a:pt x="1" y="696"/>
                  </a:lnTo>
                  <a:lnTo>
                    <a:pt x="0" y="689"/>
                  </a:lnTo>
                  <a:lnTo>
                    <a:pt x="0" y="68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" y="371"/>
                  </a:lnTo>
                  <a:lnTo>
                    <a:pt x="3" y="364"/>
                  </a:lnTo>
                  <a:lnTo>
                    <a:pt x="6" y="358"/>
                  </a:lnTo>
                  <a:lnTo>
                    <a:pt x="13" y="348"/>
                  </a:lnTo>
                  <a:lnTo>
                    <a:pt x="22" y="338"/>
                  </a:lnTo>
                  <a:lnTo>
                    <a:pt x="35" y="323"/>
                  </a:lnTo>
                  <a:lnTo>
                    <a:pt x="40" y="318"/>
                  </a:lnTo>
                  <a:lnTo>
                    <a:pt x="81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0" name="Freeform 152"/>
            <p:cNvSpPr>
              <a:spLocks/>
            </p:cNvSpPr>
            <p:nvPr/>
          </p:nvSpPr>
          <p:spPr bwMode="auto">
            <a:xfrm>
              <a:off x="3115" y="3022"/>
              <a:ext cx="32" cy="5"/>
            </a:xfrm>
            <a:custGeom>
              <a:avLst/>
              <a:gdLst>
                <a:gd name="T0" fmla="*/ 0 w 137"/>
                <a:gd name="T1" fmla="*/ 0 h 24"/>
                <a:gd name="T2" fmla="*/ 2 w 137"/>
                <a:gd name="T3" fmla="*/ 0 h 24"/>
                <a:gd name="T4" fmla="*/ 2 w 137"/>
                <a:gd name="T5" fmla="*/ 0 h 24"/>
                <a:gd name="T6" fmla="*/ 2 w 137"/>
                <a:gd name="T7" fmla="*/ 0 h 24"/>
                <a:gd name="T8" fmla="*/ 2 w 137"/>
                <a:gd name="T9" fmla="*/ 0 h 24"/>
                <a:gd name="T10" fmla="*/ 2 w 137"/>
                <a:gd name="T11" fmla="*/ 0 h 24"/>
                <a:gd name="T12" fmla="*/ 2 w 137"/>
                <a:gd name="T13" fmla="*/ 0 h 24"/>
                <a:gd name="T14" fmla="*/ 2 w 137"/>
                <a:gd name="T15" fmla="*/ 0 h 24"/>
                <a:gd name="T16" fmla="*/ 2 w 137"/>
                <a:gd name="T17" fmla="*/ 0 h 24"/>
                <a:gd name="T18" fmla="*/ 2 w 137"/>
                <a:gd name="T19" fmla="*/ 0 h 24"/>
                <a:gd name="T20" fmla="*/ 0 w 137"/>
                <a:gd name="T21" fmla="*/ 0 h 24"/>
                <a:gd name="T22" fmla="*/ 0 w 137"/>
                <a:gd name="T23" fmla="*/ 0 h 24"/>
                <a:gd name="T24" fmla="*/ 0 w 137"/>
                <a:gd name="T25" fmla="*/ 0 h 24"/>
                <a:gd name="T26" fmla="*/ 0 w 137"/>
                <a:gd name="T27" fmla="*/ 0 h 24"/>
                <a:gd name="T28" fmla="*/ 0 w 137"/>
                <a:gd name="T29" fmla="*/ 0 h 24"/>
                <a:gd name="T30" fmla="*/ 0 w 137"/>
                <a:gd name="T31" fmla="*/ 0 h 24"/>
                <a:gd name="T32" fmla="*/ 0 w 137"/>
                <a:gd name="T33" fmla="*/ 0 h 24"/>
                <a:gd name="T34" fmla="*/ 0 w 137"/>
                <a:gd name="T35" fmla="*/ 0 h 24"/>
                <a:gd name="T36" fmla="*/ 0 w 137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7"/>
                <a:gd name="T58" fmla="*/ 0 h 24"/>
                <a:gd name="T59" fmla="*/ 137 w 137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7" h="24">
                  <a:moveTo>
                    <a:pt x="13" y="0"/>
                  </a:moveTo>
                  <a:lnTo>
                    <a:pt x="125" y="0"/>
                  </a:lnTo>
                  <a:lnTo>
                    <a:pt x="130" y="1"/>
                  </a:lnTo>
                  <a:lnTo>
                    <a:pt x="133" y="3"/>
                  </a:lnTo>
                  <a:lnTo>
                    <a:pt x="136" y="7"/>
                  </a:lnTo>
                  <a:lnTo>
                    <a:pt x="137" y="12"/>
                  </a:lnTo>
                  <a:lnTo>
                    <a:pt x="136" y="17"/>
                  </a:lnTo>
                  <a:lnTo>
                    <a:pt x="133" y="20"/>
                  </a:lnTo>
                  <a:lnTo>
                    <a:pt x="130" y="24"/>
                  </a:lnTo>
                  <a:lnTo>
                    <a:pt x="125" y="24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1" name="Freeform 153"/>
            <p:cNvSpPr>
              <a:spLocks/>
            </p:cNvSpPr>
            <p:nvPr/>
          </p:nvSpPr>
          <p:spPr bwMode="auto">
            <a:xfrm>
              <a:off x="3115" y="3022"/>
              <a:ext cx="32" cy="5"/>
            </a:xfrm>
            <a:custGeom>
              <a:avLst/>
              <a:gdLst>
                <a:gd name="T0" fmla="*/ 0 w 137"/>
                <a:gd name="T1" fmla="*/ 0 h 24"/>
                <a:gd name="T2" fmla="*/ 2 w 137"/>
                <a:gd name="T3" fmla="*/ 0 h 24"/>
                <a:gd name="T4" fmla="*/ 2 w 137"/>
                <a:gd name="T5" fmla="*/ 0 h 24"/>
                <a:gd name="T6" fmla="*/ 2 w 137"/>
                <a:gd name="T7" fmla="*/ 0 h 24"/>
                <a:gd name="T8" fmla="*/ 2 w 137"/>
                <a:gd name="T9" fmla="*/ 0 h 24"/>
                <a:gd name="T10" fmla="*/ 2 w 137"/>
                <a:gd name="T11" fmla="*/ 0 h 24"/>
                <a:gd name="T12" fmla="*/ 2 w 137"/>
                <a:gd name="T13" fmla="*/ 0 h 24"/>
                <a:gd name="T14" fmla="*/ 2 w 137"/>
                <a:gd name="T15" fmla="*/ 0 h 24"/>
                <a:gd name="T16" fmla="*/ 2 w 137"/>
                <a:gd name="T17" fmla="*/ 0 h 24"/>
                <a:gd name="T18" fmla="*/ 2 w 137"/>
                <a:gd name="T19" fmla="*/ 0 h 24"/>
                <a:gd name="T20" fmla="*/ 2 w 137"/>
                <a:gd name="T21" fmla="*/ 0 h 24"/>
                <a:gd name="T22" fmla="*/ 0 w 137"/>
                <a:gd name="T23" fmla="*/ 0 h 24"/>
                <a:gd name="T24" fmla="*/ 0 w 137"/>
                <a:gd name="T25" fmla="*/ 0 h 24"/>
                <a:gd name="T26" fmla="*/ 0 w 137"/>
                <a:gd name="T27" fmla="*/ 0 h 24"/>
                <a:gd name="T28" fmla="*/ 0 w 137"/>
                <a:gd name="T29" fmla="*/ 0 h 24"/>
                <a:gd name="T30" fmla="*/ 0 w 137"/>
                <a:gd name="T31" fmla="*/ 0 h 24"/>
                <a:gd name="T32" fmla="*/ 0 w 137"/>
                <a:gd name="T33" fmla="*/ 0 h 24"/>
                <a:gd name="T34" fmla="*/ 0 w 137"/>
                <a:gd name="T35" fmla="*/ 0 h 24"/>
                <a:gd name="T36" fmla="*/ 0 w 137"/>
                <a:gd name="T37" fmla="*/ 0 h 24"/>
                <a:gd name="T38" fmla="*/ 0 w 137"/>
                <a:gd name="T39" fmla="*/ 0 h 24"/>
                <a:gd name="T40" fmla="*/ 0 w 137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7"/>
                <a:gd name="T64" fmla="*/ 0 h 24"/>
                <a:gd name="T65" fmla="*/ 137 w 137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7" h="24">
                  <a:moveTo>
                    <a:pt x="13" y="0"/>
                  </a:moveTo>
                  <a:lnTo>
                    <a:pt x="125" y="0"/>
                  </a:lnTo>
                  <a:lnTo>
                    <a:pt x="130" y="1"/>
                  </a:lnTo>
                  <a:lnTo>
                    <a:pt x="133" y="3"/>
                  </a:lnTo>
                  <a:lnTo>
                    <a:pt x="136" y="7"/>
                  </a:lnTo>
                  <a:lnTo>
                    <a:pt x="137" y="12"/>
                  </a:lnTo>
                  <a:lnTo>
                    <a:pt x="136" y="17"/>
                  </a:lnTo>
                  <a:lnTo>
                    <a:pt x="133" y="20"/>
                  </a:lnTo>
                  <a:lnTo>
                    <a:pt x="130" y="24"/>
                  </a:lnTo>
                  <a:lnTo>
                    <a:pt x="125" y="24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3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2" name="Freeform 154"/>
            <p:cNvSpPr>
              <a:spLocks/>
            </p:cNvSpPr>
            <p:nvPr/>
          </p:nvSpPr>
          <p:spPr bwMode="auto">
            <a:xfrm>
              <a:off x="3215" y="3022"/>
              <a:ext cx="32" cy="5"/>
            </a:xfrm>
            <a:custGeom>
              <a:avLst/>
              <a:gdLst>
                <a:gd name="T0" fmla="*/ 0 w 137"/>
                <a:gd name="T1" fmla="*/ 0 h 24"/>
                <a:gd name="T2" fmla="*/ 2 w 137"/>
                <a:gd name="T3" fmla="*/ 0 h 24"/>
                <a:gd name="T4" fmla="*/ 2 w 137"/>
                <a:gd name="T5" fmla="*/ 0 h 24"/>
                <a:gd name="T6" fmla="*/ 2 w 137"/>
                <a:gd name="T7" fmla="*/ 0 h 24"/>
                <a:gd name="T8" fmla="*/ 2 w 137"/>
                <a:gd name="T9" fmla="*/ 0 h 24"/>
                <a:gd name="T10" fmla="*/ 2 w 137"/>
                <a:gd name="T11" fmla="*/ 0 h 24"/>
                <a:gd name="T12" fmla="*/ 2 w 137"/>
                <a:gd name="T13" fmla="*/ 0 h 24"/>
                <a:gd name="T14" fmla="*/ 2 w 137"/>
                <a:gd name="T15" fmla="*/ 0 h 24"/>
                <a:gd name="T16" fmla="*/ 2 w 137"/>
                <a:gd name="T17" fmla="*/ 0 h 24"/>
                <a:gd name="T18" fmla="*/ 2 w 137"/>
                <a:gd name="T19" fmla="*/ 0 h 24"/>
                <a:gd name="T20" fmla="*/ 0 w 137"/>
                <a:gd name="T21" fmla="*/ 0 h 24"/>
                <a:gd name="T22" fmla="*/ 0 w 137"/>
                <a:gd name="T23" fmla="*/ 0 h 24"/>
                <a:gd name="T24" fmla="*/ 0 w 137"/>
                <a:gd name="T25" fmla="*/ 0 h 24"/>
                <a:gd name="T26" fmla="*/ 0 w 137"/>
                <a:gd name="T27" fmla="*/ 0 h 24"/>
                <a:gd name="T28" fmla="*/ 0 w 137"/>
                <a:gd name="T29" fmla="*/ 0 h 24"/>
                <a:gd name="T30" fmla="*/ 0 w 137"/>
                <a:gd name="T31" fmla="*/ 0 h 24"/>
                <a:gd name="T32" fmla="*/ 0 w 137"/>
                <a:gd name="T33" fmla="*/ 0 h 24"/>
                <a:gd name="T34" fmla="*/ 0 w 137"/>
                <a:gd name="T35" fmla="*/ 0 h 24"/>
                <a:gd name="T36" fmla="*/ 0 w 137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7"/>
                <a:gd name="T58" fmla="*/ 0 h 24"/>
                <a:gd name="T59" fmla="*/ 137 w 137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7" h="24">
                  <a:moveTo>
                    <a:pt x="13" y="0"/>
                  </a:moveTo>
                  <a:lnTo>
                    <a:pt x="124" y="0"/>
                  </a:lnTo>
                  <a:lnTo>
                    <a:pt x="129" y="1"/>
                  </a:lnTo>
                  <a:lnTo>
                    <a:pt x="134" y="3"/>
                  </a:lnTo>
                  <a:lnTo>
                    <a:pt x="136" y="7"/>
                  </a:lnTo>
                  <a:lnTo>
                    <a:pt x="137" y="12"/>
                  </a:lnTo>
                  <a:lnTo>
                    <a:pt x="136" y="17"/>
                  </a:lnTo>
                  <a:lnTo>
                    <a:pt x="134" y="20"/>
                  </a:lnTo>
                  <a:lnTo>
                    <a:pt x="129" y="24"/>
                  </a:lnTo>
                  <a:lnTo>
                    <a:pt x="124" y="24"/>
                  </a:lnTo>
                  <a:lnTo>
                    <a:pt x="13" y="24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3" name="Freeform 155"/>
            <p:cNvSpPr>
              <a:spLocks/>
            </p:cNvSpPr>
            <p:nvPr/>
          </p:nvSpPr>
          <p:spPr bwMode="auto">
            <a:xfrm>
              <a:off x="3215" y="3022"/>
              <a:ext cx="32" cy="5"/>
            </a:xfrm>
            <a:custGeom>
              <a:avLst/>
              <a:gdLst>
                <a:gd name="T0" fmla="*/ 0 w 137"/>
                <a:gd name="T1" fmla="*/ 0 h 24"/>
                <a:gd name="T2" fmla="*/ 2 w 137"/>
                <a:gd name="T3" fmla="*/ 0 h 24"/>
                <a:gd name="T4" fmla="*/ 2 w 137"/>
                <a:gd name="T5" fmla="*/ 0 h 24"/>
                <a:gd name="T6" fmla="*/ 2 w 137"/>
                <a:gd name="T7" fmla="*/ 0 h 24"/>
                <a:gd name="T8" fmla="*/ 2 w 137"/>
                <a:gd name="T9" fmla="*/ 0 h 24"/>
                <a:gd name="T10" fmla="*/ 2 w 137"/>
                <a:gd name="T11" fmla="*/ 0 h 24"/>
                <a:gd name="T12" fmla="*/ 2 w 137"/>
                <a:gd name="T13" fmla="*/ 0 h 24"/>
                <a:gd name="T14" fmla="*/ 2 w 137"/>
                <a:gd name="T15" fmla="*/ 0 h 24"/>
                <a:gd name="T16" fmla="*/ 2 w 137"/>
                <a:gd name="T17" fmla="*/ 0 h 24"/>
                <a:gd name="T18" fmla="*/ 2 w 137"/>
                <a:gd name="T19" fmla="*/ 0 h 24"/>
                <a:gd name="T20" fmla="*/ 2 w 137"/>
                <a:gd name="T21" fmla="*/ 0 h 24"/>
                <a:gd name="T22" fmla="*/ 0 w 137"/>
                <a:gd name="T23" fmla="*/ 0 h 24"/>
                <a:gd name="T24" fmla="*/ 0 w 137"/>
                <a:gd name="T25" fmla="*/ 0 h 24"/>
                <a:gd name="T26" fmla="*/ 0 w 137"/>
                <a:gd name="T27" fmla="*/ 0 h 24"/>
                <a:gd name="T28" fmla="*/ 0 w 137"/>
                <a:gd name="T29" fmla="*/ 0 h 24"/>
                <a:gd name="T30" fmla="*/ 0 w 137"/>
                <a:gd name="T31" fmla="*/ 0 h 24"/>
                <a:gd name="T32" fmla="*/ 0 w 137"/>
                <a:gd name="T33" fmla="*/ 0 h 24"/>
                <a:gd name="T34" fmla="*/ 0 w 137"/>
                <a:gd name="T35" fmla="*/ 0 h 24"/>
                <a:gd name="T36" fmla="*/ 0 w 137"/>
                <a:gd name="T37" fmla="*/ 0 h 24"/>
                <a:gd name="T38" fmla="*/ 0 w 137"/>
                <a:gd name="T39" fmla="*/ 0 h 24"/>
                <a:gd name="T40" fmla="*/ 0 w 137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7"/>
                <a:gd name="T64" fmla="*/ 0 h 24"/>
                <a:gd name="T65" fmla="*/ 137 w 137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7" h="24">
                  <a:moveTo>
                    <a:pt x="13" y="0"/>
                  </a:moveTo>
                  <a:lnTo>
                    <a:pt x="124" y="0"/>
                  </a:lnTo>
                  <a:lnTo>
                    <a:pt x="129" y="1"/>
                  </a:lnTo>
                  <a:lnTo>
                    <a:pt x="134" y="3"/>
                  </a:lnTo>
                  <a:lnTo>
                    <a:pt x="136" y="7"/>
                  </a:lnTo>
                  <a:lnTo>
                    <a:pt x="137" y="12"/>
                  </a:lnTo>
                  <a:lnTo>
                    <a:pt x="136" y="17"/>
                  </a:lnTo>
                  <a:lnTo>
                    <a:pt x="134" y="20"/>
                  </a:lnTo>
                  <a:lnTo>
                    <a:pt x="129" y="24"/>
                  </a:lnTo>
                  <a:lnTo>
                    <a:pt x="124" y="24"/>
                  </a:lnTo>
                  <a:lnTo>
                    <a:pt x="13" y="24"/>
                  </a:lnTo>
                  <a:lnTo>
                    <a:pt x="9" y="24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4" name="Freeform 156"/>
            <p:cNvSpPr>
              <a:spLocks/>
            </p:cNvSpPr>
            <p:nvPr/>
          </p:nvSpPr>
          <p:spPr bwMode="auto">
            <a:xfrm>
              <a:off x="3810" y="3630"/>
              <a:ext cx="24" cy="76"/>
            </a:xfrm>
            <a:custGeom>
              <a:avLst/>
              <a:gdLst>
                <a:gd name="T0" fmla="*/ 0 w 111"/>
                <a:gd name="T1" fmla="*/ 0 h 335"/>
                <a:gd name="T2" fmla="*/ 1 w 111"/>
                <a:gd name="T3" fmla="*/ 0 h 335"/>
                <a:gd name="T4" fmla="*/ 1 w 111"/>
                <a:gd name="T5" fmla="*/ 2 h 335"/>
                <a:gd name="T6" fmla="*/ 1 w 111"/>
                <a:gd name="T7" fmla="*/ 2 h 335"/>
                <a:gd name="T8" fmla="*/ 1 w 111"/>
                <a:gd name="T9" fmla="*/ 2 h 335"/>
                <a:gd name="T10" fmla="*/ 1 w 111"/>
                <a:gd name="T11" fmla="*/ 2 h 335"/>
                <a:gd name="T12" fmla="*/ 1 w 111"/>
                <a:gd name="T13" fmla="*/ 2 h 335"/>
                <a:gd name="T14" fmla="*/ 1 w 111"/>
                <a:gd name="T15" fmla="*/ 2 h 335"/>
                <a:gd name="T16" fmla="*/ 1 w 111"/>
                <a:gd name="T17" fmla="*/ 2 h 335"/>
                <a:gd name="T18" fmla="*/ 1 w 111"/>
                <a:gd name="T19" fmla="*/ 2 h 335"/>
                <a:gd name="T20" fmla="*/ 1 w 111"/>
                <a:gd name="T21" fmla="*/ 2 h 335"/>
                <a:gd name="T22" fmla="*/ 1 w 111"/>
                <a:gd name="T23" fmla="*/ 4 h 335"/>
                <a:gd name="T24" fmla="*/ 1 w 111"/>
                <a:gd name="T25" fmla="*/ 4 h 335"/>
                <a:gd name="T26" fmla="*/ 1 w 111"/>
                <a:gd name="T27" fmla="*/ 4 h 335"/>
                <a:gd name="T28" fmla="*/ 1 w 111"/>
                <a:gd name="T29" fmla="*/ 4 h 335"/>
                <a:gd name="T30" fmla="*/ 1 w 111"/>
                <a:gd name="T31" fmla="*/ 4 h 335"/>
                <a:gd name="T32" fmla="*/ 1 w 111"/>
                <a:gd name="T33" fmla="*/ 4 h 335"/>
                <a:gd name="T34" fmla="*/ 1 w 111"/>
                <a:gd name="T35" fmla="*/ 4 h 335"/>
                <a:gd name="T36" fmla="*/ 1 w 111"/>
                <a:gd name="T37" fmla="*/ 4 h 335"/>
                <a:gd name="T38" fmla="*/ 1 w 111"/>
                <a:gd name="T39" fmla="*/ 4 h 335"/>
                <a:gd name="T40" fmla="*/ 0 w 111"/>
                <a:gd name="T41" fmla="*/ 4 h 335"/>
                <a:gd name="T42" fmla="*/ 0 w 111"/>
                <a:gd name="T43" fmla="*/ 4 h 335"/>
                <a:gd name="T44" fmla="*/ 0 w 111"/>
                <a:gd name="T45" fmla="*/ 4 h 335"/>
                <a:gd name="T46" fmla="*/ 0 w 111"/>
                <a:gd name="T47" fmla="*/ 4 h 335"/>
                <a:gd name="T48" fmla="*/ 0 w 111"/>
                <a:gd name="T49" fmla="*/ 4 h 335"/>
                <a:gd name="T50" fmla="*/ 0 w 111"/>
                <a:gd name="T51" fmla="*/ 4 h 335"/>
                <a:gd name="T52" fmla="*/ 0 w 111"/>
                <a:gd name="T53" fmla="*/ 4 h 335"/>
                <a:gd name="T54" fmla="*/ 0 w 111"/>
                <a:gd name="T55" fmla="*/ 4 h 335"/>
                <a:gd name="T56" fmla="*/ 0 w 111"/>
                <a:gd name="T57" fmla="*/ 4 h 335"/>
                <a:gd name="T58" fmla="*/ 0 w 111"/>
                <a:gd name="T59" fmla="*/ 2 h 335"/>
                <a:gd name="T60" fmla="*/ 0 w 111"/>
                <a:gd name="T61" fmla="*/ 2 h 335"/>
                <a:gd name="T62" fmla="*/ 0 w 111"/>
                <a:gd name="T63" fmla="*/ 2 h 335"/>
                <a:gd name="T64" fmla="*/ 0 w 111"/>
                <a:gd name="T65" fmla="*/ 2 h 335"/>
                <a:gd name="T66" fmla="*/ 0 w 111"/>
                <a:gd name="T67" fmla="*/ 2 h 335"/>
                <a:gd name="T68" fmla="*/ 0 w 111"/>
                <a:gd name="T69" fmla="*/ 2 h 335"/>
                <a:gd name="T70" fmla="*/ 0 w 111"/>
                <a:gd name="T71" fmla="*/ 2 h 335"/>
                <a:gd name="T72" fmla="*/ 0 w 111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5"/>
                <a:gd name="T113" fmla="*/ 111 w 111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5">
                  <a:moveTo>
                    <a:pt x="37" y="0"/>
                  </a:moveTo>
                  <a:lnTo>
                    <a:pt x="73" y="0"/>
                  </a:lnTo>
                  <a:lnTo>
                    <a:pt x="89" y="142"/>
                  </a:lnTo>
                  <a:lnTo>
                    <a:pt x="93" y="145"/>
                  </a:lnTo>
                  <a:lnTo>
                    <a:pt x="97" y="147"/>
                  </a:lnTo>
                  <a:lnTo>
                    <a:pt x="101" y="149"/>
                  </a:lnTo>
                  <a:lnTo>
                    <a:pt x="103" y="153"/>
                  </a:lnTo>
                  <a:lnTo>
                    <a:pt x="107" y="158"/>
                  </a:lnTo>
                  <a:lnTo>
                    <a:pt x="108" y="162"/>
                  </a:lnTo>
                  <a:lnTo>
                    <a:pt x="110" y="166"/>
                  </a:lnTo>
                  <a:lnTo>
                    <a:pt x="111" y="171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7"/>
                  </a:lnTo>
                  <a:lnTo>
                    <a:pt x="105" y="322"/>
                  </a:lnTo>
                  <a:lnTo>
                    <a:pt x="101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80" y="335"/>
                  </a:lnTo>
                  <a:lnTo>
                    <a:pt x="31" y="335"/>
                  </a:lnTo>
                  <a:lnTo>
                    <a:pt x="25" y="335"/>
                  </a:lnTo>
                  <a:lnTo>
                    <a:pt x="20" y="332"/>
                  </a:lnTo>
                  <a:lnTo>
                    <a:pt x="14" y="330"/>
                  </a:lnTo>
                  <a:lnTo>
                    <a:pt x="10" y="326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4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7" y="145"/>
                  </a:lnTo>
                  <a:lnTo>
                    <a:pt x="19" y="1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5" name="Freeform 157"/>
            <p:cNvSpPr>
              <a:spLocks/>
            </p:cNvSpPr>
            <p:nvPr/>
          </p:nvSpPr>
          <p:spPr bwMode="auto">
            <a:xfrm>
              <a:off x="3810" y="3630"/>
              <a:ext cx="24" cy="76"/>
            </a:xfrm>
            <a:custGeom>
              <a:avLst/>
              <a:gdLst>
                <a:gd name="T0" fmla="*/ 0 w 111"/>
                <a:gd name="T1" fmla="*/ 0 h 335"/>
                <a:gd name="T2" fmla="*/ 1 w 111"/>
                <a:gd name="T3" fmla="*/ 0 h 335"/>
                <a:gd name="T4" fmla="*/ 1 w 111"/>
                <a:gd name="T5" fmla="*/ 2 h 335"/>
                <a:gd name="T6" fmla="*/ 1 w 111"/>
                <a:gd name="T7" fmla="*/ 2 h 335"/>
                <a:gd name="T8" fmla="*/ 1 w 111"/>
                <a:gd name="T9" fmla="*/ 2 h 335"/>
                <a:gd name="T10" fmla="*/ 1 w 111"/>
                <a:gd name="T11" fmla="*/ 2 h 335"/>
                <a:gd name="T12" fmla="*/ 1 w 111"/>
                <a:gd name="T13" fmla="*/ 2 h 335"/>
                <a:gd name="T14" fmla="*/ 1 w 111"/>
                <a:gd name="T15" fmla="*/ 2 h 335"/>
                <a:gd name="T16" fmla="*/ 1 w 111"/>
                <a:gd name="T17" fmla="*/ 2 h 335"/>
                <a:gd name="T18" fmla="*/ 1 w 111"/>
                <a:gd name="T19" fmla="*/ 2 h 335"/>
                <a:gd name="T20" fmla="*/ 1 w 111"/>
                <a:gd name="T21" fmla="*/ 2 h 335"/>
                <a:gd name="T22" fmla="*/ 1 w 111"/>
                <a:gd name="T23" fmla="*/ 4 h 335"/>
                <a:gd name="T24" fmla="*/ 1 w 111"/>
                <a:gd name="T25" fmla="*/ 4 h 335"/>
                <a:gd name="T26" fmla="*/ 1 w 111"/>
                <a:gd name="T27" fmla="*/ 4 h 335"/>
                <a:gd name="T28" fmla="*/ 1 w 111"/>
                <a:gd name="T29" fmla="*/ 4 h 335"/>
                <a:gd name="T30" fmla="*/ 1 w 111"/>
                <a:gd name="T31" fmla="*/ 4 h 335"/>
                <a:gd name="T32" fmla="*/ 1 w 111"/>
                <a:gd name="T33" fmla="*/ 4 h 335"/>
                <a:gd name="T34" fmla="*/ 1 w 111"/>
                <a:gd name="T35" fmla="*/ 4 h 335"/>
                <a:gd name="T36" fmla="*/ 1 w 111"/>
                <a:gd name="T37" fmla="*/ 4 h 335"/>
                <a:gd name="T38" fmla="*/ 1 w 111"/>
                <a:gd name="T39" fmla="*/ 4 h 335"/>
                <a:gd name="T40" fmla="*/ 0 w 111"/>
                <a:gd name="T41" fmla="*/ 4 h 335"/>
                <a:gd name="T42" fmla="*/ 0 w 111"/>
                <a:gd name="T43" fmla="*/ 4 h 335"/>
                <a:gd name="T44" fmla="*/ 0 w 111"/>
                <a:gd name="T45" fmla="*/ 4 h 335"/>
                <a:gd name="T46" fmla="*/ 0 w 111"/>
                <a:gd name="T47" fmla="*/ 4 h 335"/>
                <a:gd name="T48" fmla="*/ 0 w 111"/>
                <a:gd name="T49" fmla="*/ 4 h 335"/>
                <a:gd name="T50" fmla="*/ 0 w 111"/>
                <a:gd name="T51" fmla="*/ 4 h 335"/>
                <a:gd name="T52" fmla="*/ 0 w 111"/>
                <a:gd name="T53" fmla="*/ 4 h 335"/>
                <a:gd name="T54" fmla="*/ 0 w 111"/>
                <a:gd name="T55" fmla="*/ 4 h 335"/>
                <a:gd name="T56" fmla="*/ 0 w 111"/>
                <a:gd name="T57" fmla="*/ 4 h 335"/>
                <a:gd name="T58" fmla="*/ 0 w 111"/>
                <a:gd name="T59" fmla="*/ 2 h 335"/>
                <a:gd name="T60" fmla="*/ 0 w 111"/>
                <a:gd name="T61" fmla="*/ 2 h 335"/>
                <a:gd name="T62" fmla="*/ 0 w 111"/>
                <a:gd name="T63" fmla="*/ 2 h 335"/>
                <a:gd name="T64" fmla="*/ 0 w 111"/>
                <a:gd name="T65" fmla="*/ 2 h 335"/>
                <a:gd name="T66" fmla="*/ 0 w 111"/>
                <a:gd name="T67" fmla="*/ 2 h 335"/>
                <a:gd name="T68" fmla="*/ 0 w 111"/>
                <a:gd name="T69" fmla="*/ 2 h 335"/>
                <a:gd name="T70" fmla="*/ 0 w 111"/>
                <a:gd name="T71" fmla="*/ 2 h 335"/>
                <a:gd name="T72" fmla="*/ 0 w 111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5"/>
                <a:gd name="T113" fmla="*/ 111 w 111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5">
                  <a:moveTo>
                    <a:pt x="37" y="0"/>
                  </a:moveTo>
                  <a:lnTo>
                    <a:pt x="73" y="0"/>
                  </a:lnTo>
                  <a:lnTo>
                    <a:pt x="89" y="142"/>
                  </a:lnTo>
                  <a:lnTo>
                    <a:pt x="93" y="145"/>
                  </a:lnTo>
                  <a:lnTo>
                    <a:pt x="97" y="147"/>
                  </a:lnTo>
                  <a:lnTo>
                    <a:pt x="101" y="149"/>
                  </a:lnTo>
                  <a:lnTo>
                    <a:pt x="103" y="153"/>
                  </a:lnTo>
                  <a:lnTo>
                    <a:pt x="107" y="158"/>
                  </a:lnTo>
                  <a:lnTo>
                    <a:pt x="108" y="162"/>
                  </a:lnTo>
                  <a:lnTo>
                    <a:pt x="110" y="166"/>
                  </a:lnTo>
                  <a:lnTo>
                    <a:pt x="111" y="171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7"/>
                  </a:lnTo>
                  <a:lnTo>
                    <a:pt x="105" y="322"/>
                  </a:lnTo>
                  <a:lnTo>
                    <a:pt x="101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80" y="335"/>
                  </a:lnTo>
                  <a:lnTo>
                    <a:pt x="31" y="335"/>
                  </a:lnTo>
                  <a:lnTo>
                    <a:pt x="25" y="335"/>
                  </a:lnTo>
                  <a:lnTo>
                    <a:pt x="20" y="332"/>
                  </a:lnTo>
                  <a:lnTo>
                    <a:pt x="14" y="330"/>
                  </a:lnTo>
                  <a:lnTo>
                    <a:pt x="10" y="326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2" y="166"/>
                  </a:lnTo>
                  <a:lnTo>
                    <a:pt x="4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7" y="145"/>
                  </a:lnTo>
                  <a:lnTo>
                    <a:pt x="19" y="142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6" name="Freeform 158"/>
            <p:cNvSpPr>
              <a:spLocks/>
            </p:cNvSpPr>
            <p:nvPr/>
          </p:nvSpPr>
          <p:spPr bwMode="auto">
            <a:xfrm>
              <a:off x="3815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6" y="0"/>
                  </a:moveTo>
                  <a:lnTo>
                    <a:pt x="55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59" y="9"/>
                  </a:lnTo>
                  <a:lnTo>
                    <a:pt x="58" y="10"/>
                  </a:lnTo>
                  <a:lnTo>
                    <a:pt x="55" y="11"/>
                  </a:lnTo>
                  <a:lnTo>
                    <a:pt x="6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7" name="Freeform 159"/>
            <p:cNvSpPr>
              <a:spLocks/>
            </p:cNvSpPr>
            <p:nvPr/>
          </p:nvSpPr>
          <p:spPr bwMode="auto">
            <a:xfrm>
              <a:off x="3815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6" y="0"/>
                  </a:moveTo>
                  <a:lnTo>
                    <a:pt x="55" y="0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59" y="9"/>
                  </a:lnTo>
                  <a:lnTo>
                    <a:pt x="58" y="10"/>
                  </a:lnTo>
                  <a:lnTo>
                    <a:pt x="55" y="11"/>
                  </a:lnTo>
                  <a:lnTo>
                    <a:pt x="6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8" name="Freeform 160"/>
            <p:cNvSpPr>
              <a:spLocks/>
            </p:cNvSpPr>
            <p:nvPr/>
          </p:nvSpPr>
          <p:spPr bwMode="auto">
            <a:xfrm>
              <a:off x="3810" y="3546"/>
              <a:ext cx="24" cy="77"/>
            </a:xfrm>
            <a:custGeom>
              <a:avLst/>
              <a:gdLst>
                <a:gd name="T0" fmla="*/ 0 w 111"/>
                <a:gd name="T1" fmla="*/ 0 h 336"/>
                <a:gd name="T2" fmla="*/ 1 w 111"/>
                <a:gd name="T3" fmla="*/ 0 h 336"/>
                <a:gd name="T4" fmla="*/ 1 w 111"/>
                <a:gd name="T5" fmla="*/ 2 h 336"/>
                <a:gd name="T6" fmla="*/ 1 w 111"/>
                <a:gd name="T7" fmla="*/ 2 h 336"/>
                <a:gd name="T8" fmla="*/ 1 w 111"/>
                <a:gd name="T9" fmla="*/ 2 h 336"/>
                <a:gd name="T10" fmla="*/ 1 w 111"/>
                <a:gd name="T11" fmla="*/ 2 h 336"/>
                <a:gd name="T12" fmla="*/ 1 w 111"/>
                <a:gd name="T13" fmla="*/ 2 h 336"/>
                <a:gd name="T14" fmla="*/ 1 w 111"/>
                <a:gd name="T15" fmla="*/ 2 h 336"/>
                <a:gd name="T16" fmla="*/ 1 w 111"/>
                <a:gd name="T17" fmla="*/ 2 h 336"/>
                <a:gd name="T18" fmla="*/ 1 w 111"/>
                <a:gd name="T19" fmla="*/ 2 h 336"/>
                <a:gd name="T20" fmla="*/ 1 w 111"/>
                <a:gd name="T21" fmla="*/ 2 h 336"/>
                <a:gd name="T22" fmla="*/ 1 w 111"/>
                <a:gd name="T23" fmla="*/ 4 h 336"/>
                <a:gd name="T24" fmla="*/ 1 w 111"/>
                <a:gd name="T25" fmla="*/ 4 h 336"/>
                <a:gd name="T26" fmla="*/ 1 w 111"/>
                <a:gd name="T27" fmla="*/ 4 h 336"/>
                <a:gd name="T28" fmla="*/ 1 w 111"/>
                <a:gd name="T29" fmla="*/ 4 h 336"/>
                <a:gd name="T30" fmla="*/ 1 w 111"/>
                <a:gd name="T31" fmla="*/ 4 h 336"/>
                <a:gd name="T32" fmla="*/ 1 w 111"/>
                <a:gd name="T33" fmla="*/ 4 h 336"/>
                <a:gd name="T34" fmla="*/ 1 w 111"/>
                <a:gd name="T35" fmla="*/ 4 h 336"/>
                <a:gd name="T36" fmla="*/ 1 w 111"/>
                <a:gd name="T37" fmla="*/ 4 h 336"/>
                <a:gd name="T38" fmla="*/ 1 w 111"/>
                <a:gd name="T39" fmla="*/ 4 h 336"/>
                <a:gd name="T40" fmla="*/ 0 w 111"/>
                <a:gd name="T41" fmla="*/ 4 h 336"/>
                <a:gd name="T42" fmla="*/ 0 w 111"/>
                <a:gd name="T43" fmla="*/ 4 h 336"/>
                <a:gd name="T44" fmla="*/ 0 w 111"/>
                <a:gd name="T45" fmla="*/ 4 h 336"/>
                <a:gd name="T46" fmla="*/ 0 w 111"/>
                <a:gd name="T47" fmla="*/ 4 h 336"/>
                <a:gd name="T48" fmla="*/ 0 w 111"/>
                <a:gd name="T49" fmla="*/ 4 h 336"/>
                <a:gd name="T50" fmla="*/ 0 w 111"/>
                <a:gd name="T51" fmla="*/ 4 h 336"/>
                <a:gd name="T52" fmla="*/ 0 w 111"/>
                <a:gd name="T53" fmla="*/ 4 h 336"/>
                <a:gd name="T54" fmla="*/ 0 w 111"/>
                <a:gd name="T55" fmla="*/ 4 h 336"/>
                <a:gd name="T56" fmla="*/ 0 w 111"/>
                <a:gd name="T57" fmla="*/ 4 h 336"/>
                <a:gd name="T58" fmla="*/ 0 w 111"/>
                <a:gd name="T59" fmla="*/ 2 h 336"/>
                <a:gd name="T60" fmla="*/ 0 w 111"/>
                <a:gd name="T61" fmla="*/ 2 h 336"/>
                <a:gd name="T62" fmla="*/ 0 w 111"/>
                <a:gd name="T63" fmla="*/ 2 h 336"/>
                <a:gd name="T64" fmla="*/ 0 w 111"/>
                <a:gd name="T65" fmla="*/ 2 h 336"/>
                <a:gd name="T66" fmla="*/ 0 w 111"/>
                <a:gd name="T67" fmla="*/ 2 h 336"/>
                <a:gd name="T68" fmla="*/ 0 w 111"/>
                <a:gd name="T69" fmla="*/ 2 h 336"/>
                <a:gd name="T70" fmla="*/ 0 w 111"/>
                <a:gd name="T71" fmla="*/ 2 h 336"/>
                <a:gd name="T72" fmla="*/ 0 w 111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6"/>
                <a:gd name="T113" fmla="*/ 111 w 111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6">
                  <a:moveTo>
                    <a:pt x="37" y="0"/>
                  </a:moveTo>
                  <a:lnTo>
                    <a:pt x="73" y="0"/>
                  </a:lnTo>
                  <a:lnTo>
                    <a:pt x="89" y="143"/>
                  </a:lnTo>
                  <a:lnTo>
                    <a:pt x="93" y="145"/>
                  </a:lnTo>
                  <a:lnTo>
                    <a:pt x="97" y="148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7" y="157"/>
                  </a:lnTo>
                  <a:lnTo>
                    <a:pt x="108" y="162"/>
                  </a:lnTo>
                  <a:lnTo>
                    <a:pt x="110" y="167"/>
                  </a:lnTo>
                  <a:lnTo>
                    <a:pt x="111" y="172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8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80" y="336"/>
                  </a:lnTo>
                  <a:lnTo>
                    <a:pt x="31" y="336"/>
                  </a:lnTo>
                  <a:lnTo>
                    <a:pt x="25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8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09" name="Freeform 161"/>
            <p:cNvSpPr>
              <a:spLocks/>
            </p:cNvSpPr>
            <p:nvPr/>
          </p:nvSpPr>
          <p:spPr bwMode="auto">
            <a:xfrm>
              <a:off x="3810" y="3546"/>
              <a:ext cx="24" cy="77"/>
            </a:xfrm>
            <a:custGeom>
              <a:avLst/>
              <a:gdLst>
                <a:gd name="T0" fmla="*/ 0 w 111"/>
                <a:gd name="T1" fmla="*/ 0 h 336"/>
                <a:gd name="T2" fmla="*/ 1 w 111"/>
                <a:gd name="T3" fmla="*/ 0 h 336"/>
                <a:gd name="T4" fmla="*/ 1 w 111"/>
                <a:gd name="T5" fmla="*/ 2 h 336"/>
                <a:gd name="T6" fmla="*/ 1 w 111"/>
                <a:gd name="T7" fmla="*/ 2 h 336"/>
                <a:gd name="T8" fmla="*/ 1 w 111"/>
                <a:gd name="T9" fmla="*/ 2 h 336"/>
                <a:gd name="T10" fmla="*/ 1 w 111"/>
                <a:gd name="T11" fmla="*/ 2 h 336"/>
                <a:gd name="T12" fmla="*/ 1 w 111"/>
                <a:gd name="T13" fmla="*/ 2 h 336"/>
                <a:gd name="T14" fmla="*/ 1 w 111"/>
                <a:gd name="T15" fmla="*/ 2 h 336"/>
                <a:gd name="T16" fmla="*/ 1 w 111"/>
                <a:gd name="T17" fmla="*/ 2 h 336"/>
                <a:gd name="T18" fmla="*/ 1 w 111"/>
                <a:gd name="T19" fmla="*/ 2 h 336"/>
                <a:gd name="T20" fmla="*/ 1 w 111"/>
                <a:gd name="T21" fmla="*/ 2 h 336"/>
                <a:gd name="T22" fmla="*/ 1 w 111"/>
                <a:gd name="T23" fmla="*/ 4 h 336"/>
                <a:gd name="T24" fmla="*/ 1 w 111"/>
                <a:gd name="T25" fmla="*/ 4 h 336"/>
                <a:gd name="T26" fmla="*/ 1 w 111"/>
                <a:gd name="T27" fmla="*/ 4 h 336"/>
                <a:gd name="T28" fmla="*/ 1 w 111"/>
                <a:gd name="T29" fmla="*/ 4 h 336"/>
                <a:gd name="T30" fmla="*/ 1 w 111"/>
                <a:gd name="T31" fmla="*/ 4 h 336"/>
                <a:gd name="T32" fmla="*/ 1 w 111"/>
                <a:gd name="T33" fmla="*/ 4 h 336"/>
                <a:gd name="T34" fmla="*/ 1 w 111"/>
                <a:gd name="T35" fmla="*/ 4 h 336"/>
                <a:gd name="T36" fmla="*/ 1 w 111"/>
                <a:gd name="T37" fmla="*/ 4 h 336"/>
                <a:gd name="T38" fmla="*/ 1 w 111"/>
                <a:gd name="T39" fmla="*/ 4 h 336"/>
                <a:gd name="T40" fmla="*/ 0 w 111"/>
                <a:gd name="T41" fmla="*/ 4 h 336"/>
                <a:gd name="T42" fmla="*/ 0 w 111"/>
                <a:gd name="T43" fmla="*/ 4 h 336"/>
                <a:gd name="T44" fmla="*/ 0 w 111"/>
                <a:gd name="T45" fmla="*/ 4 h 336"/>
                <a:gd name="T46" fmla="*/ 0 w 111"/>
                <a:gd name="T47" fmla="*/ 4 h 336"/>
                <a:gd name="T48" fmla="*/ 0 w 111"/>
                <a:gd name="T49" fmla="*/ 4 h 336"/>
                <a:gd name="T50" fmla="*/ 0 w 111"/>
                <a:gd name="T51" fmla="*/ 4 h 336"/>
                <a:gd name="T52" fmla="*/ 0 w 111"/>
                <a:gd name="T53" fmla="*/ 4 h 336"/>
                <a:gd name="T54" fmla="*/ 0 w 111"/>
                <a:gd name="T55" fmla="*/ 4 h 336"/>
                <a:gd name="T56" fmla="*/ 0 w 111"/>
                <a:gd name="T57" fmla="*/ 4 h 336"/>
                <a:gd name="T58" fmla="*/ 0 w 111"/>
                <a:gd name="T59" fmla="*/ 2 h 336"/>
                <a:gd name="T60" fmla="*/ 0 w 111"/>
                <a:gd name="T61" fmla="*/ 2 h 336"/>
                <a:gd name="T62" fmla="*/ 0 w 111"/>
                <a:gd name="T63" fmla="*/ 2 h 336"/>
                <a:gd name="T64" fmla="*/ 0 w 111"/>
                <a:gd name="T65" fmla="*/ 2 h 336"/>
                <a:gd name="T66" fmla="*/ 0 w 111"/>
                <a:gd name="T67" fmla="*/ 2 h 336"/>
                <a:gd name="T68" fmla="*/ 0 w 111"/>
                <a:gd name="T69" fmla="*/ 2 h 336"/>
                <a:gd name="T70" fmla="*/ 0 w 111"/>
                <a:gd name="T71" fmla="*/ 2 h 336"/>
                <a:gd name="T72" fmla="*/ 0 w 111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6"/>
                <a:gd name="T113" fmla="*/ 111 w 111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6">
                  <a:moveTo>
                    <a:pt x="37" y="0"/>
                  </a:moveTo>
                  <a:lnTo>
                    <a:pt x="73" y="0"/>
                  </a:lnTo>
                  <a:lnTo>
                    <a:pt x="89" y="143"/>
                  </a:lnTo>
                  <a:lnTo>
                    <a:pt x="93" y="145"/>
                  </a:lnTo>
                  <a:lnTo>
                    <a:pt x="97" y="148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7" y="157"/>
                  </a:lnTo>
                  <a:lnTo>
                    <a:pt x="108" y="162"/>
                  </a:lnTo>
                  <a:lnTo>
                    <a:pt x="110" y="167"/>
                  </a:lnTo>
                  <a:lnTo>
                    <a:pt x="111" y="172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8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80" y="336"/>
                  </a:lnTo>
                  <a:lnTo>
                    <a:pt x="31" y="336"/>
                  </a:lnTo>
                  <a:lnTo>
                    <a:pt x="25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8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0" name="Freeform 162"/>
            <p:cNvSpPr>
              <a:spLocks/>
            </p:cNvSpPr>
            <p:nvPr/>
          </p:nvSpPr>
          <p:spPr bwMode="auto">
            <a:xfrm>
              <a:off x="3815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6" y="0"/>
                  </a:moveTo>
                  <a:lnTo>
                    <a:pt x="55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1" name="Freeform 163"/>
            <p:cNvSpPr>
              <a:spLocks/>
            </p:cNvSpPr>
            <p:nvPr/>
          </p:nvSpPr>
          <p:spPr bwMode="auto">
            <a:xfrm>
              <a:off x="3815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6" y="0"/>
                  </a:moveTo>
                  <a:lnTo>
                    <a:pt x="55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8" y="11"/>
                  </a:lnTo>
                  <a:lnTo>
                    <a:pt x="55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2" name="Freeform 164"/>
            <p:cNvSpPr>
              <a:spLocks/>
            </p:cNvSpPr>
            <p:nvPr/>
          </p:nvSpPr>
          <p:spPr bwMode="auto">
            <a:xfrm>
              <a:off x="3810" y="3463"/>
              <a:ext cx="24" cy="77"/>
            </a:xfrm>
            <a:custGeom>
              <a:avLst/>
              <a:gdLst>
                <a:gd name="T0" fmla="*/ 0 w 111"/>
                <a:gd name="T1" fmla="*/ 0 h 336"/>
                <a:gd name="T2" fmla="*/ 1 w 111"/>
                <a:gd name="T3" fmla="*/ 0 h 336"/>
                <a:gd name="T4" fmla="*/ 1 w 111"/>
                <a:gd name="T5" fmla="*/ 2 h 336"/>
                <a:gd name="T6" fmla="*/ 1 w 111"/>
                <a:gd name="T7" fmla="*/ 2 h 336"/>
                <a:gd name="T8" fmla="*/ 1 w 111"/>
                <a:gd name="T9" fmla="*/ 2 h 336"/>
                <a:gd name="T10" fmla="*/ 1 w 111"/>
                <a:gd name="T11" fmla="*/ 2 h 336"/>
                <a:gd name="T12" fmla="*/ 1 w 111"/>
                <a:gd name="T13" fmla="*/ 2 h 336"/>
                <a:gd name="T14" fmla="*/ 1 w 111"/>
                <a:gd name="T15" fmla="*/ 2 h 336"/>
                <a:gd name="T16" fmla="*/ 1 w 111"/>
                <a:gd name="T17" fmla="*/ 2 h 336"/>
                <a:gd name="T18" fmla="*/ 1 w 111"/>
                <a:gd name="T19" fmla="*/ 2 h 336"/>
                <a:gd name="T20" fmla="*/ 1 w 111"/>
                <a:gd name="T21" fmla="*/ 2 h 336"/>
                <a:gd name="T22" fmla="*/ 1 w 111"/>
                <a:gd name="T23" fmla="*/ 4 h 336"/>
                <a:gd name="T24" fmla="*/ 1 w 111"/>
                <a:gd name="T25" fmla="*/ 4 h 336"/>
                <a:gd name="T26" fmla="*/ 1 w 111"/>
                <a:gd name="T27" fmla="*/ 4 h 336"/>
                <a:gd name="T28" fmla="*/ 1 w 111"/>
                <a:gd name="T29" fmla="*/ 4 h 336"/>
                <a:gd name="T30" fmla="*/ 1 w 111"/>
                <a:gd name="T31" fmla="*/ 4 h 336"/>
                <a:gd name="T32" fmla="*/ 1 w 111"/>
                <a:gd name="T33" fmla="*/ 4 h 336"/>
                <a:gd name="T34" fmla="*/ 1 w 111"/>
                <a:gd name="T35" fmla="*/ 4 h 336"/>
                <a:gd name="T36" fmla="*/ 1 w 111"/>
                <a:gd name="T37" fmla="*/ 4 h 336"/>
                <a:gd name="T38" fmla="*/ 1 w 111"/>
                <a:gd name="T39" fmla="*/ 4 h 336"/>
                <a:gd name="T40" fmla="*/ 0 w 111"/>
                <a:gd name="T41" fmla="*/ 4 h 336"/>
                <a:gd name="T42" fmla="*/ 0 w 111"/>
                <a:gd name="T43" fmla="*/ 4 h 336"/>
                <a:gd name="T44" fmla="*/ 0 w 111"/>
                <a:gd name="T45" fmla="*/ 4 h 336"/>
                <a:gd name="T46" fmla="*/ 0 w 111"/>
                <a:gd name="T47" fmla="*/ 4 h 336"/>
                <a:gd name="T48" fmla="*/ 0 w 111"/>
                <a:gd name="T49" fmla="*/ 4 h 336"/>
                <a:gd name="T50" fmla="*/ 0 w 111"/>
                <a:gd name="T51" fmla="*/ 4 h 336"/>
                <a:gd name="T52" fmla="*/ 0 w 111"/>
                <a:gd name="T53" fmla="*/ 4 h 336"/>
                <a:gd name="T54" fmla="*/ 0 w 111"/>
                <a:gd name="T55" fmla="*/ 4 h 336"/>
                <a:gd name="T56" fmla="*/ 0 w 111"/>
                <a:gd name="T57" fmla="*/ 4 h 336"/>
                <a:gd name="T58" fmla="*/ 0 w 111"/>
                <a:gd name="T59" fmla="*/ 2 h 336"/>
                <a:gd name="T60" fmla="*/ 0 w 111"/>
                <a:gd name="T61" fmla="*/ 2 h 336"/>
                <a:gd name="T62" fmla="*/ 0 w 111"/>
                <a:gd name="T63" fmla="*/ 2 h 336"/>
                <a:gd name="T64" fmla="*/ 0 w 111"/>
                <a:gd name="T65" fmla="*/ 2 h 336"/>
                <a:gd name="T66" fmla="*/ 0 w 111"/>
                <a:gd name="T67" fmla="*/ 2 h 336"/>
                <a:gd name="T68" fmla="*/ 0 w 111"/>
                <a:gd name="T69" fmla="*/ 2 h 336"/>
                <a:gd name="T70" fmla="*/ 0 w 111"/>
                <a:gd name="T71" fmla="*/ 2 h 336"/>
                <a:gd name="T72" fmla="*/ 0 w 111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6"/>
                <a:gd name="T113" fmla="*/ 111 w 111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6">
                  <a:moveTo>
                    <a:pt x="37" y="0"/>
                  </a:moveTo>
                  <a:lnTo>
                    <a:pt x="73" y="0"/>
                  </a:lnTo>
                  <a:lnTo>
                    <a:pt x="89" y="143"/>
                  </a:lnTo>
                  <a:lnTo>
                    <a:pt x="93" y="144"/>
                  </a:lnTo>
                  <a:lnTo>
                    <a:pt x="97" y="146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7" y="157"/>
                  </a:lnTo>
                  <a:lnTo>
                    <a:pt x="108" y="162"/>
                  </a:lnTo>
                  <a:lnTo>
                    <a:pt x="110" y="167"/>
                  </a:lnTo>
                  <a:lnTo>
                    <a:pt x="111" y="172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7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80" y="336"/>
                  </a:lnTo>
                  <a:lnTo>
                    <a:pt x="31" y="336"/>
                  </a:lnTo>
                  <a:lnTo>
                    <a:pt x="25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3" name="Freeform 165"/>
            <p:cNvSpPr>
              <a:spLocks/>
            </p:cNvSpPr>
            <p:nvPr/>
          </p:nvSpPr>
          <p:spPr bwMode="auto">
            <a:xfrm>
              <a:off x="3810" y="3463"/>
              <a:ext cx="24" cy="77"/>
            </a:xfrm>
            <a:custGeom>
              <a:avLst/>
              <a:gdLst>
                <a:gd name="T0" fmla="*/ 0 w 111"/>
                <a:gd name="T1" fmla="*/ 0 h 336"/>
                <a:gd name="T2" fmla="*/ 1 w 111"/>
                <a:gd name="T3" fmla="*/ 0 h 336"/>
                <a:gd name="T4" fmla="*/ 1 w 111"/>
                <a:gd name="T5" fmla="*/ 2 h 336"/>
                <a:gd name="T6" fmla="*/ 1 w 111"/>
                <a:gd name="T7" fmla="*/ 2 h 336"/>
                <a:gd name="T8" fmla="*/ 1 w 111"/>
                <a:gd name="T9" fmla="*/ 2 h 336"/>
                <a:gd name="T10" fmla="*/ 1 w 111"/>
                <a:gd name="T11" fmla="*/ 2 h 336"/>
                <a:gd name="T12" fmla="*/ 1 w 111"/>
                <a:gd name="T13" fmla="*/ 2 h 336"/>
                <a:gd name="T14" fmla="*/ 1 w 111"/>
                <a:gd name="T15" fmla="*/ 2 h 336"/>
                <a:gd name="T16" fmla="*/ 1 w 111"/>
                <a:gd name="T17" fmla="*/ 2 h 336"/>
                <a:gd name="T18" fmla="*/ 1 w 111"/>
                <a:gd name="T19" fmla="*/ 2 h 336"/>
                <a:gd name="T20" fmla="*/ 1 w 111"/>
                <a:gd name="T21" fmla="*/ 2 h 336"/>
                <a:gd name="T22" fmla="*/ 1 w 111"/>
                <a:gd name="T23" fmla="*/ 4 h 336"/>
                <a:gd name="T24" fmla="*/ 1 w 111"/>
                <a:gd name="T25" fmla="*/ 4 h 336"/>
                <a:gd name="T26" fmla="*/ 1 w 111"/>
                <a:gd name="T27" fmla="*/ 4 h 336"/>
                <a:gd name="T28" fmla="*/ 1 w 111"/>
                <a:gd name="T29" fmla="*/ 4 h 336"/>
                <a:gd name="T30" fmla="*/ 1 w 111"/>
                <a:gd name="T31" fmla="*/ 4 h 336"/>
                <a:gd name="T32" fmla="*/ 1 w 111"/>
                <a:gd name="T33" fmla="*/ 4 h 336"/>
                <a:gd name="T34" fmla="*/ 1 w 111"/>
                <a:gd name="T35" fmla="*/ 4 h 336"/>
                <a:gd name="T36" fmla="*/ 1 w 111"/>
                <a:gd name="T37" fmla="*/ 4 h 336"/>
                <a:gd name="T38" fmla="*/ 1 w 111"/>
                <a:gd name="T39" fmla="*/ 4 h 336"/>
                <a:gd name="T40" fmla="*/ 0 w 111"/>
                <a:gd name="T41" fmla="*/ 4 h 336"/>
                <a:gd name="T42" fmla="*/ 0 w 111"/>
                <a:gd name="T43" fmla="*/ 4 h 336"/>
                <a:gd name="T44" fmla="*/ 0 w 111"/>
                <a:gd name="T45" fmla="*/ 4 h 336"/>
                <a:gd name="T46" fmla="*/ 0 w 111"/>
                <a:gd name="T47" fmla="*/ 4 h 336"/>
                <a:gd name="T48" fmla="*/ 0 w 111"/>
                <a:gd name="T49" fmla="*/ 4 h 336"/>
                <a:gd name="T50" fmla="*/ 0 w 111"/>
                <a:gd name="T51" fmla="*/ 4 h 336"/>
                <a:gd name="T52" fmla="*/ 0 w 111"/>
                <a:gd name="T53" fmla="*/ 4 h 336"/>
                <a:gd name="T54" fmla="*/ 0 w 111"/>
                <a:gd name="T55" fmla="*/ 4 h 336"/>
                <a:gd name="T56" fmla="*/ 0 w 111"/>
                <a:gd name="T57" fmla="*/ 4 h 336"/>
                <a:gd name="T58" fmla="*/ 0 w 111"/>
                <a:gd name="T59" fmla="*/ 2 h 336"/>
                <a:gd name="T60" fmla="*/ 0 w 111"/>
                <a:gd name="T61" fmla="*/ 2 h 336"/>
                <a:gd name="T62" fmla="*/ 0 w 111"/>
                <a:gd name="T63" fmla="*/ 2 h 336"/>
                <a:gd name="T64" fmla="*/ 0 w 111"/>
                <a:gd name="T65" fmla="*/ 2 h 336"/>
                <a:gd name="T66" fmla="*/ 0 w 111"/>
                <a:gd name="T67" fmla="*/ 2 h 336"/>
                <a:gd name="T68" fmla="*/ 0 w 111"/>
                <a:gd name="T69" fmla="*/ 2 h 336"/>
                <a:gd name="T70" fmla="*/ 0 w 111"/>
                <a:gd name="T71" fmla="*/ 2 h 336"/>
                <a:gd name="T72" fmla="*/ 0 w 111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1"/>
                <a:gd name="T112" fmla="*/ 0 h 336"/>
                <a:gd name="T113" fmla="*/ 111 w 111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1" h="336">
                  <a:moveTo>
                    <a:pt x="37" y="0"/>
                  </a:moveTo>
                  <a:lnTo>
                    <a:pt x="73" y="0"/>
                  </a:lnTo>
                  <a:lnTo>
                    <a:pt x="89" y="143"/>
                  </a:lnTo>
                  <a:lnTo>
                    <a:pt x="93" y="144"/>
                  </a:lnTo>
                  <a:lnTo>
                    <a:pt x="97" y="146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7" y="157"/>
                  </a:lnTo>
                  <a:lnTo>
                    <a:pt x="108" y="162"/>
                  </a:lnTo>
                  <a:lnTo>
                    <a:pt x="110" y="167"/>
                  </a:lnTo>
                  <a:lnTo>
                    <a:pt x="111" y="172"/>
                  </a:lnTo>
                  <a:lnTo>
                    <a:pt x="111" y="305"/>
                  </a:lnTo>
                  <a:lnTo>
                    <a:pt x="110" y="311"/>
                  </a:lnTo>
                  <a:lnTo>
                    <a:pt x="108" y="317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80" y="336"/>
                  </a:lnTo>
                  <a:lnTo>
                    <a:pt x="31" y="336"/>
                  </a:lnTo>
                  <a:lnTo>
                    <a:pt x="25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7" y="145"/>
                  </a:lnTo>
                  <a:lnTo>
                    <a:pt x="19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4" name="Freeform 166"/>
            <p:cNvSpPr>
              <a:spLocks/>
            </p:cNvSpPr>
            <p:nvPr/>
          </p:nvSpPr>
          <p:spPr bwMode="auto">
            <a:xfrm>
              <a:off x="3815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0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0"/>
                <a:gd name="T59" fmla="*/ 61 w 6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0">
                  <a:moveTo>
                    <a:pt x="6" y="0"/>
                  </a:moveTo>
                  <a:lnTo>
                    <a:pt x="55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8" y="10"/>
                  </a:lnTo>
                  <a:lnTo>
                    <a:pt x="55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5" name="Freeform 167"/>
            <p:cNvSpPr>
              <a:spLocks/>
            </p:cNvSpPr>
            <p:nvPr/>
          </p:nvSpPr>
          <p:spPr bwMode="auto">
            <a:xfrm>
              <a:off x="3815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1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w 61"/>
                <a:gd name="T39" fmla="*/ 0 h 10"/>
                <a:gd name="T40" fmla="*/ 0 w 61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0"/>
                <a:gd name="T65" fmla="*/ 61 w 61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0">
                  <a:moveTo>
                    <a:pt x="6" y="0"/>
                  </a:moveTo>
                  <a:lnTo>
                    <a:pt x="55" y="0"/>
                  </a:lnTo>
                  <a:lnTo>
                    <a:pt x="58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8" y="10"/>
                  </a:lnTo>
                  <a:lnTo>
                    <a:pt x="55" y="10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6" name="Freeform 168"/>
            <p:cNvSpPr>
              <a:spLocks/>
            </p:cNvSpPr>
            <p:nvPr/>
          </p:nvSpPr>
          <p:spPr bwMode="auto">
            <a:xfrm>
              <a:off x="3838" y="3630"/>
              <a:ext cx="25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7" y="0"/>
                  </a:moveTo>
                  <a:lnTo>
                    <a:pt x="73" y="0"/>
                  </a:lnTo>
                  <a:lnTo>
                    <a:pt x="87" y="142"/>
                  </a:lnTo>
                  <a:lnTo>
                    <a:pt x="92" y="145"/>
                  </a:lnTo>
                  <a:lnTo>
                    <a:pt x="96" y="147"/>
                  </a:lnTo>
                  <a:lnTo>
                    <a:pt x="100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7" y="162"/>
                  </a:lnTo>
                  <a:lnTo>
                    <a:pt x="108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0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9" y="326"/>
                  </a:lnTo>
                  <a:lnTo>
                    <a:pt x="5" y="322"/>
                  </a:lnTo>
                  <a:lnTo>
                    <a:pt x="3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3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7" name="Freeform 169"/>
            <p:cNvSpPr>
              <a:spLocks/>
            </p:cNvSpPr>
            <p:nvPr/>
          </p:nvSpPr>
          <p:spPr bwMode="auto">
            <a:xfrm>
              <a:off x="3838" y="3630"/>
              <a:ext cx="25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7" y="0"/>
                  </a:moveTo>
                  <a:lnTo>
                    <a:pt x="73" y="0"/>
                  </a:lnTo>
                  <a:lnTo>
                    <a:pt x="87" y="142"/>
                  </a:lnTo>
                  <a:lnTo>
                    <a:pt x="92" y="145"/>
                  </a:lnTo>
                  <a:lnTo>
                    <a:pt x="96" y="147"/>
                  </a:lnTo>
                  <a:lnTo>
                    <a:pt x="100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7" y="162"/>
                  </a:lnTo>
                  <a:lnTo>
                    <a:pt x="108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0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9" y="326"/>
                  </a:lnTo>
                  <a:lnTo>
                    <a:pt x="5" y="322"/>
                  </a:lnTo>
                  <a:lnTo>
                    <a:pt x="3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3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8" name="Freeform 170"/>
            <p:cNvSpPr>
              <a:spLocks/>
            </p:cNvSpPr>
            <p:nvPr/>
          </p:nvSpPr>
          <p:spPr bwMode="auto">
            <a:xfrm>
              <a:off x="3843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19" name="Freeform 171"/>
            <p:cNvSpPr>
              <a:spLocks/>
            </p:cNvSpPr>
            <p:nvPr/>
          </p:nvSpPr>
          <p:spPr bwMode="auto">
            <a:xfrm>
              <a:off x="3843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0" name="Freeform 172"/>
            <p:cNvSpPr>
              <a:spLocks/>
            </p:cNvSpPr>
            <p:nvPr/>
          </p:nvSpPr>
          <p:spPr bwMode="auto">
            <a:xfrm>
              <a:off x="3838" y="3546"/>
              <a:ext cx="25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8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9" y="327"/>
                  </a:lnTo>
                  <a:lnTo>
                    <a:pt x="5" y="322"/>
                  </a:lnTo>
                  <a:lnTo>
                    <a:pt x="3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1" name="Freeform 173"/>
            <p:cNvSpPr>
              <a:spLocks/>
            </p:cNvSpPr>
            <p:nvPr/>
          </p:nvSpPr>
          <p:spPr bwMode="auto">
            <a:xfrm>
              <a:off x="3838" y="3546"/>
              <a:ext cx="25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8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9" y="327"/>
                  </a:lnTo>
                  <a:lnTo>
                    <a:pt x="5" y="322"/>
                  </a:lnTo>
                  <a:lnTo>
                    <a:pt x="3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2" name="Freeform 174"/>
            <p:cNvSpPr>
              <a:spLocks/>
            </p:cNvSpPr>
            <p:nvPr/>
          </p:nvSpPr>
          <p:spPr bwMode="auto">
            <a:xfrm>
              <a:off x="3843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60" y="9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3" name="Freeform 175"/>
            <p:cNvSpPr>
              <a:spLocks/>
            </p:cNvSpPr>
            <p:nvPr/>
          </p:nvSpPr>
          <p:spPr bwMode="auto">
            <a:xfrm>
              <a:off x="3843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60" y="9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4" name="Freeform 176"/>
            <p:cNvSpPr>
              <a:spLocks/>
            </p:cNvSpPr>
            <p:nvPr/>
          </p:nvSpPr>
          <p:spPr bwMode="auto">
            <a:xfrm>
              <a:off x="3838" y="3463"/>
              <a:ext cx="25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2" y="144"/>
                  </a:lnTo>
                  <a:lnTo>
                    <a:pt x="96" y="146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9" y="327"/>
                  </a:lnTo>
                  <a:lnTo>
                    <a:pt x="5" y="322"/>
                  </a:lnTo>
                  <a:lnTo>
                    <a:pt x="3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5" name="Freeform 177"/>
            <p:cNvSpPr>
              <a:spLocks/>
            </p:cNvSpPr>
            <p:nvPr/>
          </p:nvSpPr>
          <p:spPr bwMode="auto">
            <a:xfrm>
              <a:off x="3838" y="3463"/>
              <a:ext cx="25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2" y="144"/>
                  </a:lnTo>
                  <a:lnTo>
                    <a:pt x="96" y="146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9" y="327"/>
                  </a:lnTo>
                  <a:lnTo>
                    <a:pt x="5" y="322"/>
                  </a:lnTo>
                  <a:lnTo>
                    <a:pt x="3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6" name="Freeform 178"/>
            <p:cNvSpPr>
              <a:spLocks/>
            </p:cNvSpPr>
            <p:nvPr/>
          </p:nvSpPr>
          <p:spPr bwMode="auto">
            <a:xfrm>
              <a:off x="3843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0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0"/>
                <a:gd name="T59" fmla="*/ 61 w 6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0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7" name="Freeform 179"/>
            <p:cNvSpPr>
              <a:spLocks/>
            </p:cNvSpPr>
            <p:nvPr/>
          </p:nvSpPr>
          <p:spPr bwMode="auto">
            <a:xfrm>
              <a:off x="3843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1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w 61"/>
                <a:gd name="T39" fmla="*/ 0 h 10"/>
                <a:gd name="T40" fmla="*/ 0 w 61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0"/>
                <a:gd name="T65" fmla="*/ 61 w 61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0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8" name="Freeform 180"/>
            <p:cNvSpPr>
              <a:spLocks/>
            </p:cNvSpPr>
            <p:nvPr/>
          </p:nvSpPr>
          <p:spPr bwMode="auto">
            <a:xfrm>
              <a:off x="3865" y="3630"/>
              <a:ext cx="26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6" y="0"/>
                  </a:moveTo>
                  <a:lnTo>
                    <a:pt x="72" y="0"/>
                  </a:lnTo>
                  <a:lnTo>
                    <a:pt x="87" y="142"/>
                  </a:lnTo>
                  <a:lnTo>
                    <a:pt x="92" y="145"/>
                  </a:lnTo>
                  <a:lnTo>
                    <a:pt x="96" y="147"/>
                  </a:lnTo>
                  <a:lnTo>
                    <a:pt x="99" y="149"/>
                  </a:lnTo>
                  <a:lnTo>
                    <a:pt x="103" y="153"/>
                  </a:lnTo>
                  <a:lnTo>
                    <a:pt x="105" y="158"/>
                  </a:lnTo>
                  <a:lnTo>
                    <a:pt x="108" y="162"/>
                  </a:lnTo>
                  <a:lnTo>
                    <a:pt x="109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7"/>
                  </a:lnTo>
                  <a:lnTo>
                    <a:pt x="104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8" y="326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1" y="166"/>
                  </a:lnTo>
                  <a:lnTo>
                    <a:pt x="3" y="160"/>
                  </a:lnTo>
                  <a:lnTo>
                    <a:pt x="6" y="155"/>
                  </a:lnTo>
                  <a:lnTo>
                    <a:pt x="9" y="152"/>
                  </a:lnTo>
                  <a:lnTo>
                    <a:pt x="15" y="145"/>
                  </a:lnTo>
                  <a:lnTo>
                    <a:pt x="18" y="14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29" name="Freeform 181"/>
            <p:cNvSpPr>
              <a:spLocks/>
            </p:cNvSpPr>
            <p:nvPr/>
          </p:nvSpPr>
          <p:spPr bwMode="auto">
            <a:xfrm>
              <a:off x="3865" y="3630"/>
              <a:ext cx="26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6" y="0"/>
                  </a:moveTo>
                  <a:lnTo>
                    <a:pt x="72" y="0"/>
                  </a:lnTo>
                  <a:lnTo>
                    <a:pt x="87" y="142"/>
                  </a:lnTo>
                  <a:lnTo>
                    <a:pt x="92" y="145"/>
                  </a:lnTo>
                  <a:lnTo>
                    <a:pt x="96" y="147"/>
                  </a:lnTo>
                  <a:lnTo>
                    <a:pt x="99" y="149"/>
                  </a:lnTo>
                  <a:lnTo>
                    <a:pt x="103" y="153"/>
                  </a:lnTo>
                  <a:lnTo>
                    <a:pt x="105" y="158"/>
                  </a:lnTo>
                  <a:lnTo>
                    <a:pt x="108" y="162"/>
                  </a:lnTo>
                  <a:lnTo>
                    <a:pt x="109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7"/>
                  </a:lnTo>
                  <a:lnTo>
                    <a:pt x="104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8" y="326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1" y="166"/>
                  </a:lnTo>
                  <a:lnTo>
                    <a:pt x="3" y="160"/>
                  </a:lnTo>
                  <a:lnTo>
                    <a:pt x="6" y="155"/>
                  </a:lnTo>
                  <a:lnTo>
                    <a:pt x="9" y="152"/>
                  </a:lnTo>
                  <a:lnTo>
                    <a:pt x="15" y="145"/>
                  </a:lnTo>
                  <a:lnTo>
                    <a:pt x="18" y="142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0" name="Freeform 182"/>
            <p:cNvSpPr>
              <a:spLocks/>
            </p:cNvSpPr>
            <p:nvPr/>
          </p:nvSpPr>
          <p:spPr bwMode="auto">
            <a:xfrm>
              <a:off x="3871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6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1" name="Freeform 183"/>
            <p:cNvSpPr>
              <a:spLocks/>
            </p:cNvSpPr>
            <p:nvPr/>
          </p:nvSpPr>
          <p:spPr bwMode="auto">
            <a:xfrm>
              <a:off x="3871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6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6" y="11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2" name="Freeform 184"/>
            <p:cNvSpPr>
              <a:spLocks/>
            </p:cNvSpPr>
            <p:nvPr/>
          </p:nvSpPr>
          <p:spPr bwMode="auto">
            <a:xfrm>
              <a:off x="3865" y="3546"/>
              <a:ext cx="26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2" y="0"/>
                  </a:lnTo>
                  <a:lnTo>
                    <a:pt x="87" y="143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99" y="150"/>
                  </a:lnTo>
                  <a:lnTo>
                    <a:pt x="103" y="154"/>
                  </a:lnTo>
                  <a:lnTo>
                    <a:pt x="105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8"/>
                  </a:lnTo>
                  <a:lnTo>
                    <a:pt x="104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9" y="151"/>
                  </a:lnTo>
                  <a:lnTo>
                    <a:pt x="15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3" name="Freeform 185"/>
            <p:cNvSpPr>
              <a:spLocks/>
            </p:cNvSpPr>
            <p:nvPr/>
          </p:nvSpPr>
          <p:spPr bwMode="auto">
            <a:xfrm>
              <a:off x="3865" y="3546"/>
              <a:ext cx="26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2" y="0"/>
                  </a:lnTo>
                  <a:lnTo>
                    <a:pt x="87" y="143"/>
                  </a:lnTo>
                  <a:lnTo>
                    <a:pt x="92" y="145"/>
                  </a:lnTo>
                  <a:lnTo>
                    <a:pt x="96" y="148"/>
                  </a:lnTo>
                  <a:lnTo>
                    <a:pt x="99" y="150"/>
                  </a:lnTo>
                  <a:lnTo>
                    <a:pt x="103" y="154"/>
                  </a:lnTo>
                  <a:lnTo>
                    <a:pt x="105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8"/>
                  </a:lnTo>
                  <a:lnTo>
                    <a:pt x="104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9" y="151"/>
                  </a:lnTo>
                  <a:lnTo>
                    <a:pt x="15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4" name="Freeform 186"/>
            <p:cNvSpPr>
              <a:spLocks/>
            </p:cNvSpPr>
            <p:nvPr/>
          </p:nvSpPr>
          <p:spPr bwMode="auto">
            <a:xfrm>
              <a:off x="3871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6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5" name="Freeform 187"/>
            <p:cNvSpPr>
              <a:spLocks/>
            </p:cNvSpPr>
            <p:nvPr/>
          </p:nvSpPr>
          <p:spPr bwMode="auto">
            <a:xfrm>
              <a:off x="3871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6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6" name="Freeform 188"/>
            <p:cNvSpPr>
              <a:spLocks/>
            </p:cNvSpPr>
            <p:nvPr/>
          </p:nvSpPr>
          <p:spPr bwMode="auto">
            <a:xfrm>
              <a:off x="3865" y="3463"/>
              <a:ext cx="26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2" y="0"/>
                  </a:lnTo>
                  <a:lnTo>
                    <a:pt x="87" y="143"/>
                  </a:lnTo>
                  <a:lnTo>
                    <a:pt x="92" y="144"/>
                  </a:lnTo>
                  <a:lnTo>
                    <a:pt x="96" y="146"/>
                  </a:lnTo>
                  <a:lnTo>
                    <a:pt x="99" y="150"/>
                  </a:lnTo>
                  <a:lnTo>
                    <a:pt x="103" y="154"/>
                  </a:lnTo>
                  <a:lnTo>
                    <a:pt x="105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7"/>
                  </a:lnTo>
                  <a:lnTo>
                    <a:pt x="104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9" y="151"/>
                  </a:lnTo>
                  <a:lnTo>
                    <a:pt x="15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7" name="Freeform 189"/>
            <p:cNvSpPr>
              <a:spLocks/>
            </p:cNvSpPr>
            <p:nvPr/>
          </p:nvSpPr>
          <p:spPr bwMode="auto">
            <a:xfrm>
              <a:off x="3865" y="3463"/>
              <a:ext cx="26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2" y="0"/>
                  </a:lnTo>
                  <a:lnTo>
                    <a:pt x="87" y="143"/>
                  </a:lnTo>
                  <a:lnTo>
                    <a:pt x="92" y="144"/>
                  </a:lnTo>
                  <a:lnTo>
                    <a:pt x="96" y="146"/>
                  </a:lnTo>
                  <a:lnTo>
                    <a:pt x="99" y="150"/>
                  </a:lnTo>
                  <a:lnTo>
                    <a:pt x="103" y="154"/>
                  </a:lnTo>
                  <a:lnTo>
                    <a:pt x="105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6" y="317"/>
                  </a:lnTo>
                  <a:lnTo>
                    <a:pt x="104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3" y="161"/>
                  </a:lnTo>
                  <a:lnTo>
                    <a:pt x="6" y="156"/>
                  </a:lnTo>
                  <a:lnTo>
                    <a:pt x="9" y="151"/>
                  </a:lnTo>
                  <a:lnTo>
                    <a:pt x="15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8" name="Freeform 190"/>
            <p:cNvSpPr>
              <a:spLocks/>
            </p:cNvSpPr>
            <p:nvPr/>
          </p:nvSpPr>
          <p:spPr bwMode="auto">
            <a:xfrm>
              <a:off x="3871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0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0"/>
                <a:gd name="T59" fmla="*/ 61 w 6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0">
                  <a:moveTo>
                    <a:pt x="5" y="0"/>
                  </a:moveTo>
                  <a:lnTo>
                    <a:pt x="56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39" name="Freeform 191"/>
            <p:cNvSpPr>
              <a:spLocks/>
            </p:cNvSpPr>
            <p:nvPr/>
          </p:nvSpPr>
          <p:spPr bwMode="auto">
            <a:xfrm>
              <a:off x="3871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1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w 61"/>
                <a:gd name="T39" fmla="*/ 0 h 10"/>
                <a:gd name="T40" fmla="*/ 0 w 61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0"/>
                <a:gd name="T65" fmla="*/ 61 w 61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0">
                  <a:moveTo>
                    <a:pt x="5" y="0"/>
                  </a:moveTo>
                  <a:lnTo>
                    <a:pt x="56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6" y="10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0" name="Freeform 192"/>
            <p:cNvSpPr>
              <a:spLocks/>
            </p:cNvSpPr>
            <p:nvPr/>
          </p:nvSpPr>
          <p:spPr bwMode="auto">
            <a:xfrm>
              <a:off x="3894" y="3630"/>
              <a:ext cx="24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7" y="0"/>
                  </a:moveTo>
                  <a:lnTo>
                    <a:pt x="73" y="0"/>
                  </a:lnTo>
                  <a:lnTo>
                    <a:pt x="88" y="142"/>
                  </a:lnTo>
                  <a:lnTo>
                    <a:pt x="92" y="145"/>
                  </a:lnTo>
                  <a:lnTo>
                    <a:pt x="97" y="147"/>
                  </a:lnTo>
                  <a:lnTo>
                    <a:pt x="101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8" y="162"/>
                  </a:lnTo>
                  <a:lnTo>
                    <a:pt x="109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7"/>
                  </a:lnTo>
                  <a:lnTo>
                    <a:pt x="105" y="322"/>
                  </a:lnTo>
                  <a:lnTo>
                    <a:pt x="101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1" y="335"/>
                  </a:lnTo>
                  <a:lnTo>
                    <a:pt x="24" y="335"/>
                  </a:lnTo>
                  <a:lnTo>
                    <a:pt x="20" y="332"/>
                  </a:lnTo>
                  <a:lnTo>
                    <a:pt x="14" y="330"/>
                  </a:lnTo>
                  <a:lnTo>
                    <a:pt x="10" y="326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1" y="166"/>
                  </a:lnTo>
                  <a:lnTo>
                    <a:pt x="4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1" name="Freeform 193"/>
            <p:cNvSpPr>
              <a:spLocks/>
            </p:cNvSpPr>
            <p:nvPr/>
          </p:nvSpPr>
          <p:spPr bwMode="auto">
            <a:xfrm>
              <a:off x="3894" y="3630"/>
              <a:ext cx="24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7" y="0"/>
                  </a:moveTo>
                  <a:lnTo>
                    <a:pt x="73" y="0"/>
                  </a:lnTo>
                  <a:lnTo>
                    <a:pt x="88" y="142"/>
                  </a:lnTo>
                  <a:lnTo>
                    <a:pt x="92" y="145"/>
                  </a:lnTo>
                  <a:lnTo>
                    <a:pt x="97" y="147"/>
                  </a:lnTo>
                  <a:lnTo>
                    <a:pt x="101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8" y="162"/>
                  </a:lnTo>
                  <a:lnTo>
                    <a:pt x="109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7"/>
                  </a:lnTo>
                  <a:lnTo>
                    <a:pt x="105" y="322"/>
                  </a:lnTo>
                  <a:lnTo>
                    <a:pt x="101" y="326"/>
                  </a:lnTo>
                  <a:lnTo>
                    <a:pt x="96" y="330"/>
                  </a:lnTo>
                  <a:lnTo>
                    <a:pt x="91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1" y="335"/>
                  </a:lnTo>
                  <a:lnTo>
                    <a:pt x="24" y="335"/>
                  </a:lnTo>
                  <a:lnTo>
                    <a:pt x="20" y="332"/>
                  </a:lnTo>
                  <a:lnTo>
                    <a:pt x="14" y="330"/>
                  </a:lnTo>
                  <a:lnTo>
                    <a:pt x="10" y="326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1" y="166"/>
                  </a:lnTo>
                  <a:lnTo>
                    <a:pt x="4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2" name="Freeform 194"/>
            <p:cNvSpPr>
              <a:spLocks/>
            </p:cNvSpPr>
            <p:nvPr/>
          </p:nvSpPr>
          <p:spPr bwMode="auto">
            <a:xfrm>
              <a:off x="3899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7" y="0"/>
                  </a:moveTo>
                  <a:lnTo>
                    <a:pt x="56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60" y="9"/>
                  </a:lnTo>
                  <a:lnTo>
                    <a:pt x="59" y="10"/>
                  </a:lnTo>
                  <a:lnTo>
                    <a:pt x="56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3" name="Freeform 195"/>
            <p:cNvSpPr>
              <a:spLocks/>
            </p:cNvSpPr>
            <p:nvPr/>
          </p:nvSpPr>
          <p:spPr bwMode="auto">
            <a:xfrm>
              <a:off x="3899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7" y="0"/>
                  </a:moveTo>
                  <a:lnTo>
                    <a:pt x="56" y="0"/>
                  </a:lnTo>
                  <a:lnTo>
                    <a:pt x="59" y="0"/>
                  </a:lnTo>
                  <a:lnTo>
                    <a:pt x="60" y="1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1" y="7"/>
                  </a:lnTo>
                  <a:lnTo>
                    <a:pt x="60" y="9"/>
                  </a:lnTo>
                  <a:lnTo>
                    <a:pt x="59" y="10"/>
                  </a:lnTo>
                  <a:lnTo>
                    <a:pt x="56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4" name="Freeform 196"/>
            <p:cNvSpPr>
              <a:spLocks/>
            </p:cNvSpPr>
            <p:nvPr/>
          </p:nvSpPr>
          <p:spPr bwMode="auto">
            <a:xfrm>
              <a:off x="3894" y="3546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8" y="143"/>
                  </a:lnTo>
                  <a:lnTo>
                    <a:pt x="92" y="145"/>
                  </a:lnTo>
                  <a:lnTo>
                    <a:pt x="97" y="148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8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1" y="336"/>
                  </a:lnTo>
                  <a:lnTo>
                    <a:pt x="24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8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5" name="Freeform 197"/>
            <p:cNvSpPr>
              <a:spLocks/>
            </p:cNvSpPr>
            <p:nvPr/>
          </p:nvSpPr>
          <p:spPr bwMode="auto">
            <a:xfrm>
              <a:off x="3894" y="3546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8" y="143"/>
                  </a:lnTo>
                  <a:lnTo>
                    <a:pt x="92" y="145"/>
                  </a:lnTo>
                  <a:lnTo>
                    <a:pt x="97" y="148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8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1" y="336"/>
                  </a:lnTo>
                  <a:lnTo>
                    <a:pt x="24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8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6" name="Freeform 198"/>
            <p:cNvSpPr>
              <a:spLocks/>
            </p:cNvSpPr>
            <p:nvPr/>
          </p:nvSpPr>
          <p:spPr bwMode="auto">
            <a:xfrm>
              <a:off x="3899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7" y="0"/>
                  </a:moveTo>
                  <a:lnTo>
                    <a:pt x="56" y="0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0" y="9"/>
                  </a:lnTo>
                  <a:lnTo>
                    <a:pt x="59" y="11"/>
                  </a:lnTo>
                  <a:lnTo>
                    <a:pt x="56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7" name="Freeform 199"/>
            <p:cNvSpPr>
              <a:spLocks/>
            </p:cNvSpPr>
            <p:nvPr/>
          </p:nvSpPr>
          <p:spPr bwMode="auto">
            <a:xfrm>
              <a:off x="3899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7" y="0"/>
                  </a:moveTo>
                  <a:lnTo>
                    <a:pt x="56" y="0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0" y="9"/>
                  </a:lnTo>
                  <a:lnTo>
                    <a:pt x="59" y="11"/>
                  </a:lnTo>
                  <a:lnTo>
                    <a:pt x="56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8" name="Freeform 200"/>
            <p:cNvSpPr>
              <a:spLocks/>
            </p:cNvSpPr>
            <p:nvPr/>
          </p:nvSpPr>
          <p:spPr bwMode="auto">
            <a:xfrm>
              <a:off x="3894" y="3463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8" y="143"/>
                  </a:lnTo>
                  <a:lnTo>
                    <a:pt x="92" y="144"/>
                  </a:lnTo>
                  <a:lnTo>
                    <a:pt x="97" y="146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7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1" y="336"/>
                  </a:lnTo>
                  <a:lnTo>
                    <a:pt x="24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49" name="Freeform 201"/>
            <p:cNvSpPr>
              <a:spLocks/>
            </p:cNvSpPr>
            <p:nvPr/>
          </p:nvSpPr>
          <p:spPr bwMode="auto">
            <a:xfrm>
              <a:off x="3894" y="3463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7" y="0"/>
                  </a:moveTo>
                  <a:lnTo>
                    <a:pt x="73" y="0"/>
                  </a:lnTo>
                  <a:lnTo>
                    <a:pt x="88" y="143"/>
                  </a:lnTo>
                  <a:lnTo>
                    <a:pt x="92" y="144"/>
                  </a:lnTo>
                  <a:lnTo>
                    <a:pt x="97" y="146"/>
                  </a:lnTo>
                  <a:lnTo>
                    <a:pt x="101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8" y="162"/>
                  </a:lnTo>
                  <a:lnTo>
                    <a:pt x="109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9" y="311"/>
                  </a:lnTo>
                  <a:lnTo>
                    <a:pt x="107" y="317"/>
                  </a:lnTo>
                  <a:lnTo>
                    <a:pt x="105" y="322"/>
                  </a:lnTo>
                  <a:lnTo>
                    <a:pt x="101" y="327"/>
                  </a:lnTo>
                  <a:lnTo>
                    <a:pt x="96" y="331"/>
                  </a:lnTo>
                  <a:lnTo>
                    <a:pt x="91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1" y="336"/>
                  </a:lnTo>
                  <a:lnTo>
                    <a:pt x="24" y="336"/>
                  </a:lnTo>
                  <a:lnTo>
                    <a:pt x="20" y="333"/>
                  </a:lnTo>
                  <a:lnTo>
                    <a:pt x="14" y="331"/>
                  </a:lnTo>
                  <a:lnTo>
                    <a:pt x="10" y="327"/>
                  </a:lnTo>
                  <a:lnTo>
                    <a:pt x="6" y="322"/>
                  </a:lnTo>
                  <a:lnTo>
                    <a:pt x="3" y="317"/>
                  </a:lnTo>
                  <a:lnTo>
                    <a:pt x="1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1" y="166"/>
                  </a:lnTo>
                  <a:lnTo>
                    <a:pt x="4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0" name="Freeform 202"/>
            <p:cNvSpPr>
              <a:spLocks/>
            </p:cNvSpPr>
            <p:nvPr/>
          </p:nvSpPr>
          <p:spPr bwMode="auto">
            <a:xfrm>
              <a:off x="3899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0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0"/>
                <a:gd name="T59" fmla="*/ 61 w 6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0">
                  <a:moveTo>
                    <a:pt x="7" y="0"/>
                  </a:moveTo>
                  <a:lnTo>
                    <a:pt x="56" y="0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0" y="9"/>
                  </a:lnTo>
                  <a:lnTo>
                    <a:pt x="59" y="10"/>
                  </a:lnTo>
                  <a:lnTo>
                    <a:pt x="5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1" name="Freeform 203"/>
            <p:cNvSpPr>
              <a:spLocks/>
            </p:cNvSpPr>
            <p:nvPr/>
          </p:nvSpPr>
          <p:spPr bwMode="auto">
            <a:xfrm>
              <a:off x="3899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1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w 61"/>
                <a:gd name="T39" fmla="*/ 0 h 10"/>
                <a:gd name="T40" fmla="*/ 0 w 61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0"/>
                <a:gd name="T65" fmla="*/ 61 w 61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0">
                  <a:moveTo>
                    <a:pt x="7" y="0"/>
                  </a:moveTo>
                  <a:lnTo>
                    <a:pt x="56" y="0"/>
                  </a:lnTo>
                  <a:lnTo>
                    <a:pt x="59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60" y="9"/>
                  </a:lnTo>
                  <a:lnTo>
                    <a:pt x="59" y="10"/>
                  </a:lnTo>
                  <a:lnTo>
                    <a:pt x="5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2" name="Freeform 204"/>
            <p:cNvSpPr>
              <a:spLocks/>
            </p:cNvSpPr>
            <p:nvPr/>
          </p:nvSpPr>
          <p:spPr bwMode="auto">
            <a:xfrm>
              <a:off x="3922" y="3630"/>
              <a:ext cx="24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6" y="0"/>
                  </a:moveTo>
                  <a:lnTo>
                    <a:pt x="73" y="0"/>
                  </a:lnTo>
                  <a:lnTo>
                    <a:pt x="87" y="142"/>
                  </a:lnTo>
                  <a:lnTo>
                    <a:pt x="91" y="145"/>
                  </a:lnTo>
                  <a:lnTo>
                    <a:pt x="96" y="147"/>
                  </a:lnTo>
                  <a:lnTo>
                    <a:pt x="100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7" y="162"/>
                  </a:lnTo>
                  <a:lnTo>
                    <a:pt x="108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0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8" y="326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2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3" name="Freeform 205"/>
            <p:cNvSpPr>
              <a:spLocks/>
            </p:cNvSpPr>
            <p:nvPr/>
          </p:nvSpPr>
          <p:spPr bwMode="auto">
            <a:xfrm>
              <a:off x="3922" y="3630"/>
              <a:ext cx="24" cy="76"/>
            </a:xfrm>
            <a:custGeom>
              <a:avLst/>
              <a:gdLst>
                <a:gd name="T0" fmla="*/ 0 w 109"/>
                <a:gd name="T1" fmla="*/ 0 h 335"/>
                <a:gd name="T2" fmla="*/ 1 w 109"/>
                <a:gd name="T3" fmla="*/ 0 h 335"/>
                <a:gd name="T4" fmla="*/ 1 w 109"/>
                <a:gd name="T5" fmla="*/ 2 h 335"/>
                <a:gd name="T6" fmla="*/ 1 w 109"/>
                <a:gd name="T7" fmla="*/ 2 h 335"/>
                <a:gd name="T8" fmla="*/ 1 w 109"/>
                <a:gd name="T9" fmla="*/ 2 h 335"/>
                <a:gd name="T10" fmla="*/ 1 w 109"/>
                <a:gd name="T11" fmla="*/ 2 h 335"/>
                <a:gd name="T12" fmla="*/ 1 w 109"/>
                <a:gd name="T13" fmla="*/ 2 h 335"/>
                <a:gd name="T14" fmla="*/ 1 w 109"/>
                <a:gd name="T15" fmla="*/ 2 h 335"/>
                <a:gd name="T16" fmla="*/ 1 w 109"/>
                <a:gd name="T17" fmla="*/ 2 h 335"/>
                <a:gd name="T18" fmla="*/ 1 w 109"/>
                <a:gd name="T19" fmla="*/ 2 h 335"/>
                <a:gd name="T20" fmla="*/ 1 w 109"/>
                <a:gd name="T21" fmla="*/ 2 h 335"/>
                <a:gd name="T22" fmla="*/ 1 w 109"/>
                <a:gd name="T23" fmla="*/ 4 h 335"/>
                <a:gd name="T24" fmla="*/ 1 w 109"/>
                <a:gd name="T25" fmla="*/ 4 h 335"/>
                <a:gd name="T26" fmla="*/ 1 w 109"/>
                <a:gd name="T27" fmla="*/ 4 h 335"/>
                <a:gd name="T28" fmla="*/ 1 w 109"/>
                <a:gd name="T29" fmla="*/ 4 h 335"/>
                <a:gd name="T30" fmla="*/ 1 w 109"/>
                <a:gd name="T31" fmla="*/ 4 h 335"/>
                <a:gd name="T32" fmla="*/ 1 w 109"/>
                <a:gd name="T33" fmla="*/ 4 h 335"/>
                <a:gd name="T34" fmla="*/ 1 w 109"/>
                <a:gd name="T35" fmla="*/ 4 h 335"/>
                <a:gd name="T36" fmla="*/ 1 w 109"/>
                <a:gd name="T37" fmla="*/ 4 h 335"/>
                <a:gd name="T38" fmla="*/ 1 w 109"/>
                <a:gd name="T39" fmla="*/ 4 h 335"/>
                <a:gd name="T40" fmla="*/ 0 w 109"/>
                <a:gd name="T41" fmla="*/ 4 h 335"/>
                <a:gd name="T42" fmla="*/ 0 w 109"/>
                <a:gd name="T43" fmla="*/ 4 h 335"/>
                <a:gd name="T44" fmla="*/ 0 w 109"/>
                <a:gd name="T45" fmla="*/ 4 h 335"/>
                <a:gd name="T46" fmla="*/ 0 w 109"/>
                <a:gd name="T47" fmla="*/ 4 h 335"/>
                <a:gd name="T48" fmla="*/ 0 w 109"/>
                <a:gd name="T49" fmla="*/ 4 h 335"/>
                <a:gd name="T50" fmla="*/ 0 w 109"/>
                <a:gd name="T51" fmla="*/ 4 h 335"/>
                <a:gd name="T52" fmla="*/ 0 w 109"/>
                <a:gd name="T53" fmla="*/ 4 h 335"/>
                <a:gd name="T54" fmla="*/ 0 w 109"/>
                <a:gd name="T55" fmla="*/ 4 h 335"/>
                <a:gd name="T56" fmla="*/ 0 w 109"/>
                <a:gd name="T57" fmla="*/ 4 h 335"/>
                <a:gd name="T58" fmla="*/ 0 w 109"/>
                <a:gd name="T59" fmla="*/ 2 h 335"/>
                <a:gd name="T60" fmla="*/ 0 w 109"/>
                <a:gd name="T61" fmla="*/ 2 h 335"/>
                <a:gd name="T62" fmla="*/ 0 w 109"/>
                <a:gd name="T63" fmla="*/ 2 h 335"/>
                <a:gd name="T64" fmla="*/ 0 w 109"/>
                <a:gd name="T65" fmla="*/ 2 h 335"/>
                <a:gd name="T66" fmla="*/ 0 w 109"/>
                <a:gd name="T67" fmla="*/ 2 h 335"/>
                <a:gd name="T68" fmla="*/ 0 w 109"/>
                <a:gd name="T69" fmla="*/ 2 h 335"/>
                <a:gd name="T70" fmla="*/ 0 w 109"/>
                <a:gd name="T71" fmla="*/ 2 h 335"/>
                <a:gd name="T72" fmla="*/ 0 w 109"/>
                <a:gd name="T73" fmla="*/ 0 h 3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5"/>
                <a:gd name="T113" fmla="*/ 109 w 109"/>
                <a:gd name="T114" fmla="*/ 335 h 3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5">
                  <a:moveTo>
                    <a:pt x="36" y="0"/>
                  </a:moveTo>
                  <a:lnTo>
                    <a:pt x="73" y="0"/>
                  </a:lnTo>
                  <a:lnTo>
                    <a:pt x="87" y="142"/>
                  </a:lnTo>
                  <a:lnTo>
                    <a:pt x="91" y="145"/>
                  </a:lnTo>
                  <a:lnTo>
                    <a:pt x="96" y="147"/>
                  </a:lnTo>
                  <a:lnTo>
                    <a:pt x="100" y="149"/>
                  </a:lnTo>
                  <a:lnTo>
                    <a:pt x="103" y="153"/>
                  </a:lnTo>
                  <a:lnTo>
                    <a:pt x="106" y="158"/>
                  </a:lnTo>
                  <a:lnTo>
                    <a:pt x="107" y="162"/>
                  </a:lnTo>
                  <a:lnTo>
                    <a:pt x="108" y="166"/>
                  </a:lnTo>
                  <a:lnTo>
                    <a:pt x="109" y="171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6"/>
                  </a:lnTo>
                  <a:lnTo>
                    <a:pt x="96" y="330"/>
                  </a:lnTo>
                  <a:lnTo>
                    <a:pt x="90" y="332"/>
                  </a:lnTo>
                  <a:lnTo>
                    <a:pt x="85" y="335"/>
                  </a:lnTo>
                  <a:lnTo>
                    <a:pt x="79" y="335"/>
                  </a:lnTo>
                  <a:lnTo>
                    <a:pt x="30" y="335"/>
                  </a:lnTo>
                  <a:lnTo>
                    <a:pt x="24" y="335"/>
                  </a:lnTo>
                  <a:lnTo>
                    <a:pt x="18" y="332"/>
                  </a:lnTo>
                  <a:lnTo>
                    <a:pt x="13" y="330"/>
                  </a:lnTo>
                  <a:lnTo>
                    <a:pt x="8" y="326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2" y="160"/>
                  </a:lnTo>
                  <a:lnTo>
                    <a:pt x="6" y="155"/>
                  </a:lnTo>
                  <a:lnTo>
                    <a:pt x="10" y="152"/>
                  </a:lnTo>
                  <a:lnTo>
                    <a:pt x="16" y="145"/>
                  </a:lnTo>
                  <a:lnTo>
                    <a:pt x="18" y="142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4" name="Freeform 206"/>
            <p:cNvSpPr>
              <a:spLocks/>
            </p:cNvSpPr>
            <p:nvPr/>
          </p:nvSpPr>
          <p:spPr bwMode="auto">
            <a:xfrm>
              <a:off x="3927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5" name="Freeform 207"/>
            <p:cNvSpPr>
              <a:spLocks/>
            </p:cNvSpPr>
            <p:nvPr/>
          </p:nvSpPr>
          <p:spPr bwMode="auto">
            <a:xfrm>
              <a:off x="3927" y="3627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0" y="3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6" name="Freeform 208"/>
            <p:cNvSpPr>
              <a:spLocks/>
            </p:cNvSpPr>
            <p:nvPr/>
          </p:nvSpPr>
          <p:spPr bwMode="auto">
            <a:xfrm>
              <a:off x="3922" y="3546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1" y="145"/>
                  </a:lnTo>
                  <a:lnTo>
                    <a:pt x="96" y="148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8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2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7" name="Freeform 209"/>
            <p:cNvSpPr>
              <a:spLocks/>
            </p:cNvSpPr>
            <p:nvPr/>
          </p:nvSpPr>
          <p:spPr bwMode="auto">
            <a:xfrm>
              <a:off x="3922" y="3546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1" y="145"/>
                  </a:lnTo>
                  <a:lnTo>
                    <a:pt x="96" y="148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8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2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8" name="Freeform 210"/>
            <p:cNvSpPr>
              <a:spLocks/>
            </p:cNvSpPr>
            <p:nvPr/>
          </p:nvSpPr>
          <p:spPr bwMode="auto">
            <a:xfrm>
              <a:off x="3927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0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1"/>
                <a:gd name="T59" fmla="*/ 61 w 61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59" name="Freeform 211"/>
            <p:cNvSpPr>
              <a:spLocks/>
            </p:cNvSpPr>
            <p:nvPr/>
          </p:nvSpPr>
          <p:spPr bwMode="auto">
            <a:xfrm>
              <a:off x="3927" y="3543"/>
              <a:ext cx="14" cy="3"/>
            </a:xfrm>
            <a:custGeom>
              <a:avLst/>
              <a:gdLst>
                <a:gd name="T0" fmla="*/ 0 w 61"/>
                <a:gd name="T1" fmla="*/ 0 h 11"/>
                <a:gd name="T2" fmla="*/ 1 w 61"/>
                <a:gd name="T3" fmla="*/ 0 h 11"/>
                <a:gd name="T4" fmla="*/ 1 w 61"/>
                <a:gd name="T5" fmla="*/ 0 h 11"/>
                <a:gd name="T6" fmla="*/ 1 w 61"/>
                <a:gd name="T7" fmla="*/ 0 h 11"/>
                <a:gd name="T8" fmla="*/ 1 w 61"/>
                <a:gd name="T9" fmla="*/ 0 h 11"/>
                <a:gd name="T10" fmla="*/ 1 w 61"/>
                <a:gd name="T11" fmla="*/ 0 h 11"/>
                <a:gd name="T12" fmla="*/ 1 w 61"/>
                <a:gd name="T13" fmla="*/ 0 h 11"/>
                <a:gd name="T14" fmla="*/ 1 w 61"/>
                <a:gd name="T15" fmla="*/ 0 h 11"/>
                <a:gd name="T16" fmla="*/ 1 w 61"/>
                <a:gd name="T17" fmla="*/ 0 h 11"/>
                <a:gd name="T18" fmla="*/ 1 w 61"/>
                <a:gd name="T19" fmla="*/ 0 h 11"/>
                <a:gd name="T20" fmla="*/ 1 w 61"/>
                <a:gd name="T21" fmla="*/ 0 h 11"/>
                <a:gd name="T22" fmla="*/ 0 w 61"/>
                <a:gd name="T23" fmla="*/ 0 h 11"/>
                <a:gd name="T24" fmla="*/ 0 w 61"/>
                <a:gd name="T25" fmla="*/ 0 h 11"/>
                <a:gd name="T26" fmla="*/ 0 w 61"/>
                <a:gd name="T27" fmla="*/ 0 h 11"/>
                <a:gd name="T28" fmla="*/ 0 w 61"/>
                <a:gd name="T29" fmla="*/ 0 h 11"/>
                <a:gd name="T30" fmla="*/ 0 w 61"/>
                <a:gd name="T31" fmla="*/ 0 h 11"/>
                <a:gd name="T32" fmla="*/ 0 w 61"/>
                <a:gd name="T33" fmla="*/ 0 h 11"/>
                <a:gd name="T34" fmla="*/ 0 w 61"/>
                <a:gd name="T35" fmla="*/ 0 h 11"/>
                <a:gd name="T36" fmla="*/ 0 w 61"/>
                <a:gd name="T37" fmla="*/ 0 h 11"/>
                <a:gd name="T38" fmla="*/ 0 w 61"/>
                <a:gd name="T39" fmla="*/ 0 h 11"/>
                <a:gd name="T40" fmla="*/ 0 w 6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1"/>
                <a:gd name="T65" fmla="*/ 61 w 6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1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7" y="11"/>
                  </a:lnTo>
                  <a:lnTo>
                    <a:pt x="5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60" name="Freeform 212"/>
            <p:cNvSpPr>
              <a:spLocks/>
            </p:cNvSpPr>
            <p:nvPr/>
          </p:nvSpPr>
          <p:spPr bwMode="auto">
            <a:xfrm>
              <a:off x="3922" y="3463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1" y="144"/>
                  </a:lnTo>
                  <a:lnTo>
                    <a:pt x="96" y="146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2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61" name="Freeform 213"/>
            <p:cNvSpPr>
              <a:spLocks/>
            </p:cNvSpPr>
            <p:nvPr/>
          </p:nvSpPr>
          <p:spPr bwMode="auto">
            <a:xfrm>
              <a:off x="3922" y="3463"/>
              <a:ext cx="24" cy="77"/>
            </a:xfrm>
            <a:custGeom>
              <a:avLst/>
              <a:gdLst>
                <a:gd name="T0" fmla="*/ 0 w 109"/>
                <a:gd name="T1" fmla="*/ 0 h 336"/>
                <a:gd name="T2" fmla="*/ 1 w 109"/>
                <a:gd name="T3" fmla="*/ 0 h 336"/>
                <a:gd name="T4" fmla="*/ 1 w 109"/>
                <a:gd name="T5" fmla="*/ 2 h 336"/>
                <a:gd name="T6" fmla="*/ 1 w 109"/>
                <a:gd name="T7" fmla="*/ 2 h 336"/>
                <a:gd name="T8" fmla="*/ 1 w 109"/>
                <a:gd name="T9" fmla="*/ 2 h 336"/>
                <a:gd name="T10" fmla="*/ 1 w 109"/>
                <a:gd name="T11" fmla="*/ 2 h 336"/>
                <a:gd name="T12" fmla="*/ 1 w 109"/>
                <a:gd name="T13" fmla="*/ 2 h 336"/>
                <a:gd name="T14" fmla="*/ 1 w 109"/>
                <a:gd name="T15" fmla="*/ 2 h 336"/>
                <a:gd name="T16" fmla="*/ 1 w 109"/>
                <a:gd name="T17" fmla="*/ 2 h 336"/>
                <a:gd name="T18" fmla="*/ 1 w 109"/>
                <a:gd name="T19" fmla="*/ 2 h 336"/>
                <a:gd name="T20" fmla="*/ 1 w 109"/>
                <a:gd name="T21" fmla="*/ 2 h 336"/>
                <a:gd name="T22" fmla="*/ 1 w 109"/>
                <a:gd name="T23" fmla="*/ 4 h 336"/>
                <a:gd name="T24" fmla="*/ 1 w 109"/>
                <a:gd name="T25" fmla="*/ 4 h 336"/>
                <a:gd name="T26" fmla="*/ 1 w 109"/>
                <a:gd name="T27" fmla="*/ 4 h 336"/>
                <a:gd name="T28" fmla="*/ 1 w 109"/>
                <a:gd name="T29" fmla="*/ 4 h 336"/>
                <a:gd name="T30" fmla="*/ 1 w 109"/>
                <a:gd name="T31" fmla="*/ 4 h 336"/>
                <a:gd name="T32" fmla="*/ 1 w 109"/>
                <a:gd name="T33" fmla="*/ 4 h 336"/>
                <a:gd name="T34" fmla="*/ 1 w 109"/>
                <a:gd name="T35" fmla="*/ 4 h 336"/>
                <a:gd name="T36" fmla="*/ 1 w 109"/>
                <a:gd name="T37" fmla="*/ 4 h 336"/>
                <a:gd name="T38" fmla="*/ 1 w 109"/>
                <a:gd name="T39" fmla="*/ 4 h 336"/>
                <a:gd name="T40" fmla="*/ 0 w 109"/>
                <a:gd name="T41" fmla="*/ 4 h 336"/>
                <a:gd name="T42" fmla="*/ 0 w 109"/>
                <a:gd name="T43" fmla="*/ 4 h 336"/>
                <a:gd name="T44" fmla="*/ 0 w 109"/>
                <a:gd name="T45" fmla="*/ 4 h 336"/>
                <a:gd name="T46" fmla="*/ 0 w 109"/>
                <a:gd name="T47" fmla="*/ 4 h 336"/>
                <a:gd name="T48" fmla="*/ 0 w 109"/>
                <a:gd name="T49" fmla="*/ 4 h 336"/>
                <a:gd name="T50" fmla="*/ 0 w 109"/>
                <a:gd name="T51" fmla="*/ 4 h 336"/>
                <a:gd name="T52" fmla="*/ 0 w 109"/>
                <a:gd name="T53" fmla="*/ 4 h 336"/>
                <a:gd name="T54" fmla="*/ 0 w 109"/>
                <a:gd name="T55" fmla="*/ 4 h 336"/>
                <a:gd name="T56" fmla="*/ 0 w 109"/>
                <a:gd name="T57" fmla="*/ 4 h 336"/>
                <a:gd name="T58" fmla="*/ 0 w 109"/>
                <a:gd name="T59" fmla="*/ 2 h 336"/>
                <a:gd name="T60" fmla="*/ 0 w 109"/>
                <a:gd name="T61" fmla="*/ 2 h 336"/>
                <a:gd name="T62" fmla="*/ 0 w 109"/>
                <a:gd name="T63" fmla="*/ 2 h 336"/>
                <a:gd name="T64" fmla="*/ 0 w 109"/>
                <a:gd name="T65" fmla="*/ 2 h 336"/>
                <a:gd name="T66" fmla="*/ 0 w 109"/>
                <a:gd name="T67" fmla="*/ 2 h 336"/>
                <a:gd name="T68" fmla="*/ 0 w 109"/>
                <a:gd name="T69" fmla="*/ 2 h 336"/>
                <a:gd name="T70" fmla="*/ 0 w 109"/>
                <a:gd name="T71" fmla="*/ 2 h 336"/>
                <a:gd name="T72" fmla="*/ 0 w 109"/>
                <a:gd name="T73" fmla="*/ 0 h 3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9"/>
                <a:gd name="T112" fmla="*/ 0 h 336"/>
                <a:gd name="T113" fmla="*/ 109 w 109"/>
                <a:gd name="T114" fmla="*/ 336 h 3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9" h="336">
                  <a:moveTo>
                    <a:pt x="36" y="0"/>
                  </a:moveTo>
                  <a:lnTo>
                    <a:pt x="73" y="0"/>
                  </a:lnTo>
                  <a:lnTo>
                    <a:pt x="87" y="143"/>
                  </a:lnTo>
                  <a:lnTo>
                    <a:pt x="91" y="144"/>
                  </a:lnTo>
                  <a:lnTo>
                    <a:pt x="96" y="146"/>
                  </a:lnTo>
                  <a:lnTo>
                    <a:pt x="100" y="150"/>
                  </a:lnTo>
                  <a:lnTo>
                    <a:pt x="103" y="154"/>
                  </a:lnTo>
                  <a:lnTo>
                    <a:pt x="106" y="157"/>
                  </a:lnTo>
                  <a:lnTo>
                    <a:pt x="107" y="162"/>
                  </a:lnTo>
                  <a:lnTo>
                    <a:pt x="108" y="167"/>
                  </a:lnTo>
                  <a:lnTo>
                    <a:pt x="109" y="172"/>
                  </a:lnTo>
                  <a:lnTo>
                    <a:pt x="109" y="305"/>
                  </a:lnTo>
                  <a:lnTo>
                    <a:pt x="108" y="311"/>
                  </a:lnTo>
                  <a:lnTo>
                    <a:pt x="107" y="317"/>
                  </a:lnTo>
                  <a:lnTo>
                    <a:pt x="103" y="322"/>
                  </a:lnTo>
                  <a:lnTo>
                    <a:pt x="100" y="327"/>
                  </a:lnTo>
                  <a:lnTo>
                    <a:pt x="96" y="331"/>
                  </a:lnTo>
                  <a:lnTo>
                    <a:pt x="90" y="333"/>
                  </a:lnTo>
                  <a:lnTo>
                    <a:pt x="85" y="336"/>
                  </a:lnTo>
                  <a:lnTo>
                    <a:pt x="79" y="336"/>
                  </a:lnTo>
                  <a:lnTo>
                    <a:pt x="30" y="336"/>
                  </a:lnTo>
                  <a:lnTo>
                    <a:pt x="24" y="336"/>
                  </a:lnTo>
                  <a:lnTo>
                    <a:pt x="18" y="333"/>
                  </a:lnTo>
                  <a:lnTo>
                    <a:pt x="13" y="331"/>
                  </a:lnTo>
                  <a:lnTo>
                    <a:pt x="8" y="327"/>
                  </a:lnTo>
                  <a:lnTo>
                    <a:pt x="5" y="322"/>
                  </a:lnTo>
                  <a:lnTo>
                    <a:pt x="2" y="317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172"/>
                  </a:lnTo>
                  <a:lnTo>
                    <a:pt x="0" y="166"/>
                  </a:lnTo>
                  <a:lnTo>
                    <a:pt x="2" y="161"/>
                  </a:lnTo>
                  <a:lnTo>
                    <a:pt x="6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18" y="143"/>
                  </a:lnTo>
                  <a:lnTo>
                    <a:pt x="36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62" name="Freeform 214"/>
            <p:cNvSpPr>
              <a:spLocks/>
            </p:cNvSpPr>
            <p:nvPr/>
          </p:nvSpPr>
          <p:spPr bwMode="auto">
            <a:xfrm>
              <a:off x="3927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0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"/>
                <a:gd name="T58" fmla="*/ 0 h 10"/>
                <a:gd name="T59" fmla="*/ 61 w 61"/>
                <a:gd name="T60" fmla="*/ 10 h 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" h="10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63" name="Freeform 215"/>
            <p:cNvSpPr>
              <a:spLocks/>
            </p:cNvSpPr>
            <p:nvPr/>
          </p:nvSpPr>
          <p:spPr bwMode="auto">
            <a:xfrm>
              <a:off x="3927" y="3460"/>
              <a:ext cx="14" cy="2"/>
            </a:xfrm>
            <a:custGeom>
              <a:avLst/>
              <a:gdLst>
                <a:gd name="T0" fmla="*/ 0 w 61"/>
                <a:gd name="T1" fmla="*/ 0 h 10"/>
                <a:gd name="T2" fmla="*/ 1 w 61"/>
                <a:gd name="T3" fmla="*/ 0 h 10"/>
                <a:gd name="T4" fmla="*/ 1 w 61"/>
                <a:gd name="T5" fmla="*/ 0 h 10"/>
                <a:gd name="T6" fmla="*/ 1 w 61"/>
                <a:gd name="T7" fmla="*/ 0 h 10"/>
                <a:gd name="T8" fmla="*/ 1 w 61"/>
                <a:gd name="T9" fmla="*/ 0 h 10"/>
                <a:gd name="T10" fmla="*/ 1 w 61"/>
                <a:gd name="T11" fmla="*/ 0 h 10"/>
                <a:gd name="T12" fmla="*/ 1 w 61"/>
                <a:gd name="T13" fmla="*/ 0 h 10"/>
                <a:gd name="T14" fmla="*/ 1 w 61"/>
                <a:gd name="T15" fmla="*/ 0 h 10"/>
                <a:gd name="T16" fmla="*/ 1 w 61"/>
                <a:gd name="T17" fmla="*/ 0 h 10"/>
                <a:gd name="T18" fmla="*/ 1 w 61"/>
                <a:gd name="T19" fmla="*/ 0 h 10"/>
                <a:gd name="T20" fmla="*/ 1 w 61"/>
                <a:gd name="T21" fmla="*/ 0 h 10"/>
                <a:gd name="T22" fmla="*/ 0 w 61"/>
                <a:gd name="T23" fmla="*/ 0 h 10"/>
                <a:gd name="T24" fmla="*/ 0 w 61"/>
                <a:gd name="T25" fmla="*/ 0 h 10"/>
                <a:gd name="T26" fmla="*/ 0 w 61"/>
                <a:gd name="T27" fmla="*/ 0 h 10"/>
                <a:gd name="T28" fmla="*/ 0 w 61"/>
                <a:gd name="T29" fmla="*/ 0 h 10"/>
                <a:gd name="T30" fmla="*/ 0 w 61"/>
                <a:gd name="T31" fmla="*/ 0 h 10"/>
                <a:gd name="T32" fmla="*/ 0 w 61"/>
                <a:gd name="T33" fmla="*/ 0 h 10"/>
                <a:gd name="T34" fmla="*/ 0 w 61"/>
                <a:gd name="T35" fmla="*/ 0 h 10"/>
                <a:gd name="T36" fmla="*/ 0 w 61"/>
                <a:gd name="T37" fmla="*/ 0 h 10"/>
                <a:gd name="T38" fmla="*/ 0 w 61"/>
                <a:gd name="T39" fmla="*/ 0 h 10"/>
                <a:gd name="T40" fmla="*/ 0 w 61"/>
                <a:gd name="T41" fmla="*/ 0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10"/>
                <a:gd name="T65" fmla="*/ 61 w 61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10">
                  <a:moveTo>
                    <a:pt x="5" y="0"/>
                  </a:moveTo>
                  <a:lnTo>
                    <a:pt x="55" y="0"/>
                  </a:lnTo>
                  <a:lnTo>
                    <a:pt x="57" y="1"/>
                  </a:lnTo>
                  <a:lnTo>
                    <a:pt x="59" y="2"/>
                  </a:lnTo>
                  <a:lnTo>
                    <a:pt x="60" y="3"/>
                  </a:lnTo>
                  <a:lnTo>
                    <a:pt x="61" y="6"/>
                  </a:lnTo>
                  <a:lnTo>
                    <a:pt x="60" y="8"/>
                  </a:lnTo>
                  <a:lnTo>
                    <a:pt x="59" y="9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64" name="Rectangle 216"/>
            <p:cNvSpPr>
              <a:spLocks noChangeArrowheads="1"/>
            </p:cNvSpPr>
            <p:nvPr/>
          </p:nvSpPr>
          <p:spPr bwMode="auto">
            <a:xfrm>
              <a:off x="2005" y="2982"/>
              <a:ext cx="15" cy="823"/>
            </a:xfrm>
            <a:prstGeom prst="rect">
              <a:avLst/>
            </a:prstGeom>
            <a:noFill/>
            <a:ln w="7938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5" name="Rectangle 217"/>
            <p:cNvSpPr>
              <a:spLocks noChangeArrowheads="1"/>
            </p:cNvSpPr>
            <p:nvPr/>
          </p:nvSpPr>
          <p:spPr bwMode="auto">
            <a:xfrm>
              <a:off x="1791" y="1525"/>
              <a:ext cx="207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качество сырья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66" name="Rectangle 218"/>
            <p:cNvSpPr>
              <a:spLocks noChangeArrowheads="1"/>
            </p:cNvSpPr>
            <p:nvPr/>
          </p:nvSpPr>
          <p:spPr bwMode="auto">
            <a:xfrm>
              <a:off x="378" y="3865"/>
              <a:ext cx="94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утилизация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67" name="Rectangle 219"/>
            <p:cNvSpPr>
              <a:spLocks noChangeArrowheads="1"/>
            </p:cNvSpPr>
            <p:nvPr/>
          </p:nvSpPr>
          <p:spPr bwMode="auto">
            <a:xfrm>
              <a:off x="378" y="4042"/>
              <a:ext cx="475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тепла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68" name="Rectangle 220"/>
            <p:cNvSpPr>
              <a:spLocks noChangeArrowheads="1"/>
            </p:cNvSpPr>
            <p:nvPr/>
          </p:nvSpPr>
          <p:spPr bwMode="auto">
            <a:xfrm>
              <a:off x="1898" y="3302"/>
              <a:ext cx="110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оптимальные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69" name="Rectangle 221"/>
            <p:cNvSpPr>
              <a:spLocks noChangeArrowheads="1"/>
            </p:cNvSpPr>
            <p:nvPr/>
          </p:nvSpPr>
          <p:spPr bwMode="auto">
            <a:xfrm>
              <a:off x="1898" y="3480"/>
              <a:ext cx="11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конструкции и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0" name="Rectangle 222"/>
            <p:cNvSpPr>
              <a:spLocks noChangeArrowheads="1"/>
            </p:cNvSpPr>
            <p:nvPr/>
          </p:nvSpPr>
          <p:spPr bwMode="auto">
            <a:xfrm>
              <a:off x="1898" y="3657"/>
              <a:ext cx="66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режимы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1" name="Rectangle 223"/>
            <p:cNvSpPr>
              <a:spLocks noChangeArrowheads="1"/>
            </p:cNvSpPr>
            <p:nvPr/>
          </p:nvSpPr>
          <p:spPr bwMode="auto">
            <a:xfrm>
              <a:off x="2123" y="3879"/>
              <a:ext cx="111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стабильность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2" name="Rectangle 224"/>
            <p:cNvSpPr>
              <a:spLocks noChangeArrowheads="1"/>
            </p:cNvSpPr>
            <p:nvPr/>
          </p:nvSpPr>
          <p:spPr bwMode="auto">
            <a:xfrm>
              <a:off x="2123" y="4057"/>
              <a:ext cx="85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процессов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3" name="Rectangle 225"/>
            <p:cNvSpPr>
              <a:spLocks noChangeArrowheads="1"/>
            </p:cNvSpPr>
            <p:nvPr/>
          </p:nvSpPr>
          <p:spPr bwMode="auto">
            <a:xfrm>
              <a:off x="3322" y="2743"/>
              <a:ext cx="35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КИС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4" name="Rectangle 226"/>
            <p:cNvSpPr>
              <a:spLocks noChangeArrowheads="1"/>
            </p:cNvSpPr>
            <p:nvPr/>
          </p:nvSpPr>
          <p:spPr bwMode="auto">
            <a:xfrm>
              <a:off x="3435" y="3748"/>
              <a:ext cx="90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продукция,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5" name="Rectangle 227"/>
            <p:cNvSpPr>
              <a:spLocks noChangeArrowheads="1"/>
            </p:cNvSpPr>
            <p:nvPr/>
          </p:nvSpPr>
          <p:spPr bwMode="auto">
            <a:xfrm>
              <a:off x="3435" y="3927"/>
              <a:ext cx="1234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затребованная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6" name="Rectangle 228"/>
            <p:cNvSpPr>
              <a:spLocks noChangeArrowheads="1"/>
            </p:cNvSpPr>
            <p:nvPr/>
          </p:nvSpPr>
          <p:spPr bwMode="auto">
            <a:xfrm>
              <a:off x="3435" y="4103"/>
              <a:ext cx="61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рынком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7" name="Rectangle 229"/>
            <p:cNvSpPr>
              <a:spLocks noChangeArrowheads="1"/>
            </p:cNvSpPr>
            <p:nvPr/>
          </p:nvSpPr>
          <p:spPr bwMode="auto">
            <a:xfrm>
              <a:off x="1785" y="1783"/>
              <a:ext cx="149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подготовка шихты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8" name="Rectangle 230"/>
            <p:cNvSpPr>
              <a:spLocks noChangeArrowheads="1"/>
            </p:cNvSpPr>
            <p:nvPr/>
          </p:nvSpPr>
          <p:spPr bwMode="auto">
            <a:xfrm>
              <a:off x="1785" y="2065"/>
              <a:ext cx="171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использование с/боя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79" name="Rectangle 231"/>
            <p:cNvSpPr>
              <a:spLocks noChangeArrowheads="1"/>
            </p:cNvSpPr>
            <p:nvPr/>
          </p:nvSpPr>
          <p:spPr bwMode="auto">
            <a:xfrm>
              <a:off x="1785" y="2242"/>
              <a:ext cx="172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200">
                  <a:solidFill>
                    <a:srgbClr val="663300"/>
                  </a:solidFill>
                </a:rPr>
                <a:t>(собств. и покупного)</a:t>
              </a:r>
              <a:endParaRPr lang="ru-RU">
                <a:solidFill>
                  <a:srgbClr val="663300"/>
                </a:solidFill>
              </a:endParaRPr>
            </a:p>
          </p:txBody>
        </p:sp>
        <p:sp>
          <p:nvSpPr>
            <p:cNvPr id="27880" name="Freeform 232"/>
            <p:cNvSpPr>
              <a:spLocks/>
            </p:cNvSpPr>
            <p:nvPr/>
          </p:nvSpPr>
          <p:spPr bwMode="auto">
            <a:xfrm>
              <a:off x="160" y="1851"/>
              <a:ext cx="239" cy="2013"/>
            </a:xfrm>
            <a:custGeom>
              <a:avLst/>
              <a:gdLst>
                <a:gd name="T0" fmla="*/ 3 w 1048"/>
                <a:gd name="T1" fmla="*/ 0 h 8843"/>
                <a:gd name="T2" fmla="*/ 9 w 1048"/>
                <a:gd name="T3" fmla="*/ 0 h 8843"/>
                <a:gd name="T4" fmla="*/ 13 w 1048"/>
                <a:gd name="T5" fmla="*/ 104 h 8843"/>
                <a:gd name="T6" fmla="*/ 0 w 1048"/>
                <a:gd name="T7" fmla="*/ 104 h 8843"/>
                <a:gd name="T8" fmla="*/ 3 w 1048"/>
                <a:gd name="T9" fmla="*/ 0 h 88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8"/>
                <a:gd name="T16" fmla="*/ 0 h 8843"/>
                <a:gd name="T17" fmla="*/ 1048 w 1048"/>
                <a:gd name="T18" fmla="*/ 8843 h 88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8" h="8843">
                  <a:moveTo>
                    <a:pt x="262" y="0"/>
                  </a:moveTo>
                  <a:lnTo>
                    <a:pt x="786" y="0"/>
                  </a:lnTo>
                  <a:lnTo>
                    <a:pt x="1048" y="8843"/>
                  </a:lnTo>
                  <a:lnTo>
                    <a:pt x="0" y="8843"/>
                  </a:lnTo>
                  <a:lnTo>
                    <a:pt x="262" y="0"/>
                  </a:lnTo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1" name="Freeform 233"/>
            <p:cNvSpPr>
              <a:spLocks/>
            </p:cNvSpPr>
            <p:nvPr/>
          </p:nvSpPr>
          <p:spPr bwMode="auto">
            <a:xfrm>
              <a:off x="1328" y="1747"/>
              <a:ext cx="269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2" name="Freeform 234"/>
            <p:cNvSpPr>
              <a:spLocks/>
            </p:cNvSpPr>
            <p:nvPr/>
          </p:nvSpPr>
          <p:spPr bwMode="auto">
            <a:xfrm>
              <a:off x="1328" y="1747"/>
              <a:ext cx="269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3" name="Freeform 235"/>
            <p:cNvSpPr>
              <a:spLocks/>
            </p:cNvSpPr>
            <p:nvPr/>
          </p:nvSpPr>
          <p:spPr bwMode="auto">
            <a:xfrm>
              <a:off x="1384" y="1747"/>
              <a:ext cx="270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4" name="Freeform 236"/>
            <p:cNvSpPr>
              <a:spLocks/>
            </p:cNvSpPr>
            <p:nvPr/>
          </p:nvSpPr>
          <p:spPr bwMode="auto">
            <a:xfrm>
              <a:off x="1384" y="1747"/>
              <a:ext cx="270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5" name="Freeform 237"/>
            <p:cNvSpPr>
              <a:spLocks/>
            </p:cNvSpPr>
            <p:nvPr/>
          </p:nvSpPr>
          <p:spPr bwMode="auto">
            <a:xfrm>
              <a:off x="2088" y="2590"/>
              <a:ext cx="128" cy="347"/>
            </a:xfrm>
            <a:custGeom>
              <a:avLst/>
              <a:gdLst>
                <a:gd name="T0" fmla="*/ 3 w 565"/>
                <a:gd name="T1" fmla="*/ 18 h 1523"/>
                <a:gd name="T2" fmla="*/ 4 w 565"/>
                <a:gd name="T3" fmla="*/ 18 h 1523"/>
                <a:gd name="T4" fmla="*/ 7 w 565"/>
                <a:gd name="T5" fmla="*/ 11 h 1523"/>
                <a:gd name="T6" fmla="*/ 7 w 565"/>
                <a:gd name="T7" fmla="*/ 0 h 1523"/>
                <a:gd name="T8" fmla="*/ 0 w 565"/>
                <a:gd name="T9" fmla="*/ 0 h 1523"/>
                <a:gd name="T10" fmla="*/ 0 w 565"/>
                <a:gd name="T11" fmla="*/ 11 h 1523"/>
                <a:gd name="T12" fmla="*/ 0 w 565"/>
                <a:gd name="T13" fmla="*/ 11 h 1523"/>
                <a:gd name="T14" fmla="*/ 3 w 565"/>
                <a:gd name="T15" fmla="*/ 18 h 15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5"/>
                <a:gd name="T25" fmla="*/ 0 h 1523"/>
                <a:gd name="T26" fmla="*/ 565 w 565"/>
                <a:gd name="T27" fmla="*/ 1523 h 15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5" h="1523">
                  <a:moveTo>
                    <a:pt x="247" y="1523"/>
                  </a:moveTo>
                  <a:lnTo>
                    <a:pt x="319" y="1523"/>
                  </a:lnTo>
                  <a:lnTo>
                    <a:pt x="565" y="966"/>
                  </a:lnTo>
                  <a:lnTo>
                    <a:pt x="565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247" y="15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6" name="Freeform 238"/>
            <p:cNvSpPr>
              <a:spLocks/>
            </p:cNvSpPr>
            <p:nvPr/>
          </p:nvSpPr>
          <p:spPr bwMode="auto">
            <a:xfrm>
              <a:off x="2088" y="2590"/>
              <a:ext cx="128" cy="347"/>
            </a:xfrm>
            <a:custGeom>
              <a:avLst/>
              <a:gdLst>
                <a:gd name="T0" fmla="*/ 3 w 565"/>
                <a:gd name="T1" fmla="*/ 18 h 1523"/>
                <a:gd name="T2" fmla="*/ 4 w 565"/>
                <a:gd name="T3" fmla="*/ 18 h 1523"/>
                <a:gd name="T4" fmla="*/ 7 w 565"/>
                <a:gd name="T5" fmla="*/ 11 h 1523"/>
                <a:gd name="T6" fmla="*/ 7 w 565"/>
                <a:gd name="T7" fmla="*/ 0 h 1523"/>
                <a:gd name="T8" fmla="*/ 0 w 565"/>
                <a:gd name="T9" fmla="*/ 0 h 1523"/>
                <a:gd name="T10" fmla="*/ 0 w 565"/>
                <a:gd name="T11" fmla="*/ 11 h 1523"/>
                <a:gd name="T12" fmla="*/ 0 w 565"/>
                <a:gd name="T13" fmla="*/ 11 h 1523"/>
                <a:gd name="T14" fmla="*/ 3 w 565"/>
                <a:gd name="T15" fmla="*/ 18 h 15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5"/>
                <a:gd name="T25" fmla="*/ 0 h 1523"/>
                <a:gd name="T26" fmla="*/ 565 w 565"/>
                <a:gd name="T27" fmla="*/ 1523 h 15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5" h="1523">
                  <a:moveTo>
                    <a:pt x="247" y="1523"/>
                  </a:moveTo>
                  <a:lnTo>
                    <a:pt x="319" y="1523"/>
                  </a:lnTo>
                  <a:lnTo>
                    <a:pt x="565" y="966"/>
                  </a:lnTo>
                  <a:lnTo>
                    <a:pt x="565" y="0"/>
                  </a:lnTo>
                  <a:lnTo>
                    <a:pt x="0" y="0"/>
                  </a:lnTo>
                  <a:lnTo>
                    <a:pt x="0" y="966"/>
                  </a:lnTo>
                  <a:lnTo>
                    <a:pt x="247" y="152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7" name="Freeform 239"/>
            <p:cNvSpPr>
              <a:spLocks/>
            </p:cNvSpPr>
            <p:nvPr/>
          </p:nvSpPr>
          <p:spPr bwMode="auto">
            <a:xfrm>
              <a:off x="1441" y="1747"/>
              <a:ext cx="269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888" name="Freeform 240"/>
            <p:cNvSpPr>
              <a:spLocks/>
            </p:cNvSpPr>
            <p:nvPr/>
          </p:nvSpPr>
          <p:spPr bwMode="auto">
            <a:xfrm>
              <a:off x="1441" y="1747"/>
              <a:ext cx="269" cy="724"/>
            </a:xfrm>
            <a:custGeom>
              <a:avLst/>
              <a:gdLst>
                <a:gd name="T0" fmla="*/ 6 w 1182"/>
                <a:gd name="T1" fmla="*/ 38 h 3181"/>
                <a:gd name="T2" fmla="*/ 8 w 1182"/>
                <a:gd name="T3" fmla="*/ 38 h 3181"/>
                <a:gd name="T4" fmla="*/ 14 w 1182"/>
                <a:gd name="T5" fmla="*/ 24 h 3181"/>
                <a:gd name="T6" fmla="*/ 14 w 1182"/>
                <a:gd name="T7" fmla="*/ 0 h 3181"/>
                <a:gd name="T8" fmla="*/ 0 w 1182"/>
                <a:gd name="T9" fmla="*/ 0 h 3181"/>
                <a:gd name="T10" fmla="*/ 0 w 1182"/>
                <a:gd name="T11" fmla="*/ 24 h 3181"/>
                <a:gd name="T12" fmla="*/ 0 w 1182"/>
                <a:gd name="T13" fmla="*/ 24 h 3181"/>
                <a:gd name="T14" fmla="*/ 6 w 1182"/>
                <a:gd name="T15" fmla="*/ 38 h 31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2"/>
                <a:gd name="T25" fmla="*/ 0 h 3181"/>
                <a:gd name="T26" fmla="*/ 1182 w 1182"/>
                <a:gd name="T27" fmla="*/ 3181 h 31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2" h="3181">
                  <a:moveTo>
                    <a:pt x="517" y="3181"/>
                  </a:moveTo>
                  <a:lnTo>
                    <a:pt x="665" y="3181"/>
                  </a:lnTo>
                  <a:lnTo>
                    <a:pt x="1182" y="2020"/>
                  </a:lnTo>
                  <a:lnTo>
                    <a:pt x="1182" y="0"/>
                  </a:lnTo>
                  <a:lnTo>
                    <a:pt x="0" y="0"/>
                  </a:lnTo>
                  <a:lnTo>
                    <a:pt x="0" y="2020"/>
                  </a:lnTo>
                  <a:lnTo>
                    <a:pt x="517" y="3181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660" name="Rectangle 241"/>
          <p:cNvSpPr>
            <a:spLocks noChangeArrowheads="1"/>
          </p:cNvSpPr>
          <p:nvPr/>
        </p:nvSpPr>
        <p:spPr bwMode="auto">
          <a:xfrm>
            <a:off x="3340100" y="4657725"/>
            <a:ext cx="158750" cy="84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Rectangle 242"/>
          <p:cNvSpPr>
            <a:spLocks noChangeArrowheads="1"/>
          </p:cNvSpPr>
          <p:nvPr/>
        </p:nvSpPr>
        <p:spPr bwMode="auto">
          <a:xfrm>
            <a:off x="3340100" y="4657725"/>
            <a:ext cx="158750" cy="84138"/>
          </a:xfrm>
          <a:prstGeom prst="rect">
            <a:avLst/>
          </a:prstGeom>
          <a:noFill/>
          <a:ln w="7938">
            <a:solidFill>
              <a:srgbClr val="1F1A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Freeform 243"/>
          <p:cNvSpPr>
            <a:spLocks/>
          </p:cNvSpPr>
          <p:nvPr/>
        </p:nvSpPr>
        <p:spPr bwMode="auto">
          <a:xfrm>
            <a:off x="3076575" y="5121275"/>
            <a:ext cx="171450" cy="173038"/>
          </a:xfrm>
          <a:custGeom>
            <a:avLst/>
            <a:gdLst>
              <a:gd name="T0" fmla="*/ 2147483647 w 476"/>
              <a:gd name="T1" fmla="*/ 48305663 h 475"/>
              <a:gd name="T2" fmla="*/ 2147483647 w 476"/>
              <a:gd name="T3" fmla="*/ 193354888 h 475"/>
              <a:gd name="T4" fmla="*/ 2147483647 w 476"/>
              <a:gd name="T5" fmla="*/ 531759298 h 475"/>
              <a:gd name="T6" fmla="*/ 2147483647 w 476"/>
              <a:gd name="T7" fmla="*/ 1401923280 h 475"/>
              <a:gd name="T8" fmla="*/ 2147483647 w 476"/>
              <a:gd name="T9" fmla="*/ 2147483647 h 475"/>
              <a:gd name="T10" fmla="*/ 2147483647 w 476"/>
              <a:gd name="T11" fmla="*/ 2147483647 h 475"/>
              <a:gd name="T12" fmla="*/ 2147483647 w 476"/>
              <a:gd name="T13" fmla="*/ 2147483647 h 475"/>
              <a:gd name="T14" fmla="*/ 2147483647 w 476"/>
              <a:gd name="T15" fmla="*/ 2147483647 h 475"/>
              <a:gd name="T16" fmla="*/ 2147483647 w 476"/>
              <a:gd name="T17" fmla="*/ 2147483647 h 475"/>
              <a:gd name="T18" fmla="*/ 2147483647 w 476"/>
              <a:gd name="T19" fmla="*/ 2147483647 h 475"/>
              <a:gd name="T20" fmla="*/ 2147483647 w 476"/>
              <a:gd name="T21" fmla="*/ 2147483647 h 475"/>
              <a:gd name="T22" fmla="*/ 2147483647 w 476"/>
              <a:gd name="T23" fmla="*/ 2147483647 h 475"/>
              <a:gd name="T24" fmla="*/ 2147483647 w 476"/>
              <a:gd name="T25" fmla="*/ 2147483647 h 475"/>
              <a:gd name="T26" fmla="*/ 2147483647 w 476"/>
              <a:gd name="T27" fmla="*/ 2147483647 h 475"/>
              <a:gd name="T28" fmla="*/ 2147483647 w 476"/>
              <a:gd name="T29" fmla="*/ 2147483647 h 475"/>
              <a:gd name="T30" fmla="*/ 2147483647 w 476"/>
              <a:gd name="T31" fmla="*/ 2147483647 h 475"/>
              <a:gd name="T32" fmla="*/ 2147483647 w 476"/>
              <a:gd name="T33" fmla="*/ 2147483647 h 475"/>
              <a:gd name="T34" fmla="*/ 2147483647 w 476"/>
              <a:gd name="T35" fmla="*/ 2147483647 h 475"/>
              <a:gd name="T36" fmla="*/ 2147483647 w 476"/>
              <a:gd name="T37" fmla="*/ 2147483647 h 475"/>
              <a:gd name="T38" fmla="*/ 2147483647 w 476"/>
              <a:gd name="T39" fmla="*/ 2147483647 h 475"/>
              <a:gd name="T40" fmla="*/ 2147483647 w 476"/>
              <a:gd name="T41" fmla="*/ 2147483647 h 475"/>
              <a:gd name="T42" fmla="*/ 2147483647 w 476"/>
              <a:gd name="T43" fmla="*/ 2147483647 h 475"/>
              <a:gd name="T44" fmla="*/ 2147483647 w 476"/>
              <a:gd name="T45" fmla="*/ 2147483647 h 475"/>
              <a:gd name="T46" fmla="*/ 2147483647 w 476"/>
              <a:gd name="T47" fmla="*/ 2147483647 h 475"/>
              <a:gd name="T48" fmla="*/ 2147483647 w 476"/>
              <a:gd name="T49" fmla="*/ 2147483647 h 475"/>
              <a:gd name="T50" fmla="*/ 2147483647 w 476"/>
              <a:gd name="T51" fmla="*/ 2147483647 h 475"/>
              <a:gd name="T52" fmla="*/ 1355093988 w 476"/>
              <a:gd name="T53" fmla="*/ 2147483647 h 475"/>
              <a:gd name="T54" fmla="*/ 514014712 w 476"/>
              <a:gd name="T55" fmla="*/ 2147483647 h 475"/>
              <a:gd name="T56" fmla="*/ 140244668 w 476"/>
              <a:gd name="T57" fmla="*/ 2147483647 h 475"/>
              <a:gd name="T58" fmla="*/ 0 w 476"/>
              <a:gd name="T59" fmla="*/ 2147483647 h 475"/>
              <a:gd name="T60" fmla="*/ 0 w 476"/>
              <a:gd name="T61" fmla="*/ 2147483647 h 475"/>
              <a:gd name="T62" fmla="*/ 140244668 w 476"/>
              <a:gd name="T63" fmla="*/ 2147483647 h 475"/>
              <a:gd name="T64" fmla="*/ 514014712 w 476"/>
              <a:gd name="T65" fmla="*/ 2147483647 h 475"/>
              <a:gd name="T66" fmla="*/ 1355093988 w 476"/>
              <a:gd name="T67" fmla="*/ 2147483647 h 475"/>
              <a:gd name="T68" fmla="*/ 2147483647 w 476"/>
              <a:gd name="T69" fmla="*/ 2147483647 h 475"/>
              <a:gd name="T70" fmla="*/ 2147483647 w 476"/>
              <a:gd name="T71" fmla="*/ 2147483647 h 475"/>
              <a:gd name="T72" fmla="*/ 2147483647 w 476"/>
              <a:gd name="T73" fmla="*/ 1401923280 h 475"/>
              <a:gd name="T74" fmla="*/ 2147483647 w 476"/>
              <a:gd name="T75" fmla="*/ 531759298 h 475"/>
              <a:gd name="T76" fmla="*/ 2147483647 w 476"/>
              <a:gd name="T77" fmla="*/ 193354888 h 475"/>
              <a:gd name="T78" fmla="*/ 2147483647 w 476"/>
              <a:gd name="T79" fmla="*/ 48305663 h 4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76"/>
              <a:gd name="T121" fmla="*/ 0 h 475"/>
              <a:gd name="T122" fmla="*/ 476 w 476"/>
              <a:gd name="T123" fmla="*/ 475 h 4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76" h="475">
                <a:moveTo>
                  <a:pt x="238" y="0"/>
                </a:moveTo>
                <a:lnTo>
                  <a:pt x="250" y="1"/>
                </a:lnTo>
                <a:lnTo>
                  <a:pt x="262" y="1"/>
                </a:lnTo>
                <a:lnTo>
                  <a:pt x="274" y="4"/>
                </a:lnTo>
                <a:lnTo>
                  <a:pt x="285" y="5"/>
                </a:lnTo>
                <a:lnTo>
                  <a:pt x="308" y="11"/>
                </a:lnTo>
                <a:lnTo>
                  <a:pt x="330" y="19"/>
                </a:lnTo>
                <a:lnTo>
                  <a:pt x="351" y="29"/>
                </a:lnTo>
                <a:lnTo>
                  <a:pt x="370" y="41"/>
                </a:lnTo>
                <a:lnTo>
                  <a:pt x="389" y="55"/>
                </a:lnTo>
                <a:lnTo>
                  <a:pt x="406" y="70"/>
                </a:lnTo>
                <a:lnTo>
                  <a:pt x="421" y="87"/>
                </a:lnTo>
                <a:lnTo>
                  <a:pt x="435" y="105"/>
                </a:lnTo>
                <a:lnTo>
                  <a:pt x="447" y="125"/>
                </a:lnTo>
                <a:lnTo>
                  <a:pt x="456" y="145"/>
                </a:lnTo>
                <a:lnTo>
                  <a:pt x="465" y="167"/>
                </a:lnTo>
                <a:lnTo>
                  <a:pt x="471" y="190"/>
                </a:lnTo>
                <a:lnTo>
                  <a:pt x="472" y="201"/>
                </a:lnTo>
                <a:lnTo>
                  <a:pt x="473" y="213"/>
                </a:lnTo>
                <a:lnTo>
                  <a:pt x="475" y="225"/>
                </a:lnTo>
                <a:lnTo>
                  <a:pt x="476" y="238"/>
                </a:lnTo>
                <a:lnTo>
                  <a:pt x="475" y="250"/>
                </a:lnTo>
                <a:lnTo>
                  <a:pt x="473" y="262"/>
                </a:lnTo>
                <a:lnTo>
                  <a:pt x="472" y="274"/>
                </a:lnTo>
                <a:lnTo>
                  <a:pt x="471" y="286"/>
                </a:lnTo>
                <a:lnTo>
                  <a:pt x="465" y="308"/>
                </a:lnTo>
                <a:lnTo>
                  <a:pt x="456" y="330"/>
                </a:lnTo>
                <a:lnTo>
                  <a:pt x="447" y="350"/>
                </a:lnTo>
                <a:lnTo>
                  <a:pt x="435" y="371"/>
                </a:lnTo>
                <a:lnTo>
                  <a:pt x="421" y="389"/>
                </a:lnTo>
                <a:lnTo>
                  <a:pt x="406" y="405"/>
                </a:lnTo>
                <a:lnTo>
                  <a:pt x="389" y="421"/>
                </a:lnTo>
                <a:lnTo>
                  <a:pt x="370" y="434"/>
                </a:lnTo>
                <a:lnTo>
                  <a:pt x="351" y="446"/>
                </a:lnTo>
                <a:lnTo>
                  <a:pt x="330" y="456"/>
                </a:lnTo>
                <a:lnTo>
                  <a:pt x="308" y="464"/>
                </a:lnTo>
                <a:lnTo>
                  <a:pt x="285" y="470"/>
                </a:lnTo>
                <a:lnTo>
                  <a:pt x="274" y="473"/>
                </a:lnTo>
                <a:lnTo>
                  <a:pt x="262" y="474"/>
                </a:lnTo>
                <a:lnTo>
                  <a:pt x="250" y="475"/>
                </a:lnTo>
                <a:lnTo>
                  <a:pt x="238" y="475"/>
                </a:lnTo>
                <a:lnTo>
                  <a:pt x="226" y="475"/>
                </a:lnTo>
                <a:lnTo>
                  <a:pt x="214" y="474"/>
                </a:lnTo>
                <a:lnTo>
                  <a:pt x="202" y="473"/>
                </a:lnTo>
                <a:lnTo>
                  <a:pt x="190" y="470"/>
                </a:lnTo>
                <a:lnTo>
                  <a:pt x="168" y="464"/>
                </a:lnTo>
                <a:lnTo>
                  <a:pt x="146" y="456"/>
                </a:lnTo>
                <a:lnTo>
                  <a:pt x="125" y="446"/>
                </a:lnTo>
                <a:lnTo>
                  <a:pt x="105" y="434"/>
                </a:lnTo>
                <a:lnTo>
                  <a:pt x="86" y="421"/>
                </a:lnTo>
                <a:lnTo>
                  <a:pt x="69" y="405"/>
                </a:lnTo>
                <a:lnTo>
                  <a:pt x="55" y="389"/>
                </a:lnTo>
                <a:lnTo>
                  <a:pt x="41" y="371"/>
                </a:lnTo>
                <a:lnTo>
                  <a:pt x="29" y="350"/>
                </a:lnTo>
                <a:lnTo>
                  <a:pt x="20" y="330"/>
                </a:lnTo>
                <a:lnTo>
                  <a:pt x="11" y="308"/>
                </a:lnTo>
                <a:lnTo>
                  <a:pt x="5" y="286"/>
                </a:lnTo>
                <a:lnTo>
                  <a:pt x="3" y="274"/>
                </a:lnTo>
                <a:lnTo>
                  <a:pt x="1" y="262"/>
                </a:lnTo>
                <a:lnTo>
                  <a:pt x="0" y="250"/>
                </a:lnTo>
                <a:lnTo>
                  <a:pt x="0" y="238"/>
                </a:lnTo>
                <a:lnTo>
                  <a:pt x="0" y="225"/>
                </a:lnTo>
                <a:lnTo>
                  <a:pt x="1" y="213"/>
                </a:lnTo>
                <a:lnTo>
                  <a:pt x="3" y="201"/>
                </a:lnTo>
                <a:lnTo>
                  <a:pt x="5" y="190"/>
                </a:lnTo>
                <a:lnTo>
                  <a:pt x="11" y="167"/>
                </a:lnTo>
                <a:lnTo>
                  <a:pt x="20" y="145"/>
                </a:lnTo>
                <a:lnTo>
                  <a:pt x="29" y="125"/>
                </a:lnTo>
                <a:lnTo>
                  <a:pt x="41" y="105"/>
                </a:lnTo>
                <a:lnTo>
                  <a:pt x="55" y="87"/>
                </a:lnTo>
                <a:lnTo>
                  <a:pt x="69" y="70"/>
                </a:lnTo>
                <a:lnTo>
                  <a:pt x="86" y="55"/>
                </a:lnTo>
                <a:lnTo>
                  <a:pt x="105" y="41"/>
                </a:lnTo>
                <a:lnTo>
                  <a:pt x="125" y="29"/>
                </a:lnTo>
                <a:lnTo>
                  <a:pt x="146" y="19"/>
                </a:lnTo>
                <a:lnTo>
                  <a:pt x="168" y="11"/>
                </a:lnTo>
                <a:lnTo>
                  <a:pt x="190" y="5"/>
                </a:lnTo>
                <a:lnTo>
                  <a:pt x="202" y="4"/>
                </a:lnTo>
                <a:lnTo>
                  <a:pt x="214" y="1"/>
                </a:lnTo>
                <a:lnTo>
                  <a:pt x="226" y="1"/>
                </a:lnTo>
                <a:lnTo>
                  <a:pt x="2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3" name="Freeform 244"/>
          <p:cNvSpPr>
            <a:spLocks/>
          </p:cNvSpPr>
          <p:nvPr/>
        </p:nvSpPr>
        <p:spPr bwMode="auto">
          <a:xfrm>
            <a:off x="3076575" y="5121275"/>
            <a:ext cx="171450" cy="173038"/>
          </a:xfrm>
          <a:custGeom>
            <a:avLst/>
            <a:gdLst>
              <a:gd name="T0" fmla="*/ 2147483647 w 476"/>
              <a:gd name="T1" fmla="*/ 48305663 h 475"/>
              <a:gd name="T2" fmla="*/ 2147483647 w 476"/>
              <a:gd name="T3" fmla="*/ 193354888 h 475"/>
              <a:gd name="T4" fmla="*/ 2147483647 w 476"/>
              <a:gd name="T5" fmla="*/ 531759298 h 475"/>
              <a:gd name="T6" fmla="*/ 2147483647 w 476"/>
              <a:gd name="T7" fmla="*/ 1401923280 h 475"/>
              <a:gd name="T8" fmla="*/ 2147483647 w 476"/>
              <a:gd name="T9" fmla="*/ 2147483647 h 475"/>
              <a:gd name="T10" fmla="*/ 2147483647 w 476"/>
              <a:gd name="T11" fmla="*/ 2147483647 h 475"/>
              <a:gd name="T12" fmla="*/ 2147483647 w 476"/>
              <a:gd name="T13" fmla="*/ 2147483647 h 475"/>
              <a:gd name="T14" fmla="*/ 2147483647 w 476"/>
              <a:gd name="T15" fmla="*/ 2147483647 h 475"/>
              <a:gd name="T16" fmla="*/ 2147483647 w 476"/>
              <a:gd name="T17" fmla="*/ 2147483647 h 475"/>
              <a:gd name="T18" fmla="*/ 2147483647 w 476"/>
              <a:gd name="T19" fmla="*/ 2147483647 h 475"/>
              <a:gd name="T20" fmla="*/ 2147483647 w 476"/>
              <a:gd name="T21" fmla="*/ 2147483647 h 475"/>
              <a:gd name="T22" fmla="*/ 2147483647 w 476"/>
              <a:gd name="T23" fmla="*/ 2147483647 h 475"/>
              <a:gd name="T24" fmla="*/ 2147483647 w 476"/>
              <a:gd name="T25" fmla="*/ 2147483647 h 475"/>
              <a:gd name="T26" fmla="*/ 2147483647 w 476"/>
              <a:gd name="T27" fmla="*/ 2147483647 h 475"/>
              <a:gd name="T28" fmla="*/ 2147483647 w 476"/>
              <a:gd name="T29" fmla="*/ 2147483647 h 475"/>
              <a:gd name="T30" fmla="*/ 2147483647 w 476"/>
              <a:gd name="T31" fmla="*/ 2147483647 h 475"/>
              <a:gd name="T32" fmla="*/ 2147483647 w 476"/>
              <a:gd name="T33" fmla="*/ 2147483647 h 475"/>
              <a:gd name="T34" fmla="*/ 2147483647 w 476"/>
              <a:gd name="T35" fmla="*/ 2147483647 h 475"/>
              <a:gd name="T36" fmla="*/ 2147483647 w 476"/>
              <a:gd name="T37" fmla="*/ 2147483647 h 475"/>
              <a:gd name="T38" fmla="*/ 2147483647 w 476"/>
              <a:gd name="T39" fmla="*/ 2147483647 h 475"/>
              <a:gd name="T40" fmla="*/ 2147483647 w 476"/>
              <a:gd name="T41" fmla="*/ 2147483647 h 475"/>
              <a:gd name="T42" fmla="*/ 2147483647 w 476"/>
              <a:gd name="T43" fmla="*/ 2147483647 h 475"/>
              <a:gd name="T44" fmla="*/ 2147483647 w 476"/>
              <a:gd name="T45" fmla="*/ 2147483647 h 475"/>
              <a:gd name="T46" fmla="*/ 2147483647 w 476"/>
              <a:gd name="T47" fmla="*/ 2147483647 h 475"/>
              <a:gd name="T48" fmla="*/ 2147483647 w 476"/>
              <a:gd name="T49" fmla="*/ 2147483647 h 475"/>
              <a:gd name="T50" fmla="*/ 2147483647 w 476"/>
              <a:gd name="T51" fmla="*/ 2147483647 h 475"/>
              <a:gd name="T52" fmla="*/ 1355093988 w 476"/>
              <a:gd name="T53" fmla="*/ 2147483647 h 475"/>
              <a:gd name="T54" fmla="*/ 514014712 w 476"/>
              <a:gd name="T55" fmla="*/ 2147483647 h 475"/>
              <a:gd name="T56" fmla="*/ 140244668 w 476"/>
              <a:gd name="T57" fmla="*/ 2147483647 h 475"/>
              <a:gd name="T58" fmla="*/ 0 w 476"/>
              <a:gd name="T59" fmla="*/ 2147483647 h 475"/>
              <a:gd name="T60" fmla="*/ 0 w 476"/>
              <a:gd name="T61" fmla="*/ 2147483647 h 475"/>
              <a:gd name="T62" fmla="*/ 140244668 w 476"/>
              <a:gd name="T63" fmla="*/ 2147483647 h 475"/>
              <a:gd name="T64" fmla="*/ 514014712 w 476"/>
              <a:gd name="T65" fmla="*/ 2147483647 h 475"/>
              <a:gd name="T66" fmla="*/ 1355093988 w 476"/>
              <a:gd name="T67" fmla="*/ 2147483647 h 475"/>
              <a:gd name="T68" fmla="*/ 2147483647 w 476"/>
              <a:gd name="T69" fmla="*/ 2147483647 h 475"/>
              <a:gd name="T70" fmla="*/ 2147483647 w 476"/>
              <a:gd name="T71" fmla="*/ 2147483647 h 475"/>
              <a:gd name="T72" fmla="*/ 2147483647 w 476"/>
              <a:gd name="T73" fmla="*/ 1401923280 h 475"/>
              <a:gd name="T74" fmla="*/ 2147483647 w 476"/>
              <a:gd name="T75" fmla="*/ 531759298 h 475"/>
              <a:gd name="T76" fmla="*/ 2147483647 w 476"/>
              <a:gd name="T77" fmla="*/ 193354888 h 475"/>
              <a:gd name="T78" fmla="*/ 2147483647 w 476"/>
              <a:gd name="T79" fmla="*/ 48305663 h 4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76"/>
              <a:gd name="T121" fmla="*/ 0 h 475"/>
              <a:gd name="T122" fmla="*/ 476 w 476"/>
              <a:gd name="T123" fmla="*/ 475 h 4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76" h="475">
                <a:moveTo>
                  <a:pt x="238" y="0"/>
                </a:moveTo>
                <a:lnTo>
                  <a:pt x="250" y="1"/>
                </a:lnTo>
                <a:lnTo>
                  <a:pt x="262" y="1"/>
                </a:lnTo>
                <a:lnTo>
                  <a:pt x="274" y="4"/>
                </a:lnTo>
                <a:lnTo>
                  <a:pt x="285" y="5"/>
                </a:lnTo>
                <a:lnTo>
                  <a:pt x="308" y="11"/>
                </a:lnTo>
                <a:lnTo>
                  <a:pt x="330" y="19"/>
                </a:lnTo>
                <a:lnTo>
                  <a:pt x="351" y="29"/>
                </a:lnTo>
                <a:lnTo>
                  <a:pt x="370" y="41"/>
                </a:lnTo>
                <a:lnTo>
                  <a:pt x="389" y="55"/>
                </a:lnTo>
                <a:lnTo>
                  <a:pt x="406" y="70"/>
                </a:lnTo>
                <a:lnTo>
                  <a:pt x="421" y="87"/>
                </a:lnTo>
                <a:lnTo>
                  <a:pt x="435" y="105"/>
                </a:lnTo>
                <a:lnTo>
                  <a:pt x="447" y="125"/>
                </a:lnTo>
                <a:lnTo>
                  <a:pt x="456" y="145"/>
                </a:lnTo>
                <a:lnTo>
                  <a:pt x="465" y="167"/>
                </a:lnTo>
                <a:lnTo>
                  <a:pt x="471" y="190"/>
                </a:lnTo>
                <a:lnTo>
                  <a:pt x="472" y="201"/>
                </a:lnTo>
                <a:lnTo>
                  <a:pt x="473" y="213"/>
                </a:lnTo>
                <a:lnTo>
                  <a:pt x="475" y="225"/>
                </a:lnTo>
                <a:lnTo>
                  <a:pt x="476" y="238"/>
                </a:lnTo>
                <a:lnTo>
                  <a:pt x="475" y="250"/>
                </a:lnTo>
                <a:lnTo>
                  <a:pt x="473" y="262"/>
                </a:lnTo>
                <a:lnTo>
                  <a:pt x="472" y="274"/>
                </a:lnTo>
                <a:lnTo>
                  <a:pt x="471" y="286"/>
                </a:lnTo>
                <a:lnTo>
                  <a:pt x="465" y="308"/>
                </a:lnTo>
                <a:lnTo>
                  <a:pt x="456" y="330"/>
                </a:lnTo>
                <a:lnTo>
                  <a:pt x="447" y="350"/>
                </a:lnTo>
                <a:lnTo>
                  <a:pt x="435" y="371"/>
                </a:lnTo>
                <a:lnTo>
                  <a:pt x="421" y="389"/>
                </a:lnTo>
                <a:lnTo>
                  <a:pt x="406" y="405"/>
                </a:lnTo>
                <a:lnTo>
                  <a:pt x="389" y="421"/>
                </a:lnTo>
                <a:lnTo>
                  <a:pt x="370" y="434"/>
                </a:lnTo>
                <a:lnTo>
                  <a:pt x="351" y="446"/>
                </a:lnTo>
                <a:lnTo>
                  <a:pt x="330" y="456"/>
                </a:lnTo>
                <a:lnTo>
                  <a:pt x="308" y="464"/>
                </a:lnTo>
                <a:lnTo>
                  <a:pt x="285" y="470"/>
                </a:lnTo>
                <a:lnTo>
                  <a:pt x="274" y="473"/>
                </a:lnTo>
                <a:lnTo>
                  <a:pt x="262" y="474"/>
                </a:lnTo>
                <a:lnTo>
                  <a:pt x="250" y="475"/>
                </a:lnTo>
                <a:lnTo>
                  <a:pt x="238" y="475"/>
                </a:lnTo>
                <a:lnTo>
                  <a:pt x="226" y="475"/>
                </a:lnTo>
                <a:lnTo>
                  <a:pt x="214" y="474"/>
                </a:lnTo>
                <a:lnTo>
                  <a:pt x="202" y="473"/>
                </a:lnTo>
                <a:lnTo>
                  <a:pt x="190" y="470"/>
                </a:lnTo>
                <a:lnTo>
                  <a:pt x="168" y="464"/>
                </a:lnTo>
                <a:lnTo>
                  <a:pt x="146" y="456"/>
                </a:lnTo>
                <a:lnTo>
                  <a:pt x="125" y="446"/>
                </a:lnTo>
                <a:lnTo>
                  <a:pt x="105" y="434"/>
                </a:lnTo>
                <a:lnTo>
                  <a:pt x="86" y="421"/>
                </a:lnTo>
                <a:lnTo>
                  <a:pt x="69" y="405"/>
                </a:lnTo>
                <a:lnTo>
                  <a:pt x="55" y="389"/>
                </a:lnTo>
                <a:lnTo>
                  <a:pt x="41" y="371"/>
                </a:lnTo>
                <a:lnTo>
                  <a:pt x="29" y="350"/>
                </a:lnTo>
                <a:lnTo>
                  <a:pt x="20" y="330"/>
                </a:lnTo>
                <a:lnTo>
                  <a:pt x="11" y="308"/>
                </a:lnTo>
                <a:lnTo>
                  <a:pt x="5" y="286"/>
                </a:lnTo>
                <a:lnTo>
                  <a:pt x="3" y="274"/>
                </a:lnTo>
                <a:lnTo>
                  <a:pt x="1" y="262"/>
                </a:lnTo>
                <a:lnTo>
                  <a:pt x="0" y="250"/>
                </a:lnTo>
                <a:lnTo>
                  <a:pt x="0" y="238"/>
                </a:lnTo>
                <a:lnTo>
                  <a:pt x="0" y="225"/>
                </a:lnTo>
                <a:lnTo>
                  <a:pt x="1" y="213"/>
                </a:lnTo>
                <a:lnTo>
                  <a:pt x="3" y="201"/>
                </a:lnTo>
                <a:lnTo>
                  <a:pt x="5" y="190"/>
                </a:lnTo>
                <a:lnTo>
                  <a:pt x="11" y="167"/>
                </a:lnTo>
                <a:lnTo>
                  <a:pt x="20" y="145"/>
                </a:lnTo>
                <a:lnTo>
                  <a:pt x="29" y="125"/>
                </a:lnTo>
                <a:lnTo>
                  <a:pt x="41" y="105"/>
                </a:lnTo>
                <a:lnTo>
                  <a:pt x="55" y="87"/>
                </a:lnTo>
                <a:lnTo>
                  <a:pt x="69" y="70"/>
                </a:lnTo>
                <a:lnTo>
                  <a:pt x="86" y="55"/>
                </a:lnTo>
                <a:lnTo>
                  <a:pt x="105" y="41"/>
                </a:lnTo>
                <a:lnTo>
                  <a:pt x="125" y="29"/>
                </a:lnTo>
                <a:lnTo>
                  <a:pt x="146" y="19"/>
                </a:lnTo>
                <a:lnTo>
                  <a:pt x="168" y="11"/>
                </a:lnTo>
                <a:lnTo>
                  <a:pt x="190" y="5"/>
                </a:lnTo>
                <a:lnTo>
                  <a:pt x="202" y="4"/>
                </a:lnTo>
                <a:lnTo>
                  <a:pt x="214" y="1"/>
                </a:lnTo>
                <a:lnTo>
                  <a:pt x="226" y="1"/>
                </a:lnTo>
                <a:lnTo>
                  <a:pt x="238" y="0"/>
                </a:lnTo>
                <a:close/>
              </a:path>
            </a:pathLst>
          </a:custGeom>
          <a:noFill/>
          <a:ln w="7938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4" name="Line 245"/>
          <p:cNvSpPr>
            <a:spLocks noChangeShapeType="1"/>
          </p:cNvSpPr>
          <p:nvPr/>
        </p:nvSpPr>
        <p:spPr bwMode="auto">
          <a:xfrm flipV="1">
            <a:off x="3162300" y="5175250"/>
            <a:ext cx="60325" cy="33338"/>
          </a:xfrm>
          <a:prstGeom prst="line">
            <a:avLst/>
          </a:prstGeom>
          <a:noFill/>
          <a:ln w="793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5" name="Freeform 246"/>
          <p:cNvSpPr>
            <a:spLocks/>
          </p:cNvSpPr>
          <p:nvPr/>
        </p:nvSpPr>
        <p:spPr bwMode="auto">
          <a:xfrm>
            <a:off x="3649663" y="5195888"/>
            <a:ext cx="812800" cy="122237"/>
          </a:xfrm>
          <a:custGeom>
            <a:avLst/>
            <a:gdLst>
              <a:gd name="T0" fmla="*/ 2147483647 w 2255"/>
              <a:gd name="T1" fmla="*/ 2147483647 h 342"/>
              <a:gd name="T2" fmla="*/ 2147483647 w 2255"/>
              <a:gd name="T3" fmla="*/ 2147483647 h 342"/>
              <a:gd name="T4" fmla="*/ 2147483647 w 2255"/>
              <a:gd name="T5" fmla="*/ 2147483647 h 342"/>
              <a:gd name="T6" fmla="*/ 2147483647 w 2255"/>
              <a:gd name="T7" fmla="*/ 2147483647 h 342"/>
              <a:gd name="T8" fmla="*/ 2147483647 w 2255"/>
              <a:gd name="T9" fmla="*/ 2147483647 h 342"/>
              <a:gd name="T10" fmla="*/ 2147483647 w 2255"/>
              <a:gd name="T11" fmla="*/ 2147483647 h 342"/>
              <a:gd name="T12" fmla="*/ 2147483647 w 2255"/>
              <a:gd name="T13" fmla="*/ 2147483647 h 342"/>
              <a:gd name="T14" fmla="*/ 2147483647 w 2255"/>
              <a:gd name="T15" fmla="*/ 2147483647 h 342"/>
              <a:gd name="T16" fmla="*/ 2147483647 w 2255"/>
              <a:gd name="T17" fmla="*/ 2147483647 h 342"/>
              <a:gd name="T18" fmla="*/ 2147483647 w 2255"/>
              <a:gd name="T19" fmla="*/ 2147483647 h 342"/>
              <a:gd name="T20" fmla="*/ 2147483647 w 2255"/>
              <a:gd name="T21" fmla="*/ 0 h 342"/>
              <a:gd name="T22" fmla="*/ 0 w 2255"/>
              <a:gd name="T23" fmla="*/ 0 h 342"/>
              <a:gd name="T24" fmla="*/ 0 w 2255"/>
              <a:gd name="T25" fmla="*/ 2147483647 h 342"/>
              <a:gd name="T26" fmla="*/ 46771134 w 2255"/>
              <a:gd name="T27" fmla="*/ 2147483647 h 342"/>
              <a:gd name="T28" fmla="*/ 187343696 w 2255"/>
              <a:gd name="T29" fmla="*/ 2147483647 h 342"/>
              <a:gd name="T30" fmla="*/ 281015746 w 2255"/>
              <a:gd name="T31" fmla="*/ 2147483647 h 342"/>
              <a:gd name="T32" fmla="*/ 561901733 w 2255"/>
              <a:gd name="T33" fmla="*/ 2147483647 h 342"/>
              <a:gd name="T34" fmla="*/ 842917209 w 2255"/>
              <a:gd name="T35" fmla="*/ 2147483647 h 342"/>
              <a:gd name="T36" fmla="*/ 1123933226 w 2255"/>
              <a:gd name="T37" fmla="*/ 2147483647 h 342"/>
              <a:gd name="T38" fmla="*/ 1545391290 w 2255"/>
              <a:gd name="T39" fmla="*/ 2147483647 h 342"/>
              <a:gd name="T40" fmla="*/ 2013621558 w 2255"/>
              <a:gd name="T41" fmla="*/ 2147483647 h 342"/>
              <a:gd name="T42" fmla="*/ 2147483647 w 2255"/>
              <a:gd name="T43" fmla="*/ 2147483647 h 342"/>
              <a:gd name="T44" fmla="*/ 2147483647 w 2255"/>
              <a:gd name="T45" fmla="*/ 2147483647 h 342"/>
              <a:gd name="T46" fmla="*/ 2147483647 w 2255"/>
              <a:gd name="T47" fmla="*/ 2147483647 h 342"/>
              <a:gd name="T48" fmla="*/ 2147483647 w 2255"/>
              <a:gd name="T49" fmla="*/ 2147483647 h 342"/>
              <a:gd name="T50" fmla="*/ 2147483647 w 2255"/>
              <a:gd name="T51" fmla="*/ 2147483647 h 342"/>
              <a:gd name="T52" fmla="*/ 2147483647 w 2255"/>
              <a:gd name="T53" fmla="*/ 2147483647 h 342"/>
              <a:gd name="T54" fmla="*/ 2147483647 w 2255"/>
              <a:gd name="T55" fmla="*/ 2147483647 h 342"/>
              <a:gd name="T56" fmla="*/ 2147483647 w 2255"/>
              <a:gd name="T57" fmla="*/ 2147483647 h 342"/>
              <a:gd name="T58" fmla="*/ 2147483647 w 2255"/>
              <a:gd name="T59" fmla="*/ 2147483647 h 342"/>
              <a:gd name="T60" fmla="*/ 2147483647 w 2255"/>
              <a:gd name="T61" fmla="*/ 2147483647 h 34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55"/>
              <a:gd name="T94" fmla="*/ 0 h 342"/>
              <a:gd name="T95" fmla="*/ 2255 w 2255"/>
              <a:gd name="T96" fmla="*/ 342 h 34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55" h="342">
                <a:moveTo>
                  <a:pt x="2252" y="251"/>
                </a:moveTo>
                <a:lnTo>
                  <a:pt x="144" y="251"/>
                </a:lnTo>
                <a:lnTo>
                  <a:pt x="134" y="250"/>
                </a:lnTo>
                <a:lnTo>
                  <a:pt x="124" y="248"/>
                </a:lnTo>
                <a:lnTo>
                  <a:pt x="115" y="243"/>
                </a:lnTo>
                <a:lnTo>
                  <a:pt x="107" y="235"/>
                </a:lnTo>
                <a:lnTo>
                  <a:pt x="101" y="228"/>
                </a:lnTo>
                <a:lnTo>
                  <a:pt x="96" y="220"/>
                </a:lnTo>
                <a:lnTo>
                  <a:pt x="92" y="209"/>
                </a:lnTo>
                <a:lnTo>
                  <a:pt x="91" y="199"/>
                </a:lnTo>
                <a:lnTo>
                  <a:pt x="91" y="0"/>
                </a:lnTo>
                <a:lnTo>
                  <a:pt x="0" y="0"/>
                </a:lnTo>
                <a:lnTo>
                  <a:pt x="0" y="199"/>
                </a:lnTo>
                <a:lnTo>
                  <a:pt x="1" y="214"/>
                </a:lnTo>
                <a:lnTo>
                  <a:pt x="4" y="227"/>
                </a:lnTo>
                <a:lnTo>
                  <a:pt x="6" y="242"/>
                </a:lnTo>
                <a:lnTo>
                  <a:pt x="12" y="255"/>
                </a:lnTo>
                <a:lnTo>
                  <a:pt x="18" y="267"/>
                </a:lnTo>
                <a:lnTo>
                  <a:pt x="24" y="279"/>
                </a:lnTo>
                <a:lnTo>
                  <a:pt x="33" y="290"/>
                </a:lnTo>
                <a:lnTo>
                  <a:pt x="43" y="300"/>
                </a:lnTo>
                <a:lnTo>
                  <a:pt x="52" y="309"/>
                </a:lnTo>
                <a:lnTo>
                  <a:pt x="64" y="318"/>
                </a:lnTo>
                <a:lnTo>
                  <a:pt x="75" y="325"/>
                </a:lnTo>
                <a:lnTo>
                  <a:pt x="89" y="331"/>
                </a:lnTo>
                <a:lnTo>
                  <a:pt x="102" y="336"/>
                </a:lnTo>
                <a:lnTo>
                  <a:pt x="115" y="340"/>
                </a:lnTo>
                <a:lnTo>
                  <a:pt x="130" y="342"/>
                </a:lnTo>
                <a:lnTo>
                  <a:pt x="144" y="342"/>
                </a:lnTo>
                <a:lnTo>
                  <a:pt x="2255" y="342"/>
                </a:lnTo>
                <a:lnTo>
                  <a:pt x="2252" y="251"/>
                </a:lnTo>
                <a:close/>
              </a:path>
            </a:pathLst>
          </a:custGeom>
          <a:noFill/>
          <a:ln w="7938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6" name="Freeform 247"/>
          <p:cNvSpPr>
            <a:spLocks/>
          </p:cNvSpPr>
          <p:nvPr/>
        </p:nvSpPr>
        <p:spPr bwMode="auto">
          <a:xfrm>
            <a:off x="3540125" y="5108575"/>
            <a:ext cx="171450" cy="173038"/>
          </a:xfrm>
          <a:custGeom>
            <a:avLst/>
            <a:gdLst>
              <a:gd name="T0" fmla="*/ 2147483647 w 476"/>
              <a:gd name="T1" fmla="*/ 0 h 474"/>
              <a:gd name="T2" fmla="*/ 2147483647 w 476"/>
              <a:gd name="T3" fmla="*/ 97285708 h 474"/>
              <a:gd name="T4" fmla="*/ 2147483647 w 476"/>
              <a:gd name="T5" fmla="*/ 486562105 h 474"/>
              <a:gd name="T6" fmla="*/ 2147483647 w 476"/>
              <a:gd name="T7" fmla="*/ 1410909507 h 474"/>
              <a:gd name="T8" fmla="*/ 2147483647 w 476"/>
              <a:gd name="T9" fmla="*/ 2147483647 h 474"/>
              <a:gd name="T10" fmla="*/ 2147483647 w 476"/>
              <a:gd name="T11" fmla="*/ 2147483647 h 474"/>
              <a:gd name="T12" fmla="*/ 2147483647 w 476"/>
              <a:gd name="T13" fmla="*/ 2147483647 h 474"/>
              <a:gd name="T14" fmla="*/ 2147483647 w 476"/>
              <a:gd name="T15" fmla="*/ 2147483647 h 474"/>
              <a:gd name="T16" fmla="*/ 2147483647 w 476"/>
              <a:gd name="T17" fmla="*/ 2147483647 h 474"/>
              <a:gd name="T18" fmla="*/ 2147483647 w 476"/>
              <a:gd name="T19" fmla="*/ 2147483647 h 474"/>
              <a:gd name="T20" fmla="*/ 2147483647 w 476"/>
              <a:gd name="T21" fmla="*/ 2147483647 h 474"/>
              <a:gd name="T22" fmla="*/ 2147483647 w 476"/>
              <a:gd name="T23" fmla="*/ 2147483647 h 474"/>
              <a:gd name="T24" fmla="*/ 2147483647 w 476"/>
              <a:gd name="T25" fmla="*/ 2147483647 h 474"/>
              <a:gd name="T26" fmla="*/ 2147483647 w 476"/>
              <a:gd name="T27" fmla="*/ 2147483647 h 474"/>
              <a:gd name="T28" fmla="*/ 2147483647 w 476"/>
              <a:gd name="T29" fmla="*/ 2147483647 h 474"/>
              <a:gd name="T30" fmla="*/ 2147483647 w 476"/>
              <a:gd name="T31" fmla="*/ 2147483647 h 474"/>
              <a:gd name="T32" fmla="*/ 2147483647 w 476"/>
              <a:gd name="T33" fmla="*/ 2147483647 h 474"/>
              <a:gd name="T34" fmla="*/ 2147483647 w 476"/>
              <a:gd name="T35" fmla="*/ 2147483647 h 474"/>
              <a:gd name="T36" fmla="*/ 2147483647 w 476"/>
              <a:gd name="T37" fmla="*/ 2147483647 h 474"/>
              <a:gd name="T38" fmla="*/ 2147483647 w 476"/>
              <a:gd name="T39" fmla="*/ 2147483647 h 474"/>
              <a:gd name="T40" fmla="*/ 2147483647 w 476"/>
              <a:gd name="T41" fmla="*/ 2147483647 h 474"/>
              <a:gd name="T42" fmla="*/ 2147483647 w 476"/>
              <a:gd name="T43" fmla="*/ 2147483647 h 474"/>
              <a:gd name="T44" fmla="*/ 2147483647 w 476"/>
              <a:gd name="T45" fmla="*/ 2147483647 h 474"/>
              <a:gd name="T46" fmla="*/ 2147483647 w 476"/>
              <a:gd name="T47" fmla="*/ 2147483647 h 474"/>
              <a:gd name="T48" fmla="*/ 2147483647 w 476"/>
              <a:gd name="T49" fmla="*/ 2147483647 h 474"/>
              <a:gd name="T50" fmla="*/ 2147483647 w 476"/>
              <a:gd name="T51" fmla="*/ 2147483647 h 474"/>
              <a:gd name="T52" fmla="*/ 1401929362 w 476"/>
              <a:gd name="T53" fmla="*/ 2147483647 h 474"/>
              <a:gd name="T54" fmla="*/ 514014712 w 476"/>
              <a:gd name="T55" fmla="*/ 2147483647 h 474"/>
              <a:gd name="T56" fmla="*/ 140244668 w 476"/>
              <a:gd name="T57" fmla="*/ 2147483647 h 474"/>
              <a:gd name="T58" fmla="*/ 93409993 w 476"/>
              <a:gd name="T59" fmla="*/ 2147483647 h 474"/>
              <a:gd name="T60" fmla="*/ 93409993 w 476"/>
              <a:gd name="T61" fmla="*/ 2147483647 h 474"/>
              <a:gd name="T62" fmla="*/ 140244668 w 476"/>
              <a:gd name="T63" fmla="*/ 2147483647 h 474"/>
              <a:gd name="T64" fmla="*/ 514014712 w 476"/>
              <a:gd name="T65" fmla="*/ 2147483647 h 474"/>
              <a:gd name="T66" fmla="*/ 1401929362 w 476"/>
              <a:gd name="T67" fmla="*/ 2147483647 h 474"/>
              <a:gd name="T68" fmla="*/ 2147483647 w 476"/>
              <a:gd name="T69" fmla="*/ 2147483647 h 474"/>
              <a:gd name="T70" fmla="*/ 2147483647 w 476"/>
              <a:gd name="T71" fmla="*/ 2147483647 h 474"/>
              <a:gd name="T72" fmla="*/ 2147483647 w 476"/>
              <a:gd name="T73" fmla="*/ 1410909507 h 474"/>
              <a:gd name="T74" fmla="*/ 2147483647 w 476"/>
              <a:gd name="T75" fmla="*/ 486562105 h 474"/>
              <a:gd name="T76" fmla="*/ 2147483647 w 476"/>
              <a:gd name="T77" fmla="*/ 97285708 h 474"/>
              <a:gd name="T78" fmla="*/ 2147483647 w 476"/>
              <a:gd name="T79" fmla="*/ 0 h 4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76"/>
              <a:gd name="T121" fmla="*/ 0 h 474"/>
              <a:gd name="T122" fmla="*/ 476 w 476"/>
              <a:gd name="T123" fmla="*/ 474 h 4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76" h="474">
                <a:moveTo>
                  <a:pt x="238" y="0"/>
                </a:moveTo>
                <a:lnTo>
                  <a:pt x="250" y="0"/>
                </a:lnTo>
                <a:lnTo>
                  <a:pt x="263" y="1"/>
                </a:lnTo>
                <a:lnTo>
                  <a:pt x="275" y="2"/>
                </a:lnTo>
                <a:lnTo>
                  <a:pt x="286" y="4"/>
                </a:lnTo>
                <a:lnTo>
                  <a:pt x="309" y="10"/>
                </a:lnTo>
                <a:lnTo>
                  <a:pt x="331" y="18"/>
                </a:lnTo>
                <a:lnTo>
                  <a:pt x="351" y="29"/>
                </a:lnTo>
                <a:lnTo>
                  <a:pt x="371" y="40"/>
                </a:lnTo>
                <a:lnTo>
                  <a:pt x="389" y="54"/>
                </a:lnTo>
                <a:lnTo>
                  <a:pt x="406" y="69"/>
                </a:lnTo>
                <a:lnTo>
                  <a:pt x="422" y="86"/>
                </a:lnTo>
                <a:lnTo>
                  <a:pt x="435" y="104"/>
                </a:lnTo>
                <a:lnTo>
                  <a:pt x="447" y="123"/>
                </a:lnTo>
                <a:lnTo>
                  <a:pt x="457" y="144"/>
                </a:lnTo>
                <a:lnTo>
                  <a:pt x="465" y="166"/>
                </a:lnTo>
                <a:lnTo>
                  <a:pt x="471" y="189"/>
                </a:lnTo>
                <a:lnTo>
                  <a:pt x="473" y="201"/>
                </a:lnTo>
                <a:lnTo>
                  <a:pt x="475" y="213"/>
                </a:lnTo>
                <a:lnTo>
                  <a:pt x="475" y="225"/>
                </a:lnTo>
                <a:lnTo>
                  <a:pt x="476" y="237"/>
                </a:lnTo>
                <a:lnTo>
                  <a:pt x="475" y="249"/>
                </a:lnTo>
                <a:lnTo>
                  <a:pt x="475" y="261"/>
                </a:lnTo>
                <a:lnTo>
                  <a:pt x="473" y="272"/>
                </a:lnTo>
                <a:lnTo>
                  <a:pt x="471" y="285"/>
                </a:lnTo>
                <a:lnTo>
                  <a:pt x="465" y="308"/>
                </a:lnTo>
                <a:lnTo>
                  <a:pt x="457" y="329"/>
                </a:lnTo>
                <a:lnTo>
                  <a:pt x="447" y="350"/>
                </a:lnTo>
                <a:lnTo>
                  <a:pt x="435" y="369"/>
                </a:lnTo>
                <a:lnTo>
                  <a:pt x="422" y="388"/>
                </a:lnTo>
                <a:lnTo>
                  <a:pt x="406" y="405"/>
                </a:lnTo>
                <a:lnTo>
                  <a:pt x="389" y="420"/>
                </a:lnTo>
                <a:lnTo>
                  <a:pt x="371" y="434"/>
                </a:lnTo>
                <a:lnTo>
                  <a:pt x="351" y="446"/>
                </a:lnTo>
                <a:lnTo>
                  <a:pt x="331" y="455"/>
                </a:lnTo>
                <a:lnTo>
                  <a:pt x="309" y="464"/>
                </a:lnTo>
                <a:lnTo>
                  <a:pt x="286" y="469"/>
                </a:lnTo>
                <a:lnTo>
                  <a:pt x="275" y="471"/>
                </a:lnTo>
                <a:lnTo>
                  <a:pt x="263" y="472"/>
                </a:lnTo>
                <a:lnTo>
                  <a:pt x="250" y="474"/>
                </a:lnTo>
                <a:lnTo>
                  <a:pt x="238" y="474"/>
                </a:lnTo>
                <a:lnTo>
                  <a:pt x="226" y="474"/>
                </a:lnTo>
                <a:lnTo>
                  <a:pt x="214" y="472"/>
                </a:lnTo>
                <a:lnTo>
                  <a:pt x="202" y="471"/>
                </a:lnTo>
                <a:lnTo>
                  <a:pt x="190" y="469"/>
                </a:lnTo>
                <a:lnTo>
                  <a:pt x="168" y="464"/>
                </a:lnTo>
                <a:lnTo>
                  <a:pt x="146" y="455"/>
                </a:lnTo>
                <a:lnTo>
                  <a:pt x="125" y="446"/>
                </a:lnTo>
                <a:lnTo>
                  <a:pt x="106" y="434"/>
                </a:lnTo>
                <a:lnTo>
                  <a:pt x="87" y="420"/>
                </a:lnTo>
                <a:lnTo>
                  <a:pt x="71" y="405"/>
                </a:lnTo>
                <a:lnTo>
                  <a:pt x="55" y="388"/>
                </a:lnTo>
                <a:lnTo>
                  <a:pt x="42" y="369"/>
                </a:lnTo>
                <a:lnTo>
                  <a:pt x="30" y="350"/>
                </a:lnTo>
                <a:lnTo>
                  <a:pt x="20" y="329"/>
                </a:lnTo>
                <a:lnTo>
                  <a:pt x="11" y="308"/>
                </a:lnTo>
                <a:lnTo>
                  <a:pt x="5" y="285"/>
                </a:lnTo>
                <a:lnTo>
                  <a:pt x="3" y="272"/>
                </a:lnTo>
                <a:lnTo>
                  <a:pt x="2" y="261"/>
                </a:lnTo>
                <a:lnTo>
                  <a:pt x="2" y="249"/>
                </a:lnTo>
                <a:lnTo>
                  <a:pt x="0" y="237"/>
                </a:lnTo>
                <a:lnTo>
                  <a:pt x="2" y="225"/>
                </a:lnTo>
                <a:lnTo>
                  <a:pt x="2" y="213"/>
                </a:lnTo>
                <a:lnTo>
                  <a:pt x="3" y="201"/>
                </a:lnTo>
                <a:lnTo>
                  <a:pt x="5" y="189"/>
                </a:lnTo>
                <a:lnTo>
                  <a:pt x="11" y="166"/>
                </a:lnTo>
                <a:lnTo>
                  <a:pt x="20" y="144"/>
                </a:lnTo>
                <a:lnTo>
                  <a:pt x="30" y="123"/>
                </a:lnTo>
                <a:lnTo>
                  <a:pt x="42" y="104"/>
                </a:lnTo>
                <a:lnTo>
                  <a:pt x="55" y="86"/>
                </a:lnTo>
                <a:lnTo>
                  <a:pt x="71" y="69"/>
                </a:lnTo>
                <a:lnTo>
                  <a:pt x="87" y="54"/>
                </a:lnTo>
                <a:lnTo>
                  <a:pt x="106" y="40"/>
                </a:lnTo>
                <a:lnTo>
                  <a:pt x="125" y="29"/>
                </a:lnTo>
                <a:lnTo>
                  <a:pt x="146" y="18"/>
                </a:lnTo>
                <a:lnTo>
                  <a:pt x="168" y="10"/>
                </a:lnTo>
                <a:lnTo>
                  <a:pt x="190" y="4"/>
                </a:lnTo>
                <a:lnTo>
                  <a:pt x="202" y="2"/>
                </a:lnTo>
                <a:lnTo>
                  <a:pt x="214" y="1"/>
                </a:lnTo>
                <a:lnTo>
                  <a:pt x="226" y="0"/>
                </a:lnTo>
                <a:lnTo>
                  <a:pt x="2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7" name="Freeform 248"/>
          <p:cNvSpPr>
            <a:spLocks/>
          </p:cNvSpPr>
          <p:nvPr/>
        </p:nvSpPr>
        <p:spPr bwMode="auto">
          <a:xfrm>
            <a:off x="3540125" y="5108575"/>
            <a:ext cx="171450" cy="173038"/>
          </a:xfrm>
          <a:custGeom>
            <a:avLst/>
            <a:gdLst>
              <a:gd name="T0" fmla="*/ 2147483647 w 476"/>
              <a:gd name="T1" fmla="*/ 0 h 474"/>
              <a:gd name="T2" fmla="*/ 2147483647 w 476"/>
              <a:gd name="T3" fmla="*/ 97285708 h 474"/>
              <a:gd name="T4" fmla="*/ 2147483647 w 476"/>
              <a:gd name="T5" fmla="*/ 486562105 h 474"/>
              <a:gd name="T6" fmla="*/ 2147483647 w 476"/>
              <a:gd name="T7" fmla="*/ 1410909507 h 474"/>
              <a:gd name="T8" fmla="*/ 2147483647 w 476"/>
              <a:gd name="T9" fmla="*/ 2147483647 h 474"/>
              <a:gd name="T10" fmla="*/ 2147483647 w 476"/>
              <a:gd name="T11" fmla="*/ 2147483647 h 474"/>
              <a:gd name="T12" fmla="*/ 2147483647 w 476"/>
              <a:gd name="T13" fmla="*/ 2147483647 h 474"/>
              <a:gd name="T14" fmla="*/ 2147483647 w 476"/>
              <a:gd name="T15" fmla="*/ 2147483647 h 474"/>
              <a:gd name="T16" fmla="*/ 2147483647 w 476"/>
              <a:gd name="T17" fmla="*/ 2147483647 h 474"/>
              <a:gd name="T18" fmla="*/ 2147483647 w 476"/>
              <a:gd name="T19" fmla="*/ 2147483647 h 474"/>
              <a:gd name="T20" fmla="*/ 2147483647 w 476"/>
              <a:gd name="T21" fmla="*/ 2147483647 h 474"/>
              <a:gd name="T22" fmla="*/ 2147483647 w 476"/>
              <a:gd name="T23" fmla="*/ 2147483647 h 474"/>
              <a:gd name="T24" fmla="*/ 2147483647 w 476"/>
              <a:gd name="T25" fmla="*/ 2147483647 h 474"/>
              <a:gd name="T26" fmla="*/ 2147483647 w 476"/>
              <a:gd name="T27" fmla="*/ 2147483647 h 474"/>
              <a:gd name="T28" fmla="*/ 2147483647 w 476"/>
              <a:gd name="T29" fmla="*/ 2147483647 h 474"/>
              <a:gd name="T30" fmla="*/ 2147483647 w 476"/>
              <a:gd name="T31" fmla="*/ 2147483647 h 474"/>
              <a:gd name="T32" fmla="*/ 2147483647 w 476"/>
              <a:gd name="T33" fmla="*/ 2147483647 h 474"/>
              <a:gd name="T34" fmla="*/ 2147483647 w 476"/>
              <a:gd name="T35" fmla="*/ 2147483647 h 474"/>
              <a:gd name="T36" fmla="*/ 2147483647 w 476"/>
              <a:gd name="T37" fmla="*/ 2147483647 h 474"/>
              <a:gd name="T38" fmla="*/ 2147483647 w 476"/>
              <a:gd name="T39" fmla="*/ 2147483647 h 474"/>
              <a:gd name="T40" fmla="*/ 2147483647 w 476"/>
              <a:gd name="T41" fmla="*/ 2147483647 h 474"/>
              <a:gd name="T42" fmla="*/ 2147483647 w 476"/>
              <a:gd name="T43" fmla="*/ 2147483647 h 474"/>
              <a:gd name="T44" fmla="*/ 2147483647 w 476"/>
              <a:gd name="T45" fmla="*/ 2147483647 h 474"/>
              <a:gd name="T46" fmla="*/ 2147483647 w 476"/>
              <a:gd name="T47" fmla="*/ 2147483647 h 474"/>
              <a:gd name="T48" fmla="*/ 2147483647 w 476"/>
              <a:gd name="T49" fmla="*/ 2147483647 h 474"/>
              <a:gd name="T50" fmla="*/ 2147483647 w 476"/>
              <a:gd name="T51" fmla="*/ 2147483647 h 474"/>
              <a:gd name="T52" fmla="*/ 1401929362 w 476"/>
              <a:gd name="T53" fmla="*/ 2147483647 h 474"/>
              <a:gd name="T54" fmla="*/ 514014712 w 476"/>
              <a:gd name="T55" fmla="*/ 2147483647 h 474"/>
              <a:gd name="T56" fmla="*/ 140244668 w 476"/>
              <a:gd name="T57" fmla="*/ 2147483647 h 474"/>
              <a:gd name="T58" fmla="*/ 93409993 w 476"/>
              <a:gd name="T59" fmla="*/ 2147483647 h 474"/>
              <a:gd name="T60" fmla="*/ 93409993 w 476"/>
              <a:gd name="T61" fmla="*/ 2147483647 h 474"/>
              <a:gd name="T62" fmla="*/ 140244668 w 476"/>
              <a:gd name="T63" fmla="*/ 2147483647 h 474"/>
              <a:gd name="T64" fmla="*/ 514014712 w 476"/>
              <a:gd name="T65" fmla="*/ 2147483647 h 474"/>
              <a:gd name="T66" fmla="*/ 1401929362 w 476"/>
              <a:gd name="T67" fmla="*/ 2147483647 h 474"/>
              <a:gd name="T68" fmla="*/ 2147483647 w 476"/>
              <a:gd name="T69" fmla="*/ 2147483647 h 474"/>
              <a:gd name="T70" fmla="*/ 2147483647 w 476"/>
              <a:gd name="T71" fmla="*/ 2147483647 h 474"/>
              <a:gd name="T72" fmla="*/ 2147483647 w 476"/>
              <a:gd name="T73" fmla="*/ 1410909507 h 474"/>
              <a:gd name="T74" fmla="*/ 2147483647 w 476"/>
              <a:gd name="T75" fmla="*/ 486562105 h 474"/>
              <a:gd name="T76" fmla="*/ 2147483647 w 476"/>
              <a:gd name="T77" fmla="*/ 97285708 h 474"/>
              <a:gd name="T78" fmla="*/ 2147483647 w 476"/>
              <a:gd name="T79" fmla="*/ 0 h 4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76"/>
              <a:gd name="T121" fmla="*/ 0 h 474"/>
              <a:gd name="T122" fmla="*/ 476 w 476"/>
              <a:gd name="T123" fmla="*/ 474 h 4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76" h="474">
                <a:moveTo>
                  <a:pt x="238" y="0"/>
                </a:moveTo>
                <a:lnTo>
                  <a:pt x="250" y="0"/>
                </a:lnTo>
                <a:lnTo>
                  <a:pt x="263" y="1"/>
                </a:lnTo>
                <a:lnTo>
                  <a:pt x="275" y="2"/>
                </a:lnTo>
                <a:lnTo>
                  <a:pt x="286" y="4"/>
                </a:lnTo>
                <a:lnTo>
                  <a:pt x="309" y="10"/>
                </a:lnTo>
                <a:lnTo>
                  <a:pt x="331" y="18"/>
                </a:lnTo>
                <a:lnTo>
                  <a:pt x="351" y="29"/>
                </a:lnTo>
                <a:lnTo>
                  <a:pt x="371" y="40"/>
                </a:lnTo>
                <a:lnTo>
                  <a:pt x="389" y="54"/>
                </a:lnTo>
                <a:lnTo>
                  <a:pt x="406" y="69"/>
                </a:lnTo>
                <a:lnTo>
                  <a:pt x="422" y="86"/>
                </a:lnTo>
                <a:lnTo>
                  <a:pt x="435" y="104"/>
                </a:lnTo>
                <a:lnTo>
                  <a:pt x="447" y="123"/>
                </a:lnTo>
                <a:lnTo>
                  <a:pt x="457" y="144"/>
                </a:lnTo>
                <a:lnTo>
                  <a:pt x="465" y="166"/>
                </a:lnTo>
                <a:lnTo>
                  <a:pt x="471" y="189"/>
                </a:lnTo>
                <a:lnTo>
                  <a:pt x="473" y="201"/>
                </a:lnTo>
                <a:lnTo>
                  <a:pt x="475" y="213"/>
                </a:lnTo>
                <a:lnTo>
                  <a:pt x="475" y="225"/>
                </a:lnTo>
                <a:lnTo>
                  <a:pt x="476" y="237"/>
                </a:lnTo>
                <a:lnTo>
                  <a:pt x="475" y="249"/>
                </a:lnTo>
                <a:lnTo>
                  <a:pt x="475" y="261"/>
                </a:lnTo>
                <a:lnTo>
                  <a:pt x="473" y="272"/>
                </a:lnTo>
                <a:lnTo>
                  <a:pt x="471" y="285"/>
                </a:lnTo>
                <a:lnTo>
                  <a:pt x="465" y="308"/>
                </a:lnTo>
                <a:lnTo>
                  <a:pt x="457" y="329"/>
                </a:lnTo>
                <a:lnTo>
                  <a:pt x="447" y="350"/>
                </a:lnTo>
                <a:lnTo>
                  <a:pt x="435" y="369"/>
                </a:lnTo>
                <a:lnTo>
                  <a:pt x="422" y="388"/>
                </a:lnTo>
                <a:lnTo>
                  <a:pt x="406" y="405"/>
                </a:lnTo>
                <a:lnTo>
                  <a:pt x="389" y="420"/>
                </a:lnTo>
                <a:lnTo>
                  <a:pt x="371" y="434"/>
                </a:lnTo>
                <a:lnTo>
                  <a:pt x="351" y="446"/>
                </a:lnTo>
                <a:lnTo>
                  <a:pt x="331" y="455"/>
                </a:lnTo>
                <a:lnTo>
                  <a:pt x="309" y="464"/>
                </a:lnTo>
                <a:lnTo>
                  <a:pt x="286" y="469"/>
                </a:lnTo>
                <a:lnTo>
                  <a:pt x="275" y="471"/>
                </a:lnTo>
                <a:lnTo>
                  <a:pt x="263" y="472"/>
                </a:lnTo>
                <a:lnTo>
                  <a:pt x="250" y="474"/>
                </a:lnTo>
                <a:lnTo>
                  <a:pt x="238" y="474"/>
                </a:lnTo>
                <a:lnTo>
                  <a:pt x="226" y="474"/>
                </a:lnTo>
                <a:lnTo>
                  <a:pt x="214" y="472"/>
                </a:lnTo>
                <a:lnTo>
                  <a:pt x="202" y="471"/>
                </a:lnTo>
                <a:lnTo>
                  <a:pt x="190" y="469"/>
                </a:lnTo>
                <a:lnTo>
                  <a:pt x="168" y="464"/>
                </a:lnTo>
                <a:lnTo>
                  <a:pt x="146" y="455"/>
                </a:lnTo>
                <a:lnTo>
                  <a:pt x="125" y="446"/>
                </a:lnTo>
                <a:lnTo>
                  <a:pt x="106" y="434"/>
                </a:lnTo>
                <a:lnTo>
                  <a:pt x="87" y="420"/>
                </a:lnTo>
                <a:lnTo>
                  <a:pt x="71" y="405"/>
                </a:lnTo>
                <a:lnTo>
                  <a:pt x="55" y="388"/>
                </a:lnTo>
                <a:lnTo>
                  <a:pt x="42" y="369"/>
                </a:lnTo>
                <a:lnTo>
                  <a:pt x="30" y="350"/>
                </a:lnTo>
                <a:lnTo>
                  <a:pt x="20" y="329"/>
                </a:lnTo>
                <a:lnTo>
                  <a:pt x="11" y="308"/>
                </a:lnTo>
                <a:lnTo>
                  <a:pt x="5" y="285"/>
                </a:lnTo>
                <a:lnTo>
                  <a:pt x="3" y="272"/>
                </a:lnTo>
                <a:lnTo>
                  <a:pt x="2" y="261"/>
                </a:lnTo>
                <a:lnTo>
                  <a:pt x="2" y="249"/>
                </a:lnTo>
                <a:lnTo>
                  <a:pt x="0" y="237"/>
                </a:lnTo>
                <a:lnTo>
                  <a:pt x="2" y="225"/>
                </a:lnTo>
                <a:lnTo>
                  <a:pt x="2" y="213"/>
                </a:lnTo>
                <a:lnTo>
                  <a:pt x="3" y="201"/>
                </a:lnTo>
                <a:lnTo>
                  <a:pt x="5" y="189"/>
                </a:lnTo>
                <a:lnTo>
                  <a:pt x="11" y="166"/>
                </a:lnTo>
                <a:lnTo>
                  <a:pt x="20" y="144"/>
                </a:lnTo>
                <a:lnTo>
                  <a:pt x="30" y="123"/>
                </a:lnTo>
                <a:lnTo>
                  <a:pt x="42" y="104"/>
                </a:lnTo>
                <a:lnTo>
                  <a:pt x="55" y="86"/>
                </a:lnTo>
                <a:lnTo>
                  <a:pt x="71" y="69"/>
                </a:lnTo>
                <a:lnTo>
                  <a:pt x="87" y="54"/>
                </a:lnTo>
                <a:lnTo>
                  <a:pt x="106" y="40"/>
                </a:lnTo>
                <a:lnTo>
                  <a:pt x="125" y="29"/>
                </a:lnTo>
                <a:lnTo>
                  <a:pt x="146" y="18"/>
                </a:lnTo>
                <a:lnTo>
                  <a:pt x="168" y="10"/>
                </a:lnTo>
                <a:lnTo>
                  <a:pt x="190" y="4"/>
                </a:lnTo>
                <a:lnTo>
                  <a:pt x="202" y="2"/>
                </a:lnTo>
                <a:lnTo>
                  <a:pt x="214" y="1"/>
                </a:lnTo>
                <a:lnTo>
                  <a:pt x="226" y="0"/>
                </a:lnTo>
                <a:lnTo>
                  <a:pt x="238" y="0"/>
                </a:lnTo>
                <a:close/>
              </a:path>
            </a:pathLst>
          </a:custGeom>
          <a:noFill/>
          <a:ln w="7938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8" name="Line 249"/>
          <p:cNvSpPr>
            <a:spLocks noChangeShapeType="1"/>
          </p:cNvSpPr>
          <p:nvPr/>
        </p:nvSpPr>
        <p:spPr bwMode="auto">
          <a:xfrm flipV="1">
            <a:off x="3624263" y="5138738"/>
            <a:ext cx="39687" cy="57150"/>
          </a:xfrm>
          <a:prstGeom prst="line">
            <a:avLst/>
          </a:prstGeom>
          <a:noFill/>
          <a:ln w="7938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9" name="Freeform 250"/>
          <p:cNvSpPr>
            <a:spLocks/>
          </p:cNvSpPr>
          <p:nvPr/>
        </p:nvSpPr>
        <p:spPr bwMode="auto">
          <a:xfrm>
            <a:off x="7812088" y="2994025"/>
            <a:ext cx="808037" cy="1082675"/>
          </a:xfrm>
          <a:custGeom>
            <a:avLst/>
            <a:gdLst>
              <a:gd name="T0" fmla="*/ 0 w 509"/>
              <a:gd name="T1" fmla="*/ 2147483647 h 682"/>
              <a:gd name="T2" fmla="*/ 0 w 509"/>
              <a:gd name="T3" fmla="*/ 2147483647 h 682"/>
              <a:gd name="T4" fmla="*/ 2147483647 w 509"/>
              <a:gd name="T5" fmla="*/ 2147483647 h 682"/>
              <a:gd name="T6" fmla="*/ 2147483647 w 509"/>
              <a:gd name="T7" fmla="*/ 2147483647 h 682"/>
              <a:gd name="T8" fmla="*/ 2147483647 w 509"/>
              <a:gd name="T9" fmla="*/ 2147483647 h 682"/>
              <a:gd name="T10" fmla="*/ 2147483647 w 509"/>
              <a:gd name="T11" fmla="*/ 0 h 682"/>
              <a:gd name="T12" fmla="*/ 2147483647 w 509"/>
              <a:gd name="T13" fmla="*/ 0 h 682"/>
              <a:gd name="T14" fmla="*/ 2147483647 w 509"/>
              <a:gd name="T15" fmla="*/ 2147483647 h 682"/>
              <a:gd name="T16" fmla="*/ 2147483647 w 509"/>
              <a:gd name="T17" fmla="*/ 2147483647 h 682"/>
              <a:gd name="T18" fmla="*/ 2147483647 w 509"/>
              <a:gd name="T19" fmla="*/ 2147483647 h 682"/>
              <a:gd name="T20" fmla="*/ 2147483647 w 509"/>
              <a:gd name="T21" fmla="*/ 2147483647 h 682"/>
              <a:gd name="T22" fmla="*/ 2147483647 w 509"/>
              <a:gd name="T23" fmla="*/ 2147483647 h 682"/>
              <a:gd name="T24" fmla="*/ 2147483647 w 509"/>
              <a:gd name="T25" fmla="*/ 2147483647 h 682"/>
              <a:gd name="T26" fmla="*/ 0 w 509"/>
              <a:gd name="T27" fmla="*/ 2147483647 h 68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9"/>
              <a:gd name="T43" fmla="*/ 0 h 682"/>
              <a:gd name="T44" fmla="*/ 509 w 509"/>
              <a:gd name="T45" fmla="*/ 682 h 68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9" h="682">
                <a:moveTo>
                  <a:pt x="0" y="567"/>
                </a:moveTo>
                <a:lnTo>
                  <a:pt x="0" y="90"/>
                </a:lnTo>
                <a:lnTo>
                  <a:pt x="39" y="90"/>
                </a:lnTo>
                <a:lnTo>
                  <a:pt x="39" y="47"/>
                </a:lnTo>
                <a:lnTo>
                  <a:pt x="82" y="47"/>
                </a:lnTo>
                <a:lnTo>
                  <a:pt x="82" y="0"/>
                </a:lnTo>
                <a:lnTo>
                  <a:pt x="509" y="0"/>
                </a:lnTo>
                <a:lnTo>
                  <a:pt x="509" y="596"/>
                </a:lnTo>
                <a:lnTo>
                  <a:pt x="469" y="596"/>
                </a:lnTo>
                <a:lnTo>
                  <a:pt x="469" y="639"/>
                </a:lnTo>
                <a:lnTo>
                  <a:pt x="430" y="639"/>
                </a:lnTo>
                <a:lnTo>
                  <a:pt x="430" y="682"/>
                </a:lnTo>
                <a:lnTo>
                  <a:pt x="104" y="682"/>
                </a:lnTo>
                <a:lnTo>
                  <a:pt x="0" y="567"/>
                </a:lnTo>
                <a:close/>
              </a:path>
            </a:pathLst>
          </a:custGeom>
          <a:solidFill>
            <a:schemeClr val="folHlink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0" name="Freeform 251"/>
          <p:cNvSpPr>
            <a:spLocks/>
          </p:cNvSpPr>
          <p:nvPr/>
        </p:nvSpPr>
        <p:spPr bwMode="auto">
          <a:xfrm>
            <a:off x="7874000" y="3068638"/>
            <a:ext cx="682625" cy="939800"/>
          </a:xfrm>
          <a:custGeom>
            <a:avLst/>
            <a:gdLst>
              <a:gd name="T0" fmla="*/ 2147483647 w 430"/>
              <a:gd name="T1" fmla="*/ 0 h 592"/>
              <a:gd name="T2" fmla="*/ 2147483647 w 430"/>
              <a:gd name="T3" fmla="*/ 0 h 592"/>
              <a:gd name="T4" fmla="*/ 2147483647 w 430"/>
              <a:gd name="T5" fmla="*/ 2147483647 h 592"/>
              <a:gd name="T6" fmla="*/ 2147483647 w 430"/>
              <a:gd name="T7" fmla="*/ 2147483647 h 592"/>
              <a:gd name="T8" fmla="*/ 2147483647 w 430"/>
              <a:gd name="T9" fmla="*/ 2147483647 h 592"/>
              <a:gd name="T10" fmla="*/ 0 w 430"/>
              <a:gd name="T11" fmla="*/ 2147483647 h 592"/>
              <a:gd name="T12" fmla="*/ 0 w 430"/>
              <a:gd name="T13" fmla="*/ 0 h 592"/>
              <a:gd name="T14" fmla="*/ 2147483647 w 430"/>
              <a:gd name="T15" fmla="*/ 0 h 5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0"/>
              <a:gd name="T25" fmla="*/ 0 h 592"/>
              <a:gd name="T26" fmla="*/ 430 w 430"/>
              <a:gd name="T27" fmla="*/ 592 h 5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0" h="592">
                <a:moveTo>
                  <a:pt x="43" y="0"/>
                </a:moveTo>
                <a:lnTo>
                  <a:pt x="430" y="0"/>
                </a:lnTo>
                <a:lnTo>
                  <a:pt x="430" y="592"/>
                </a:lnTo>
                <a:lnTo>
                  <a:pt x="391" y="592"/>
                </a:lnTo>
                <a:lnTo>
                  <a:pt x="391" y="43"/>
                </a:lnTo>
                <a:lnTo>
                  <a:pt x="0" y="43"/>
                </a:lnTo>
                <a:lnTo>
                  <a:pt x="0" y="0"/>
                </a:lnTo>
                <a:lnTo>
                  <a:pt x="43" y="0"/>
                </a:lnTo>
                <a:close/>
              </a:path>
            </a:pathLst>
          </a:custGeom>
          <a:solidFill>
            <a:schemeClr val="folHlink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1" name="Freeform 252"/>
          <p:cNvSpPr>
            <a:spLocks/>
          </p:cNvSpPr>
          <p:nvPr/>
        </p:nvSpPr>
        <p:spPr bwMode="auto">
          <a:xfrm>
            <a:off x="7812088" y="3894138"/>
            <a:ext cx="165100" cy="182562"/>
          </a:xfrm>
          <a:custGeom>
            <a:avLst/>
            <a:gdLst>
              <a:gd name="T0" fmla="*/ 0 w 104"/>
              <a:gd name="T1" fmla="*/ 0 h 115"/>
              <a:gd name="T2" fmla="*/ 2147483647 w 104"/>
              <a:gd name="T3" fmla="*/ 0 h 115"/>
              <a:gd name="T4" fmla="*/ 2147483647 w 104"/>
              <a:gd name="T5" fmla="*/ 2147483647 h 115"/>
              <a:gd name="T6" fmla="*/ 0 w 104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115"/>
              <a:gd name="T14" fmla="*/ 104 w 104"/>
              <a:gd name="T15" fmla="*/ 115 h 1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115">
                <a:moveTo>
                  <a:pt x="0" y="0"/>
                </a:moveTo>
                <a:lnTo>
                  <a:pt x="104" y="0"/>
                </a:lnTo>
                <a:lnTo>
                  <a:pt x="104" y="115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7672" name="Freeform 253"/>
          <p:cNvSpPr>
            <a:spLocks/>
          </p:cNvSpPr>
          <p:nvPr/>
        </p:nvSpPr>
        <p:spPr bwMode="auto">
          <a:xfrm>
            <a:off x="6011863" y="2276475"/>
            <a:ext cx="1365250" cy="1365250"/>
          </a:xfrm>
          <a:custGeom>
            <a:avLst/>
            <a:gdLst>
              <a:gd name="T0" fmla="*/ 2147483647 w 2579"/>
              <a:gd name="T1" fmla="*/ 2147483647 h 2579"/>
              <a:gd name="T2" fmla="*/ 2147483647 w 2579"/>
              <a:gd name="T3" fmla="*/ 2147483647 h 2579"/>
              <a:gd name="T4" fmla="*/ 2147483647 w 2579"/>
              <a:gd name="T5" fmla="*/ 2147483647 h 2579"/>
              <a:gd name="T6" fmla="*/ 2147483647 w 2579"/>
              <a:gd name="T7" fmla="*/ 2147483647 h 2579"/>
              <a:gd name="T8" fmla="*/ 2147483647 w 2579"/>
              <a:gd name="T9" fmla="*/ 2147483647 h 2579"/>
              <a:gd name="T10" fmla="*/ 2147483647 w 2579"/>
              <a:gd name="T11" fmla="*/ 2147483647 h 2579"/>
              <a:gd name="T12" fmla="*/ 2147483647 w 2579"/>
              <a:gd name="T13" fmla="*/ 2147483647 h 2579"/>
              <a:gd name="T14" fmla="*/ 2147483647 w 2579"/>
              <a:gd name="T15" fmla="*/ 2147483647 h 2579"/>
              <a:gd name="T16" fmla="*/ 2147483647 w 2579"/>
              <a:gd name="T17" fmla="*/ 2147483647 h 2579"/>
              <a:gd name="T18" fmla="*/ 2147483647 w 2579"/>
              <a:gd name="T19" fmla="*/ 2147483647 h 2579"/>
              <a:gd name="T20" fmla="*/ 2147483647 w 2579"/>
              <a:gd name="T21" fmla="*/ 2147483647 h 2579"/>
              <a:gd name="T22" fmla="*/ 2147483647 w 2579"/>
              <a:gd name="T23" fmla="*/ 2147483647 h 2579"/>
              <a:gd name="T24" fmla="*/ 2147483647 w 2579"/>
              <a:gd name="T25" fmla="*/ 2147483647 h 2579"/>
              <a:gd name="T26" fmla="*/ 2147483647 w 2579"/>
              <a:gd name="T27" fmla="*/ 2147483647 h 2579"/>
              <a:gd name="T28" fmla="*/ 2147483647 w 2579"/>
              <a:gd name="T29" fmla="*/ 2147483647 h 2579"/>
              <a:gd name="T30" fmla="*/ 2147483647 w 2579"/>
              <a:gd name="T31" fmla="*/ 2147483647 h 2579"/>
              <a:gd name="T32" fmla="*/ 2147483647 w 2579"/>
              <a:gd name="T33" fmla="*/ 2147483647 h 2579"/>
              <a:gd name="T34" fmla="*/ 2147483647 w 2579"/>
              <a:gd name="T35" fmla="*/ 2147483647 h 2579"/>
              <a:gd name="T36" fmla="*/ 2147483647 w 2579"/>
              <a:gd name="T37" fmla="*/ 2147483647 h 2579"/>
              <a:gd name="T38" fmla="*/ 2147483647 w 2579"/>
              <a:gd name="T39" fmla="*/ 2147483647 h 2579"/>
              <a:gd name="T40" fmla="*/ 2147483647 w 2579"/>
              <a:gd name="T41" fmla="*/ 2147483647 h 2579"/>
              <a:gd name="T42" fmla="*/ 2147483647 w 2579"/>
              <a:gd name="T43" fmla="*/ 2147483647 h 2579"/>
              <a:gd name="T44" fmla="*/ 2147483647 w 2579"/>
              <a:gd name="T45" fmla="*/ 2147483647 h 2579"/>
              <a:gd name="T46" fmla="*/ 2147483647 w 2579"/>
              <a:gd name="T47" fmla="*/ 2147483647 h 2579"/>
              <a:gd name="T48" fmla="*/ 2147483647 w 2579"/>
              <a:gd name="T49" fmla="*/ 2147483647 h 2579"/>
              <a:gd name="T50" fmla="*/ 2147483647 w 2579"/>
              <a:gd name="T51" fmla="*/ 2147483647 h 2579"/>
              <a:gd name="T52" fmla="*/ 2147483647 w 2579"/>
              <a:gd name="T53" fmla="*/ 2147483647 h 2579"/>
              <a:gd name="T54" fmla="*/ 2147483647 w 2579"/>
              <a:gd name="T55" fmla="*/ 2147483647 h 2579"/>
              <a:gd name="T56" fmla="*/ 2147483647 w 2579"/>
              <a:gd name="T57" fmla="*/ 2147483647 h 2579"/>
              <a:gd name="T58" fmla="*/ 2147483647 w 2579"/>
              <a:gd name="T59" fmla="*/ 2147483647 h 2579"/>
              <a:gd name="T60" fmla="*/ 2147483647 w 2579"/>
              <a:gd name="T61" fmla="*/ 2147483647 h 2579"/>
              <a:gd name="T62" fmla="*/ 2147483647 w 2579"/>
              <a:gd name="T63" fmla="*/ 2147483647 h 2579"/>
              <a:gd name="T64" fmla="*/ 2147483647 w 2579"/>
              <a:gd name="T65" fmla="*/ 2147483647 h 2579"/>
              <a:gd name="T66" fmla="*/ 2147483647 w 2579"/>
              <a:gd name="T67" fmla="*/ 2147483647 h 2579"/>
              <a:gd name="T68" fmla="*/ 2147483647 w 2579"/>
              <a:gd name="T69" fmla="*/ 148244244 h 2579"/>
              <a:gd name="T70" fmla="*/ 2147483647 w 2579"/>
              <a:gd name="T71" fmla="*/ 2147483647 h 2579"/>
              <a:gd name="T72" fmla="*/ 2147483647 w 2579"/>
              <a:gd name="T73" fmla="*/ 2147483647 h 2579"/>
              <a:gd name="T74" fmla="*/ 2147483647 w 2579"/>
              <a:gd name="T75" fmla="*/ 2147483647 h 2579"/>
              <a:gd name="T76" fmla="*/ 2147483647 w 2579"/>
              <a:gd name="T77" fmla="*/ 2147483647 h 2579"/>
              <a:gd name="T78" fmla="*/ 2147483647 w 2579"/>
              <a:gd name="T79" fmla="*/ 2147483647 h 2579"/>
              <a:gd name="T80" fmla="*/ 2147483647 w 2579"/>
              <a:gd name="T81" fmla="*/ 2147483647 h 2579"/>
              <a:gd name="T82" fmla="*/ 2147483647 w 2579"/>
              <a:gd name="T83" fmla="*/ 2147483647 h 2579"/>
              <a:gd name="T84" fmla="*/ 2147483647 w 2579"/>
              <a:gd name="T85" fmla="*/ 2147483647 h 2579"/>
              <a:gd name="T86" fmla="*/ 2147483647 w 2579"/>
              <a:gd name="T87" fmla="*/ 2147483647 h 2579"/>
              <a:gd name="T88" fmla="*/ 2147483647 w 2579"/>
              <a:gd name="T89" fmla="*/ 2147483647 h 2579"/>
              <a:gd name="T90" fmla="*/ 2147483647 w 2579"/>
              <a:gd name="T91" fmla="*/ 2147483647 h 2579"/>
              <a:gd name="T92" fmla="*/ 2147483647 w 2579"/>
              <a:gd name="T93" fmla="*/ 2147483647 h 2579"/>
              <a:gd name="T94" fmla="*/ 2147483647 w 2579"/>
              <a:gd name="T95" fmla="*/ 2147483647 h 2579"/>
              <a:gd name="T96" fmla="*/ 2147483647 w 2579"/>
              <a:gd name="T97" fmla="*/ 2147483647 h 2579"/>
              <a:gd name="T98" fmla="*/ 2147483647 w 2579"/>
              <a:gd name="T99" fmla="*/ 2147483647 h 2579"/>
              <a:gd name="T100" fmla="*/ 2147483647 w 2579"/>
              <a:gd name="T101" fmla="*/ 2147483647 h 2579"/>
              <a:gd name="T102" fmla="*/ 2147483647 w 2579"/>
              <a:gd name="T103" fmla="*/ 2147483647 h 2579"/>
              <a:gd name="T104" fmla="*/ 2147483647 w 2579"/>
              <a:gd name="T105" fmla="*/ 2147483647 h 2579"/>
              <a:gd name="T106" fmla="*/ 2147483647 w 2579"/>
              <a:gd name="T107" fmla="*/ 2147483647 h 2579"/>
              <a:gd name="T108" fmla="*/ 2147483647 w 2579"/>
              <a:gd name="T109" fmla="*/ 2147483647 h 2579"/>
              <a:gd name="T110" fmla="*/ 2147483647 w 2579"/>
              <a:gd name="T111" fmla="*/ 2147483647 h 2579"/>
              <a:gd name="T112" fmla="*/ 2147483647 w 2579"/>
              <a:gd name="T113" fmla="*/ 2147483647 h 2579"/>
              <a:gd name="T114" fmla="*/ 2147483647 w 2579"/>
              <a:gd name="T115" fmla="*/ 2147483647 h 2579"/>
              <a:gd name="T116" fmla="*/ 2147483647 w 2579"/>
              <a:gd name="T117" fmla="*/ 2147483647 h 2579"/>
              <a:gd name="T118" fmla="*/ 2147483647 w 2579"/>
              <a:gd name="T119" fmla="*/ 2147483647 h 2579"/>
              <a:gd name="T120" fmla="*/ 2147483647 w 2579"/>
              <a:gd name="T121" fmla="*/ 2147483647 h 25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79"/>
              <a:gd name="T184" fmla="*/ 0 h 2579"/>
              <a:gd name="T185" fmla="*/ 2579 w 2579"/>
              <a:gd name="T186" fmla="*/ 2579 h 25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79" h="2579">
                <a:moveTo>
                  <a:pt x="2174" y="2521"/>
                </a:moveTo>
                <a:lnTo>
                  <a:pt x="2157" y="2527"/>
                </a:lnTo>
                <a:lnTo>
                  <a:pt x="2141" y="2534"/>
                </a:lnTo>
                <a:lnTo>
                  <a:pt x="2124" y="2541"/>
                </a:lnTo>
                <a:lnTo>
                  <a:pt x="2107" y="2546"/>
                </a:lnTo>
                <a:lnTo>
                  <a:pt x="2092" y="2551"/>
                </a:lnTo>
                <a:lnTo>
                  <a:pt x="2075" y="2555"/>
                </a:lnTo>
                <a:lnTo>
                  <a:pt x="2057" y="2559"/>
                </a:lnTo>
                <a:lnTo>
                  <a:pt x="2042" y="2563"/>
                </a:lnTo>
                <a:lnTo>
                  <a:pt x="2025" y="2567"/>
                </a:lnTo>
                <a:lnTo>
                  <a:pt x="2008" y="2569"/>
                </a:lnTo>
                <a:lnTo>
                  <a:pt x="1992" y="2572"/>
                </a:lnTo>
                <a:lnTo>
                  <a:pt x="1975" y="2573"/>
                </a:lnTo>
                <a:lnTo>
                  <a:pt x="1959" y="2576"/>
                </a:lnTo>
                <a:lnTo>
                  <a:pt x="1943" y="2577"/>
                </a:lnTo>
                <a:lnTo>
                  <a:pt x="1926" y="2577"/>
                </a:lnTo>
                <a:lnTo>
                  <a:pt x="1910" y="2579"/>
                </a:lnTo>
                <a:lnTo>
                  <a:pt x="1897" y="2579"/>
                </a:lnTo>
                <a:lnTo>
                  <a:pt x="1885" y="2579"/>
                </a:lnTo>
                <a:lnTo>
                  <a:pt x="1872" y="2579"/>
                </a:lnTo>
                <a:lnTo>
                  <a:pt x="1860" y="2579"/>
                </a:lnTo>
                <a:lnTo>
                  <a:pt x="1847" y="2579"/>
                </a:lnTo>
                <a:lnTo>
                  <a:pt x="1836" y="2577"/>
                </a:lnTo>
                <a:lnTo>
                  <a:pt x="1824" y="2577"/>
                </a:lnTo>
                <a:lnTo>
                  <a:pt x="1812" y="2576"/>
                </a:lnTo>
                <a:lnTo>
                  <a:pt x="1794" y="2575"/>
                </a:lnTo>
                <a:lnTo>
                  <a:pt x="1776" y="2572"/>
                </a:lnTo>
                <a:lnTo>
                  <a:pt x="1759" y="2569"/>
                </a:lnTo>
                <a:lnTo>
                  <a:pt x="1742" y="2567"/>
                </a:lnTo>
                <a:lnTo>
                  <a:pt x="1727" y="2563"/>
                </a:lnTo>
                <a:lnTo>
                  <a:pt x="1711" y="2560"/>
                </a:lnTo>
                <a:lnTo>
                  <a:pt x="1695" y="2556"/>
                </a:lnTo>
                <a:lnTo>
                  <a:pt x="1681" y="2552"/>
                </a:lnTo>
                <a:lnTo>
                  <a:pt x="1666" y="2548"/>
                </a:lnTo>
                <a:lnTo>
                  <a:pt x="1653" y="2545"/>
                </a:lnTo>
                <a:lnTo>
                  <a:pt x="1640" y="2541"/>
                </a:lnTo>
                <a:lnTo>
                  <a:pt x="1627" y="2535"/>
                </a:lnTo>
                <a:lnTo>
                  <a:pt x="1615" y="2530"/>
                </a:lnTo>
                <a:lnTo>
                  <a:pt x="1603" y="2526"/>
                </a:lnTo>
                <a:lnTo>
                  <a:pt x="1593" y="2521"/>
                </a:lnTo>
                <a:lnTo>
                  <a:pt x="1582" y="2516"/>
                </a:lnTo>
                <a:lnTo>
                  <a:pt x="1576" y="2513"/>
                </a:lnTo>
                <a:lnTo>
                  <a:pt x="1569" y="2509"/>
                </a:lnTo>
                <a:lnTo>
                  <a:pt x="1562" y="2506"/>
                </a:lnTo>
                <a:lnTo>
                  <a:pt x="1557" y="2503"/>
                </a:lnTo>
                <a:lnTo>
                  <a:pt x="1551" y="2500"/>
                </a:lnTo>
                <a:lnTo>
                  <a:pt x="1544" y="2496"/>
                </a:lnTo>
                <a:lnTo>
                  <a:pt x="1537" y="2493"/>
                </a:lnTo>
                <a:lnTo>
                  <a:pt x="1531" y="2489"/>
                </a:lnTo>
                <a:lnTo>
                  <a:pt x="1502" y="2472"/>
                </a:lnTo>
                <a:lnTo>
                  <a:pt x="1473" y="2453"/>
                </a:lnTo>
                <a:lnTo>
                  <a:pt x="1446" y="2433"/>
                </a:lnTo>
                <a:lnTo>
                  <a:pt x="1419" y="2411"/>
                </a:lnTo>
                <a:lnTo>
                  <a:pt x="1394" y="2388"/>
                </a:lnTo>
                <a:lnTo>
                  <a:pt x="1369" y="2363"/>
                </a:lnTo>
                <a:lnTo>
                  <a:pt x="1346" y="2338"/>
                </a:lnTo>
                <a:lnTo>
                  <a:pt x="1323" y="2311"/>
                </a:lnTo>
                <a:lnTo>
                  <a:pt x="1322" y="2311"/>
                </a:lnTo>
                <a:lnTo>
                  <a:pt x="1278" y="2248"/>
                </a:lnTo>
                <a:lnTo>
                  <a:pt x="1279" y="2247"/>
                </a:lnTo>
                <a:lnTo>
                  <a:pt x="1254" y="2204"/>
                </a:lnTo>
                <a:lnTo>
                  <a:pt x="1233" y="2161"/>
                </a:lnTo>
                <a:lnTo>
                  <a:pt x="1215" y="2117"/>
                </a:lnTo>
                <a:lnTo>
                  <a:pt x="1200" y="2071"/>
                </a:lnTo>
                <a:lnTo>
                  <a:pt x="1188" y="2025"/>
                </a:lnTo>
                <a:lnTo>
                  <a:pt x="1179" y="1977"/>
                </a:lnTo>
                <a:lnTo>
                  <a:pt x="1174" y="1930"/>
                </a:lnTo>
                <a:lnTo>
                  <a:pt x="1172" y="1881"/>
                </a:lnTo>
                <a:lnTo>
                  <a:pt x="1015" y="1881"/>
                </a:lnTo>
                <a:lnTo>
                  <a:pt x="1015" y="1820"/>
                </a:lnTo>
                <a:lnTo>
                  <a:pt x="1175" y="1820"/>
                </a:lnTo>
                <a:lnTo>
                  <a:pt x="1176" y="1803"/>
                </a:lnTo>
                <a:lnTo>
                  <a:pt x="1178" y="1787"/>
                </a:lnTo>
                <a:lnTo>
                  <a:pt x="1180" y="1770"/>
                </a:lnTo>
                <a:lnTo>
                  <a:pt x="1183" y="1754"/>
                </a:lnTo>
                <a:lnTo>
                  <a:pt x="1184" y="1745"/>
                </a:lnTo>
                <a:lnTo>
                  <a:pt x="1187" y="1737"/>
                </a:lnTo>
                <a:lnTo>
                  <a:pt x="1188" y="1729"/>
                </a:lnTo>
                <a:lnTo>
                  <a:pt x="1190" y="1720"/>
                </a:lnTo>
                <a:lnTo>
                  <a:pt x="653" y="1720"/>
                </a:lnTo>
                <a:lnTo>
                  <a:pt x="236" y="1720"/>
                </a:lnTo>
                <a:lnTo>
                  <a:pt x="0" y="1720"/>
                </a:lnTo>
                <a:lnTo>
                  <a:pt x="24" y="1656"/>
                </a:lnTo>
                <a:lnTo>
                  <a:pt x="248" y="1656"/>
                </a:lnTo>
                <a:lnTo>
                  <a:pt x="249" y="576"/>
                </a:lnTo>
                <a:lnTo>
                  <a:pt x="428" y="576"/>
                </a:lnTo>
                <a:lnTo>
                  <a:pt x="428" y="1656"/>
                </a:lnTo>
                <a:lnTo>
                  <a:pt x="634" y="1656"/>
                </a:lnTo>
                <a:lnTo>
                  <a:pt x="634" y="505"/>
                </a:lnTo>
                <a:lnTo>
                  <a:pt x="814" y="505"/>
                </a:lnTo>
                <a:lnTo>
                  <a:pt x="814" y="1656"/>
                </a:lnTo>
                <a:lnTo>
                  <a:pt x="1020" y="1656"/>
                </a:lnTo>
                <a:lnTo>
                  <a:pt x="1020" y="1120"/>
                </a:lnTo>
                <a:lnTo>
                  <a:pt x="1200" y="1120"/>
                </a:lnTo>
                <a:lnTo>
                  <a:pt x="1200" y="1656"/>
                </a:lnTo>
                <a:lnTo>
                  <a:pt x="1208" y="1656"/>
                </a:lnTo>
                <a:lnTo>
                  <a:pt x="1224" y="1612"/>
                </a:lnTo>
                <a:lnTo>
                  <a:pt x="1242" y="1570"/>
                </a:lnTo>
                <a:lnTo>
                  <a:pt x="1263" y="1530"/>
                </a:lnTo>
                <a:lnTo>
                  <a:pt x="1287" y="1492"/>
                </a:lnTo>
                <a:lnTo>
                  <a:pt x="1313" y="1455"/>
                </a:lnTo>
                <a:lnTo>
                  <a:pt x="1342" y="1419"/>
                </a:lnTo>
                <a:lnTo>
                  <a:pt x="1372" y="1385"/>
                </a:lnTo>
                <a:lnTo>
                  <a:pt x="1405" y="1354"/>
                </a:lnTo>
                <a:lnTo>
                  <a:pt x="1405" y="1"/>
                </a:lnTo>
                <a:lnTo>
                  <a:pt x="1583" y="0"/>
                </a:lnTo>
                <a:lnTo>
                  <a:pt x="1583" y="1237"/>
                </a:lnTo>
                <a:lnTo>
                  <a:pt x="1598" y="1230"/>
                </a:lnTo>
                <a:lnTo>
                  <a:pt x="1614" y="1224"/>
                </a:lnTo>
                <a:lnTo>
                  <a:pt x="1629" y="1218"/>
                </a:lnTo>
                <a:lnTo>
                  <a:pt x="1644" y="1212"/>
                </a:lnTo>
                <a:lnTo>
                  <a:pt x="1660" y="1207"/>
                </a:lnTo>
                <a:lnTo>
                  <a:pt x="1675" y="1203"/>
                </a:lnTo>
                <a:lnTo>
                  <a:pt x="1691" y="1197"/>
                </a:lnTo>
                <a:lnTo>
                  <a:pt x="1707" y="1193"/>
                </a:lnTo>
                <a:lnTo>
                  <a:pt x="1723" y="1190"/>
                </a:lnTo>
                <a:lnTo>
                  <a:pt x="1738" y="1187"/>
                </a:lnTo>
                <a:lnTo>
                  <a:pt x="1754" y="1184"/>
                </a:lnTo>
                <a:lnTo>
                  <a:pt x="1770" y="1182"/>
                </a:lnTo>
                <a:lnTo>
                  <a:pt x="1787" y="1179"/>
                </a:lnTo>
                <a:lnTo>
                  <a:pt x="1803" y="1178"/>
                </a:lnTo>
                <a:lnTo>
                  <a:pt x="1818" y="1176"/>
                </a:lnTo>
                <a:lnTo>
                  <a:pt x="1836" y="1175"/>
                </a:lnTo>
                <a:lnTo>
                  <a:pt x="1836" y="1174"/>
                </a:lnTo>
                <a:lnTo>
                  <a:pt x="1914" y="1174"/>
                </a:lnTo>
                <a:lnTo>
                  <a:pt x="1914" y="1175"/>
                </a:lnTo>
                <a:lnTo>
                  <a:pt x="1947" y="1178"/>
                </a:lnTo>
                <a:lnTo>
                  <a:pt x="1980" y="1180"/>
                </a:lnTo>
                <a:lnTo>
                  <a:pt x="2011" y="1186"/>
                </a:lnTo>
                <a:lnTo>
                  <a:pt x="2043" y="1192"/>
                </a:lnTo>
                <a:lnTo>
                  <a:pt x="2073" y="1200"/>
                </a:lnTo>
                <a:lnTo>
                  <a:pt x="2103" y="1209"/>
                </a:lnTo>
                <a:lnTo>
                  <a:pt x="2134" y="1220"/>
                </a:lnTo>
                <a:lnTo>
                  <a:pt x="2162" y="1232"/>
                </a:lnTo>
                <a:lnTo>
                  <a:pt x="2190" y="1245"/>
                </a:lnTo>
                <a:lnTo>
                  <a:pt x="2218" y="1260"/>
                </a:lnTo>
                <a:lnTo>
                  <a:pt x="2245" y="1276"/>
                </a:lnTo>
                <a:lnTo>
                  <a:pt x="2271" y="1293"/>
                </a:lnTo>
                <a:lnTo>
                  <a:pt x="2298" y="1313"/>
                </a:lnTo>
                <a:lnTo>
                  <a:pt x="2323" y="1333"/>
                </a:lnTo>
                <a:lnTo>
                  <a:pt x="2348" y="1355"/>
                </a:lnTo>
                <a:lnTo>
                  <a:pt x="2371" y="1377"/>
                </a:lnTo>
                <a:lnTo>
                  <a:pt x="2371" y="1376"/>
                </a:lnTo>
                <a:lnTo>
                  <a:pt x="2424" y="1434"/>
                </a:lnTo>
                <a:lnTo>
                  <a:pt x="2422" y="1435"/>
                </a:lnTo>
                <a:lnTo>
                  <a:pt x="2449" y="1468"/>
                </a:lnTo>
                <a:lnTo>
                  <a:pt x="2471" y="1502"/>
                </a:lnTo>
                <a:lnTo>
                  <a:pt x="2492" y="1537"/>
                </a:lnTo>
                <a:lnTo>
                  <a:pt x="2510" y="1573"/>
                </a:lnTo>
                <a:lnTo>
                  <a:pt x="2527" y="1610"/>
                </a:lnTo>
                <a:lnTo>
                  <a:pt x="2541" y="1648"/>
                </a:lnTo>
                <a:lnTo>
                  <a:pt x="2552" y="1687"/>
                </a:lnTo>
                <a:lnTo>
                  <a:pt x="2563" y="1728"/>
                </a:lnTo>
                <a:lnTo>
                  <a:pt x="2564" y="1728"/>
                </a:lnTo>
                <a:lnTo>
                  <a:pt x="2576" y="1804"/>
                </a:lnTo>
                <a:lnTo>
                  <a:pt x="2575" y="1804"/>
                </a:lnTo>
                <a:lnTo>
                  <a:pt x="2577" y="1837"/>
                </a:lnTo>
                <a:lnTo>
                  <a:pt x="2579" y="1870"/>
                </a:lnTo>
                <a:lnTo>
                  <a:pt x="2579" y="1903"/>
                </a:lnTo>
                <a:lnTo>
                  <a:pt x="2577" y="1934"/>
                </a:lnTo>
                <a:lnTo>
                  <a:pt x="2576" y="1934"/>
                </a:lnTo>
                <a:lnTo>
                  <a:pt x="2569" y="1987"/>
                </a:lnTo>
                <a:lnTo>
                  <a:pt x="2560" y="2036"/>
                </a:lnTo>
                <a:lnTo>
                  <a:pt x="2547" y="2084"/>
                </a:lnTo>
                <a:lnTo>
                  <a:pt x="2533" y="2128"/>
                </a:lnTo>
                <a:lnTo>
                  <a:pt x="2517" y="2169"/>
                </a:lnTo>
                <a:lnTo>
                  <a:pt x="2499" y="2207"/>
                </a:lnTo>
                <a:lnTo>
                  <a:pt x="2480" y="2243"/>
                </a:lnTo>
                <a:lnTo>
                  <a:pt x="2461" y="2274"/>
                </a:lnTo>
                <a:lnTo>
                  <a:pt x="2442" y="2302"/>
                </a:lnTo>
                <a:lnTo>
                  <a:pt x="2424" y="2327"/>
                </a:lnTo>
                <a:lnTo>
                  <a:pt x="2408" y="2348"/>
                </a:lnTo>
                <a:lnTo>
                  <a:pt x="2394" y="2365"/>
                </a:lnTo>
                <a:lnTo>
                  <a:pt x="2380" y="2378"/>
                </a:lnTo>
                <a:lnTo>
                  <a:pt x="2371" y="2388"/>
                </a:lnTo>
                <a:lnTo>
                  <a:pt x="2366" y="2394"/>
                </a:lnTo>
                <a:lnTo>
                  <a:pt x="2363" y="2396"/>
                </a:lnTo>
                <a:lnTo>
                  <a:pt x="2341" y="2417"/>
                </a:lnTo>
                <a:lnTo>
                  <a:pt x="2319" y="2436"/>
                </a:lnTo>
                <a:lnTo>
                  <a:pt x="2295" y="2453"/>
                </a:lnTo>
                <a:lnTo>
                  <a:pt x="2271" y="2470"/>
                </a:lnTo>
                <a:lnTo>
                  <a:pt x="2248" y="2484"/>
                </a:lnTo>
                <a:lnTo>
                  <a:pt x="2223" y="2497"/>
                </a:lnTo>
                <a:lnTo>
                  <a:pt x="2199" y="2510"/>
                </a:lnTo>
                <a:lnTo>
                  <a:pt x="2174" y="25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3" name="Freeform 254"/>
          <p:cNvSpPr>
            <a:spLocks/>
          </p:cNvSpPr>
          <p:nvPr/>
        </p:nvSpPr>
        <p:spPr bwMode="auto">
          <a:xfrm>
            <a:off x="7040563" y="3238500"/>
            <a:ext cx="295275" cy="282575"/>
          </a:xfrm>
          <a:custGeom>
            <a:avLst/>
            <a:gdLst>
              <a:gd name="T0" fmla="*/ 2147483647 w 556"/>
              <a:gd name="T1" fmla="*/ 2147483647 h 535"/>
              <a:gd name="T2" fmla="*/ 0 w 556"/>
              <a:gd name="T3" fmla="*/ 2147483647 h 535"/>
              <a:gd name="T4" fmla="*/ 2147483647 w 556"/>
              <a:gd name="T5" fmla="*/ 0 h 535"/>
              <a:gd name="T6" fmla="*/ 2147483647 w 556"/>
              <a:gd name="T7" fmla="*/ 2147483647 h 535"/>
              <a:gd name="T8" fmla="*/ 2147483647 w 556"/>
              <a:gd name="T9" fmla="*/ 2147483647 h 535"/>
              <a:gd name="T10" fmla="*/ 2147483647 w 556"/>
              <a:gd name="T11" fmla="*/ 2147483647 h 535"/>
              <a:gd name="T12" fmla="*/ 2147483647 w 556"/>
              <a:gd name="T13" fmla="*/ 2147483647 h 535"/>
              <a:gd name="T14" fmla="*/ 2147483647 w 556"/>
              <a:gd name="T15" fmla="*/ 2147483647 h 535"/>
              <a:gd name="T16" fmla="*/ 2147483647 w 556"/>
              <a:gd name="T17" fmla="*/ 2147483647 h 535"/>
              <a:gd name="T18" fmla="*/ 2147483647 w 556"/>
              <a:gd name="T19" fmla="*/ 2147483647 h 535"/>
              <a:gd name="T20" fmla="*/ 2147483647 w 556"/>
              <a:gd name="T21" fmla="*/ 2147483647 h 535"/>
              <a:gd name="T22" fmla="*/ 2147483647 w 556"/>
              <a:gd name="T23" fmla="*/ 2147483647 h 535"/>
              <a:gd name="T24" fmla="*/ 2147483647 w 556"/>
              <a:gd name="T25" fmla="*/ 2147483647 h 535"/>
              <a:gd name="T26" fmla="*/ 2147483647 w 556"/>
              <a:gd name="T27" fmla="*/ 2147483647 h 535"/>
              <a:gd name="T28" fmla="*/ 2147483647 w 556"/>
              <a:gd name="T29" fmla="*/ 2147483647 h 535"/>
              <a:gd name="T30" fmla="*/ 2147483647 w 556"/>
              <a:gd name="T31" fmla="*/ 2147483647 h 535"/>
              <a:gd name="T32" fmla="*/ 2147483647 w 556"/>
              <a:gd name="T33" fmla="*/ 2147483647 h 535"/>
              <a:gd name="T34" fmla="*/ 2147483647 w 556"/>
              <a:gd name="T35" fmla="*/ 2147483647 h 535"/>
              <a:gd name="T36" fmla="*/ 2147483647 w 556"/>
              <a:gd name="T37" fmla="*/ 2147483647 h 5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6"/>
              <a:gd name="T58" fmla="*/ 0 h 535"/>
              <a:gd name="T59" fmla="*/ 556 w 556"/>
              <a:gd name="T60" fmla="*/ 535 h 5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6" h="535">
                <a:moveTo>
                  <a:pt x="337" y="535"/>
                </a:moveTo>
                <a:lnTo>
                  <a:pt x="0" y="87"/>
                </a:lnTo>
                <a:lnTo>
                  <a:pt x="552" y="0"/>
                </a:lnTo>
                <a:lnTo>
                  <a:pt x="555" y="38"/>
                </a:lnTo>
                <a:lnTo>
                  <a:pt x="556" y="78"/>
                </a:lnTo>
                <a:lnTo>
                  <a:pt x="554" y="114"/>
                </a:lnTo>
                <a:lnTo>
                  <a:pt x="550" y="152"/>
                </a:lnTo>
                <a:lnTo>
                  <a:pt x="543" y="189"/>
                </a:lnTo>
                <a:lnTo>
                  <a:pt x="535" y="225"/>
                </a:lnTo>
                <a:lnTo>
                  <a:pt x="525" y="260"/>
                </a:lnTo>
                <a:lnTo>
                  <a:pt x="512" y="294"/>
                </a:lnTo>
                <a:lnTo>
                  <a:pt x="497" y="328"/>
                </a:lnTo>
                <a:lnTo>
                  <a:pt x="480" y="361"/>
                </a:lnTo>
                <a:lnTo>
                  <a:pt x="462" y="393"/>
                </a:lnTo>
                <a:lnTo>
                  <a:pt x="441" y="423"/>
                </a:lnTo>
                <a:lnTo>
                  <a:pt x="417" y="453"/>
                </a:lnTo>
                <a:lnTo>
                  <a:pt x="392" y="481"/>
                </a:lnTo>
                <a:lnTo>
                  <a:pt x="366" y="508"/>
                </a:lnTo>
                <a:lnTo>
                  <a:pt x="337" y="535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4" name="Freeform 255"/>
          <p:cNvSpPr>
            <a:spLocks/>
          </p:cNvSpPr>
          <p:nvPr/>
        </p:nvSpPr>
        <p:spPr bwMode="auto">
          <a:xfrm>
            <a:off x="7024688" y="2940050"/>
            <a:ext cx="211137" cy="282575"/>
          </a:xfrm>
          <a:custGeom>
            <a:avLst/>
            <a:gdLst>
              <a:gd name="T0" fmla="*/ 0 w 399"/>
              <a:gd name="T1" fmla="*/ 0 h 535"/>
              <a:gd name="T2" fmla="*/ 2147483647 w 399"/>
              <a:gd name="T3" fmla="*/ 294594206 h 535"/>
              <a:gd name="T4" fmla="*/ 2147483647 w 399"/>
              <a:gd name="T5" fmla="*/ 736763799 h 535"/>
              <a:gd name="T6" fmla="*/ 2147483647 w 399"/>
              <a:gd name="T7" fmla="*/ 1473527599 h 535"/>
              <a:gd name="T8" fmla="*/ 2147483647 w 399"/>
              <a:gd name="T9" fmla="*/ 2147483647 h 535"/>
              <a:gd name="T10" fmla="*/ 2147483647 w 399"/>
              <a:gd name="T11" fmla="*/ 2147483647 h 535"/>
              <a:gd name="T12" fmla="*/ 2147483647 w 399"/>
              <a:gd name="T13" fmla="*/ 2147483647 h 535"/>
              <a:gd name="T14" fmla="*/ 2147483647 w 399"/>
              <a:gd name="T15" fmla="*/ 2147483647 h 535"/>
              <a:gd name="T16" fmla="*/ 2147483647 w 399"/>
              <a:gd name="T17" fmla="*/ 2147483647 h 535"/>
              <a:gd name="T18" fmla="*/ 2147483647 w 399"/>
              <a:gd name="T19" fmla="*/ 2147483647 h 535"/>
              <a:gd name="T20" fmla="*/ 2147483647 w 399"/>
              <a:gd name="T21" fmla="*/ 2147483647 h 535"/>
              <a:gd name="T22" fmla="*/ 2147483647 w 399"/>
              <a:gd name="T23" fmla="*/ 2147483647 h 535"/>
              <a:gd name="T24" fmla="*/ 2147483647 w 399"/>
              <a:gd name="T25" fmla="*/ 2147483647 h 535"/>
              <a:gd name="T26" fmla="*/ 2147483647 w 399"/>
              <a:gd name="T27" fmla="*/ 2147483647 h 535"/>
              <a:gd name="T28" fmla="*/ 2147483647 w 399"/>
              <a:gd name="T29" fmla="*/ 2147483647 h 535"/>
              <a:gd name="T30" fmla="*/ 2147483647 w 399"/>
              <a:gd name="T31" fmla="*/ 2147483647 h 535"/>
              <a:gd name="T32" fmla="*/ 2147483647 w 399"/>
              <a:gd name="T33" fmla="*/ 2147483647 h 535"/>
              <a:gd name="T34" fmla="*/ 0 w 399"/>
              <a:gd name="T35" fmla="*/ 2147483647 h 535"/>
              <a:gd name="T36" fmla="*/ 0 w 399"/>
              <a:gd name="T37" fmla="*/ 0 h 5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99"/>
              <a:gd name="T58" fmla="*/ 0 h 535"/>
              <a:gd name="T59" fmla="*/ 399 w 399"/>
              <a:gd name="T60" fmla="*/ 535 h 53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99" h="535">
                <a:moveTo>
                  <a:pt x="0" y="0"/>
                </a:moveTo>
                <a:lnTo>
                  <a:pt x="29" y="2"/>
                </a:lnTo>
                <a:lnTo>
                  <a:pt x="57" y="5"/>
                </a:lnTo>
                <a:lnTo>
                  <a:pt x="86" y="10"/>
                </a:lnTo>
                <a:lnTo>
                  <a:pt x="112" y="15"/>
                </a:lnTo>
                <a:lnTo>
                  <a:pt x="139" y="23"/>
                </a:lnTo>
                <a:lnTo>
                  <a:pt x="166" y="31"/>
                </a:lnTo>
                <a:lnTo>
                  <a:pt x="192" y="40"/>
                </a:lnTo>
                <a:lnTo>
                  <a:pt x="217" y="51"/>
                </a:lnTo>
                <a:lnTo>
                  <a:pt x="242" y="63"/>
                </a:lnTo>
                <a:lnTo>
                  <a:pt x="266" y="74"/>
                </a:lnTo>
                <a:lnTo>
                  <a:pt x="289" y="89"/>
                </a:lnTo>
                <a:lnTo>
                  <a:pt x="313" y="103"/>
                </a:lnTo>
                <a:lnTo>
                  <a:pt x="335" y="120"/>
                </a:lnTo>
                <a:lnTo>
                  <a:pt x="357" y="137"/>
                </a:lnTo>
                <a:lnTo>
                  <a:pt x="378" y="156"/>
                </a:lnTo>
                <a:lnTo>
                  <a:pt x="399" y="176"/>
                </a:lnTo>
                <a:lnTo>
                  <a:pt x="0" y="535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5" name="Freeform 256"/>
          <p:cNvSpPr>
            <a:spLocks/>
          </p:cNvSpPr>
          <p:nvPr/>
        </p:nvSpPr>
        <p:spPr bwMode="auto">
          <a:xfrm>
            <a:off x="7069138" y="3063875"/>
            <a:ext cx="257175" cy="174625"/>
          </a:xfrm>
          <a:custGeom>
            <a:avLst/>
            <a:gdLst>
              <a:gd name="T0" fmla="*/ 2147483647 w 487"/>
              <a:gd name="T1" fmla="*/ 0 h 329"/>
              <a:gd name="T2" fmla="*/ 2147483647 w 487"/>
              <a:gd name="T3" fmla="*/ 2147483647 h 329"/>
              <a:gd name="T4" fmla="*/ 2147483647 w 487"/>
              <a:gd name="T5" fmla="*/ 2147483647 h 329"/>
              <a:gd name="T6" fmla="*/ 2147483647 w 487"/>
              <a:gd name="T7" fmla="*/ 2147483647 h 329"/>
              <a:gd name="T8" fmla="*/ 2147483647 w 487"/>
              <a:gd name="T9" fmla="*/ 2147483647 h 329"/>
              <a:gd name="T10" fmla="*/ 2147483647 w 487"/>
              <a:gd name="T11" fmla="*/ 2147483647 h 329"/>
              <a:gd name="T12" fmla="*/ 2147483647 w 487"/>
              <a:gd name="T13" fmla="*/ 2147483647 h 329"/>
              <a:gd name="T14" fmla="*/ 2147483647 w 487"/>
              <a:gd name="T15" fmla="*/ 2147483647 h 329"/>
              <a:gd name="T16" fmla="*/ 2147483647 w 487"/>
              <a:gd name="T17" fmla="*/ 2147483647 h 329"/>
              <a:gd name="T18" fmla="*/ 0 w 487"/>
              <a:gd name="T19" fmla="*/ 2147483647 h 329"/>
              <a:gd name="T20" fmla="*/ 2147483647 w 487"/>
              <a:gd name="T21" fmla="*/ 0 h 32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7"/>
              <a:gd name="T34" fmla="*/ 0 h 329"/>
              <a:gd name="T35" fmla="*/ 487 w 487"/>
              <a:gd name="T36" fmla="*/ 329 h 32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7" h="329">
                <a:moveTo>
                  <a:pt x="367" y="0"/>
                </a:moveTo>
                <a:lnTo>
                  <a:pt x="389" y="28"/>
                </a:lnTo>
                <a:lnTo>
                  <a:pt x="409" y="57"/>
                </a:lnTo>
                <a:lnTo>
                  <a:pt x="427" y="88"/>
                </a:lnTo>
                <a:lnTo>
                  <a:pt x="443" y="118"/>
                </a:lnTo>
                <a:lnTo>
                  <a:pt x="456" y="151"/>
                </a:lnTo>
                <a:lnTo>
                  <a:pt x="468" y="183"/>
                </a:lnTo>
                <a:lnTo>
                  <a:pt x="478" y="216"/>
                </a:lnTo>
                <a:lnTo>
                  <a:pt x="487" y="252"/>
                </a:lnTo>
                <a:lnTo>
                  <a:pt x="0" y="329"/>
                </a:lnTo>
                <a:lnTo>
                  <a:pt x="367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6" name="Freeform 257"/>
          <p:cNvSpPr>
            <a:spLocks/>
          </p:cNvSpPr>
          <p:nvPr/>
        </p:nvSpPr>
        <p:spPr bwMode="auto">
          <a:xfrm>
            <a:off x="6673850" y="2940050"/>
            <a:ext cx="312738" cy="501650"/>
          </a:xfrm>
          <a:custGeom>
            <a:avLst/>
            <a:gdLst>
              <a:gd name="T0" fmla="*/ 1481856278 w 591"/>
              <a:gd name="T1" fmla="*/ 2147483647 h 949"/>
              <a:gd name="T2" fmla="*/ 2147483647 w 591"/>
              <a:gd name="T3" fmla="*/ 2147483647 h 949"/>
              <a:gd name="T4" fmla="*/ 2147483647 w 591"/>
              <a:gd name="T5" fmla="*/ 2147483647 h 949"/>
              <a:gd name="T6" fmla="*/ 2147483647 w 591"/>
              <a:gd name="T7" fmla="*/ 2147483647 h 949"/>
              <a:gd name="T8" fmla="*/ 2147483647 w 591"/>
              <a:gd name="T9" fmla="*/ 2147483647 h 949"/>
              <a:gd name="T10" fmla="*/ 2147483647 w 591"/>
              <a:gd name="T11" fmla="*/ 2147483647 h 949"/>
              <a:gd name="T12" fmla="*/ 2147483647 w 591"/>
              <a:gd name="T13" fmla="*/ 2147483647 h 949"/>
              <a:gd name="T14" fmla="*/ 2147483647 w 591"/>
              <a:gd name="T15" fmla="*/ 2147483647 h 949"/>
              <a:gd name="T16" fmla="*/ 2147483647 w 591"/>
              <a:gd name="T17" fmla="*/ 2147483647 h 949"/>
              <a:gd name="T18" fmla="*/ 2147483647 w 591"/>
              <a:gd name="T19" fmla="*/ 2147483647 h 949"/>
              <a:gd name="T20" fmla="*/ 2147483647 w 591"/>
              <a:gd name="T21" fmla="*/ 2147483647 h 949"/>
              <a:gd name="T22" fmla="*/ 2147483647 w 591"/>
              <a:gd name="T23" fmla="*/ 2147483647 h 949"/>
              <a:gd name="T24" fmla="*/ 2147483647 w 591"/>
              <a:gd name="T25" fmla="*/ 2147483647 h 949"/>
              <a:gd name="T26" fmla="*/ 2147483647 w 591"/>
              <a:gd name="T27" fmla="*/ 2147483647 h 949"/>
              <a:gd name="T28" fmla="*/ 2147483647 w 591"/>
              <a:gd name="T29" fmla="*/ 2147483647 h 949"/>
              <a:gd name="T30" fmla="*/ 2147483647 w 591"/>
              <a:gd name="T31" fmla="*/ 2147483647 h 949"/>
              <a:gd name="T32" fmla="*/ 2147483647 w 591"/>
              <a:gd name="T33" fmla="*/ 2147483647 h 949"/>
              <a:gd name="T34" fmla="*/ 2147483647 w 591"/>
              <a:gd name="T35" fmla="*/ 2147483647 h 949"/>
              <a:gd name="T36" fmla="*/ 2147483647 w 591"/>
              <a:gd name="T37" fmla="*/ 2147483647 h 949"/>
              <a:gd name="T38" fmla="*/ 2147483647 w 591"/>
              <a:gd name="T39" fmla="*/ 2147483647 h 949"/>
              <a:gd name="T40" fmla="*/ 2147483647 w 591"/>
              <a:gd name="T41" fmla="*/ 2147483647 h 949"/>
              <a:gd name="T42" fmla="*/ 2147483647 w 591"/>
              <a:gd name="T43" fmla="*/ 2147483647 h 949"/>
              <a:gd name="T44" fmla="*/ 2147483647 w 591"/>
              <a:gd name="T45" fmla="*/ 2147483647 h 949"/>
              <a:gd name="T46" fmla="*/ 2147483647 w 591"/>
              <a:gd name="T47" fmla="*/ 2147483647 h 949"/>
              <a:gd name="T48" fmla="*/ 2147483647 w 591"/>
              <a:gd name="T49" fmla="*/ 2147483647 h 949"/>
              <a:gd name="T50" fmla="*/ 2147483647 w 591"/>
              <a:gd name="T51" fmla="*/ 2147483647 h 949"/>
              <a:gd name="T52" fmla="*/ 2147483647 w 591"/>
              <a:gd name="T53" fmla="*/ 2147483647 h 949"/>
              <a:gd name="T54" fmla="*/ 2147483647 w 591"/>
              <a:gd name="T55" fmla="*/ 2147483647 h 949"/>
              <a:gd name="T56" fmla="*/ 2147483647 w 591"/>
              <a:gd name="T57" fmla="*/ 1624871420 h 949"/>
              <a:gd name="T58" fmla="*/ 2147483647 w 591"/>
              <a:gd name="T59" fmla="*/ 1033882147 h 949"/>
              <a:gd name="T60" fmla="*/ 2147483647 w 591"/>
              <a:gd name="T61" fmla="*/ 590710167 h 949"/>
              <a:gd name="T62" fmla="*/ 2147483647 w 591"/>
              <a:gd name="T63" fmla="*/ 147817095 h 949"/>
              <a:gd name="T64" fmla="*/ 2147483647 w 591"/>
              <a:gd name="T65" fmla="*/ 0 h 949"/>
              <a:gd name="T66" fmla="*/ 2147483647 w 591"/>
              <a:gd name="T67" fmla="*/ 2147483647 h 949"/>
              <a:gd name="T68" fmla="*/ 2147483647 w 591"/>
              <a:gd name="T69" fmla="*/ 2147483647 h 949"/>
              <a:gd name="T70" fmla="*/ 2147483647 w 591"/>
              <a:gd name="T71" fmla="*/ 2147483647 h 949"/>
              <a:gd name="T72" fmla="*/ 2147483647 w 591"/>
              <a:gd name="T73" fmla="*/ 2147483647 h 949"/>
              <a:gd name="T74" fmla="*/ 2147483647 w 591"/>
              <a:gd name="T75" fmla="*/ 2147483647 h 949"/>
              <a:gd name="T76" fmla="*/ 1778114821 w 591"/>
              <a:gd name="T77" fmla="*/ 2147483647 h 949"/>
              <a:gd name="T78" fmla="*/ 592798867 w 591"/>
              <a:gd name="T79" fmla="*/ 2147483647 h 949"/>
              <a:gd name="T80" fmla="*/ 0 w 591"/>
              <a:gd name="T81" fmla="*/ 2147483647 h 949"/>
              <a:gd name="T82" fmla="*/ 444668935 w 591"/>
              <a:gd name="T83" fmla="*/ 2147483647 h 949"/>
              <a:gd name="T84" fmla="*/ 1481856278 w 591"/>
              <a:gd name="T85" fmla="*/ 2147483647 h 94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91"/>
              <a:gd name="T130" fmla="*/ 0 h 949"/>
              <a:gd name="T131" fmla="*/ 591 w 591"/>
              <a:gd name="T132" fmla="*/ 949 h 94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91" h="949">
                <a:moveTo>
                  <a:pt x="10" y="514"/>
                </a:moveTo>
                <a:lnTo>
                  <a:pt x="17" y="484"/>
                </a:lnTo>
                <a:lnTo>
                  <a:pt x="24" y="454"/>
                </a:lnTo>
                <a:lnTo>
                  <a:pt x="33" y="424"/>
                </a:lnTo>
                <a:lnTo>
                  <a:pt x="43" y="395"/>
                </a:lnTo>
                <a:lnTo>
                  <a:pt x="55" y="367"/>
                </a:lnTo>
                <a:lnTo>
                  <a:pt x="68" y="340"/>
                </a:lnTo>
                <a:lnTo>
                  <a:pt x="83" y="312"/>
                </a:lnTo>
                <a:lnTo>
                  <a:pt x="98" y="286"/>
                </a:lnTo>
                <a:lnTo>
                  <a:pt x="115" y="261"/>
                </a:lnTo>
                <a:lnTo>
                  <a:pt x="134" y="237"/>
                </a:lnTo>
                <a:lnTo>
                  <a:pt x="152" y="214"/>
                </a:lnTo>
                <a:lnTo>
                  <a:pt x="173" y="190"/>
                </a:lnTo>
                <a:lnTo>
                  <a:pt x="196" y="169"/>
                </a:lnTo>
                <a:lnTo>
                  <a:pt x="218" y="148"/>
                </a:lnTo>
                <a:lnTo>
                  <a:pt x="243" y="128"/>
                </a:lnTo>
                <a:lnTo>
                  <a:pt x="268" y="110"/>
                </a:lnTo>
                <a:lnTo>
                  <a:pt x="286" y="98"/>
                </a:lnTo>
                <a:lnTo>
                  <a:pt x="303" y="86"/>
                </a:lnTo>
                <a:lnTo>
                  <a:pt x="323" y="76"/>
                </a:lnTo>
                <a:lnTo>
                  <a:pt x="341" y="67"/>
                </a:lnTo>
                <a:lnTo>
                  <a:pt x="360" y="57"/>
                </a:lnTo>
                <a:lnTo>
                  <a:pt x="379" y="48"/>
                </a:lnTo>
                <a:lnTo>
                  <a:pt x="399" y="40"/>
                </a:lnTo>
                <a:lnTo>
                  <a:pt x="419" y="32"/>
                </a:lnTo>
                <a:lnTo>
                  <a:pt x="438" y="27"/>
                </a:lnTo>
                <a:lnTo>
                  <a:pt x="459" y="21"/>
                </a:lnTo>
                <a:lnTo>
                  <a:pt x="479" y="15"/>
                </a:lnTo>
                <a:lnTo>
                  <a:pt x="500" y="11"/>
                </a:lnTo>
                <a:lnTo>
                  <a:pt x="521" y="7"/>
                </a:lnTo>
                <a:lnTo>
                  <a:pt x="542" y="4"/>
                </a:lnTo>
                <a:lnTo>
                  <a:pt x="565" y="1"/>
                </a:lnTo>
                <a:lnTo>
                  <a:pt x="586" y="0"/>
                </a:lnTo>
                <a:lnTo>
                  <a:pt x="591" y="590"/>
                </a:lnTo>
                <a:lnTo>
                  <a:pt x="92" y="949"/>
                </a:lnTo>
                <a:lnTo>
                  <a:pt x="64" y="899"/>
                </a:lnTo>
                <a:lnTo>
                  <a:pt x="42" y="848"/>
                </a:lnTo>
                <a:lnTo>
                  <a:pt x="24" y="794"/>
                </a:lnTo>
                <a:lnTo>
                  <a:pt x="12" y="740"/>
                </a:lnTo>
                <a:lnTo>
                  <a:pt x="4" y="685"/>
                </a:lnTo>
                <a:lnTo>
                  <a:pt x="0" y="628"/>
                </a:lnTo>
                <a:lnTo>
                  <a:pt x="3" y="571"/>
                </a:lnTo>
                <a:lnTo>
                  <a:pt x="10" y="514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7" name="Freeform 258"/>
          <p:cNvSpPr>
            <a:spLocks/>
          </p:cNvSpPr>
          <p:nvPr/>
        </p:nvSpPr>
        <p:spPr bwMode="auto">
          <a:xfrm>
            <a:off x="6745288" y="3292475"/>
            <a:ext cx="441325" cy="307975"/>
          </a:xfrm>
          <a:custGeom>
            <a:avLst/>
            <a:gdLst>
              <a:gd name="T0" fmla="*/ 2147483647 w 832"/>
              <a:gd name="T1" fmla="*/ 2147483647 h 581"/>
              <a:gd name="T2" fmla="*/ 2147483647 w 832"/>
              <a:gd name="T3" fmla="*/ 2147483647 h 581"/>
              <a:gd name="T4" fmla="*/ 2147483647 w 832"/>
              <a:gd name="T5" fmla="*/ 2147483647 h 581"/>
              <a:gd name="T6" fmla="*/ 2147483647 w 832"/>
              <a:gd name="T7" fmla="*/ 2147483647 h 581"/>
              <a:gd name="T8" fmla="*/ 2147483647 w 832"/>
              <a:gd name="T9" fmla="*/ 2147483647 h 581"/>
              <a:gd name="T10" fmla="*/ 2147483647 w 832"/>
              <a:gd name="T11" fmla="*/ 2147483647 h 581"/>
              <a:gd name="T12" fmla="*/ 2147483647 w 832"/>
              <a:gd name="T13" fmla="*/ 2147483647 h 581"/>
              <a:gd name="T14" fmla="*/ 2147483647 w 832"/>
              <a:gd name="T15" fmla="*/ 2147483647 h 581"/>
              <a:gd name="T16" fmla="*/ 2147483647 w 832"/>
              <a:gd name="T17" fmla="*/ 2147483647 h 581"/>
              <a:gd name="T18" fmla="*/ 2147483647 w 832"/>
              <a:gd name="T19" fmla="*/ 2147483647 h 581"/>
              <a:gd name="T20" fmla="*/ 2147483647 w 832"/>
              <a:gd name="T21" fmla="*/ 2147483647 h 581"/>
              <a:gd name="T22" fmla="*/ 2147483647 w 832"/>
              <a:gd name="T23" fmla="*/ 2147483647 h 581"/>
              <a:gd name="T24" fmla="*/ 2147483647 w 832"/>
              <a:gd name="T25" fmla="*/ 2147483647 h 581"/>
              <a:gd name="T26" fmla="*/ 2147483647 w 832"/>
              <a:gd name="T27" fmla="*/ 2147483647 h 581"/>
              <a:gd name="T28" fmla="*/ 2147483647 w 832"/>
              <a:gd name="T29" fmla="*/ 2147483647 h 581"/>
              <a:gd name="T30" fmla="*/ 2147483647 w 832"/>
              <a:gd name="T31" fmla="*/ 2147483647 h 581"/>
              <a:gd name="T32" fmla="*/ 2147483647 w 832"/>
              <a:gd name="T33" fmla="*/ 2147483647 h 581"/>
              <a:gd name="T34" fmla="*/ 2147483647 w 832"/>
              <a:gd name="T35" fmla="*/ 2147483647 h 581"/>
              <a:gd name="T36" fmla="*/ 2147483647 w 832"/>
              <a:gd name="T37" fmla="*/ 2147483647 h 581"/>
              <a:gd name="T38" fmla="*/ 2147483647 w 832"/>
              <a:gd name="T39" fmla="*/ 2147483647 h 581"/>
              <a:gd name="T40" fmla="*/ 2147483647 w 832"/>
              <a:gd name="T41" fmla="*/ 2147483647 h 581"/>
              <a:gd name="T42" fmla="*/ 2147483647 w 832"/>
              <a:gd name="T43" fmla="*/ 2147483647 h 581"/>
              <a:gd name="T44" fmla="*/ 2147483647 w 832"/>
              <a:gd name="T45" fmla="*/ 2147483647 h 581"/>
              <a:gd name="T46" fmla="*/ 2147483647 w 832"/>
              <a:gd name="T47" fmla="*/ 2147483647 h 581"/>
              <a:gd name="T48" fmla="*/ 2147483647 w 832"/>
              <a:gd name="T49" fmla="*/ 2147483647 h 581"/>
              <a:gd name="T50" fmla="*/ 2147483647 w 832"/>
              <a:gd name="T51" fmla="*/ 2147483647 h 581"/>
              <a:gd name="T52" fmla="*/ 2147483647 w 832"/>
              <a:gd name="T53" fmla="*/ 2147483647 h 581"/>
              <a:gd name="T54" fmla="*/ 2147483647 w 832"/>
              <a:gd name="T55" fmla="*/ 2147483647 h 581"/>
              <a:gd name="T56" fmla="*/ 2147483647 w 832"/>
              <a:gd name="T57" fmla="*/ 2147483647 h 581"/>
              <a:gd name="T58" fmla="*/ 2147483647 w 832"/>
              <a:gd name="T59" fmla="*/ 2147483647 h 581"/>
              <a:gd name="T60" fmla="*/ 2147483647 w 832"/>
              <a:gd name="T61" fmla="*/ 2147483647 h 581"/>
              <a:gd name="T62" fmla="*/ 2147483647 w 832"/>
              <a:gd name="T63" fmla="*/ 2147483647 h 581"/>
              <a:gd name="T64" fmla="*/ 0 w 832"/>
              <a:gd name="T65" fmla="*/ 2147483647 h 581"/>
              <a:gd name="T66" fmla="*/ 2147483647 w 832"/>
              <a:gd name="T67" fmla="*/ 0 h 581"/>
              <a:gd name="T68" fmla="*/ 2147483647 w 832"/>
              <a:gd name="T69" fmla="*/ 2147483647 h 581"/>
              <a:gd name="T70" fmla="*/ 2147483647 w 832"/>
              <a:gd name="T71" fmla="*/ 2147483647 h 581"/>
              <a:gd name="T72" fmla="*/ 2147483647 w 832"/>
              <a:gd name="T73" fmla="*/ 2147483647 h 581"/>
              <a:gd name="T74" fmla="*/ 2147483647 w 832"/>
              <a:gd name="T75" fmla="*/ 2147483647 h 581"/>
              <a:gd name="T76" fmla="*/ 2147483647 w 832"/>
              <a:gd name="T77" fmla="*/ 2147483647 h 581"/>
              <a:gd name="T78" fmla="*/ 2147483647 w 832"/>
              <a:gd name="T79" fmla="*/ 2147483647 h 581"/>
              <a:gd name="T80" fmla="*/ 2147483647 w 832"/>
              <a:gd name="T81" fmla="*/ 2147483647 h 581"/>
              <a:gd name="T82" fmla="*/ 2147483647 w 832"/>
              <a:gd name="T83" fmla="*/ 2147483647 h 581"/>
              <a:gd name="T84" fmla="*/ 2147483647 w 832"/>
              <a:gd name="T85" fmla="*/ 2147483647 h 58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32"/>
              <a:gd name="T130" fmla="*/ 0 h 581"/>
              <a:gd name="T131" fmla="*/ 832 w 832"/>
              <a:gd name="T132" fmla="*/ 581 h 58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32" h="581">
                <a:moveTo>
                  <a:pt x="686" y="550"/>
                </a:moveTo>
                <a:lnTo>
                  <a:pt x="664" y="556"/>
                </a:lnTo>
                <a:lnTo>
                  <a:pt x="643" y="562"/>
                </a:lnTo>
                <a:lnTo>
                  <a:pt x="621" y="567"/>
                </a:lnTo>
                <a:lnTo>
                  <a:pt x="600" y="571"/>
                </a:lnTo>
                <a:lnTo>
                  <a:pt x="577" y="575"/>
                </a:lnTo>
                <a:lnTo>
                  <a:pt x="556" y="577"/>
                </a:lnTo>
                <a:lnTo>
                  <a:pt x="534" y="580"/>
                </a:lnTo>
                <a:lnTo>
                  <a:pt x="512" y="581"/>
                </a:lnTo>
                <a:lnTo>
                  <a:pt x="501" y="581"/>
                </a:lnTo>
                <a:lnTo>
                  <a:pt x="492" y="581"/>
                </a:lnTo>
                <a:lnTo>
                  <a:pt x="481" y="581"/>
                </a:lnTo>
                <a:lnTo>
                  <a:pt x="472" y="581"/>
                </a:lnTo>
                <a:lnTo>
                  <a:pt x="462" y="581"/>
                </a:lnTo>
                <a:lnTo>
                  <a:pt x="452" y="580"/>
                </a:lnTo>
                <a:lnTo>
                  <a:pt x="442" y="580"/>
                </a:lnTo>
                <a:lnTo>
                  <a:pt x="431" y="579"/>
                </a:lnTo>
                <a:lnTo>
                  <a:pt x="401" y="575"/>
                </a:lnTo>
                <a:lnTo>
                  <a:pt x="370" y="571"/>
                </a:lnTo>
                <a:lnTo>
                  <a:pt x="340" y="564"/>
                </a:lnTo>
                <a:lnTo>
                  <a:pt x="311" y="555"/>
                </a:lnTo>
                <a:lnTo>
                  <a:pt x="280" y="546"/>
                </a:lnTo>
                <a:lnTo>
                  <a:pt x="252" y="535"/>
                </a:lnTo>
                <a:lnTo>
                  <a:pt x="223" y="522"/>
                </a:lnTo>
                <a:lnTo>
                  <a:pt x="195" y="509"/>
                </a:lnTo>
                <a:lnTo>
                  <a:pt x="168" y="493"/>
                </a:lnTo>
                <a:lnTo>
                  <a:pt x="141" y="476"/>
                </a:lnTo>
                <a:lnTo>
                  <a:pt x="115" y="458"/>
                </a:lnTo>
                <a:lnTo>
                  <a:pt x="90" y="438"/>
                </a:lnTo>
                <a:lnTo>
                  <a:pt x="66" y="417"/>
                </a:lnTo>
                <a:lnTo>
                  <a:pt x="43" y="395"/>
                </a:lnTo>
                <a:lnTo>
                  <a:pt x="21" y="371"/>
                </a:lnTo>
                <a:lnTo>
                  <a:pt x="0" y="346"/>
                </a:lnTo>
                <a:lnTo>
                  <a:pt x="476" y="0"/>
                </a:lnTo>
                <a:lnTo>
                  <a:pt x="832" y="477"/>
                </a:lnTo>
                <a:lnTo>
                  <a:pt x="815" y="489"/>
                </a:lnTo>
                <a:lnTo>
                  <a:pt x="796" y="500"/>
                </a:lnTo>
                <a:lnTo>
                  <a:pt x="779" y="510"/>
                </a:lnTo>
                <a:lnTo>
                  <a:pt x="761" y="520"/>
                </a:lnTo>
                <a:lnTo>
                  <a:pt x="743" y="527"/>
                </a:lnTo>
                <a:lnTo>
                  <a:pt x="723" y="535"/>
                </a:lnTo>
                <a:lnTo>
                  <a:pt x="705" y="543"/>
                </a:lnTo>
                <a:lnTo>
                  <a:pt x="686" y="55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78" name="Rectangle 259"/>
          <p:cNvSpPr>
            <a:spLocks noChangeArrowheads="1"/>
          </p:cNvSpPr>
          <p:nvPr/>
        </p:nvSpPr>
        <p:spPr bwMode="auto">
          <a:xfrm>
            <a:off x="6019800" y="2851150"/>
            <a:ext cx="68263" cy="238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Rectangle 260"/>
          <p:cNvSpPr>
            <a:spLocks noChangeArrowheads="1"/>
          </p:cNvSpPr>
          <p:nvPr/>
        </p:nvSpPr>
        <p:spPr bwMode="auto">
          <a:xfrm>
            <a:off x="6019800" y="3006725"/>
            <a:ext cx="68263" cy="238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Rectangle 261"/>
          <p:cNvSpPr>
            <a:spLocks noChangeArrowheads="1"/>
          </p:cNvSpPr>
          <p:nvPr/>
        </p:nvSpPr>
        <p:spPr bwMode="auto">
          <a:xfrm>
            <a:off x="6019800" y="2684463"/>
            <a:ext cx="68263" cy="25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Rectangle 262"/>
          <p:cNvSpPr>
            <a:spLocks noChangeArrowheads="1"/>
          </p:cNvSpPr>
          <p:nvPr/>
        </p:nvSpPr>
        <p:spPr bwMode="auto">
          <a:xfrm>
            <a:off x="6019800" y="2519363"/>
            <a:ext cx="68263" cy="238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Rectangle 263"/>
          <p:cNvSpPr>
            <a:spLocks noChangeArrowheads="1"/>
          </p:cNvSpPr>
          <p:nvPr/>
        </p:nvSpPr>
        <p:spPr bwMode="auto">
          <a:xfrm>
            <a:off x="6019800" y="2352675"/>
            <a:ext cx="68263" cy="238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Freeform 264"/>
          <p:cNvSpPr>
            <a:spLocks/>
          </p:cNvSpPr>
          <p:nvPr/>
        </p:nvSpPr>
        <p:spPr bwMode="auto">
          <a:xfrm>
            <a:off x="6143625" y="3240088"/>
            <a:ext cx="95250" cy="31750"/>
          </a:xfrm>
          <a:custGeom>
            <a:avLst/>
            <a:gdLst>
              <a:gd name="T0" fmla="*/ 2147483647 w 180"/>
              <a:gd name="T1" fmla="*/ 2147483647 h 61"/>
              <a:gd name="T2" fmla="*/ 0 w 180"/>
              <a:gd name="T3" fmla="*/ 2147483647 h 61"/>
              <a:gd name="T4" fmla="*/ 0 w 180"/>
              <a:gd name="T5" fmla="*/ 0 h 61"/>
              <a:gd name="T6" fmla="*/ 2147483647 w 180"/>
              <a:gd name="T7" fmla="*/ 0 h 61"/>
              <a:gd name="T8" fmla="*/ 2147483647 w 180"/>
              <a:gd name="T9" fmla="*/ 0 h 61"/>
              <a:gd name="T10" fmla="*/ 2147483647 w 180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0"/>
              <a:gd name="T19" fmla="*/ 0 h 61"/>
              <a:gd name="T20" fmla="*/ 180 w 180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0" h="61">
                <a:moveTo>
                  <a:pt x="180" y="61"/>
                </a:moveTo>
                <a:lnTo>
                  <a:pt x="0" y="61"/>
                </a:lnTo>
                <a:lnTo>
                  <a:pt x="0" y="0"/>
                </a:lnTo>
                <a:lnTo>
                  <a:pt x="87" y="0"/>
                </a:lnTo>
                <a:lnTo>
                  <a:pt x="180" y="0"/>
                </a:lnTo>
                <a:lnTo>
                  <a:pt x="180" y="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84" name="Freeform 265"/>
          <p:cNvSpPr>
            <a:spLocks/>
          </p:cNvSpPr>
          <p:nvPr/>
        </p:nvSpPr>
        <p:spPr bwMode="auto">
          <a:xfrm>
            <a:off x="6346825" y="3240088"/>
            <a:ext cx="93663" cy="31750"/>
          </a:xfrm>
          <a:custGeom>
            <a:avLst/>
            <a:gdLst>
              <a:gd name="T0" fmla="*/ 2147483647 w 179"/>
              <a:gd name="T1" fmla="*/ 2147483647 h 61"/>
              <a:gd name="T2" fmla="*/ 0 w 179"/>
              <a:gd name="T3" fmla="*/ 2147483647 h 61"/>
              <a:gd name="T4" fmla="*/ 0 w 179"/>
              <a:gd name="T5" fmla="*/ 0 h 61"/>
              <a:gd name="T6" fmla="*/ 2147483647 w 179"/>
              <a:gd name="T7" fmla="*/ 0 h 61"/>
              <a:gd name="T8" fmla="*/ 2147483647 w 179"/>
              <a:gd name="T9" fmla="*/ 0 h 61"/>
              <a:gd name="T10" fmla="*/ 2147483647 w 179"/>
              <a:gd name="T11" fmla="*/ 214748364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"/>
              <a:gd name="T19" fmla="*/ 0 h 61"/>
              <a:gd name="T20" fmla="*/ 179 w 179"/>
              <a:gd name="T21" fmla="*/ 61 h 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" h="61">
                <a:moveTo>
                  <a:pt x="179" y="61"/>
                </a:moveTo>
                <a:lnTo>
                  <a:pt x="0" y="61"/>
                </a:lnTo>
                <a:lnTo>
                  <a:pt x="0" y="0"/>
                </a:lnTo>
                <a:lnTo>
                  <a:pt x="88" y="0"/>
                </a:lnTo>
                <a:lnTo>
                  <a:pt x="179" y="0"/>
                </a:lnTo>
                <a:lnTo>
                  <a:pt x="179" y="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226" name="Rectangle 266"/>
          <p:cNvSpPr>
            <a:spLocks noChangeArrowheads="1"/>
          </p:cNvSpPr>
          <p:nvPr/>
        </p:nvSpPr>
        <p:spPr bwMode="auto">
          <a:xfrm>
            <a:off x="34925" y="1341438"/>
            <a:ext cx="45053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rgbClr val="663300"/>
                </a:solidFill>
                <a:latin typeface="Arial" charset="0"/>
              </a:rPr>
              <a:t>вспомогательные</a:t>
            </a:r>
            <a:br>
              <a:rPr lang="ru-RU" sz="2200" dirty="0">
                <a:solidFill>
                  <a:srgbClr val="663300"/>
                </a:solidFill>
                <a:latin typeface="Arial" charset="0"/>
              </a:rPr>
            </a:br>
            <a:r>
              <a:rPr lang="ru-RU" sz="2200" dirty="0">
                <a:solidFill>
                  <a:srgbClr val="663300"/>
                </a:solidFill>
                <a:latin typeface="Arial" charset="0"/>
              </a:rPr>
              <a:t>процессы 	обеспечение 			стабильности</a:t>
            </a:r>
          </a:p>
        </p:txBody>
      </p:sp>
      <p:sp>
        <p:nvSpPr>
          <p:cNvPr id="41227" name="Rectangle 267"/>
          <p:cNvSpPr>
            <a:spLocks noChangeArrowheads="1"/>
          </p:cNvSpPr>
          <p:nvPr/>
        </p:nvSpPr>
        <p:spPr bwMode="auto">
          <a:xfrm>
            <a:off x="6835775" y="3962400"/>
            <a:ext cx="2282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663300"/>
                </a:solidFill>
                <a:latin typeface="Arial" charset="0"/>
              </a:rPr>
              <a:t>управленческие</a:t>
            </a:r>
            <a:br>
              <a:rPr lang="ru-RU" sz="2200">
                <a:solidFill>
                  <a:srgbClr val="663300"/>
                </a:solidFill>
                <a:latin typeface="Arial" charset="0"/>
              </a:rPr>
            </a:br>
            <a:r>
              <a:rPr lang="ru-RU" sz="2200">
                <a:solidFill>
                  <a:srgbClr val="663300"/>
                </a:solidFill>
                <a:latin typeface="Arial" charset="0"/>
              </a:rPr>
              <a:t>решения</a:t>
            </a:r>
          </a:p>
        </p:txBody>
      </p:sp>
      <p:sp>
        <p:nvSpPr>
          <p:cNvPr id="41228" name="Rectangle 268"/>
          <p:cNvSpPr>
            <a:spLocks noChangeArrowheads="1"/>
          </p:cNvSpPr>
          <p:nvPr/>
        </p:nvSpPr>
        <p:spPr bwMode="auto">
          <a:xfrm>
            <a:off x="5940425" y="1587500"/>
            <a:ext cx="1152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>
                <a:solidFill>
                  <a:srgbClr val="663300"/>
                </a:solidFill>
                <a:latin typeface="Arial" charset="0"/>
              </a:rPr>
              <a:t>анализ</a:t>
            </a:r>
            <a:br>
              <a:rPr lang="ru-RU" sz="2200">
                <a:solidFill>
                  <a:srgbClr val="663300"/>
                </a:solidFill>
                <a:latin typeface="Arial" charset="0"/>
              </a:rPr>
            </a:br>
            <a:r>
              <a:rPr lang="ru-RU" sz="2200">
                <a:solidFill>
                  <a:srgbClr val="663300"/>
                </a:solidFill>
                <a:latin typeface="Arial" charset="0"/>
              </a:rPr>
              <a:t>данных</a:t>
            </a:r>
          </a:p>
        </p:txBody>
      </p:sp>
      <p:sp>
        <p:nvSpPr>
          <p:cNvPr id="41229" name="Rectangle 269"/>
          <p:cNvSpPr>
            <a:spLocks noChangeArrowheads="1"/>
          </p:cNvSpPr>
          <p:nvPr/>
        </p:nvSpPr>
        <p:spPr bwMode="auto">
          <a:xfrm>
            <a:off x="8243888" y="2565400"/>
            <a:ext cx="949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200" b="1">
                <a:solidFill>
                  <a:srgbClr val="663300"/>
                </a:solidFill>
                <a:latin typeface="Arial" charset="0"/>
              </a:rPr>
              <a:t>люди</a:t>
            </a:r>
          </a:p>
        </p:txBody>
      </p:sp>
    </p:spTree>
    <p:extLst>
      <p:ext uri="{BB962C8B-B14F-4D97-AF65-F5344CB8AC3E}">
        <p14:creationId xmlns:p14="http://schemas.microsoft.com/office/powerpoint/2010/main" val="23215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Логическая цепь типичного проекта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28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Выбор отрасли, вносящей значительный вклад в негативное воздействие на окружающую среду, для которой доступны Справочники ЕС по НДТ</a:t>
            </a:r>
          </a:p>
          <a:p>
            <a:pPr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доступа к полной или сокращенной версии Справочника на русском языке</a:t>
            </a:r>
          </a:p>
          <a:p>
            <a:pPr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Выбор пилотных предприятий, проведение аудита, разработка рекомендаций</a:t>
            </a:r>
          </a:p>
          <a:p>
            <a:pPr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Подготовка специалистов предприятий </a:t>
            </a:r>
          </a:p>
          <a:p>
            <a:pPr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Привлечение внимания представителей государственных контролирующих органов</a:t>
            </a:r>
          </a:p>
          <a:p>
            <a:pPr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Поддержка внедрения выбранных решений (из числа НДТ) на российских предприятиях (мотивация, методическое обеспечение, частичное финансирование).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gray">
          <a:xfrm>
            <a:off x="8302626" y="3105150"/>
            <a:ext cx="0" cy="936625"/>
          </a:xfrm>
          <a:prstGeom prst="line">
            <a:avLst/>
          </a:prstGeom>
          <a:noFill/>
          <a:ln w="38100">
            <a:solidFill>
              <a:srgbClr val="0284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gray">
          <a:xfrm flipV="1">
            <a:off x="8604250" y="3105149"/>
            <a:ext cx="0" cy="936625"/>
          </a:xfrm>
          <a:prstGeom prst="line">
            <a:avLst/>
          </a:prstGeom>
          <a:noFill/>
          <a:ln w="38100">
            <a:solidFill>
              <a:srgbClr val="02842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18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Производство стекла: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/>
            </a:r>
            <a:b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основные 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результаты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064251" cy="5184428"/>
          </a:xfrm>
        </p:spPr>
        <p:txBody>
          <a:bodyPr>
            <a:normAutofit fontScale="85000" lnSpcReduction="20000"/>
          </a:bodyPr>
          <a:lstStyle/>
          <a:p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Основное условие получения достоверной информации –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соглашение между предприятиями и природоохранительными органами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Аудит СМК и СЭМ выбранных российских предприятий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позволил  выявить приоритеты развития систем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Выполнен сравнительный анализ энергетической и экологической результативности предприятий</a:t>
            </a:r>
            <a:endPara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Разработаны рекомендации:</a:t>
            </a:r>
          </a:p>
          <a:p>
            <a:pPr lvl="1"/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взаимосвязанному развитию СМК и СЭМ</a:t>
            </a:r>
          </a:p>
          <a:p>
            <a:pPr lvl="1"/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использованию стороннего </a:t>
            </a:r>
            <a:r>
              <a:rPr lang="ru-RU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стеклобоя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производстве</a:t>
            </a:r>
          </a:p>
          <a:p>
            <a:pPr lvl="1"/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 уточнению условий ПДВ по оксидам азота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Уточнены условия разрешений предприятий Владимирской области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Рекомендации по оптимизации энергопотребления продолжают использоваться на практике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Стекольные предприятия войдут в группу приоритетных для внедрения НДТ и получения КЭР.</a:t>
            </a:r>
            <a:endPara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97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424936" cy="1152128"/>
          </a:xfrm>
          <a:noFill/>
        </p:spPr>
        <p:txBody>
          <a:bodyPr anchor="t">
            <a:no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Крупные </a:t>
            </a:r>
            <a:r>
              <a:rPr lang="ru-RU" sz="3600" b="1" i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топливосжигательные установки (2003-2006 гг.)</a:t>
            </a:r>
            <a:endParaRPr lang="ru-RU" sz="3600" b="1" i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14314"/>
            <a:ext cx="6192688" cy="4739022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Справочник (выпущен в ЕС в 2006 году)</a:t>
            </a:r>
          </a:p>
          <a:p>
            <a:pPr lvl="1">
              <a:lnSpc>
                <a:spcPct val="9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русском языке подготовлен Справочник наилучшим доступным техническим методам 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1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теплоэлектроэнергетике</a:t>
            </a:r>
            <a:endParaRPr lang="ru-RU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www.14000.ru</a:t>
            </a:r>
            <a:endParaRPr lang="ru-RU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Полный справочник  на русском языке подготовлен специалистами Института 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имени Кржижановского 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2010-2011 гг.   </a:t>
            </a:r>
          </a:p>
          <a:p>
            <a:pPr lvl="1">
              <a:lnSpc>
                <a:spcPct val="9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Национальные стандарты подготовлены специалистами МЭИ и 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Института </a:t>
            </a: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имени Кржижановского в 2010 г.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14314"/>
            <a:ext cx="2781449" cy="446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2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3744416" cy="1440160"/>
          </a:xfrm>
        </p:spPr>
        <p:txBody>
          <a:bodyPr>
            <a:norm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3600" b="1" i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проекта </a:t>
            </a:r>
            <a:br>
              <a:rPr lang="ru-RU" sz="3600" b="1" i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2004-2006 гг.</a:t>
            </a:r>
            <a:endParaRPr lang="en-US" sz="3600" b="1" i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5" descr="P530003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1588" y="2852738"/>
            <a:ext cx="2792412" cy="3724275"/>
          </a:xfrm>
          <a:noFill/>
        </p:spPr>
      </p:pic>
      <p:pic>
        <p:nvPicPr>
          <p:cNvPr id="7" name="Picture 4" descr="aeropic_20040309_powerstation_12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4800"/>
            <a:ext cx="2743200" cy="2057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9552" y="1988840"/>
            <a:ext cx="5749925" cy="446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2100" kern="0" dirty="0">
                <a:latin typeface="Arial" pitchFamily="34" charset="0"/>
                <a:cs typeface="Arial" pitchFamily="34" charset="0"/>
              </a:rPr>
              <a:t>Широкое распространение мер улучшения </a:t>
            </a:r>
            <a:r>
              <a:rPr lang="ru-RU" sz="2100" kern="0" dirty="0" err="1">
                <a:latin typeface="Arial" pitchFamily="34" charset="0"/>
                <a:cs typeface="Arial" pitchFamily="34" charset="0"/>
              </a:rPr>
              <a:t>энергоэффективности</a:t>
            </a:r>
            <a:r>
              <a:rPr lang="ru-RU" sz="2100" kern="0" dirty="0">
                <a:latin typeface="Arial" pitchFamily="34" charset="0"/>
                <a:cs typeface="Arial" pitchFamily="34" charset="0"/>
              </a:rPr>
              <a:t> и сокращения выбросов парниковых газов на предприятиях </a:t>
            </a:r>
            <a:r>
              <a:rPr lang="ru-RU" sz="2100" kern="0" dirty="0" err="1">
                <a:latin typeface="Arial" pitchFamily="34" charset="0"/>
                <a:cs typeface="Arial" pitchFamily="34" charset="0"/>
              </a:rPr>
              <a:t>теплоэлектроэнергетики</a:t>
            </a:r>
            <a:r>
              <a:rPr lang="ru-RU" sz="2100" kern="0" dirty="0">
                <a:latin typeface="Arial" pitchFamily="34" charset="0"/>
                <a:cs typeface="Arial" pitchFamily="34" charset="0"/>
              </a:rPr>
              <a:t> Российской Федерации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ru-RU" sz="21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Пилотное</a:t>
            </a:r>
            <a:r>
              <a:rPr lang="ru-RU" sz="21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предприятие </a:t>
            </a:r>
            <a:br>
              <a:rPr lang="ru-RU" sz="21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10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– Рязанская ГРЭС</a:t>
            </a:r>
            <a:endParaRPr lang="en-US" sz="210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endParaRPr lang="en-US" sz="28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9698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07963"/>
            <a:ext cx="9144000" cy="706437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i="0" spc="-100" dirty="0">
                <a:latin typeface="Arial" pitchFamily="34" charset="0"/>
                <a:cs typeface="Arial" pitchFamily="34" charset="0"/>
              </a:rPr>
              <a:t>РЯЗАНСКАЯ </a:t>
            </a:r>
            <a:r>
              <a:rPr lang="ru-RU" sz="3200" b="1" i="0" spc="-100" dirty="0" smtClean="0">
                <a:latin typeface="Arial" pitchFamily="34" charset="0"/>
                <a:cs typeface="Arial" pitchFamily="34" charset="0"/>
              </a:rPr>
              <a:t>ГРЭС: </a:t>
            </a:r>
            <a:r>
              <a:rPr lang="ru-RU" sz="3200" b="1" i="0" spc="-100" dirty="0">
                <a:latin typeface="Arial" pitchFamily="34" charset="0"/>
                <a:cs typeface="Arial" pitchFamily="34" charset="0"/>
              </a:rPr>
              <a:t>СОСТАВ О</a:t>
            </a:r>
            <a:r>
              <a:rPr lang="ru-RU" sz="3200" b="1" i="0" spc="-100" dirty="0" smtClean="0">
                <a:latin typeface="Arial" pitchFamily="34" charset="0"/>
                <a:cs typeface="Arial" pitchFamily="34" charset="0"/>
              </a:rPr>
              <a:t>БОРУДОВАНИЯ</a:t>
            </a:r>
            <a:endParaRPr lang="ru-RU" sz="3200" b="1" i="0" spc="-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3657600" y="990600"/>
            <a:ext cx="525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ru-RU" sz="1600">
                <a:solidFill>
                  <a:srgbClr val="000076"/>
                </a:solidFill>
              </a:rPr>
              <a:t>Установленная мощность первой очереди 1050 МВт.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z="1600">
                <a:solidFill>
                  <a:srgbClr val="000076"/>
                </a:solidFill>
              </a:rPr>
              <a:t>Три блока по 260 МВт, один блок – 270 МВт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04800" y="4495800"/>
            <a:ext cx="511333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ru-RU" sz="1600">
                <a:solidFill>
                  <a:srgbClr val="000076"/>
                </a:solidFill>
              </a:rPr>
              <a:t>В состав основного оборудования второй очереди входят: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ru-RU" sz="1600">
                <a:solidFill>
                  <a:srgbClr val="000076"/>
                </a:solidFill>
              </a:rPr>
              <a:t>Турбины К-800-240, производства ЛМЗ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ru-RU" sz="1600">
                <a:solidFill>
                  <a:srgbClr val="000076"/>
                </a:solidFill>
              </a:rPr>
              <a:t>Котлоагрегаты ТГМП-204П, производства ТКЗ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ru-RU" sz="1600">
                <a:solidFill>
                  <a:srgbClr val="000076"/>
                </a:solidFill>
              </a:rPr>
              <a:t>Генераторы ТЗВ-800-2УЗ, производства «Электросила»</a:t>
            </a:r>
          </a:p>
          <a:p>
            <a:pPr eaLnBrk="1" hangingPunct="1">
              <a:buFont typeface="Symbol" pitchFamily="18" charset="2"/>
              <a:buChar char="Þ"/>
            </a:pPr>
            <a:endParaRPr lang="ru-RU" sz="1600">
              <a:solidFill>
                <a:srgbClr val="000076"/>
              </a:solidFill>
            </a:endParaRPr>
          </a:p>
        </p:txBody>
      </p:sp>
      <p:pic>
        <p:nvPicPr>
          <p:cNvPr id="31749" name="Picture 7" descr="PIC00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пристан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52888"/>
            <a:ext cx="31892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3657600" y="1600200"/>
            <a:ext cx="50768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ru-RU" sz="1600" dirty="0">
                <a:solidFill>
                  <a:srgbClr val="000076"/>
                </a:solidFill>
              </a:rPr>
              <a:t>В состав основного оборудования первой очереди входят: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ru-RU" sz="1600" dirty="0">
                <a:solidFill>
                  <a:srgbClr val="000076"/>
                </a:solidFill>
              </a:rPr>
              <a:t>Турбины К-300-240, производства ЛМЗ</a:t>
            </a:r>
          </a:p>
          <a:p>
            <a:pPr eaLnBrk="1" hangingPunct="1">
              <a:buFont typeface="Symbol" pitchFamily="18" charset="2"/>
              <a:buChar char="Þ"/>
            </a:pPr>
            <a:r>
              <a:rPr lang="ru-RU" sz="1600" dirty="0" err="1">
                <a:solidFill>
                  <a:srgbClr val="000076"/>
                </a:solidFill>
              </a:rPr>
              <a:t>Котлоагрегаты</a:t>
            </a:r>
            <a:r>
              <a:rPr lang="ru-RU" sz="1600" dirty="0">
                <a:solidFill>
                  <a:srgbClr val="000076"/>
                </a:solidFill>
              </a:rPr>
              <a:t> П-59, производства </a:t>
            </a:r>
            <a:r>
              <a:rPr lang="ru-RU" sz="1600" dirty="0" err="1">
                <a:solidFill>
                  <a:srgbClr val="000076"/>
                </a:solidFill>
              </a:rPr>
              <a:t>ЗиО</a:t>
            </a:r>
            <a:endParaRPr lang="ru-RU" sz="1600" dirty="0">
              <a:solidFill>
                <a:srgbClr val="000076"/>
              </a:solidFill>
            </a:endParaRPr>
          </a:p>
          <a:p>
            <a:pPr eaLnBrk="1" hangingPunct="1">
              <a:buFont typeface="Symbol" pitchFamily="18" charset="2"/>
              <a:buChar char="Þ"/>
            </a:pPr>
            <a:r>
              <a:rPr lang="ru-RU" sz="1600" dirty="0">
                <a:solidFill>
                  <a:srgbClr val="000076"/>
                </a:solidFill>
              </a:rPr>
              <a:t>Генераторы ТВВ-320-2, производства «</a:t>
            </a:r>
            <a:r>
              <a:rPr lang="ru-RU" sz="1600" dirty="0" err="1">
                <a:solidFill>
                  <a:srgbClr val="000076"/>
                </a:solidFill>
              </a:rPr>
              <a:t>Электросила</a:t>
            </a:r>
            <a:r>
              <a:rPr lang="ru-RU" sz="1600" dirty="0">
                <a:solidFill>
                  <a:srgbClr val="000076"/>
                </a:solidFill>
              </a:rPr>
              <a:t>»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0" y="3276600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ru-RU" sz="1600">
                <a:solidFill>
                  <a:srgbClr val="990000"/>
                </a:solidFill>
              </a:rPr>
              <a:t>Проектное топливо для котлов первой очереди – низкокалорийный, высокозольный подмосковный уголь.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307975" y="3976688"/>
            <a:ext cx="525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ru-RU" sz="1600">
                <a:solidFill>
                  <a:srgbClr val="000076"/>
                </a:solidFill>
              </a:rPr>
              <a:t>Установленная мощность второй очереди 1600 МВт.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z="1600">
                <a:solidFill>
                  <a:srgbClr val="000076"/>
                </a:solidFill>
              </a:rPr>
              <a:t>Два блока по 800 МВт.</a:t>
            </a: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0" y="6248400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Symbol" pitchFamily="18" charset="2"/>
              <a:buNone/>
            </a:pPr>
            <a:r>
              <a:rPr lang="ru-RU" sz="1600">
                <a:solidFill>
                  <a:srgbClr val="990000"/>
                </a:solidFill>
              </a:rPr>
              <a:t>Проектное топливо на котлах второй очереди – газ и мазут</a:t>
            </a:r>
          </a:p>
        </p:txBody>
      </p:sp>
      <p:sp>
        <p:nvSpPr>
          <p:cNvPr id="31755" name="Line 13"/>
          <p:cNvSpPr>
            <a:spLocks noChangeShapeType="1"/>
          </p:cNvSpPr>
          <p:nvPr/>
        </p:nvSpPr>
        <p:spPr bwMode="auto">
          <a:xfrm>
            <a:off x="152400" y="3886200"/>
            <a:ext cx="8713788" cy="0"/>
          </a:xfrm>
          <a:prstGeom prst="line">
            <a:avLst/>
          </a:prstGeom>
          <a:noFill/>
          <a:ln w="38100">
            <a:solidFill>
              <a:srgbClr val="EA43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467" tIns="9735" rIns="19467" bIns="9735" anchor="ctr">
            <a:spAutoFit/>
          </a:bodyPr>
          <a:lstStyle/>
          <a:p>
            <a:endParaRPr lang="en-GB"/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>
            <a:off x="152400" y="6629400"/>
            <a:ext cx="8713788" cy="0"/>
          </a:xfrm>
          <a:prstGeom prst="line">
            <a:avLst/>
          </a:prstGeom>
          <a:noFill/>
          <a:ln w="38100">
            <a:solidFill>
              <a:srgbClr val="EA431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467" tIns="9735" rIns="19467" bIns="9735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Угольные ТЭС в ЕС и 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очередь </a:t>
            </a:r>
            <a:r>
              <a:rPr lang="ru-RU" sz="3600" b="1" i="0" spc="-1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РязГРЭС</a:t>
            </a:r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3800" b="1" i="0" spc="-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699236"/>
              </p:ext>
            </p:extLst>
          </p:nvPr>
        </p:nvGraphicFramePr>
        <p:xfrm>
          <a:off x="827584" y="1627262"/>
          <a:ext cx="7793498" cy="4752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CorelDRAW" r:id="rId4" imgW="4524840" imgH="2900160" progId="">
                  <p:embed/>
                </p:oleObj>
              </mc:Choice>
              <mc:Fallback>
                <p:oleObj name="CorelDRAW" r:id="rId4" imgW="4524840" imgH="2900160" progId="">
                  <p:embed/>
                  <p:pic>
                    <p:nvPicPr>
                      <p:cNvPr id="0" name="Picture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60" t="1306" r="3795" b="3076"/>
                      <a:stretch>
                        <a:fillRect/>
                      </a:stretch>
                    </p:blipFill>
                    <p:spPr bwMode="auto">
                      <a:xfrm>
                        <a:off x="827584" y="1627262"/>
                        <a:ext cx="7793498" cy="4752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987675" y="3500438"/>
            <a:ext cx="1006475" cy="1006475"/>
          </a:xfrm>
          <a:prstGeom prst="ellips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38400" y="6248400"/>
            <a:ext cx="2130425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C06C9BA-A6FE-48A3-8108-C9E934E3EE54}" type="slidenum">
              <a:rPr lang="de-DE" sz="1400" b="0" smtClean="0"/>
              <a:pPr algn="r" eaLnBrk="1" hangingPunct="1"/>
              <a:t>45</a:t>
            </a:fld>
            <a:endParaRPr lang="de-DE" sz="1400" b="0" smtClean="0"/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234593"/>
              </p:ext>
            </p:extLst>
          </p:nvPr>
        </p:nvGraphicFramePr>
        <p:xfrm>
          <a:off x="705298" y="1777850"/>
          <a:ext cx="7733403" cy="4740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CorelDRAW" r:id="rId4" imgW="5131800" imgH="3144240" progId="">
                  <p:embed/>
                </p:oleObj>
              </mc:Choice>
              <mc:Fallback>
                <p:oleObj name="CorelDRAW" r:id="rId4" imgW="5131800" imgH="3144240" progId="">
                  <p:embed/>
                  <p:pic>
                    <p:nvPicPr>
                      <p:cNvPr id="0" name="Picture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677" t="2237" r="18898" b="7069"/>
                      <a:stretch>
                        <a:fillRect/>
                      </a:stretch>
                    </p:blipFill>
                    <p:spPr bwMode="auto">
                      <a:xfrm>
                        <a:off x="705298" y="1777850"/>
                        <a:ext cx="7733403" cy="4740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4" name="Oval 4"/>
          <p:cNvSpPr>
            <a:spLocks noChangeArrowheads="1"/>
          </p:cNvSpPr>
          <p:nvPr/>
        </p:nvSpPr>
        <p:spPr bwMode="auto">
          <a:xfrm>
            <a:off x="4067175" y="3644900"/>
            <a:ext cx="1006475" cy="1006475"/>
          </a:xfrm>
          <a:prstGeom prst="ellips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i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Угольные ТЭС в ЕС и 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очередь </a:t>
            </a:r>
            <a:r>
              <a:rPr lang="ru-RU" sz="3600" b="1" i="0" spc="-1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РязГРЭС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				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600" b="1" i="0" spc="-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en-US" sz="3600" b="1" i="0" spc="-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9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003232" cy="1080120"/>
          </a:xfrm>
          <a:noFill/>
        </p:spPr>
        <p:txBody>
          <a:bodyPr anchor="t">
            <a:noAutofit/>
          </a:bodyPr>
          <a:lstStyle/>
          <a:p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Эффективность работы энергетического оборудования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937490"/>
              </p:ext>
            </p:extLst>
          </p:nvPr>
        </p:nvGraphicFramePr>
        <p:xfrm>
          <a:off x="320235" y="1700808"/>
          <a:ext cx="8503530" cy="4798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Document" r:id="rId4" imgW="7513110" imgH="4783195" progId="Word.Document.8">
                  <p:embed/>
                </p:oleObj>
              </mc:Choice>
              <mc:Fallback>
                <p:oleObj name="Document" r:id="rId4" imgW="7513110" imgH="4783195" progId="Word.Document.8">
                  <p:embed/>
                  <p:pic>
                    <p:nvPicPr>
                      <p:cNvPr id="0" name="Picture 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3635"/>
                      <a:stretch>
                        <a:fillRect/>
                      </a:stretch>
                    </p:blipFill>
                    <p:spPr bwMode="auto">
                      <a:xfrm>
                        <a:off x="320235" y="1700808"/>
                        <a:ext cx="8503530" cy="4798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4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Основные практические результаты</a:t>
            </a:r>
            <a:endParaRPr lang="en-US" sz="3600" b="1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640960" cy="511286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Выполнен сравнительный анализ энергоэффективности и экологической результативности </a:t>
            </a:r>
            <a:r>
              <a:rPr lang="ru-RU" dirty="0" err="1" smtClean="0">
                <a:solidFill>
                  <a:srgbClr val="002060"/>
                </a:solidFill>
              </a:rPr>
              <a:t>РязГРЭС</a:t>
            </a:r>
            <a:r>
              <a:rPr lang="ru-RU" dirty="0" smtClean="0">
                <a:solidFill>
                  <a:srgbClr val="002060"/>
                </a:solidFill>
              </a:rPr>
              <a:t> и аналогичных станций ЕС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Разработаны рекомендации для руководства станции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На Рязанской ГРЭС внедрено новое теплообменное оборудование, приобретенное за счет средств проекта</a:t>
            </a:r>
          </a:p>
          <a:p>
            <a:pPr lvl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заменено теплообменное оборудование в системе подогрева исходной воды </a:t>
            </a:r>
          </a:p>
          <a:p>
            <a:pPr lvl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снижение расхода топлива порядка 7 тыс. тут</a:t>
            </a:r>
            <a:r>
              <a:rPr lang="en-US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год (</a:t>
            </a:r>
            <a:r>
              <a:rPr lang="ru-RU" dirty="0" err="1" smtClean="0">
                <a:solidFill>
                  <a:srgbClr val="002060"/>
                </a:solidFill>
              </a:rPr>
              <a:t>ок</a:t>
            </a:r>
            <a:r>
              <a:rPr lang="ru-RU" dirty="0" smtClean="0">
                <a:solidFill>
                  <a:srgbClr val="002060"/>
                </a:solidFill>
              </a:rPr>
              <a:t>. 0,3% при среднегодовой выработке электроэнергии 6,2 млрд. кВт</a:t>
            </a:r>
            <a:r>
              <a:rPr lang="ru-RU" baseline="-25000" dirty="0" smtClean="0">
                <a:solidFill>
                  <a:srgbClr val="002060"/>
                </a:solidFill>
              </a:rPr>
              <a:t>*</a:t>
            </a:r>
            <a:r>
              <a:rPr lang="ru-RU" dirty="0" smtClean="0">
                <a:solidFill>
                  <a:srgbClr val="002060"/>
                </a:solidFill>
              </a:rPr>
              <a:t>ч)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снижение выбросов </a:t>
            </a:r>
            <a:r>
              <a:rPr lang="en-US" dirty="0" smtClean="0">
                <a:solidFill>
                  <a:srgbClr val="002060"/>
                </a:solidFill>
              </a:rPr>
              <a:t>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составляет </a:t>
            </a:r>
            <a:r>
              <a:rPr lang="ru-RU" dirty="0" err="1" smtClean="0">
                <a:solidFill>
                  <a:srgbClr val="002060"/>
                </a:solidFill>
              </a:rPr>
              <a:t>ок</a:t>
            </a:r>
            <a:r>
              <a:rPr lang="ru-RU" dirty="0" smtClean="0">
                <a:solidFill>
                  <a:srgbClr val="002060"/>
                </a:solidFill>
              </a:rPr>
              <a:t>. 15 тысяч тонн в год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5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561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i="0" spc="-100" dirty="0" smtClean="0">
                <a:latin typeface="Arial" pitchFamily="34" charset="0"/>
                <a:cs typeface="Arial" pitchFamily="34" charset="0"/>
              </a:rPr>
              <a:t>Пластинчатый подогреватель</a:t>
            </a:r>
            <a:endParaRPr lang="ru-RU" sz="3600" b="1" i="0" spc="-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4038600" cy="3124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ПРОБЛЕМЫ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sz="1400">
                <a:solidFill>
                  <a:schemeClr val="bg1"/>
                </a:solidFill>
              </a:rPr>
              <a:t>Низкий коэффициент теплопередачи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sz="1400">
                <a:solidFill>
                  <a:schemeClr val="bg1"/>
                </a:solidFill>
              </a:rPr>
              <a:t>Низкая ремонтопригодность 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sz="1400">
                <a:solidFill>
                  <a:schemeClr val="bg1"/>
                </a:solidFill>
              </a:rPr>
              <a:t>Большие потери тепла с конденсатом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sz="1400">
                <a:solidFill>
                  <a:schemeClr val="bg1"/>
                </a:solidFill>
              </a:rPr>
              <a:t>Отсутствие визуального контроля за утечками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sz="1400">
                <a:solidFill>
                  <a:schemeClr val="bg1"/>
                </a:solidFill>
              </a:rPr>
              <a:t>Потери тепла с поверхности теплообменника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sz="1400">
                <a:solidFill>
                  <a:schemeClr val="bg1"/>
                </a:solidFill>
              </a:rPr>
              <a:t>Большие расходы на обслуживание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>
                <a:solidFill>
                  <a:srgbClr val="FFFF00"/>
                </a:solidFill>
              </a:rPr>
              <a:t>ВЫВОД: Нужен новый подогреватель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4648200" y="990600"/>
            <a:ext cx="4267200" cy="3124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</a:rPr>
              <a:t>РЕШЕНИЕ – ПЛАСТИНЧАТЫЙ ТЕПЛООБМЕННИК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sz="1400">
                <a:solidFill>
                  <a:schemeClr val="bg1"/>
                </a:solidFill>
              </a:rPr>
              <a:t>В 1,5-2 раза выше коэффициент теплопередачи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sz="1400">
                <a:solidFill>
                  <a:schemeClr val="bg1"/>
                </a:solidFill>
              </a:rPr>
              <a:t>Высокая ремонтопригодность 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sz="1400">
                <a:solidFill>
                  <a:schemeClr val="bg1"/>
                </a:solidFill>
              </a:rPr>
              <a:t>Визуальный контроль за утечками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sz="1400">
                <a:solidFill>
                  <a:schemeClr val="bg1"/>
                </a:solidFill>
              </a:rPr>
              <a:t>Увеличение срока службы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ru-RU" sz="1400">
                <a:solidFill>
                  <a:schemeClr val="bg1"/>
                </a:solidFill>
              </a:rPr>
              <a:t>Минимальные потери тепла с поверхности теплообменника за счёт сокращения поверхности теплообмена (до 6 раз)</a:t>
            </a: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304800" y="4114800"/>
            <a:ext cx="4038600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ОПЫТ МАЛОЙ ЭНЕРГЕТИКИ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4648200" y="4114800"/>
            <a:ext cx="4267200" cy="457200"/>
          </a:xfrm>
          <a:prstGeom prst="rect">
            <a:avLst/>
          </a:prstGeom>
          <a:solidFill>
            <a:srgbClr val="CC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/>
              <a:t>СРОК ОКУПАЕМОСТИ 1-2 года</a:t>
            </a:r>
          </a:p>
        </p:txBody>
      </p:sp>
      <p:pic>
        <p:nvPicPr>
          <p:cNvPr id="33799" name="Picture 9" descr="P10002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16550" r="8966" b="33792"/>
          <a:stretch>
            <a:fillRect/>
          </a:stretch>
        </p:blipFill>
        <p:spPr bwMode="auto">
          <a:xfrm>
            <a:off x="304800" y="4572000"/>
            <a:ext cx="4038600" cy="2057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Line 10"/>
          <p:cNvSpPr>
            <a:spLocks noChangeShapeType="1"/>
          </p:cNvSpPr>
          <p:nvPr/>
        </p:nvSpPr>
        <p:spPr bwMode="auto">
          <a:xfrm flipV="1">
            <a:off x="304800" y="4572000"/>
            <a:ext cx="396240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>
            <a:off x="304800" y="4648200"/>
            <a:ext cx="3962400" cy="1905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3802" name="Picture 12" descr="П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16667"/>
          <a:stretch>
            <a:fillRect/>
          </a:stretch>
        </p:blipFill>
        <p:spPr bwMode="auto">
          <a:xfrm>
            <a:off x="4648200" y="4572000"/>
            <a:ext cx="4267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8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Крупные 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топливосжигательные </a:t>
            </a:r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установки: основные выводы</a:t>
            </a:r>
            <a:endParaRPr lang="en-US" sz="3600" b="1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723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условии обеспечения открытого доступа к сравнительным данным ЕС российские предприятия с большей готовностью предоставляют информацию</a:t>
            </a:r>
          </a:p>
          <a:p>
            <a:pPr>
              <a:lnSpc>
                <a:spcPct val="9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Пилотные проекты позволяют привлечь внимание специалистов к практическому применению решений, рекомендованных в Справочных документах по НДТ</a:t>
            </a:r>
            <a:endParaRPr lang="en-US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Энергоэффективность российских станций находится на уровне, сопоставимом с европейскими, экологическая эффективность – ниже по таким показателям, как удельные выбросы пыли, оксидов азота и оксидов серы</a:t>
            </a:r>
          </a:p>
          <a:p>
            <a:pPr>
              <a:lnSpc>
                <a:spcPct val="9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Выход на международные рынки сопряжен с решением задачи повышения экологической эффективности</a:t>
            </a:r>
          </a:p>
          <a:p>
            <a:pPr>
              <a:lnSpc>
                <a:spcPct val="9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материалам проекта подготовлен Справочник по НДТМ (разделы выбраны специалистами ОГК-6)</a:t>
            </a:r>
          </a:p>
          <a:p>
            <a:pPr>
              <a:lnSpc>
                <a:spcPct val="90000"/>
              </a:lnSpc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Справочник взят за основу при разработке полной версии (прообраза информационно-технического справочника), а также национальных стандартов по НДТ сжигания угля и газа</a:t>
            </a:r>
          </a:p>
          <a:p>
            <a:pPr>
              <a:lnSpc>
                <a:spcPct val="90000"/>
              </a:lnSpc>
            </a:pPr>
            <a:endParaRPr lang="en-GB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142039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Чёрная 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металлургия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980728"/>
            <a:ext cx="8640960" cy="554461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19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Содействие российской черной металлургии», </a:t>
            </a:r>
            <a:r>
              <a:rPr lang="ru-RU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1998-2000 </a:t>
            </a:r>
            <a:r>
              <a:rPr lang="ru-RU" sz="2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гг. </a:t>
            </a:r>
          </a:p>
          <a:p>
            <a:pPr lvl="1">
              <a:lnSpc>
                <a:spcPct val="9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Участники: Нидерландский экономический институт и TNO (Нидерланды/Россия), ЮНИКОН (РФ),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Бафет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Мюлерат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Роса и IDOM (Испания),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Weiss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(Австрия),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Advantage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Consulting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(Швеция). </a:t>
            </a:r>
          </a:p>
          <a:p>
            <a:pPr lvl="1">
              <a:lnSpc>
                <a:spcPct val="9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Компонент по НДТ(М):</a:t>
            </a:r>
          </a:p>
          <a:p>
            <a:pPr lvl="2">
              <a:lnSpc>
                <a:spcPct val="9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Пилотные предприятия: «Северсталь», Северский трубный завод и МЕЧЕЛ (Челябинск). </a:t>
            </a:r>
          </a:p>
          <a:p>
            <a:pPr lvl="2">
              <a:lnSpc>
                <a:spcPct val="9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Разработаны программы внедрения СЭМ</a:t>
            </a:r>
          </a:p>
          <a:p>
            <a:pPr lvl="2">
              <a:lnSpc>
                <a:spcPct val="9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Организована подготовка российских специалистов (в том числе, в области систем экологического менеджмента)</a:t>
            </a:r>
          </a:p>
          <a:p>
            <a:pPr lvl="2">
              <a:lnSpc>
                <a:spcPct val="9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 доступ к полной версии «Справочника по НДТМ в черной металлургии» (для участников проекта)</a:t>
            </a:r>
          </a:p>
          <a:p>
            <a:pPr>
              <a:lnSpc>
                <a:spcPct val="90000"/>
              </a:lnSpc>
            </a:pPr>
            <a:r>
              <a:rPr lang="ru-RU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«Энергопланирование </a:t>
            </a:r>
            <a:r>
              <a:rPr lang="ru-RU" sz="2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российских регионах</a:t>
            </a:r>
            <a:r>
              <a:rPr lang="ru-RU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», </a:t>
            </a:r>
            <a:br>
              <a:rPr lang="ru-RU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2011-2012 гг.</a:t>
            </a:r>
            <a:endParaRPr lang="ru-RU" sz="2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9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проекта стандарта «Энергетическое обследование промышленного предприятия»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ru-RU" sz="19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endParaRPr lang="ru-RU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9289586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Повышение энергоэффективности производства и сокращение выбросов парниковых газов</a:t>
            </a:r>
            <a:endParaRPr lang="en-GB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0375" y="1772816"/>
            <a:ext cx="4040188" cy="484621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Справочный документ ЕС выпущен в 2009 г. в рамках Директивы КПКЗ и Климатической программы ЕС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Основная направленность проекта – распространение подходов повышения энергоэффективности производства и сокращения выбросов парниковых газов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Справочник на русском языке выпущен в 2009., доработан и выпущен 2-м изданием в 2012 г.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www.14000.ru</a:t>
            </a:r>
            <a:endParaRPr lang="ru-RU" sz="20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1700808"/>
            <a:ext cx="3528392" cy="487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139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48064" y="548680"/>
            <a:ext cx="381642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Совместное использование вертикальных справочных документов и справочника по энергоэффективности</a:t>
            </a:r>
            <a:endParaRPr lang="en-GB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51</a:t>
            </a:fld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867"/>
            <a:ext cx="4680519" cy="597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81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Основное внимание целевых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групп - </a:t>
            </a:r>
            <a:r>
              <a:rPr lang="ru-RU" sz="3600" b="1" i="0" dirty="0" err="1" smtClean="0">
                <a:solidFill>
                  <a:schemeClr val="accent1"/>
                </a:solidFill>
                <a:latin typeface="Eras Medium ITC" pitchFamily="34" charset="0"/>
              </a:rPr>
              <a:t>СЭнМ</a:t>
            </a:r>
            <a:endParaRPr lang="en-GB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280248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Методические рекомендации по разработке и внедрению системы энергоменеджмента стали основным «бестселлером» справочника.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Совместимость и синергизм систем экологического и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энергетического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менеджмента были положены в основу разработки практических рекомендаций для предприятий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53115"/>
            <a:ext cx="40640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53115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2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Энергоэффективность: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/>
            </a:r>
            <a:b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основные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результаты проекта</a:t>
            </a:r>
            <a:endParaRPr lang="en-GB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922" y="1369435"/>
            <a:ext cx="8609557" cy="5472608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Разработанные версии Справочного документа по повышению энергоэффективности размещена на сайтах многих профильных организаций и используется практиками</a:t>
            </a:r>
          </a:p>
          <a:p>
            <a:pPr>
              <a:spcBef>
                <a:spcPts val="200"/>
              </a:spcBef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Методические рекомендации по разработке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СЭнМ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остаются самыми детальными и практически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направленными</a:t>
            </a:r>
          </a:p>
          <a:p>
            <a:pPr>
              <a:spcBef>
                <a:spcPts val="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основе учебных материалов, разработанных с использованием Справочного документа, подготовлены многие сотни специалистов в самых разных регионах </a:t>
            </a:r>
          </a:p>
          <a:p>
            <a:pPr>
              <a:spcBef>
                <a:spcPts val="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материалам Справочного документа подготовлен ряд национальных стандартов по идентификации, планированию и контролю показателей энергоэффективности промышленных предприятий</a:t>
            </a:r>
          </a:p>
          <a:p>
            <a:pPr>
              <a:spcBef>
                <a:spcPts val="200"/>
              </a:spcBef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Специалистами Института имени Кржижановского подготовлена обновленная версия справочника</a:t>
            </a:r>
          </a:p>
          <a:p>
            <a:pPr>
              <a:spcBef>
                <a:spcPts val="200"/>
              </a:spcBef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Справочник отнесен к приоритетным Распоряжением Правительства РФ, но не включен в перечень разрабатываемых ТК 113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20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619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Пищевая промышленность: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сравнительный 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анализ </a:t>
            </a:r>
            <a:r>
              <a:rPr lang="ru-RU" sz="3600" b="1" i="0" dirty="0" err="1" smtClean="0">
                <a:solidFill>
                  <a:schemeClr val="accent1"/>
                </a:solidFill>
                <a:latin typeface="Eras Medium ITC" pitchFamily="34" charset="0"/>
              </a:rPr>
              <a:t>ресурсоэффективности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484784"/>
            <a:ext cx="4392488" cy="489654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Проекты выполнены </a:t>
            </a:r>
            <a:b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2002-2014 гг.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Выявлены предприятия, подпадающие под действие ФЗ «О внесении изменений…» (КПКЗ)</a:t>
            </a:r>
          </a:p>
          <a:p>
            <a:endParaRPr lang="ru-RU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  <p:pic>
        <p:nvPicPr>
          <p:cNvPr id="7" name="Изображение 3" descr="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43" y="1484784"/>
            <a:ext cx="3528393" cy="2352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89" y="4152272"/>
            <a:ext cx="3822542" cy="25443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28630"/>
            <a:ext cx="3312368" cy="25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855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chemeClr val="accent1"/>
                </a:solidFill>
                <a:latin typeface="Eras Medium ITC" pitchFamily="34" charset="0"/>
              </a:rPr>
              <a:t>Производство мясной и молочной продукции </a:t>
            </a:r>
            <a:r>
              <a:rPr lang="ru-RU" sz="3200" b="1" i="0" dirty="0" smtClean="0">
                <a:solidFill>
                  <a:schemeClr val="accent1"/>
                </a:solidFill>
                <a:latin typeface="Eras Medium ITC" pitchFamily="34" charset="0"/>
              </a:rPr>
              <a:t>по </a:t>
            </a:r>
            <a:r>
              <a:rPr lang="ru-RU" sz="3200" b="1" i="0" dirty="0">
                <a:solidFill>
                  <a:schemeClr val="accent1"/>
                </a:solidFill>
                <a:latin typeface="Eras Medium ITC" pitchFamily="34" charset="0"/>
              </a:rPr>
              <a:t>Федеральным округам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918986"/>
              </p:ext>
            </p:extLst>
          </p:nvPr>
        </p:nvGraphicFramePr>
        <p:xfrm>
          <a:off x="457200" y="1412776"/>
          <a:ext cx="3971826" cy="231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0210" y="3727693"/>
            <a:ext cx="3796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Производство мясной продукции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83515844"/>
              </p:ext>
            </p:extLst>
          </p:nvPr>
        </p:nvGraphicFramePr>
        <p:xfrm>
          <a:off x="518906" y="4080736"/>
          <a:ext cx="3058810" cy="225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51035726"/>
              </p:ext>
            </p:extLst>
          </p:nvPr>
        </p:nvGraphicFramePr>
        <p:xfrm>
          <a:off x="5286149" y="4097025"/>
          <a:ext cx="3230373" cy="225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48939358"/>
              </p:ext>
            </p:extLst>
          </p:nvPr>
        </p:nvGraphicFramePr>
        <p:xfrm>
          <a:off x="4716017" y="1412777"/>
          <a:ext cx="3970784" cy="2424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25406" y="3686071"/>
            <a:ext cx="375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Производство молочной продукции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56298" y="6347635"/>
            <a:ext cx="634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Доля предприятий мясной и молочной промышленности в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702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1868" y="188640"/>
            <a:ext cx="8526595" cy="1143000"/>
          </a:xfrm>
        </p:spPr>
        <p:txBody>
          <a:bodyPr>
            <a:noAutofit/>
          </a:bodyPr>
          <a:lstStyle/>
          <a:p>
            <a:r>
              <a:rPr lang="ru-RU" sz="3200" b="1" i="0" dirty="0">
                <a:solidFill>
                  <a:schemeClr val="accent1"/>
                </a:solidFill>
                <a:latin typeface="Eras Medium ITC" pitchFamily="34" charset="0"/>
              </a:rPr>
              <a:t>Динамика производства растительного масла, рыбы и морепродуктов по Федеральным округам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031626"/>
              </p:ext>
            </p:extLst>
          </p:nvPr>
        </p:nvGraphicFramePr>
        <p:xfrm>
          <a:off x="204832" y="1485910"/>
          <a:ext cx="4287796" cy="2400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3701827"/>
            <a:ext cx="3691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Производство растительного масла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03019529"/>
              </p:ext>
            </p:extLst>
          </p:nvPr>
        </p:nvGraphicFramePr>
        <p:xfrm>
          <a:off x="315540" y="4255155"/>
          <a:ext cx="3426041" cy="22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46172345"/>
              </p:ext>
            </p:extLst>
          </p:nvPr>
        </p:nvGraphicFramePr>
        <p:xfrm>
          <a:off x="4492627" y="1485910"/>
          <a:ext cx="3895797" cy="2215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5432" y="3701827"/>
            <a:ext cx="394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Производство рыбы и морепродуктов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09502725"/>
              </p:ext>
            </p:extLst>
          </p:nvPr>
        </p:nvGraphicFramePr>
        <p:xfrm>
          <a:off x="4915945" y="4255155"/>
          <a:ext cx="3495784" cy="221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4831" y="6448363"/>
            <a:ext cx="877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Доля предприятий по производству растительного масла, рыбы и морепродуктов в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394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404664"/>
            <a:ext cx="8229600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Российский пивоваренный рынок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591419"/>
              </p:ext>
            </p:extLst>
          </p:nvPr>
        </p:nvGraphicFramePr>
        <p:xfrm>
          <a:off x="470295" y="1167266"/>
          <a:ext cx="8203409" cy="522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49" name="Picture 5" descr="F:\картинки\00000004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44158"/>
            <a:ext cx="147161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F:\картинки\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786313"/>
            <a:ext cx="8572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:\картинки\2009_249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643313"/>
            <a:ext cx="88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F:\картинки\ochakovo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768600"/>
            <a:ext cx="8128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F:\картинки\logo_suninbev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57938"/>
            <a:ext cx="12858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Рисунок 4" descr="1312369279811533957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57688"/>
            <a:ext cx="14303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Прямоугольник 11"/>
          <p:cNvSpPr>
            <a:spLocks noChangeArrowheads="1"/>
          </p:cNvSpPr>
          <p:nvPr/>
        </p:nvSpPr>
        <p:spPr bwMode="auto">
          <a:xfrm>
            <a:off x="2845594" y="2061030"/>
            <a:ext cx="12144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1100" dirty="0">
                <a:latin typeface="Calibri" pitchFamily="34" charset="0"/>
              </a:rPr>
              <a:t>Прочие производители</a:t>
            </a:r>
          </a:p>
        </p:txBody>
      </p:sp>
      <p:pic>
        <p:nvPicPr>
          <p:cNvPr id="6156" name="Picture 14" descr="heinik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876925"/>
            <a:ext cx="11541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2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00584"/>
            <a:ext cx="8229600" cy="131705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i="0" dirty="0" smtClean="0">
                <a:latin typeface="Arial" pitchFamily="34" charset="0"/>
                <a:cs typeface="Arial" pitchFamily="34" charset="0"/>
              </a:rPr>
              <a:t>Перечень распространенных консалтинговых услуг </a:t>
            </a:r>
            <a:br>
              <a:rPr lang="ru-RU" sz="3600" b="1" i="0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i="0" dirty="0" smtClean="0">
                <a:latin typeface="Arial" pitchFamily="34" charset="0"/>
                <a:cs typeface="Arial" pitchFamily="34" charset="0"/>
              </a:rPr>
              <a:t>для пищевых предприятий</a:t>
            </a:r>
            <a:endParaRPr lang="ru-RU" sz="36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3736" y="1628800"/>
            <a:ext cx="4837176" cy="509204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Инвентаризация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источников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выбросов загрязняющих веществ в атмосферный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воздух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одготовка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Проекта нормативов допустимых выбросов загрязняющих веществ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атмосферный воздух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роекты СЗЗ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роведение процедуры ОВОС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азработка программного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обеспечения в области охраны окружающей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среды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безопасности продукции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Обеспечение соблюдения санитарных требований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СМК СЭМ СМБОТ</a:t>
            </a:r>
          </a:p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-19611" b="-19611"/>
          <a:stretch>
            <a:fillRect/>
          </a:stretch>
        </p:blipFill>
        <p:spPr>
          <a:xfrm>
            <a:off x="5004048" y="1988840"/>
            <a:ext cx="3744863" cy="4196779"/>
          </a:xfrm>
        </p:spPr>
      </p:pic>
    </p:spTree>
    <p:extLst>
      <p:ext uri="{BB962C8B-B14F-4D97-AF65-F5344CB8AC3E}">
        <p14:creationId xmlns:p14="http://schemas.microsoft.com/office/powerpoint/2010/main" val="11486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385763" y="548680"/>
            <a:ext cx="8229600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Открытая отчётность </a:t>
            </a:r>
            <a:r>
              <a:rPr lang="ru-RU" sz="3600" b="1" i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пищевых </a:t>
            </a:r>
            <a:r>
              <a:rPr lang="ru-RU" sz="3600" b="1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компаний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9228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Отчёты компаний </a:t>
            </a:r>
            <a:r>
              <a:rPr lang="en-US" dirty="0" smtClean="0"/>
              <a:t>Heineken </a:t>
            </a:r>
            <a:r>
              <a:rPr lang="ru-RU" dirty="0" smtClean="0"/>
              <a:t>и</a:t>
            </a:r>
            <a:r>
              <a:rPr lang="en-US" dirty="0" smtClean="0"/>
              <a:t> SABMiller</a:t>
            </a: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2179638" cy="3095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2160587" cy="3068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Содержимое 3" descr="repotr titu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2159000" cy="3095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Чёрная металлургия: энергоэффективность</a:t>
            </a:r>
            <a:endParaRPr lang="en-GB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20880" cy="528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6615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i="0" dirty="0">
                <a:solidFill>
                  <a:schemeClr val="accent1"/>
                </a:solidFill>
                <a:latin typeface="Eras Medium ITC" pitchFamily="34" charset="0"/>
              </a:rPr>
              <a:t>Пищевая промышленность: основные результаты</a:t>
            </a:r>
            <a:endParaRPr lang="en-US" sz="32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 сравнительный анализ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ресурсо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-эффективности  пивоваренных  и хлебопекарных компаний</a:t>
            </a:r>
          </a:p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Показано, что современные дочерние предприятия международных компаний соответствуют требованиям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НДТ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Установлено, что в ряде случаев мощность и эффективность промышленных холодильных установок не соответствует производственным задачам предприятий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Продемонстрировано, что открытая отчетность пищевых компаний в области устойчивого развития привлекает внимание широкого спектра заинтересованных сторон и детально анализируется ведущими торговыми сетями и сознательными потребителями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37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Производство цемента</a:t>
            </a:r>
            <a:endParaRPr lang="en-GB" sz="3600" b="1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4860032" cy="49685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2009-2010 гг. Пилотный проект в рамках проекта «Гармонизация экологических стандартов </a:t>
            </a:r>
            <a:r>
              <a:rPr lang="en-US" dirty="0" smtClean="0">
                <a:solidFill>
                  <a:srgbClr val="002060"/>
                </a:solidFill>
              </a:rPr>
              <a:t>II – </a:t>
            </a:r>
            <a:r>
              <a:rPr lang="ru-RU" dirty="0" smtClean="0">
                <a:solidFill>
                  <a:srgbClr val="002060"/>
                </a:solidFill>
              </a:rPr>
              <a:t>Россия»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 2-2013 гг. Национальный </a:t>
            </a:r>
            <a:r>
              <a:rPr lang="ru-RU" dirty="0">
                <a:solidFill>
                  <a:srgbClr val="002060"/>
                </a:solidFill>
              </a:rPr>
              <a:t>пилотный </a:t>
            </a:r>
            <a:r>
              <a:rPr lang="ru-RU" dirty="0" smtClean="0">
                <a:solidFill>
                  <a:srgbClr val="002060"/>
                </a:solidFill>
              </a:rPr>
              <a:t>проект Республики </a:t>
            </a:r>
            <a:r>
              <a:rPr lang="ru-RU" dirty="0">
                <a:solidFill>
                  <a:srgbClr val="002060"/>
                </a:solidFill>
              </a:rPr>
              <a:t>Беларусь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«Разработка </a:t>
            </a:r>
            <a:r>
              <a:rPr lang="ru-RU" dirty="0">
                <a:solidFill>
                  <a:srgbClr val="002060"/>
                </a:solidFill>
              </a:rPr>
              <a:t>технологических нормативов и системы производственного контроля выбросов загрязняющих веществ для предприятий цементной </a:t>
            </a:r>
            <a:r>
              <a:rPr lang="ru-RU" dirty="0" smtClean="0">
                <a:solidFill>
                  <a:srgbClr val="002060"/>
                </a:solidFill>
              </a:rPr>
              <a:t>промышленности»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61</a:t>
            </a:fld>
            <a:endParaRPr lang="en-GB"/>
          </a:p>
        </p:txBody>
      </p:sp>
      <p:pic>
        <p:nvPicPr>
          <p:cNvPr id="5" name="Picture 5" descr="DSCF40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2996952"/>
            <a:ext cx="4104456" cy="2744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39694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Энергоёмкость 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ВВП</a:t>
            </a:r>
            <a:endParaRPr lang="en-GB" sz="3600" b="1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62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771482"/>
              </p:ext>
            </p:extLst>
          </p:nvPr>
        </p:nvGraphicFramePr>
        <p:xfrm>
          <a:off x="453133" y="1484784"/>
          <a:ext cx="8094860" cy="498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7" name="Диаграмма" r:id="rId4" imgW="5905500" imgH="3638499" progId="Excel.Sheet.8">
                  <p:embed/>
                </p:oleObj>
              </mc:Choice>
              <mc:Fallback>
                <p:oleObj name="Диаграмма" r:id="rId4" imgW="5905500" imgH="3638499" progId="Excel.Sheet.8">
                  <p:embed/>
                  <p:pic>
                    <p:nvPicPr>
                      <p:cNvPr id="0" name="Picture 6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133" y="1484784"/>
                        <a:ext cx="8094860" cy="49874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1066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6FA3D-06AB-4270-AC2F-F75C423A5AA7}" type="slidenum">
              <a:rPr lang="ru-RU"/>
              <a:pPr/>
              <a:t>63</a:t>
            </a:fld>
            <a:endParaRPr lang="ru-RU"/>
          </a:p>
        </p:txBody>
      </p:sp>
      <p:sp>
        <p:nvSpPr>
          <p:cNvPr id="191490" name="Rectang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36496" cy="1143000"/>
          </a:xfrm>
        </p:spPr>
        <p:txBody>
          <a:bodyPr/>
          <a:lstStyle/>
          <a:p>
            <a:r>
              <a:rPr lang="ru-RU" sz="3600" b="1" i="0" dirty="0">
                <a:latin typeface="Arial" pitchFamily="34" charset="0"/>
                <a:cs typeface="Arial" pitchFamily="34" charset="0"/>
              </a:rPr>
              <a:t>Прогноз динамики </a:t>
            </a:r>
            <a:r>
              <a:rPr lang="ru-RU" sz="3600" b="1" i="0" dirty="0" smtClean="0">
                <a:latin typeface="Arial" pitchFamily="34" charset="0"/>
                <a:cs typeface="Arial" pitchFamily="34" charset="0"/>
              </a:rPr>
              <a:t>энергоёмкости ВВП</a:t>
            </a:r>
            <a:endParaRPr lang="ru-RU" sz="36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68313" y="5734050"/>
            <a:ext cx="8229600" cy="752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                         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1 – инерционный вариант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                          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2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</a:rPr>
              <a:t>– инновационный вариант</a:t>
            </a:r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457553"/>
              </p:ext>
            </p:extLst>
          </p:nvPr>
        </p:nvGraphicFramePr>
        <p:xfrm>
          <a:off x="971600" y="1412776"/>
          <a:ext cx="6840760" cy="4214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Диаграмма" r:id="rId4" imgW="5905500" imgH="3638499" progId="Excel.Chart.8">
                  <p:embed/>
                </p:oleObj>
              </mc:Choice>
              <mc:Fallback>
                <p:oleObj name="Диаграмма" r:id="rId4" imgW="5905500" imgH="3638499" progId="Excel.Chart.8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412776"/>
                        <a:ext cx="6840760" cy="42147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7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Технология производства цемента</a:t>
            </a:r>
            <a:endParaRPr lang="en-US" sz="3600" b="1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5" descr="Ри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883525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1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0825" y="188913"/>
            <a:ext cx="86772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ru-RU" sz="3600" b="1" spc="-1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Основные экологические аспекты производства  цемента</a:t>
            </a:r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1455738" y="2506663"/>
            <a:ext cx="1368425" cy="1336675"/>
          </a:xfrm>
          <a:prstGeom prst="cloudCallout">
            <a:avLst>
              <a:gd name="adj1" fmla="val -21579"/>
              <a:gd name="adj2" fmla="val 101190"/>
            </a:avLst>
          </a:prstGeom>
          <a:solidFill>
            <a:srgbClr val="FFFFFF"/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 lIns="96838" tIns="47625" rIns="96838" bIns="47625"/>
          <a:lstStyle/>
          <a:p>
            <a:pPr marL="361950" indent="-361950" algn="ctr" defTabSz="966788" eaLnBrk="0" hangingPunct="0">
              <a:tabLst>
                <a:tab pos="188913" algn="l"/>
              </a:tabLst>
            </a:pPr>
            <a:r>
              <a:rPr lang="ru-RU" sz="1600" b="1">
                <a:solidFill>
                  <a:srgbClr val="000066"/>
                </a:solidFill>
              </a:rPr>
              <a:t>Пыль</a:t>
            </a:r>
            <a:r>
              <a:rPr lang="en-GB" sz="1600" b="1">
                <a:solidFill>
                  <a:srgbClr val="000066"/>
                </a:solidFill>
              </a:rPr>
              <a:t>, </a:t>
            </a:r>
          </a:p>
          <a:p>
            <a:pPr marL="361950" indent="-361950" algn="ctr" defTabSz="966788" eaLnBrk="0" hangingPunct="0">
              <a:tabLst>
                <a:tab pos="188913" algn="l"/>
              </a:tabLst>
            </a:pPr>
            <a:r>
              <a:rPr lang="ru-RU" sz="1600" b="1">
                <a:solidFill>
                  <a:srgbClr val="000066"/>
                </a:solidFill>
              </a:rPr>
              <a:t>шум</a:t>
            </a:r>
            <a:r>
              <a:rPr lang="en-GB" sz="1600" b="1">
                <a:solidFill>
                  <a:srgbClr val="000066"/>
                </a:solidFill>
              </a:rPr>
              <a:t>, </a:t>
            </a:r>
          </a:p>
          <a:p>
            <a:pPr marL="361950" indent="-361950" algn="ctr" defTabSz="966788" eaLnBrk="0" hangingPunct="0">
              <a:tabLst>
                <a:tab pos="188913" algn="l"/>
              </a:tabLst>
            </a:pPr>
            <a:r>
              <a:rPr lang="ru-RU" sz="1600" b="1">
                <a:solidFill>
                  <a:srgbClr val="000066"/>
                </a:solidFill>
              </a:rPr>
              <a:t>запах</a:t>
            </a:r>
            <a:endParaRPr lang="de-DE" sz="1600" b="1">
              <a:solidFill>
                <a:srgbClr val="000066"/>
              </a:solidFill>
            </a:endParaRPr>
          </a:p>
        </p:txBody>
      </p:sp>
      <p:sp>
        <p:nvSpPr>
          <p:cNvPr id="35844" name="AutoShape 7"/>
          <p:cNvSpPr>
            <a:spLocks noChangeArrowheads="1"/>
          </p:cNvSpPr>
          <p:nvPr/>
        </p:nvSpPr>
        <p:spPr bwMode="auto">
          <a:xfrm>
            <a:off x="6072188" y="3094038"/>
            <a:ext cx="1368425" cy="946150"/>
          </a:xfrm>
          <a:prstGeom prst="cloudCallout">
            <a:avLst>
              <a:gd name="adj1" fmla="val -36889"/>
              <a:gd name="adj2" fmla="val 98153"/>
            </a:avLst>
          </a:prstGeom>
          <a:solidFill>
            <a:srgbClr val="FFFFFF"/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 lIns="96838" tIns="47625" rIns="96838" bIns="47625"/>
          <a:lstStyle/>
          <a:p>
            <a:pPr marL="361950" indent="-361950" algn="ctr" defTabSz="966788" eaLnBrk="0" hangingPunct="0">
              <a:tabLst>
                <a:tab pos="188913" algn="l"/>
              </a:tabLst>
            </a:pPr>
            <a:r>
              <a:rPr lang="ru-RU" sz="1600" b="1">
                <a:solidFill>
                  <a:srgbClr val="000066"/>
                </a:solidFill>
              </a:rPr>
              <a:t>Пыль</a:t>
            </a:r>
            <a:r>
              <a:rPr lang="en-GB" sz="1600" b="1">
                <a:solidFill>
                  <a:srgbClr val="000066"/>
                </a:solidFill>
              </a:rPr>
              <a:t>, </a:t>
            </a:r>
          </a:p>
          <a:p>
            <a:pPr marL="361950" indent="-361950" algn="ctr" defTabSz="966788" eaLnBrk="0" hangingPunct="0">
              <a:tabLst>
                <a:tab pos="188913" algn="l"/>
              </a:tabLst>
            </a:pPr>
            <a:r>
              <a:rPr lang="ru-RU" sz="1600" b="1">
                <a:solidFill>
                  <a:srgbClr val="000066"/>
                </a:solidFill>
              </a:rPr>
              <a:t>шум</a:t>
            </a:r>
            <a:endParaRPr lang="de-DE" sz="1600" b="1">
              <a:solidFill>
                <a:srgbClr val="000066"/>
              </a:solidFill>
            </a:endParaRPr>
          </a:p>
        </p:txBody>
      </p:sp>
      <p:sp>
        <p:nvSpPr>
          <p:cNvPr id="35845" name="AutoShape 8"/>
          <p:cNvSpPr>
            <a:spLocks noChangeArrowheads="1"/>
          </p:cNvSpPr>
          <p:nvPr/>
        </p:nvSpPr>
        <p:spPr bwMode="auto">
          <a:xfrm>
            <a:off x="7747000" y="3014663"/>
            <a:ext cx="1244600" cy="946150"/>
          </a:xfrm>
          <a:prstGeom prst="cloudCallout">
            <a:avLst>
              <a:gd name="adj1" fmla="val -25639"/>
              <a:gd name="adj2" fmla="val 109227"/>
            </a:avLst>
          </a:prstGeom>
          <a:solidFill>
            <a:srgbClr val="FFFFFF"/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 lIns="96838" tIns="47625" rIns="96838" bIns="47625"/>
          <a:lstStyle/>
          <a:p>
            <a:pPr marL="361950" indent="-361950" algn="ctr" defTabSz="966788" eaLnBrk="0" hangingPunct="0">
              <a:tabLst>
                <a:tab pos="188913" algn="l"/>
              </a:tabLst>
            </a:pPr>
            <a:r>
              <a:rPr lang="ru-RU" sz="1600" b="1">
                <a:solidFill>
                  <a:srgbClr val="000066"/>
                </a:solidFill>
              </a:rPr>
              <a:t>Пыль</a:t>
            </a:r>
            <a:r>
              <a:rPr lang="en-GB" sz="1600" b="1">
                <a:solidFill>
                  <a:srgbClr val="000066"/>
                </a:solidFill>
              </a:rPr>
              <a:t>, </a:t>
            </a:r>
          </a:p>
          <a:p>
            <a:pPr marL="361950" indent="-361950" algn="ctr" defTabSz="966788" eaLnBrk="0" hangingPunct="0">
              <a:tabLst>
                <a:tab pos="188913" algn="l"/>
              </a:tabLst>
            </a:pPr>
            <a:r>
              <a:rPr lang="ru-RU" sz="1600" b="1">
                <a:solidFill>
                  <a:srgbClr val="000066"/>
                </a:solidFill>
              </a:rPr>
              <a:t>шум</a:t>
            </a:r>
            <a:endParaRPr lang="de-DE" sz="1600" b="1">
              <a:solidFill>
                <a:srgbClr val="000066"/>
              </a:solidFill>
            </a:endParaRPr>
          </a:p>
        </p:txBody>
      </p:sp>
      <p:sp>
        <p:nvSpPr>
          <p:cNvPr id="35846" name="AutoShape 9"/>
          <p:cNvSpPr>
            <a:spLocks noChangeArrowheads="1"/>
          </p:cNvSpPr>
          <p:nvPr/>
        </p:nvSpPr>
        <p:spPr bwMode="auto">
          <a:xfrm>
            <a:off x="2963863" y="1287463"/>
            <a:ext cx="3265487" cy="2797175"/>
          </a:xfrm>
          <a:prstGeom prst="cloudCallout">
            <a:avLst>
              <a:gd name="adj1" fmla="val -23556"/>
              <a:gd name="adj2" fmla="val 65097"/>
            </a:avLst>
          </a:prstGeom>
          <a:solidFill>
            <a:srgbClr val="FFFFFF"/>
          </a:solidFill>
          <a:ln w="25400">
            <a:solidFill>
              <a:srgbClr val="FF9933"/>
            </a:solidFill>
            <a:round/>
            <a:headEnd/>
            <a:tailEnd/>
          </a:ln>
        </p:spPr>
        <p:txBody>
          <a:bodyPr lIns="96838" tIns="47625" rIns="96838" bIns="47625"/>
          <a:lstStyle/>
          <a:p>
            <a:pPr marL="361950" indent="-361950" algn="ctr" defTabSz="966788">
              <a:tabLst>
                <a:tab pos="188913" algn="l"/>
              </a:tabLst>
            </a:pPr>
            <a:r>
              <a:rPr lang="ru-RU" sz="1600" b="1" dirty="0">
                <a:solidFill>
                  <a:srgbClr val="000066"/>
                </a:solidFill>
              </a:rPr>
              <a:t>Пыль</a:t>
            </a:r>
            <a:r>
              <a:rPr lang="en-GB" sz="1600" b="1" dirty="0">
                <a:solidFill>
                  <a:srgbClr val="000066"/>
                </a:solidFill>
              </a:rPr>
              <a:t>, </a:t>
            </a:r>
            <a:endParaRPr lang="ru-RU" sz="1600" b="1" dirty="0">
              <a:solidFill>
                <a:srgbClr val="000066"/>
              </a:solidFill>
            </a:endParaRPr>
          </a:p>
          <a:p>
            <a:pPr marL="361950" indent="-361950" algn="ctr" defTabSz="966788">
              <a:tabLst>
                <a:tab pos="188913" algn="l"/>
              </a:tabLst>
            </a:pPr>
            <a:r>
              <a:rPr lang="ru-RU" sz="1600" b="1" dirty="0">
                <a:solidFill>
                  <a:srgbClr val="000066"/>
                </a:solidFill>
              </a:rPr>
              <a:t>кислые газы </a:t>
            </a:r>
          </a:p>
          <a:p>
            <a:pPr marL="361950" indent="-361950" algn="ctr" defTabSz="966788">
              <a:tabLst>
                <a:tab pos="188913" algn="l"/>
              </a:tabLst>
            </a:pPr>
            <a:r>
              <a:rPr lang="ru-RU" sz="1600" b="1" dirty="0">
                <a:solidFill>
                  <a:srgbClr val="000066"/>
                </a:solidFill>
              </a:rPr>
              <a:t>(</a:t>
            </a:r>
            <a:r>
              <a:rPr lang="en-US" sz="1600" b="1" dirty="0" err="1">
                <a:solidFill>
                  <a:srgbClr val="000066"/>
                </a:solidFill>
              </a:rPr>
              <a:t>NO</a:t>
            </a:r>
            <a:r>
              <a:rPr lang="en-US" sz="1600" b="1" baseline="-25000" dirty="0" err="1">
                <a:solidFill>
                  <a:srgbClr val="000066"/>
                </a:solidFill>
              </a:rPr>
              <a:t>x</a:t>
            </a:r>
            <a:r>
              <a:rPr lang="en-US" sz="1600" b="1" dirty="0">
                <a:solidFill>
                  <a:srgbClr val="000066"/>
                </a:solidFill>
              </a:rPr>
              <a:t>, SO</a:t>
            </a:r>
            <a:r>
              <a:rPr lang="en-US" sz="1600" b="1" baseline="-25000" dirty="0">
                <a:solidFill>
                  <a:srgbClr val="000066"/>
                </a:solidFill>
              </a:rPr>
              <a:t>2</a:t>
            </a:r>
            <a:r>
              <a:rPr lang="en-US" sz="1600" b="1" dirty="0">
                <a:solidFill>
                  <a:srgbClr val="000066"/>
                </a:solidFill>
              </a:rPr>
              <a:t>, CO</a:t>
            </a:r>
            <a:r>
              <a:rPr lang="en-US" sz="1600" b="1" baseline="-25000" dirty="0">
                <a:solidFill>
                  <a:srgbClr val="000066"/>
                </a:solidFill>
              </a:rPr>
              <a:t>2</a:t>
            </a:r>
            <a:r>
              <a:rPr lang="en-US" sz="1600" b="1" dirty="0">
                <a:solidFill>
                  <a:srgbClr val="000066"/>
                </a:solidFill>
              </a:rPr>
              <a:t>, CO)</a:t>
            </a:r>
            <a:r>
              <a:rPr lang="ru-RU" sz="1600" b="1" dirty="0">
                <a:solidFill>
                  <a:srgbClr val="000066"/>
                </a:solidFill>
              </a:rPr>
              <a:t>, органические вещества, </a:t>
            </a:r>
          </a:p>
          <a:p>
            <a:pPr marL="361950" indent="-361950" algn="ctr" defTabSz="966788">
              <a:tabLst>
                <a:tab pos="188913" algn="l"/>
              </a:tabLst>
            </a:pPr>
            <a:r>
              <a:rPr lang="ru-RU" sz="1600" b="1" dirty="0">
                <a:solidFill>
                  <a:srgbClr val="000066"/>
                </a:solidFill>
              </a:rPr>
              <a:t>летучие металлы, </a:t>
            </a:r>
            <a:r>
              <a:rPr lang="ru-RU" sz="1600" b="1" dirty="0" err="1">
                <a:solidFill>
                  <a:srgbClr val="000066"/>
                </a:solidFill>
              </a:rPr>
              <a:t>диоксины</a:t>
            </a:r>
            <a:r>
              <a:rPr lang="ru-RU" sz="1600" b="1" dirty="0">
                <a:solidFill>
                  <a:srgbClr val="000066"/>
                </a:solidFill>
              </a:rPr>
              <a:t>,</a:t>
            </a:r>
          </a:p>
          <a:p>
            <a:pPr marL="361950" indent="-361950" algn="ctr" defTabSz="966788">
              <a:tabLst>
                <a:tab pos="188913" algn="l"/>
              </a:tabLst>
            </a:pPr>
            <a:r>
              <a:rPr lang="en-US" sz="1600" b="1" dirty="0">
                <a:solidFill>
                  <a:srgbClr val="000066"/>
                </a:solidFill>
              </a:rPr>
              <a:t>HCl, HF</a:t>
            </a:r>
            <a:r>
              <a:rPr lang="ru-RU" sz="1600" b="1" dirty="0">
                <a:solidFill>
                  <a:srgbClr val="000066"/>
                </a:solidFill>
              </a:rPr>
              <a:t>,</a:t>
            </a:r>
            <a:endParaRPr lang="en-GB" sz="1600" b="1" dirty="0">
              <a:solidFill>
                <a:srgbClr val="000066"/>
              </a:solidFill>
            </a:endParaRPr>
          </a:p>
          <a:p>
            <a:pPr marL="361950" indent="-361950" algn="ctr" defTabSz="966788">
              <a:tabLst>
                <a:tab pos="188913" algn="l"/>
              </a:tabLst>
            </a:pPr>
            <a:r>
              <a:rPr lang="ru-RU" sz="1600" b="1" dirty="0">
                <a:solidFill>
                  <a:srgbClr val="000066"/>
                </a:solidFill>
              </a:rPr>
              <a:t>шум</a:t>
            </a:r>
            <a:endParaRPr lang="de-DE" sz="1600" dirty="0"/>
          </a:p>
        </p:txBody>
      </p:sp>
      <p:sp>
        <p:nvSpPr>
          <p:cNvPr id="35847" name="Line 10"/>
          <p:cNvSpPr>
            <a:spLocks noChangeShapeType="1"/>
          </p:cNvSpPr>
          <p:nvPr/>
        </p:nvSpPr>
        <p:spPr bwMode="auto">
          <a:xfrm flipV="1">
            <a:off x="1438275" y="4562475"/>
            <a:ext cx="757237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8" name="Rectangle 11"/>
          <p:cNvSpPr>
            <a:spLocks noChangeArrowheads="1"/>
          </p:cNvSpPr>
          <p:nvPr/>
        </p:nvSpPr>
        <p:spPr bwMode="auto">
          <a:xfrm>
            <a:off x="1433513" y="4684713"/>
            <a:ext cx="164306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u="sng">
                <a:solidFill>
                  <a:srgbClr val="000066"/>
                </a:solidFill>
              </a:rPr>
              <a:t>Этап 1:</a:t>
            </a:r>
            <a:r>
              <a:rPr lang="ru-RU" sz="1600" b="1">
                <a:solidFill>
                  <a:srgbClr val="000066"/>
                </a:solidFill>
              </a:rPr>
              <a:t>  </a:t>
            </a:r>
          </a:p>
          <a:p>
            <a:pPr algn="ctr"/>
            <a:r>
              <a:rPr lang="ru-RU" sz="1600" b="1">
                <a:solidFill>
                  <a:srgbClr val="000066"/>
                </a:solidFill>
              </a:rPr>
              <a:t>Подготовка </a:t>
            </a:r>
          </a:p>
          <a:p>
            <a:pPr algn="ctr"/>
            <a:r>
              <a:rPr lang="ru-RU" sz="1600" b="1">
                <a:solidFill>
                  <a:srgbClr val="000066"/>
                </a:solidFill>
              </a:rPr>
              <a:t>и хранение </a:t>
            </a:r>
          </a:p>
          <a:p>
            <a:pPr algn="ctr"/>
            <a:r>
              <a:rPr lang="ru-RU" sz="1600" b="1">
                <a:solidFill>
                  <a:srgbClr val="000066"/>
                </a:solidFill>
              </a:rPr>
              <a:t>сырьевых </a:t>
            </a:r>
          </a:p>
          <a:p>
            <a:pPr algn="ctr"/>
            <a:r>
              <a:rPr lang="ru-RU" sz="1600" b="1">
                <a:solidFill>
                  <a:srgbClr val="000066"/>
                </a:solidFill>
              </a:rPr>
              <a:t>материалов, </a:t>
            </a:r>
          </a:p>
          <a:p>
            <a:pPr algn="ctr"/>
            <a:r>
              <a:rPr lang="ru-RU" sz="1600" b="1">
                <a:solidFill>
                  <a:srgbClr val="000066"/>
                </a:solidFill>
              </a:rPr>
              <a:t>топлива</a:t>
            </a:r>
          </a:p>
        </p:txBody>
      </p:sp>
      <p:sp>
        <p:nvSpPr>
          <p:cNvPr id="35849" name="Text Box 12"/>
          <p:cNvSpPr txBox="1">
            <a:spLocks noChangeArrowheads="1"/>
          </p:cNvSpPr>
          <p:nvPr/>
        </p:nvSpPr>
        <p:spPr bwMode="auto">
          <a:xfrm>
            <a:off x="3494088" y="4670425"/>
            <a:ext cx="11128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1" u="sng">
                <a:solidFill>
                  <a:srgbClr val="000066"/>
                </a:solidFill>
              </a:rPr>
              <a:t>Этап 2:</a:t>
            </a:r>
            <a:r>
              <a:rPr lang="ru-RU" sz="1600" b="1">
                <a:solidFill>
                  <a:srgbClr val="000066"/>
                </a:solidFill>
              </a:rPr>
              <a:t>  </a:t>
            </a:r>
          </a:p>
          <a:p>
            <a:pPr algn="ctr" eaLnBrk="1" hangingPunct="1"/>
            <a:r>
              <a:rPr lang="ru-RU" sz="1600" b="1">
                <a:solidFill>
                  <a:srgbClr val="000066"/>
                </a:solidFill>
              </a:rPr>
              <a:t>Обжиг </a:t>
            </a:r>
          </a:p>
          <a:p>
            <a:pPr algn="ctr" eaLnBrk="1" hangingPunct="1"/>
            <a:r>
              <a:rPr lang="ru-RU" sz="1600" b="1">
                <a:solidFill>
                  <a:srgbClr val="000066"/>
                </a:solidFill>
              </a:rPr>
              <a:t>клинкера</a:t>
            </a:r>
          </a:p>
        </p:txBody>
      </p:sp>
      <p:sp>
        <p:nvSpPr>
          <p:cNvPr id="35850" name="Text Box 13"/>
          <p:cNvSpPr txBox="1">
            <a:spLocks noChangeArrowheads="1"/>
          </p:cNvSpPr>
          <p:nvPr/>
        </p:nvSpPr>
        <p:spPr bwMode="auto">
          <a:xfrm>
            <a:off x="5719763" y="4667250"/>
            <a:ext cx="1020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1" u="sng">
                <a:solidFill>
                  <a:srgbClr val="000066"/>
                </a:solidFill>
              </a:rPr>
              <a:t>Этап 3:</a:t>
            </a:r>
            <a:r>
              <a:rPr lang="ru-RU" sz="1600" b="1">
                <a:solidFill>
                  <a:srgbClr val="000066"/>
                </a:solidFill>
              </a:rPr>
              <a:t>  </a:t>
            </a:r>
          </a:p>
          <a:p>
            <a:pPr algn="ctr" eaLnBrk="1" hangingPunct="1"/>
            <a:r>
              <a:rPr lang="ru-RU" sz="1600" b="1">
                <a:solidFill>
                  <a:srgbClr val="000066"/>
                </a:solidFill>
              </a:rPr>
              <a:t>Помол</a:t>
            </a:r>
          </a:p>
          <a:p>
            <a:pPr algn="ctr" eaLnBrk="1" hangingPunct="1"/>
            <a:r>
              <a:rPr lang="ru-RU" sz="1600" b="1">
                <a:solidFill>
                  <a:srgbClr val="000066"/>
                </a:solidFill>
              </a:rPr>
              <a:t>цемента</a:t>
            </a:r>
          </a:p>
        </p:txBody>
      </p:sp>
      <p:sp>
        <p:nvSpPr>
          <p:cNvPr id="35851" name="Text Box 14"/>
          <p:cNvSpPr txBox="1">
            <a:spLocks noChangeArrowheads="1"/>
          </p:cNvSpPr>
          <p:nvPr/>
        </p:nvSpPr>
        <p:spPr bwMode="auto">
          <a:xfrm>
            <a:off x="7448550" y="4657725"/>
            <a:ext cx="12652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1" u="sng">
                <a:solidFill>
                  <a:srgbClr val="000066"/>
                </a:solidFill>
              </a:rPr>
              <a:t>Этап 4:</a:t>
            </a:r>
            <a:r>
              <a:rPr lang="ru-RU" sz="1600" b="1">
                <a:solidFill>
                  <a:srgbClr val="000066"/>
                </a:solidFill>
              </a:rPr>
              <a:t>  </a:t>
            </a:r>
          </a:p>
          <a:p>
            <a:pPr algn="ctr" eaLnBrk="1" hangingPunct="1"/>
            <a:r>
              <a:rPr lang="ru-RU" sz="1600" b="1">
                <a:solidFill>
                  <a:srgbClr val="000066"/>
                </a:solidFill>
              </a:rPr>
              <a:t>Хранение, </a:t>
            </a:r>
          </a:p>
          <a:p>
            <a:pPr algn="ctr" eaLnBrk="1" hangingPunct="1"/>
            <a:r>
              <a:rPr lang="ru-RU" sz="1600" b="1">
                <a:solidFill>
                  <a:srgbClr val="000066"/>
                </a:solidFill>
              </a:rPr>
              <a:t>упаковка </a:t>
            </a:r>
          </a:p>
          <a:p>
            <a:pPr algn="ctr" eaLnBrk="1" hangingPunct="1"/>
            <a:r>
              <a:rPr lang="ru-RU" sz="1600" b="1">
                <a:solidFill>
                  <a:srgbClr val="000066"/>
                </a:solidFill>
              </a:rPr>
              <a:t>и отгрузка</a:t>
            </a:r>
          </a:p>
          <a:p>
            <a:pPr algn="ctr" eaLnBrk="1" hangingPunct="1"/>
            <a:r>
              <a:rPr lang="ru-RU" sz="1600" b="1">
                <a:solidFill>
                  <a:srgbClr val="000066"/>
                </a:solidFill>
              </a:rPr>
              <a:t>цемента</a:t>
            </a:r>
          </a:p>
        </p:txBody>
      </p:sp>
      <p:sp>
        <p:nvSpPr>
          <p:cNvPr id="35852" name="AutoShape 15"/>
          <p:cNvSpPr>
            <a:spLocks noChangeArrowheads="1"/>
          </p:cNvSpPr>
          <p:nvPr/>
        </p:nvSpPr>
        <p:spPr bwMode="auto">
          <a:xfrm>
            <a:off x="2895600" y="4743450"/>
            <a:ext cx="476250" cy="209550"/>
          </a:xfrm>
          <a:prstGeom prst="rightArrow">
            <a:avLst>
              <a:gd name="adj1" fmla="val 50000"/>
              <a:gd name="adj2" fmla="val 56818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892675" y="4749800"/>
            <a:ext cx="476250" cy="209550"/>
          </a:xfrm>
          <a:prstGeom prst="rightArrow">
            <a:avLst>
              <a:gd name="adj1" fmla="val 50000"/>
              <a:gd name="adj2" fmla="val 56818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6908800" y="4718050"/>
            <a:ext cx="476250" cy="209550"/>
          </a:xfrm>
          <a:prstGeom prst="rightArrow">
            <a:avLst>
              <a:gd name="adj1" fmla="val 50000"/>
              <a:gd name="adj2" fmla="val 56818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Россия: оценка воздействия 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окружающую среду</a:t>
            </a:r>
            <a:endParaRPr lang="en-US" sz="3600" b="1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Content Placeholder 3" descr="Site visit 0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44824"/>
            <a:ext cx="6029325" cy="401955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408283" y="1916832"/>
            <a:ext cx="2376264" cy="3650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i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i="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Критерии оценки альтернатив: </a:t>
            </a:r>
            <a:r>
              <a:rPr lang="ru-RU" sz="2600" i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технологические процессы и параметры НДТ</a:t>
            </a:r>
            <a:endParaRPr lang="en-US" sz="2600" i="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2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7800" y="266700"/>
          <a:ext cx="8661400" cy="732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Document" r:id="rId4" imgW="6510888" imgH="5496579" progId="Word.Document.8">
                  <p:embed/>
                </p:oleObj>
              </mc:Choice>
              <mc:Fallback>
                <p:oleObj name="Document" r:id="rId4" imgW="6510888" imgH="5496579" progId="Word.Document.8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66700"/>
                        <a:ext cx="8661400" cy="732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2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880A1-7AF1-44A9-8DEF-2F2D25693DD1}" type="slidenum">
              <a:rPr lang="ru-RU"/>
              <a:pPr/>
              <a:t>68</a:t>
            </a:fld>
            <a:endParaRPr lang="ru-RU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4638"/>
            <a:ext cx="8291264" cy="1210146"/>
          </a:xfrm>
        </p:spPr>
        <p:txBody>
          <a:bodyPr>
            <a:noAutofit/>
          </a:bodyPr>
          <a:lstStyle/>
          <a:p>
            <a:pPr algn="l"/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Беларусь: 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разработка и обсуждение технических кодексов установившейся </a:t>
            </a:r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практики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496944" cy="5040289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ТКП «Охрана окружающей среды </a:t>
            </a:r>
            <a:r>
              <a:rPr lang="ru-RU" sz="2600" dirty="0" smtClean="0">
                <a:solidFill>
                  <a:srgbClr val="002060"/>
                </a:solidFill>
              </a:rPr>
              <a:t/>
            </a:r>
            <a:br>
              <a:rPr lang="ru-RU" sz="2600" dirty="0" smtClean="0">
                <a:solidFill>
                  <a:srgbClr val="002060"/>
                </a:solidFill>
              </a:rPr>
            </a:br>
            <a:r>
              <a:rPr lang="ru-RU" sz="2600" dirty="0" smtClean="0">
                <a:solidFill>
                  <a:srgbClr val="002060"/>
                </a:solidFill>
              </a:rPr>
              <a:t>и  природопользование</a:t>
            </a:r>
            <a:r>
              <a:rPr lang="ru-RU" sz="2600" dirty="0">
                <a:solidFill>
                  <a:srgbClr val="002060"/>
                </a:solidFill>
              </a:rPr>
              <a:t>. Общие </a:t>
            </a:r>
            <a:r>
              <a:rPr lang="ru-RU" sz="2600" dirty="0" smtClean="0">
                <a:solidFill>
                  <a:srgbClr val="002060"/>
                </a:solidFill>
              </a:rPr>
              <a:t>природоохранные </a:t>
            </a:r>
            <a:r>
              <a:rPr lang="ru-RU" sz="2600" dirty="0">
                <a:solidFill>
                  <a:srgbClr val="002060"/>
                </a:solidFill>
              </a:rPr>
              <a:t>требования. </a:t>
            </a:r>
            <a:r>
              <a:rPr lang="ru-RU" sz="2600" dirty="0" smtClean="0">
                <a:solidFill>
                  <a:srgbClr val="002060"/>
                </a:solidFill>
              </a:rPr>
              <a:t>Технологические </a:t>
            </a:r>
            <a:r>
              <a:rPr lang="ru-RU" sz="2600" dirty="0">
                <a:solidFill>
                  <a:srgbClr val="002060"/>
                </a:solidFill>
              </a:rPr>
              <a:t>нормативы выбросов </a:t>
            </a:r>
            <a:r>
              <a:rPr lang="ru-RU" sz="2600" dirty="0" smtClean="0">
                <a:solidFill>
                  <a:srgbClr val="002060"/>
                </a:solidFill>
              </a:rPr>
              <a:t>загрязняющих </a:t>
            </a:r>
            <a:r>
              <a:rPr lang="ru-RU" sz="2600" dirty="0">
                <a:solidFill>
                  <a:srgbClr val="002060"/>
                </a:solidFill>
              </a:rPr>
              <a:t>веществ в атмосферный </a:t>
            </a:r>
            <a:r>
              <a:rPr lang="ru-RU" sz="2600" dirty="0" smtClean="0">
                <a:solidFill>
                  <a:srgbClr val="002060"/>
                </a:solidFill>
              </a:rPr>
              <a:t> воздух </a:t>
            </a:r>
            <a:r>
              <a:rPr lang="ru-RU" sz="2600" dirty="0">
                <a:solidFill>
                  <a:srgbClr val="002060"/>
                </a:solidFill>
              </a:rPr>
              <a:t>предприятиями по производству </a:t>
            </a:r>
            <a:r>
              <a:rPr lang="ru-RU" sz="2600" dirty="0" smtClean="0">
                <a:solidFill>
                  <a:srgbClr val="002060"/>
                </a:solidFill>
              </a:rPr>
              <a:t>цемента</a:t>
            </a:r>
            <a:r>
              <a:rPr lang="ru-RU" sz="2600" dirty="0">
                <a:solidFill>
                  <a:srgbClr val="002060"/>
                </a:solidFill>
              </a:rPr>
              <a:t>»</a:t>
            </a:r>
            <a:endParaRPr lang="ru-RU" sz="2600" dirty="0" smtClean="0">
              <a:solidFill>
                <a:srgbClr val="002060"/>
              </a:solidFill>
            </a:endParaRPr>
          </a:p>
          <a:p>
            <a:r>
              <a:rPr lang="ru-RU" sz="2600" dirty="0" smtClean="0">
                <a:solidFill>
                  <a:srgbClr val="002060"/>
                </a:solidFill>
              </a:rPr>
              <a:t>ТКП </a:t>
            </a:r>
            <a:r>
              <a:rPr lang="ru-RU" sz="2600" dirty="0">
                <a:solidFill>
                  <a:srgbClr val="002060"/>
                </a:solidFill>
              </a:rPr>
              <a:t>«Охрана окружающей среды и </a:t>
            </a:r>
            <a:r>
              <a:rPr lang="ru-RU" sz="2600" dirty="0" smtClean="0">
                <a:solidFill>
                  <a:srgbClr val="002060"/>
                </a:solidFill>
              </a:rPr>
              <a:t>природопользование</a:t>
            </a:r>
            <a:r>
              <a:rPr lang="ru-RU" sz="2600" dirty="0">
                <a:solidFill>
                  <a:srgbClr val="002060"/>
                </a:solidFill>
              </a:rPr>
              <a:t>. Выбросы </a:t>
            </a:r>
            <a:r>
              <a:rPr lang="ru-RU" sz="2600" dirty="0" smtClean="0">
                <a:solidFill>
                  <a:srgbClr val="002060"/>
                </a:solidFill>
              </a:rPr>
              <a:t>загрязняющих </a:t>
            </a:r>
            <a:r>
              <a:rPr lang="ru-RU" sz="2600" dirty="0">
                <a:solidFill>
                  <a:srgbClr val="002060"/>
                </a:solidFill>
              </a:rPr>
              <a:t>веществ в </a:t>
            </a:r>
            <a:r>
              <a:rPr lang="ru-RU" sz="2600" dirty="0" smtClean="0">
                <a:solidFill>
                  <a:srgbClr val="002060"/>
                </a:solidFill>
              </a:rPr>
              <a:t>атмосферный воздух</a:t>
            </a:r>
            <a:r>
              <a:rPr lang="ru-RU" sz="2600" dirty="0">
                <a:solidFill>
                  <a:srgbClr val="002060"/>
                </a:solidFill>
              </a:rPr>
              <a:t>. Правила производственного контроля </a:t>
            </a:r>
            <a:r>
              <a:rPr lang="ru-RU" sz="2600" dirty="0" smtClean="0">
                <a:solidFill>
                  <a:srgbClr val="002060"/>
                </a:solidFill>
              </a:rPr>
              <a:t>за </a:t>
            </a:r>
            <a:r>
              <a:rPr lang="ru-RU" sz="2600" dirty="0">
                <a:solidFill>
                  <a:srgbClr val="002060"/>
                </a:solidFill>
              </a:rPr>
              <a:t>охраной атмосферного воздуха и </a:t>
            </a:r>
            <a:r>
              <a:rPr lang="ru-RU" sz="2600" dirty="0" smtClean="0">
                <a:solidFill>
                  <a:srgbClr val="002060"/>
                </a:solidFill>
              </a:rPr>
              <a:t>выбросами </a:t>
            </a:r>
            <a:r>
              <a:rPr lang="ru-RU" sz="2600" dirty="0">
                <a:solidFill>
                  <a:srgbClr val="002060"/>
                </a:solidFill>
              </a:rPr>
              <a:t>загрязняющих веществ от </a:t>
            </a:r>
            <a:r>
              <a:rPr lang="ru-RU" sz="2600" dirty="0" smtClean="0">
                <a:solidFill>
                  <a:srgbClr val="002060"/>
                </a:solidFill>
              </a:rPr>
              <a:t>предприятий </a:t>
            </a:r>
            <a:r>
              <a:rPr lang="ru-RU" sz="2600" dirty="0">
                <a:solidFill>
                  <a:srgbClr val="002060"/>
                </a:solidFill>
              </a:rPr>
              <a:t>по производству цемента»</a:t>
            </a:r>
          </a:p>
        </p:txBody>
      </p:sp>
    </p:spTree>
    <p:extLst>
      <p:ext uri="{BB962C8B-B14F-4D97-AF65-F5344CB8AC3E}">
        <p14:creationId xmlns:p14="http://schemas.microsoft.com/office/powerpoint/2010/main" val="27865478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9811A-4488-459F-BD7C-164DCF93D40B}" type="slidenum">
              <a:rPr lang="ru-RU"/>
              <a:pPr/>
              <a:t>69</a:t>
            </a:fld>
            <a:endParaRPr lang="ru-RU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Средняя структура себестоимости производства цемента</a:t>
            </a:r>
          </a:p>
        </p:txBody>
      </p:sp>
      <p:pic>
        <p:nvPicPr>
          <p:cNvPr id="218115" name="Рисунок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916832"/>
            <a:ext cx="8732061" cy="4081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860032" y="1988840"/>
            <a:ext cx="2880320" cy="10081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29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Текстильная промышленность: </a:t>
            </a: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/>
            </a:r>
            <a:b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</a:br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обработка хлопка и льна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4968627" cy="511229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Импульсом к выполнению проекта послужила проблема очистки сточных вод предприятия (1996-1999 гг.)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Справочник по текстильной промышленности выпущен в 2003 году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С использованием методических подходов справочника (до выпуска его окончательной версии) выполнен </a:t>
            </a:r>
            <a:r>
              <a:rPr lang="ru-RU" sz="2200" b="1" dirty="0" smtClean="0">
                <a:solidFill>
                  <a:srgbClr val="002060"/>
                </a:solidFill>
              </a:rPr>
              <a:t>сравнительный анализ технологических процессов обработки хлопка и льна</a:t>
            </a:r>
          </a:p>
          <a:p>
            <a:pPr lvl="2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www.14000.ru</a:t>
            </a:r>
            <a:endParaRPr lang="ru-RU" sz="17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9460" name="Picture 5" descr="save!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15" y="701668"/>
            <a:ext cx="2581275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8" descr="workerprotect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303712"/>
            <a:ext cx="34432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9820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9885-8CC3-4AFA-876C-E196782F667B}" type="slidenum">
              <a:rPr lang="ru-RU"/>
              <a:pPr/>
              <a:t>70</a:t>
            </a:fld>
            <a:endParaRPr lang="ru-RU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spc="-1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Энергоэффективные</a:t>
            </a:r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мероприятия для цементных предприятий  </a:t>
            </a:r>
            <a:r>
              <a:rPr lang="en-US" sz="3600" b="1" i="0" spc="-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3600" b="1" i="0" spc="-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1853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Перевод технологии производства цемента с «мокрого»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сухой»: НДТ</a:t>
            </a:r>
          </a:p>
          <a:p>
            <a:pPr lvl="1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переходе с «мокрого» способа на «сухой» происходит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снижение следующих удельных показателей: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выбросов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пыли из печной трубы и трубы холодильника более чем в 10 раз;</a:t>
            </a:r>
          </a:p>
          <a:p>
            <a:pPr lvl="2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потребления воды в 2 раза;</a:t>
            </a:r>
          </a:p>
          <a:p>
            <a:pPr lvl="2">
              <a:buFont typeface="Wingdings" pitchFamily="2" charset="2"/>
              <a:buChar char="Ø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потребления газа в 1,5 раза;</a:t>
            </a:r>
          </a:p>
          <a:p>
            <a:pPr lvl="2"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потребления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электроэнергии на 20 %</a:t>
            </a:r>
          </a:p>
        </p:txBody>
      </p:sp>
    </p:spTree>
    <p:extLst>
      <p:ext uri="{BB962C8B-B14F-4D97-AF65-F5344CB8AC3E}">
        <p14:creationId xmlns:p14="http://schemas.microsoft.com/office/powerpoint/2010/main" val="31426072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6DF0-1C77-4D93-AC7C-CF2E0705EFAD}" type="slidenum">
              <a:rPr lang="ru-RU"/>
              <a:pPr/>
              <a:t>71</a:t>
            </a:fld>
            <a:endParaRPr lang="ru-RU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" y="188640"/>
            <a:ext cx="8572359" cy="1143000"/>
          </a:xfrm>
        </p:spPr>
        <p:txBody>
          <a:bodyPr>
            <a:normAutofit/>
          </a:bodyPr>
          <a:lstStyle/>
          <a:p>
            <a:r>
              <a:rPr lang="ru-RU" sz="3600" b="1" i="0" spc="-1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Энергоэффективные</a:t>
            </a:r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мероприятия для цементных предприятий </a:t>
            </a:r>
            <a:r>
              <a:rPr lang="en-US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3600" b="1" i="0" spc="-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</a:t>
            </a:r>
            <a:endParaRPr lang="ru-RU" sz="3600" b="1" i="0" spc="-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9" y="1600200"/>
            <a:ext cx="4464050" cy="49974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Установка энергоэффективных клинкерных холодильников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подогретый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процессе охлаждения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клинкера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воздух направляется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далее в горелочное устройство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счет чего снижается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энергоемкость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технологического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процесса и сокращаются выбросы ЗВ, обусловленные процессами сжигания топлива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59" y="2122487"/>
            <a:ext cx="4284662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0886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8DF0-908F-49BA-B37D-580CC5D8CE77}" type="slidenum">
              <a:rPr lang="ru-RU"/>
              <a:pPr/>
              <a:t>72</a:t>
            </a:fld>
            <a:endParaRPr lang="ru-RU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Модернизация 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предприятий </a:t>
            </a:r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цементной 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отрасли: основные направления:</a:t>
            </a:r>
            <a:endParaRPr lang="ru-RU" sz="3600" b="1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412776"/>
            <a:ext cx="8229600" cy="50688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поэтапное сокращение выбросов загрязняющих веществ в атмосферу, в том числе неорганической пыли, содержащей диоксид кремния;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постепенное снижение объёма сброса сточных вод в водные объекты;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оснащение современным обеспыливающим оборудованием участков погрузки готовой продукции в ж/д вагоны и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автоцементовозы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приоритет финансирования мероприятий, направленных на снижение негативного воздействия на окружающую среду; 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создание санитарно-промышленных лабораторий для проведения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мониторинга и контроля  соблюдения установленных 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нормативов выбросов 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сбросов. 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539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Производство цемента: </a:t>
            </a:r>
            <a:r>
              <a:rPr lang="ru-RU" sz="32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32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en-GB" sz="3200" b="1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Предприятия по производству цемента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Беларуси и России отнесены к категории энергоёмких объектов, оказывающих значительное негативное воздействие на ОС.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 пилотных проектов свидетельствуют о том, что вновь возводимые предприятия проектируются с учётом требований НДТ; проектная документация соответствует параметрам НДТ.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 на НДТ для действующих предприятий фактически означает масштабную реконструкцию и внедрение «сухого» способа производства.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Перевод Справочного документа ЕС на русский язык используется практиками и будет положен в основу разработки Информационно-технического справочника в РФ.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408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923" y="188640"/>
            <a:ext cx="8435280" cy="1143000"/>
          </a:xfrm>
        </p:spPr>
        <p:txBody>
          <a:bodyPr/>
          <a:lstStyle/>
          <a:p>
            <a:r>
              <a:rPr lang="ru-RU" sz="32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Производство азотных удобрений: повышение </a:t>
            </a:r>
            <a:r>
              <a:rPr lang="ru-RU" sz="3200" b="1" i="0" spc="-1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ресурсоэффективности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268760"/>
            <a:ext cx="4896545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Проект международной финансовой корпорации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2009 – н/</a:t>
            </a:r>
            <a:r>
              <a:rPr lang="ru-RU" dirty="0" err="1" smtClean="0">
                <a:solidFill>
                  <a:srgbClr val="002060"/>
                </a:solidFill>
              </a:rPr>
              <a:t>вр</a:t>
            </a:r>
            <a:r>
              <a:rPr lang="ru-RU" dirty="0" smtClean="0">
                <a:solidFill>
                  <a:srgbClr val="002060"/>
                </a:solidFill>
              </a:rPr>
              <a:t>.?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Страны-участницы: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Беларусь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Босния и Герцеговина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Грузия 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Казахстан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Россия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Сербия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Таджикистан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Туркменистан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Турция</a:t>
            </a:r>
            <a:endParaRPr lang="ru-RU" dirty="0">
              <a:solidFill>
                <a:srgbClr val="002060"/>
              </a:solidFill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Узбекистан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Украина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</a:rPr>
              <a:t>Хорватия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700808"/>
            <a:ext cx="3394812" cy="45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4003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52128"/>
          </a:xfrm>
        </p:spPr>
        <p:txBody>
          <a:bodyPr>
            <a:normAutofit/>
          </a:bodyPr>
          <a:lstStyle/>
          <a:p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Анкетирование промышленных </a:t>
            </a:r>
            <a:r>
              <a:rPr lang="ru-RU" sz="3600" b="1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предприятий: риски</a:t>
            </a:r>
            <a:endParaRPr lang="en-US" sz="3600" b="1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75</a:t>
            </a:fld>
            <a:endParaRPr lang="en-GB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044730" cy="548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368258" y="4221088"/>
            <a:ext cx="151611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368258" y="4941168"/>
            <a:ext cx="151611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547881" y="3642207"/>
            <a:ext cx="2592288" cy="575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i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Платежи и штрафы</a:t>
            </a:r>
            <a:endParaRPr lang="en-US" sz="2000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56512" y="4393953"/>
            <a:ext cx="1431776" cy="575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i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Аварии</a:t>
            </a:r>
            <a:endParaRPr lang="en-US" sz="2000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47880" y="5916780"/>
            <a:ext cx="2592289" cy="752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000" i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i="0" spc="-1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Отсутствие средств на реконструкцию</a:t>
            </a:r>
            <a:endParaRPr lang="en-US" sz="2000" i="0" spc="-1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379820" y="5556740"/>
            <a:ext cx="151611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2985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>
          <a:xfrm>
            <a:off x="323529" y="274638"/>
            <a:ext cx="8820472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i="0" spc="-1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НДТ и энергетическая эффективность: производство удобрений</a:t>
            </a:r>
          </a:p>
        </p:txBody>
      </p:sp>
      <p:pic>
        <p:nvPicPr>
          <p:cNvPr id="1126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772816"/>
            <a:ext cx="7407919" cy="4752529"/>
          </a:xfrm>
        </p:spPr>
      </p:pic>
    </p:spTree>
    <p:extLst>
      <p:ext uri="{BB962C8B-B14F-4D97-AF65-F5344CB8AC3E}">
        <p14:creationId xmlns:p14="http://schemas.microsoft.com/office/powerpoint/2010/main" val="22870529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Участие профильных институтов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5112568" cy="504056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Компания </a:t>
            </a:r>
            <a:r>
              <a:rPr lang="ru-RU" dirty="0" err="1" smtClean="0">
                <a:solidFill>
                  <a:srgbClr val="0070C0"/>
                </a:solidFill>
              </a:rPr>
              <a:t>Фосагро</a:t>
            </a:r>
            <a:r>
              <a:rPr lang="ru-RU" dirty="0" smtClean="0">
                <a:solidFill>
                  <a:srgbClr val="0070C0"/>
                </a:solidFill>
              </a:rPr>
              <a:t> и НИУИФ подготовили перевод Справочного документа по НДТ в производстве аммиака, кислот и и удобрений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Российский союз химиков , АНО «Эколайн» и Менделеевский университет провели семинары для практиков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77</a:t>
            </a:fld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53277"/>
            <a:ext cx="3419872" cy="464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4630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chemeClr val="accent1"/>
                </a:solidFill>
                <a:latin typeface="Eras Medium ITC" pitchFamily="34" charset="0"/>
              </a:rPr>
              <a:t>Производство азотных удобрений: основные выводы</a:t>
            </a:r>
            <a:endParaRPr lang="en-US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82453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Руководители компаний не склонны участвовать в </a:t>
            </a:r>
            <a:r>
              <a:rPr lang="ru-RU" sz="2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бенчмаркинг</a:t>
            </a: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предприятий отрасли</a:t>
            </a:r>
          </a:p>
          <a:p>
            <a:pPr lvl="1"/>
            <a:r>
              <a:rPr lang="ru-RU" sz="2200" dirty="0">
                <a:latin typeface="Arial" pitchFamily="34" charset="0"/>
                <a:cs typeface="Arial" pitchFamily="34" charset="0"/>
              </a:rPr>
              <a:t>В анкетировании приняли участие менее 20% компаний</a:t>
            </a:r>
          </a:p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Риски, связанные с несоответствием экологическим требованиям, как правило не рассматриваются в качестве приоритетных</a:t>
            </a:r>
          </a:p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Ведущие компании проявили интерес к участию в работе </a:t>
            </a:r>
            <a:b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ТК 113 НДТ</a:t>
            </a:r>
          </a:p>
          <a:p>
            <a:r>
              <a:rPr lang="ru-RU" sz="2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Справочный документ ЕС будет положен в основу Информационно-технического справочника по НДТ</a:t>
            </a:r>
          </a:p>
          <a:p>
            <a:pPr lvl="1"/>
            <a:r>
              <a:rPr lang="ru-RU" sz="2200" dirty="0">
                <a:latin typeface="Arial" pitchFamily="34" charset="0"/>
                <a:cs typeface="Arial" pitchFamily="34" charset="0"/>
              </a:rPr>
              <a:t>Задача проведения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бечмаркинга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остаётся одним из самых сложных этапов подготовки справочника</a:t>
            </a:r>
          </a:p>
          <a:p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3239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2592288" cy="3924107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3923928" y="1196752"/>
            <a:ext cx="5040560" cy="532859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Спектр проектов в сфере наилучших доступных технологий и комплексных экологических разрешений достаточно широк и охватывает инициативы последних 20 лет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Многие компании используют материалы справочников для оценки и обоснования инвестиционных проектов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Наиболее удачные проекты привели к распространению информации о КЭР, созданию версий справочников на русском языке, национальных стандартов. 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79</a:t>
            </a:fld>
            <a:endParaRPr lang="en-GB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385763" y="5301208"/>
            <a:ext cx="4114800" cy="1337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«Никто не обнимет необъятного».</a:t>
            </a:r>
          </a:p>
          <a:p>
            <a:pPr marL="0" indent="0" algn="r">
              <a:buFont typeface="Arial" pitchFamily="34" charset="0"/>
              <a:buNone/>
            </a:pPr>
            <a:r>
              <a:rPr lang="ru-RU" dirty="0" smtClean="0"/>
              <a:t>Кузьма Прутков.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008112"/>
          </a:xfrm>
        </p:spPr>
        <p:txBody>
          <a:bodyPr>
            <a:no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В</a:t>
            </a:r>
            <a:r>
              <a:rPr lang="ru-RU" sz="3600" b="1" i="0" dirty="0" smtClean="0">
                <a:solidFill>
                  <a:schemeClr val="accent1"/>
                </a:solidFill>
                <a:latin typeface="Eras Medium ITC" pitchFamily="34" charset="0"/>
              </a:rPr>
              <a:t>ыводы</a:t>
            </a:r>
            <a:endParaRPr lang="en-GB" sz="3600" b="1" i="0" dirty="0">
              <a:solidFill>
                <a:schemeClr val="accent1"/>
              </a:solidFill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28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D:\Documents\! Projects !\GEOPLAN\Kostroma\Pictures\kokhloma\ems\airpollut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9144000" cy="661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4869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mbegak@gmail.com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tguseva@muctr.ru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18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D:\Documents\! Projects !\GEOPLAN\Kostroma\Pictures\kokhloma\ems\airpollut2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405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Documents\! Projects !\GEOPLAN\Kostroma\Pictures\kokhloma\tqm\save!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Documents\! Projects !\GEOPLAN\Kostroma\Pictures\kokhloma\ems\workerprotect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Documents\! Projects !\GEOPLAN\Kostroma\Pictures\kokhloma\ems\airpollut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Documents\! Projects !\GEOPLAN\Kostroma\Pictures\kokhloma\ems\airpollut2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Documents\! Projects !\GEOPLAN\Kostroma\Pictures\kokhloma\ems\emergencypreparadeness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Documents\! Projects !\GEOPLAN\Kostroma\Pictures\kokhloma\ems\mixedwaste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Documents\My Pictures\students\Steklovolokno\sv-20-prod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Documents\My Pictures\students\Steklovolokno\sv-15-mat.jpg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jpeg"/></Relationships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8265</TotalTime>
  <Words>2369</Words>
  <Application>Microsoft Office PowerPoint</Application>
  <PresentationFormat>Экран (4:3)</PresentationFormat>
  <Paragraphs>521</Paragraphs>
  <Slides>80</Slides>
  <Notes>80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80</vt:i4>
      </vt:variant>
    </vt:vector>
  </HeadingPairs>
  <TitlesOfParts>
    <vt:vector size="85" baseType="lpstr">
      <vt:lpstr>Office Theme</vt:lpstr>
      <vt:lpstr>Chart</vt:lpstr>
      <vt:lpstr>Document</vt:lpstr>
      <vt:lpstr>CorelDRAW</vt:lpstr>
      <vt:lpstr>Диаграмма</vt:lpstr>
      <vt:lpstr>Управление качеством воздуха в странах Восточного региона ЕИСП</vt:lpstr>
      <vt:lpstr>НДТ: эволюция концепции</vt:lpstr>
      <vt:lpstr>Проекты, включавшие обращение к справочникам и КЭР</vt:lpstr>
      <vt:lpstr>Логическая цепь типичного проекта</vt:lpstr>
      <vt:lpstr>Чёрная металлургия</vt:lpstr>
      <vt:lpstr>Чёрная металлургия: энергоэффективность</vt:lpstr>
      <vt:lpstr>Текстильная промышленность:  обработка хлопка и льна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Приоритетное внимание: материальный баланс, выбросы пыли, водопотребление и образование сточных вод, безопасность</vt:lpstr>
      <vt:lpstr>Презентация PowerPoint</vt:lpstr>
      <vt:lpstr>Выход качественной продукции: НДТ и системы менеджмента</vt:lpstr>
      <vt:lpstr>Презентация PowerPoint</vt:lpstr>
      <vt:lpstr>Выводы: текстильное производство</vt:lpstr>
      <vt:lpstr>Целлюлозно-бумажная промышленность: пилотное применение комплексного разрешения на основе НДТ</vt:lpstr>
      <vt:lpstr>Научное обоснование технологического нормирования в ЦБП России</vt:lpstr>
      <vt:lpstr>ЦБП: сокращение воздействия на ОС</vt:lpstr>
      <vt:lpstr>Структура РГ по подготовке справочника для ЦБП</vt:lpstr>
      <vt:lpstr>ЦБП: основные выводы</vt:lpstr>
      <vt:lpstr>Кожевенное производство:  проблемы менеджмента</vt:lpstr>
      <vt:lpstr>Технологический процесс:  соответствие НДТ при проектировании</vt:lpstr>
      <vt:lpstr>Стадия внедрения  и эксплуатации</vt:lpstr>
      <vt:lpstr>Распределение нагрузки  по соединениям хрома</vt:lpstr>
      <vt:lpstr>Стадия внедрения  и эксплуатации</vt:lpstr>
      <vt:lpstr>Обработка кожи:  основные выводы</vt:lpstr>
      <vt:lpstr>Производство стекла</vt:lpstr>
      <vt:lpstr>Производство тарного стекла: энергоэффективность процесса стекловарения</vt:lpstr>
      <vt:lpstr>Приоритет: снижение энергопотребления и обусловленных сжиганием топлива выбросов ЗВ в производстве стекла  </vt:lpstr>
      <vt:lpstr>Производство стеклотары:  входные потоки (I)</vt:lpstr>
      <vt:lpstr>Производство стеклотары:  входные потоки (II)</vt:lpstr>
      <vt:lpstr>Производство стеклотары:  выходные потоки</vt:lpstr>
      <vt:lpstr>Использование стеклобоя    </vt:lpstr>
      <vt:lpstr>Системы менеджмента качества: потери сырья и готовой продукции</vt:lpstr>
      <vt:lpstr>Развитие СМК и СЭМ: повышение эффективности производства и минимизация негативного воздействия</vt:lpstr>
      <vt:lpstr>Производство стекла:  основные результаты</vt:lpstr>
      <vt:lpstr>Крупные топливосжигательные установки (2003-2006 гг.)</vt:lpstr>
      <vt:lpstr>Цель проекта  2004-2006 гг.</vt:lpstr>
      <vt:lpstr>РЯЗАНСКАЯ ГРЭС: СОСТАВ ОБОРУДОВАНИЯ</vt:lpstr>
      <vt:lpstr>Угольные ТЭС в ЕС и  1 очередь РязГРЭС     I</vt:lpstr>
      <vt:lpstr>Презентация PowerPoint</vt:lpstr>
      <vt:lpstr>Эффективность работы энергетического оборудования</vt:lpstr>
      <vt:lpstr>Основные практические результаты</vt:lpstr>
      <vt:lpstr>Пластинчатый подогреватель</vt:lpstr>
      <vt:lpstr>Крупные топливосжигательные установки: основные выводы</vt:lpstr>
      <vt:lpstr>Повышение энергоэффективности производства и сокращение выбросов парниковых газов</vt:lpstr>
      <vt:lpstr>Презентация PowerPoint</vt:lpstr>
      <vt:lpstr>Основное внимание целевых групп - СЭнМ</vt:lpstr>
      <vt:lpstr>Энергоэффективность:  основные результаты проекта</vt:lpstr>
      <vt:lpstr>Пищевая промышленность: сравнительный анализ ресурсоэффективности</vt:lpstr>
      <vt:lpstr>Производство мясной и молочной продукции по Федеральным округам </vt:lpstr>
      <vt:lpstr>Динамика производства растительного масла, рыбы и морепродуктов по Федеральным округам </vt:lpstr>
      <vt:lpstr>Российский пивоваренный рынок</vt:lpstr>
      <vt:lpstr>Перечень распространенных консалтинговых услуг  для пищевых предприятий</vt:lpstr>
      <vt:lpstr>Открытая отчётность пищевых компаний</vt:lpstr>
      <vt:lpstr>Пищевая промышленность: основные результаты</vt:lpstr>
      <vt:lpstr>Производство цемента</vt:lpstr>
      <vt:lpstr>Энергоёмкость ВВП</vt:lpstr>
      <vt:lpstr>Прогноз динамики энергоёмкости ВВП</vt:lpstr>
      <vt:lpstr>Технология производства цемента</vt:lpstr>
      <vt:lpstr>Презентация PowerPoint</vt:lpstr>
      <vt:lpstr>Россия: оценка воздействия  на окружающую среду</vt:lpstr>
      <vt:lpstr>Презентация PowerPoint</vt:lpstr>
      <vt:lpstr>Беларусь: разработка и обсуждение технических кодексов установившейся практики</vt:lpstr>
      <vt:lpstr>Средняя структура себестоимости производства цемента</vt:lpstr>
      <vt:lpstr>Энергоэффективные мероприятия для цементных предприятий  I</vt:lpstr>
      <vt:lpstr>Энергоэффективные мероприятия для цементных предприятий                II</vt:lpstr>
      <vt:lpstr>Модернизация предприятий цементной отрасли: основные направления:</vt:lpstr>
      <vt:lpstr>Производство цемента:  основные выводы</vt:lpstr>
      <vt:lpstr>Производство азотных удобрений: повышение ресурсоэффективности </vt:lpstr>
      <vt:lpstr>Анкетирование промышленных предприятий: риски</vt:lpstr>
      <vt:lpstr>НДТ и энергетическая эффективность: производство удобрений</vt:lpstr>
      <vt:lpstr>Участие профильных институтов</vt:lpstr>
      <vt:lpstr>Производство азотных удобрений: основные выводы</vt:lpstr>
      <vt:lpstr>Выводы</vt:lpstr>
      <vt:lpstr>Спасибо за внимание!  mbegak@gmail.com tguseva@muctr.ru </vt:lpstr>
    </vt:vector>
  </TitlesOfParts>
  <Company>MWH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598</cp:revision>
  <cp:lastPrinted>2014-09-25T14:03:20Z</cp:lastPrinted>
  <dcterms:created xsi:type="dcterms:W3CDTF">2011-10-12T15:30:18Z</dcterms:created>
  <dcterms:modified xsi:type="dcterms:W3CDTF">2014-09-25T14:23:47Z</dcterms:modified>
</cp:coreProperties>
</file>