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9" r:id="rId2"/>
    <p:sldId id="285" r:id="rId3"/>
    <p:sldId id="380" r:id="rId4"/>
    <p:sldId id="381" r:id="rId5"/>
    <p:sldId id="391" r:id="rId6"/>
    <p:sldId id="392" r:id="rId7"/>
    <p:sldId id="399" r:id="rId8"/>
    <p:sldId id="393" r:id="rId9"/>
    <p:sldId id="388" r:id="rId10"/>
    <p:sldId id="394" r:id="rId11"/>
    <p:sldId id="396" r:id="rId12"/>
    <p:sldId id="390" r:id="rId13"/>
    <p:sldId id="398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FF99"/>
    <a:srgbClr val="00CC00"/>
    <a:srgbClr val="FFCC66"/>
    <a:srgbClr val="0066FF"/>
    <a:srgbClr val="FF5050"/>
    <a:srgbClr val="E9E53B"/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3250" autoAdjust="0"/>
  </p:normalViewPr>
  <p:slideViewPr>
    <p:cSldViewPr>
      <p:cViewPr>
        <p:scale>
          <a:sx n="66" d="100"/>
          <a:sy n="66" d="100"/>
        </p:scale>
        <p:origin x="-146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85251-5A3B-4B36-95C0-844F025E7B5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5714D-3E56-4C6A-A180-78CE912458E4}">
      <dgm:prSet custT="1"/>
      <dgm:spPr/>
      <dgm:t>
        <a:bodyPr/>
        <a:lstStyle/>
        <a:p>
          <a:pPr rtl="0"/>
          <a:r>
            <a:rPr lang="ru-RU" sz="2400" b="0" i="0" noProof="0" dirty="0" smtClean="0">
              <a:solidFill>
                <a:schemeClr val="tx1"/>
              </a:solidFill>
            </a:rPr>
            <a:t>Стратегия</a:t>
          </a:r>
          <a:endParaRPr lang="en-US" sz="2400" b="0" i="0" noProof="0" dirty="0">
            <a:solidFill>
              <a:schemeClr val="tx1"/>
            </a:solidFill>
          </a:endParaRPr>
        </a:p>
      </dgm:t>
    </dgm:pt>
    <dgm:pt modelId="{D9BBFCF2-3246-48FC-85F2-D897A7692985}" type="parTrans" cxnId="{FEF986E7-C804-438E-ABE0-4D0554D4AE0D}">
      <dgm:prSet/>
      <dgm:spPr/>
      <dgm:t>
        <a:bodyPr/>
        <a:lstStyle/>
        <a:p>
          <a:endParaRPr lang="en-US"/>
        </a:p>
      </dgm:t>
    </dgm:pt>
    <dgm:pt modelId="{1644D9D2-34CB-43EF-AC5A-CE71F254F9A2}" type="sibTrans" cxnId="{FEF986E7-C804-438E-ABE0-4D0554D4AE0D}">
      <dgm:prSet/>
      <dgm:spPr/>
      <dgm:t>
        <a:bodyPr/>
        <a:lstStyle/>
        <a:p>
          <a:endParaRPr lang="en-US"/>
        </a:p>
      </dgm:t>
    </dgm:pt>
    <dgm:pt modelId="{7ABB267C-AAD4-4220-B3DF-194EFD32CC25}">
      <dgm:prSet custT="1"/>
      <dgm:spPr/>
      <dgm:t>
        <a:bodyPr/>
        <a:lstStyle/>
        <a:p>
          <a:pPr rtl="0"/>
          <a:r>
            <a:rPr lang="ru-RU" sz="2400" noProof="0" dirty="0" smtClean="0"/>
            <a:t>Законодательство</a:t>
          </a:r>
          <a:endParaRPr lang="en-US" sz="2400" noProof="0" dirty="0"/>
        </a:p>
      </dgm:t>
    </dgm:pt>
    <dgm:pt modelId="{002C6231-5D89-4A35-83D1-403E5F9A221F}" type="parTrans" cxnId="{ACA8119C-3681-489B-91B2-5DEE372C6D35}">
      <dgm:prSet/>
      <dgm:spPr/>
      <dgm:t>
        <a:bodyPr/>
        <a:lstStyle/>
        <a:p>
          <a:endParaRPr lang="en-US"/>
        </a:p>
      </dgm:t>
    </dgm:pt>
    <dgm:pt modelId="{5E898EF3-C709-4A5B-95B2-F30A4D14B042}" type="sibTrans" cxnId="{ACA8119C-3681-489B-91B2-5DEE372C6D35}">
      <dgm:prSet/>
      <dgm:spPr/>
      <dgm:t>
        <a:bodyPr/>
        <a:lstStyle/>
        <a:p>
          <a:endParaRPr lang="en-US"/>
        </a:p>
      </dgm:t>
    </dgm:pt>
    <dgm:pt modelId="{F12B8E2C-F122-4B26-BB46-5D83B684F125}">
      <dgm:prSet custT="1"/>
      <dgm:spPr/>
      <dgm:t>
        <a:bodyPr/>
        <a:lstStyle/>
        <a:p>
          <a:pPr rtl="0"/>
          <a:r>
            <a:rPr lang="ru-RU" sz="2400" b="1" i="0" noProof="0" dirty="0" smtClean="0">
              <a:solidFill>
                <a:srgbClr val="FF0000"/>
              </a:solidFill>
            </a:rPr>
            <a:t>Внедрение</a:t>
          </a:r>
          <a:endParaRPr lang="en-US" sz="2400" i="0" noProof="0" dirty="0">
            <a:solidFill>
              <a:srgbClr val="FF0000"/>
            </a:solidFill>
          </a:endParaRPr>
        </a:p>
      </dgm:t>
    </dgm:pt>
    <dgm:pt modelId="{1FB7C4E3-465F-4189-93FB-4250154B9464}" type="parTrans" cxnId="{B0B6CAFC-BE6E-48A0-9F21-DAB5497FF90D}">
      <dgm:prSet/>
      <dgm:spPr/>
      <dgm:t>
        <a:bodyPr/>
        <a:lstStyle/>
        <a:p>
          <a:endParaRPr lang="en-US"/>
        </a:p>
      </dgm:t>
    </dgm:pt>
    <dgm:pt modelId="{298063D1-0F36-4F26-B261-2E5D7D20A51D}" type="sibTrans" cxnId="{B0B6CAFC-BE6E-48A0-9F21-DAB5497FF90D}">
      <dgm:prSet/>
      <dgm:spPr/>
      <dgm:t>
        <a:bodyPr/>
        <a:lstStyle/>
        <a:p>
          <a:endParaRPr lang="en-US"/>
        </a:p>
      </dgm:t>
    </dgm:pt>
    <dgm:pt modelId="{167D5DFE-0B2B-4B2F-8260-BAAD260DC64D}">
      <dgm:prSet/>
      <dgm:spPr/>
      <dgm:t>
        <a:bodyPr/>
        <a:lstStyle/>
        <a:p>
          <a:pPr rtl="0"/>
          <a:r>
            <a:rPr lang="ru-RU" b="0" i="0" noProof="0" dirty="0" smtClean="0">
              <a:solidFill>
                <a:schemeClr val="tx1"/>
              </a:solidFill>
            </a:rPr>
            <a:t>Мониторинг</a:t>
          </a:r>
          <a:endParaRPr lang="en-US" b="0" i="0" noProof="0" dirty="0">
            <a:solidFill>
              <a:schemeClr val="tx1"/>
            </a:solidFill>
          </a:endParaRPr>
        </a:p>
      </dgm:t>
    </dgm:pt>
    <dgm:pt modelId="{7F157100-2606-4071-97D6-539E0ABBC997}" type="parTrans" cxnId="{A967B2B4-95F2-45F0-9F4D-6E8D6B16518C}">
      <dgm:prSet/>
      <dgm:spPr/>
      <dgm:t>
        <a:bodyPr/>
        <a:lstStyle/>
        <a:p>
          <a:endParaRPr lang="cs-CZ"/>
        </a:p>
      </dgm:t>
    </dgm:pt>
    <dgm:pt modelId="{D791DAC3-2B7B-4983-A341-69E3EDEE7665}" type="sibTrans" cxnId="{A967B2B4-95F2-45F0-9F4D-6E8D6B16518C}">
      <dgm:prSet/>
      <dgm:spPr/>
      <dgm:t>
        <a:bodyPr/>
        <a:lstStyle/>
        <a:p>
          <a:endParaRPr lang="cs-CZ"/>
        </a:p>
      </dgm:t>
    </dgm:pt>
    <dgm:pt modelId="{8122B6CE-C8BF-4804-9C56-106B41585AF7}" type="pres">
      <dgm:prSet presAssocID="{E6785251-5A3B-4B36-95C0-844F025E7B5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A4991A2-F717-49B0-BF63-75D793FD1A1A}" type="pres">
      <dgm:prSet presAssocID="{E6785251-5A3B-4B36-95C0-844F025E7B5D}" presName="pyramid" presStyleLbl="node1" presStyleIdx="0" presStyleCnt="1"/>
      <dgm:spPr>
        <a:gradFill rotWithShape="0">
          <a:gsLst>
            <a:gs pos="0">
              <a:srgbClr val="FFFF00"/>
            </a:gs>
            <a:gs pos="50000">
              <a:srgbClr val="FFFF99"/>
            </a:gs>
            <a:gs pos="100000">
              <a:schemeClr val="bg1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F2DE3E67-4BFB-4DA8-9EF8-04AA46502898}" type="pres">
      <dgm:prSet presAssocID="{E6785251-5A3B-4B36-95C0-844F025E7B5D}" presName="theList" presStyleCnt="0"/>
      <dgm:spPr/>
    </dgm:pt>
    <dgm:pt modelId="{ECF97E52-CEA5-4E51-99CD-7AE028FA00C4}" type="pres">
      <dgm:prSet presAssocID="{C855714D-3E56-4C6A-A180-78CE912458E4}" presName="aNode" presStyleLbl="fgAcc1" presStyleIdx="0" presStyleCnt="4" custScaleX="91780" custLinFactNeighborX="-3577" custLinFactNeighborY="53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7BD1E-8B78-4805-9E0A-39A870330BD0}" type="pres">
      <dgm:prSet presAssocID="{C855714D-3E56-4C6A-A180-78CE912458E4}" presName="aSpace" presStyleCnt="0"/>
      <dgm:spPr/>
    </dgm:pt>
    <dgm:pt modelId="{639BC88B-BBD5-4031-95E8-55271182F0EB}" type="pres">
      <dgm:prSet presAssocID="{7ABB267C-AAD4-4220-B3DF-194EFD32CC25}" presName="aNode" presStyleLbl="fgAcc1" presStyleIdx="1" presStyleCnt="4" custScaleX="130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001F9-8029-421F-B13E-4C4A465431EF}" type="pres">
      <dgm:prSet presAssocID="{7ABB267C-AAD4-4220-B3DF-194EFD32CC25}" presName="aSpace" presStyleCnt="0"/>
      <dgm:spPr/>
    </dgm:pt>
    <dgm:pt modelId="{2ABD3D47-0A0D-4711-A3E3-D0F719D02A68}" type="pres">
      <dgm:prSet presAssocID="{F12B8E2C-F122-4B26-BB46-5D83B684F125}" presName="aNode" presStyleLbl="fgAcc1" presStyleIdx="2" presStyleCnt="4" custScaleX="149324" custLinFactNeighborX="-1093" custLinFactNeighborY="-17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AF58D-0432-47DF-941E-0DD04F009665}" type="pres">
      <dgm:prSet presAssocID="{F12B8E2C-F122-4B26-BB46-5D83B684F125}" presName="aSpace" presStyleCnt="0"/>
      <dgm:spPr/>
    </dgm:pt>
    <dgm:pt modelId="{3BC0CDA0-4DA2-4CB5-A4C2-2DA3CAA86B25}" type="pres">
      <dgm:prSet presAssocID="{167D5DFE-0B2B-4B2F-8260-BAAD260DC64D}" presName="aNode" presStyleLbl="fgAcc1" presStyleIdx="3" presStyleCnt="4" custScaleX="177946" custLinFactNeighborX="-1093" custLinFactNeighborY="-177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5A71C3-5199-4FB6-BE4E-F1AE4EA71C50}" type="pres">
      <dgm:prSet presAssocID="{167D5DFE-0B2B-4B2F-8260-BAAD260DC64D}" presName="aSpace" presStyleCnt="0"/>
      <dgm:spPr/>
    </dgm:pt>
  </dgm:ptLst>
  <dgm:cxnLst>
    <dgm:cxn modelId="{FEF986E7-C804-438E-ABE0-4D0554D4AE0D}" srcId="{E6785251-5A3B-4B36-95C0-844F025E7B5D}" destId="{C855714D-3E56-4C6A-A180-78CE912458E4}" srcOrd="0" destOrd="0" parTransId="{D9BBFCF2-3246-48FC-85F2-D897A7692985}" sibTransId="{1644D9D2-34CB-43EF-AC5A-CE71F254F9A2}"/>
    <dgm:cxn modelId="{B0B6CAFC-BE6E-48A0-9F21-DAB5497FF90D}" srcId="{E6785251-5A3B-4B36-95C0-844F025E7B5D}" destId="{F12B8E2C-F122-4B26-BB46-5D83B684F125}" srcOrd="2" destOrd="0" parTransId="{1FB7C4E3-465F-4189-93FB-4250154B9464}" sibTransId="{298063D1-0F36-4F26-B261-2E5D7D20A51D}"/>
    <dgm:cxn modelId="{775B78EB-A916-4921-ACC0-582ED5DB86D0}" type="presOf" srcId="{E6785251-5A3B-4B36-95C0-844F025E7B5D}" destId="{8122B6CE-C8BF-4804-9C56-106B41585AF7}" srcOrd="0" destOrd="0" presId="urn:microsoft.com/office/officeart/2005/8/layout/pyramid2"/>
    <dgm:cxn modelId="{ACA8119C-3681-489B-91B2-5DEE372C6D35}" srcId="{E6785251-5A3B-4B36-95C0-844F025E7B5D}" destId="{7ABB267C-AAD4-4220-B3DF-194EFD32CC25}" srcOrd="1" destOrd="0" parTransId="{002C6231-5D89-4A35-83D1-403E5F9A221F}" sibTransId="{5E898EF3-C709-4A5B-95B2-F30A4D14B042}"/>
    <dgm:cxn modelId="{ECBD1BD3-4232-4FD0-969C-A9C0BC27024D}" type="presOf" srcId="{C855714D-3E56-4C6A-A180-78CE912458E4}" destId="{ECF97E52-CEA5-4E51-99CD-7AE028FA00C4}" srcOrd="0" destOrd="0" presId="urn:microsoft.com/office/officeart/2005/8/layout/pyramid2"/>
    <dgm:cxn modelId="{B4689FB7-AC54-4591-A0A3-4C9632555688}" type="presOf" srcId="{F12B8E2C-F122-4B26-BB46-5D83B684F125}" destId="{2ABD3D47-0A0D-4711-A3E3-D0F719D02A68}" srcOrd="0" destOrd="0" presId="urn:microsoft.com/office/officeart/2005/8/layout/pyramid2"/>
    <dgm:cxn modelId="{A967B2B4-95F2-45F0-9F4D-6E8D6B16518C}" srcId="{E6785251-5A3B-4B36-95C0-844F025E7B5D}" destId="{167D5DFE-0B2B-4B2F-8260-BAAD260DC64D}" srcOrd="3" destOrd="0" parTransId="{7F157100-2606-4071-97D6-539E0ABBC997}" sibTransId="{D791DAC3-2B7B-4983-A341-69E3EDEE7665}"/>
    <dgm:cxn modelId="{0999FD91-9BC0-46E8-85F6-4C21F5C1AA92}" type="presOf" srcId="{167D5DFE-0B2B-4B2F-8260-BAAD260DC64D}" destId="{3BC0CDA0-4DA2-4CB5-A4C2-2DA3CAA86B25}" srcOrd="0" destOrd="0" presId="urn:microsoft.com/office/officeart/2005/8/layout/pyramid2"/>
    <dgm:cxn modelId="{A22B1EF9-7B28-4F7D-A1E1-993FBDBCC9CA}" type="presOf" srcId="{7ABB267C-AAD4-4220-B3DF-194EFD32CC25}" destId="{639BC88B-BBD5-4031-95E8-55271182F0EB}" srcOrd="0" destOrd="0" presId="urn:microsoft.com/office/officeart/2005/8/layout/pyramid2"/>
    <dgm:cxn modelId="{60E9F662-BE85-4D1A-89CF-5BA526097349}" type="presParOf" srcId="{8122B6CE-C8BF-4804-9C56-106B41585AF7}" destId="{4A4991A2-F717-49B0-BF63-75D793FD1A1A}" srcOrd="0" destOrd="0" presId="urn:microsoft.com/office/officeart/2005/8/layout/pyramid2"/>
    <dgm:cxn modelId="{29B212CE-EC2D-4989-B0B9-636AA53D26B3}" type="presParOf" srcId="{8122B6CE-C8BF-4804-9C56-106B41585AF7}" destId="{F2DE3E67-4BFB-4DA8-9EF8-04AA46502898}" srcOrd="1" destOrd="0" presId="urn:microsoft.com/office/officeart/2005/8/layout/pyramid2"/>
    <dgm:cxn modelId="{1CFB5E16-3EAC-4E8A-B39B-A5A1946C7E37}" type="presParOf" srcId="{F2DE3E67-4BFB-4DA8-9EF8-04AA46502898}" destId="{ECF97E52-CEA5-4E51-99CD-7AE028FA00C4}" srcOrd="0" destOrd="0" presId="urn:microsoft.com/office/officeart/2005/8/layout/pyramid2"/>
    <dgm:cxn modelId="{C482F858-7F4B-474F-B7AF-14943154C13C}" type="presParOf" srcId="{F2DE3E67-4BFB-4DA8-9EF8-04AA46502898}" destId="{43D7BD1E-8B78-4805-9E0A-39A870330BD0}" srcOrd="1" destOrd="0" presId="urn:microsoft.com/office/officeart/2005/8/layout/pyramid2"/>
    <dgm:cxn modelId="{E9CC12A5-C71C-48BB-9733-C0C981236BAD}" type="presParOf" srcId="{F2DE3E67-4BFB-4DA8-9EF8-04AA46502898}" destId="{639BC88B-BBD5-4031-95E8-55271182F0EB}" srcOrd="2" destOrd="0" presId="urn:microsoft.com/office/officeart/2005/8/layout/pyramid2"/>
    <dgm:cxn modelId="{2A612822-5660-4E52-B374-8866C0D907FA}" type="presParOf" srcId="{F2DE3E67-4BFB-4DA8-9EF8-04AA46502898}" destId="{C86001F9-8029-421F-B13E-4C4A465431EF}" srcOrd="3" destOrd="0" presId="urn:microsoft.com/office/officeart/2005/8/layout/pyramid2"/>
    <dgm:cxn modelId="{F3A0C67F-8CA5-422F-A4C5-1AD8BDF2D97B}" type="presParOf" srcId="{F2DE3E67-4BFB-4DA8-9EF8-04AA46502898}" destId="{2ABD3D47-0A0D-4711-A3E3-D0F719D02A68}" srcOrd="4" destOrd="0" presId="urn:microsoft.com/office/officeart/2005/8/layout/pyramid2"/>
    <dgm:cxn modelId="{D6C3D000-A83C-49F3-B3E1-7E35DBA36EC7}" type="presParOf" srcId="{F2DE3E67-4BFB-4DA8-9EF8-04AA46502898}" destId="{ED9AF58D-0432-47DF-941E-0DD04F009665}" srcOrd="5" destOrd="0" presId="urn:microsoft.com/office/officeart/2005/8/layout/pyramid2"/>
    <dgm:cxn modelId="{F636E65B-E4E6-46AF-9694-2D9DA8049004}" type="presParOf" srcId="{F2DE3E67-4BFB-4DA8-9EF8-04AA46502898}" destId="{3BC0CDA0-4DA2-4CB5-A4C2-2DA3CAA86B25}" srcOrd="6" destOrd="0" presId="urn:microsoft.com/office/officeart/2005/8/layout/pyramid2"/>
    <dgm:cxn modelId="{AF405EAA-66AB-4F92-9416-EBB83BC44EED}" type="presParOf" srcId="{F2DE3E67-4BFB-4DA8-9EF8-04AA46502898}" destId="{ED5A71C3-5199-4FB6-BE4E-F1AE4EA71C5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4991A2-F717-49B0-BF63-75D793FD1A1A}">
      <dsp:nvSpPr>
        <dsp:cNvPr id="0" name=""/>
        <dsp:cNvSpPr/>
      </dsp:nvSpPr>
      <dsp:spPr>
        <a:xfrm>
          <a:off x="1713612" y="0"/>
          <a:ext cx="3096344" cy="3096344"/>
        </a:xfrm>
        <a:prstGeom prst="triangle">
          <a:avLst/>
        </a:prstGeom>
        <a:gradFill rotWithShape="0">
          <a:gsLst>
            <a:gs pos="0">
              <a:srgbClr val="FFFF00"/>
            </a:gs>
            <a:gs pos="50000">
              <a:srgbClr val="FFFF99"/>
            </a:gs>
            <a:gs pos="100000">
              <a:schemeClr val="bg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97E52-CEA5-4E51-99CD-7AE028FA00C4}">
      <dsp:nvSpPr>
        <dsp:cNvPr id="0" name=""/>
        <dsp:cNvSpPr/>
      </dsp:nvSpPr>
      <dsp:spPr>
        <a:xfrm>
          <a:off x="3272511" y="346534"/>
          <a:ext cx="1847185" cy="550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noProof="0" dirty="0" smtClean="0">
              <a:solidFill>
                <a:schemeClr val="tx1"/>
              </a:solidFill>
            </a:rPr>
            <a:t>Стратегия</a:t>
          </a:r>
          <a:endParaRPr lang="en-US" sz="2400" b="0" i="0" kern="1200" noProof="0" dirty="0">
            <a:solidFill>
              <a:schemeClr val="tx1"/>
            </a:solidFill>
          </a:endParaRPr>
        </a:p>
      </dsp:txBody>
      <dsp:txXfrm>
        <a:off x="3272511" y="346534"/>
        <a:ext cx="1847185" cy="550326"/>
      </dsp:txXfrm>
    </dsp:sp>
    <dsp:sp modelId="{639BC88B-BBD5-4031-95E8-55271182F0EB}">
      <dsp:nvSpPr>
        <dsp:cNvPr id="0" name=""/>
        <dsp:cNvSpPr/>
      </dsp:nvSpPr>
      <dsp:spPr>
        <a:xfrm>
          <a:off x="2954708" y="929054"/>
          <a:ext cx="2626775" cy="550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/>
            <a:t>Законодательство</a:t>
          </a:r>
          <a:endParaRPr lang="en-US" sz="2400" kern="1200" noProof="0" dirty="0"/>
        </a:p>
      </dsp:txBody>
      <dsp:txXfrm>
        <a:off x="2954708" y="929054"/>
        <a:ext cx="2626775" cy="550326"/>
      </dsp:txXfrm>
    </dsp:sp>
    <dsp:sp modelId="{2ABD3D47-0A0D-4711-A3E3-D0F719D02A68}">
      <dsp:nvSpPr>
        <dsp:cNvPr id="0" name=""/>
        <dsp:cNvSpPr/>
      </dsp:nvSpPr>
      <dsp:spPr>
        <a:xfrm>
          <a:off x="2743433" y="1535973"/>
          <a:ext cx="3005330" cy="550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noProof="0" dirty="0" smtClean="0">
              <a:solidFill>
                <a:srgbClr val="FF0000"/>
              </a:solidFill>
            </a:rPr>
            <a:t>Внедрение</a:t>
          </a:r>
          <a:endParaRPr lang="en-US" sz="2400" i="0" kern="1200" noProof="0" dirty="0">
            <a:solidFill>
              <a:srgbClr val="FF0000"/>
            </a:solidFill>
          </a:endParaRPr>
        </a:p>
      </dsp:txBody>
      <dsp:txXfrm>
        <a:off x="2743433" y="1535973"/>
        <a:ext cx="3005330" cy="550326"/>
      </dsp:txXfrm>
    </dsp:sp>
    <dsp:sp modelId="{3BC0CDA0-4DA2-4CB5-A4C2-2DA3CAA86B25}">
      <dsp:nvSpPr>
        <dsp:cNvPr id="0" name=""/>
        <dsp:cNvSpPr/>
      </dsp:nvSpPr>
      <dsp:spPr>
        <a:xfrm>
          <a:off x="2455406" y="2155090"/>
          <a:ext cx="3581383" cy="550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noProof="0" dirty="0" smtClean="0">
              <a:solidFill>
                <a:schemeClr val="tx1"/>
              </a:solidFill>
            </a:rPr>
            <a:t>Мониторинг</a:t>
          </a:r>
          <a:endParaRPr lang="en-US" sz="2300" b="0" i="0" kern="1200" noProof="0" dirty="0">
            <a:solidFill>
              <a:schemeClr val="tx1"/>
            </a:solidFill>
          </a:endParaRPr>
        </a:p>
      </dsp:txBody>
      <dsp:txXfrm>
        <a:off x="2455406" y="2155090"/>
        <a:ext cx="3581383" cy="550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B6CF7-5356-4499-AB57-2E8A38DBF1C7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73721-B6CF-4583-84B8-7B3FA6138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08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28/09/2014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993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993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II = </a:t>
            </a:r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 smtClean="0"/>
              <a:t>inspection</a:t>
            </a:r>
            <a:endParaRPr lang="cs-CZ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experience within EU Member States suggests that the most demanding and time-consuming tasks associated with implementing the integrated permitting regime are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Comments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UK,</a:t>
            </a:r>
            <a:r>
              <a:rPr lang="cs-CZ" baseline="0" dirty="0" smtClean="0"/>
              <a:t> 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Comments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UK,</a:t>
            </a:r>
            <a:r>
              <a:rPr lang="cs-CZ" baseline="0" dirty="0" smtClean="0"/>
              <a:t> 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The length is </a:t>
            </a:r>
            <a:r>
              <a:rPr lang="cs-CZ" dirty="0" err="1" smtClean="0">
                <a:solidFill>
                  <a:schemeClr val="tx1"/>
                </a:solidFill>
              </a:rPr>
              <a:t>related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en-US" dirty="0" smtClean="0">
                <a:solidFill>
                  <a:schemeClr val="tx1"/>
                </a:solidFill>
              </a:rPr>
              <a:t>big number of identified existing installations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Comments</a:t>
            </a:r>
            <a:r>
              <a:rPr lang="cs-CZ" dirty="0" smtClean="0"/>
              <a:t> on p. 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6577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993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28F3-5098-405E-95BB-6A4E4770EFC8}" type="datetime1">
              <a:rPr lang="en-GB" smtClean="0"/>
              <a:t>28/09/2014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647A-6A07-4A16-82DB-4F6DCAA2C2AD}" type="datetime1">
              <a:rPr lang="en-GB" smtClean="0"/>
              <a:t>28/09/2014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5A62-2AE3-4835-AB41-87E30FA84C43}" type="datetime1">
              <a:rPr lang="en-GB" smtClean="0"/>
              <a:t>28/09/2014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991A-C435-4553-89AE-1743C1008A39}" type="datetime1">
              <a:rPr lang="en-GB" smtClean="0"/>
              <a:t>28/09/2014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CA6-2BAC-4A01-BB55-113C90A895D6}" type="datetime1">
              <a:rPr lang="en-GB" smtClean="0"/>
              <a:t>28/09/2014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F33-D16F-467D-B8B9-E763D04CA359}" type="datetime1">
              <a:rPr lang="en-GB" smtClean="0"/>
              <a:t>28/09/2014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815B-541F-4E5C-945A-A225C4E7D95F}" type="datetime1">
              <a:rPr lang="en-GB" smtClean="0"/>
              <a:t>28/09/2014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FB5-AD4F-4A1B-8C50-0ADB9EDFAC8E}" type="datetime1">
              <a:rPr lang="en-GB" smtClean="0"/>
              <a:t>28/09/2014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A1F1-5224-4EEB-A48E-8B2CA8A02884}" type="datetime1">
              <a:rPr lang="en-GB" smtClean="0"/>
              <a:t>28/09/2014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6026-79D5-43BB-8AFF-FA4836092982}" type="datetime1">
              <a:rPr lang="en-GB" smtClean="0"/>
              <a:t>28/09/2014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8926DE-5D81-4418-B3B7-DC3E95D7086F}" type="datetime1">
              <a:rPr lang="en-GB" smtClean="0"/>
              <a:t>28/09/2014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-56269" y="2060848"/>
            <a:ext cx="9180512" cy="38884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Управленческие решения </a:t>
            </a:r>
            <a:r>
              <a:rPr lang="ru-RU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при внедрении системы </a:t>
            </a:r>
            <a:r>
              <a:rPr lang="ru-RU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комплексных разрешений</a:t>
            </a:r>
            <a:endParaRPr lang="cs-CZ" sz="4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cs-CZ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(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предложения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по поэтапному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переходу</a:t>
            </a:r>
            <a:r>
              <a:rPr lang="cs-CZ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)</a:t>
            </a:r>
            <a:endParaRPr lang="en-GB" sz="3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en-GB" sz="4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Моника Прибылова</a:t>
            </a:r>
            <a:endParaRPr lang="en-GB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</a:tabLst>
            </a:pP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1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октября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201</a:t>
            </a:r>
            <a:r>
              <a:rPr lang="cs-C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4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г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.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</p:txBody>
      </p:sp>
      <p:sp>
        <p:nvSpPr>
          <p:cNvPr id="6" name="Title 7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864096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Управление качеством воздуха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 smtClean="0"/>
              <a:t>странах Восточного региона ЕИСП</a:t>
            </a:r>
            <a:endParaRPr lang="en-GB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489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solidFill>
                  <a:srgbClr val="00B050"/>
                </a:solidFill>
                <a:latin typeface="Eras Demi ITC" pitchFamily="34" charset="0"/>
              </a:rPr>
              <a:t>График перехода для средних производств</a:t>
            </a:r>
            <a:r>
              <a:rPr lang="en-US" sz="3600" b="1" i="0" dirty="0" smtClean="0">
                <a:solidFill>
                  <a:srgbClr val="00B050"/>
                </a:solidFill>
                <a:latin typeface="Eras Demi ITC" pitchFamily="34" charset="0"/>
              </a:rPr>
              <a:t> </a:t>
            </a:r>
            <a:r>
              <a:rPr lang="cs-CZ" sz="3600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(</a:t>
            </a:r>
            <a:r>
              <a:rPr lang="ru-RU" sz="3600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система НОД</a:t>
            </a:r>
            <a:r>
              <a:rPr lang="cs-CZ" sz="3600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)</a:t>
            </a:r>
            <a:endParaRPr lang="en-US" sz="3600" i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основе </a:t>
            </a:r>
            <a:r>
              <a:rPr lang="ru-RU" dirty="0" smtClean="0">
                <a:solidFill>
                  <a:schemeClr val="tx1"/>
                </a:solidFill>
              </a:rPr>
              <a:t>лежит отраслевой </a:t>
            </a:r>
            <a:r>
              <a:rPr lang="ru-RU" dirty="0" smtClean="0">
                <a:solidFill>
                  <a:schemeClr val="tx1"/>
                </a:solidFill>
              </a:rPr>
              <a:t>подход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Переходный период учитывает сроки разработки НОД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Сроки получения разрешений по отраслям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 в течение </a:t>
            </a:r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dirty="0" smtClean="0">
                <a:solidFill>
                  <a:schemeClr val="tx1"/>
                </a:solidFill>
              </a:rPr>
              <a:t>- 4 </a:t>
            </a:r>
            <a:r>
              <a:rPr lang="ru-RU" dirty="0" smtClean="0">
                <a:solidFill>
                  <a:schemeClr val="tx1"/>
                </a:solidFill>
              </a:rPr>
              <a:t>лет после утверждения НОД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Практический подход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увязка сроков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выдачи новых разрешений с </a:t>
            </a:r>
            <a:r>
              <a:rPr lang="ru-RU" dirty="0" err="1" smtClean="0">
                <a:solidFill>
                  <a:schemeClr val="tx1"/>
                </a:solidFill>
              </a:rPr>
              <a:t>оконча</a:t>
            </a:r>
            <a:r>
              <a:rPr lang="ru-RU" dirty="0" smtClean="0">
                <a:solidFill>
                  <a:schemeClr val="tx1"/>
                </a:solidFill>
              </a:rPr>
              <a:t> -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нием</a:t>
            </a:r>
            <a:r>
              <a:rPr lang="ru-RU" dirty="0" smtClean="0">
                <a:solidFill>
                  <a:schemeClr val="tx1"/>
                </a:solidFill>
              </a:rPr>
              <a:t> действия существующих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7084" y="4077072"/>
            <a:ext cx="2780929" cy="27809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5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Мониторинг и отчётность </a:t>
            </a:r>
            <a:r>
              <a:rPr lang="cs-CZ" sz="3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– </a:t>
            </a:r>
            <a:r>
              <a:rPr lang="ru-RU" sz="3600" i="0" dirty="0" smtClean="0">
                <a:solidFill>
                  <a:schemeClr val="accent1"/>
                </a:solidFill>
                <a:latin typeface="Eras Demi ITC" pitchFamily="34" charset="0"/>
              </a:rPr>
              <a:t>Эффективность системы</a:t>
            </a:r>
            <a:r>
              <a:rPr lang="en-US" sz="3600" i="0" dirty="0" smtClean="0">
                <a:solidFill>
                  <a:schemeClr val="accent1"/>
                </a:solidFill>
                <a:latin typeface="Eras Demi ITC" pitchFamily="34" charset="0"/>
              </a:rPr>
              <a:t> </a:t>
            </a:r>
            <a:r>
              <a:rPr lang="ru-RU" sz="3600" i="0" dirty="0" smtClean="0">
                <a:solidFill>
                  <a:schemeClr val="accent1"/>
                </a:solidFill>
                <a:latin typeface="Eras Demi ITC" pitchFamily="34" charset="0"/>
              </a:rPr>
              <a:t>регулирования</a:t>
            </a:r>
            <a:r>
              <a:rPr lang="en-US" sz="3600" i="0" dirty="0" smtClean="0">
                <a:solidFill>
                  <a:schemeClr val="accent1"/>
                </a:solidFill>
                <a:latin typeface="Eras Demi ITC" pitchFamily="34" charset="0"/>
              </a:rPr>
              <a:t> </a:t>
            </a:r>
            <a:endParaRPr lang="en-US" sz="3600" i="0" dirty="0">
              <a:solidFill>
                <a:schemeClr val="accent1"/>
              </a:solidFill>
              <a:latin typeface="Eras Demi IT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6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Критерии оценки - </a:t>
            </a:r>
            <a:r>
              <a:rPr lang="ru-RU" sz="2500" dirty="0" smtClean="0">
                <a:solidFill>
                  <a:schemeClr val="tx1"/>
                </a:solidFill>
              </a:rPr>
              <a:t>примеры</a:t>
            </a:r>
            <a:r>
              <a:rPr lang="en-US" sz="2500" dirty="0" smtClean="0">
                <a:solidFill>
                  <a:schemeClr val="tx1"/>
                </a:solidFill>
              </a:rPr>
              <a:t>: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500" dirty="0" smtClean="0">
                <a:solidFill>
                  <a:schemeClr val="tx1"/>
                </a:solidFill>
              </a:rPr>
              <a:t>Соответствие НДТМ 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500" dirty="0" smtClean="0">
                <a:solidFill>
                  <a:schemeClr val="tx1"/>
                </a:solidFill>
              </a:rPr>
              <a:t>Качество </a:t>
            </a:r>
            <a:r>
              <a:rPr lang="ru-RU" sz="2500" dirty="0" smtClean="0">
                <a:solidFill>
                  <a:schemeClr val="tx1"/>
                </a:solidFill>
              </a:rPr>
              <a:t>заявок </a:t>
            </a:r>
            <a:r>
              <a:rPr lang="ru-RU" sz="2500" dirty="0" smtClean="0">
                <a:solidFill>
                  <a:schemeClr val="tx1"/>
                </a:solidFill>
              </a:rPr>
              <a:t>на </a:t>
            </a:r>
            <a:r>
              <a:rPr lang="ru-RU" sz="2500" dirty="0" smtClean="0">
                <a:solidFill>
                  <a:schemeClr val="tx1"/>
                </a:solidFill>
              </a:rPr>
              <a:t>получение комплексных </a:t>
            </a:r>
            <a:r>
              <a:rPr lang="ru-RU" sz="2500" dirty="0" smtClean="0">
                <a:solidFill>
                  <a:schemeClr val="tx1"/>
                </a:solidFill>
              </a:rPr>
              <a:t>разрешений </a:t>
            </a:r>
            <a:endParaRPr lang="ru-RU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500" dirty="0" smtClean="0">
                <a:solidFill>
                  <a:schemeClr val="tx1"/>
                </a:solidFill>
              </a:rPr>
              <a:t>Соблюдение </a:t>
            </a:r>
            <a:r>
              <a:rPr lang="ru-RU" sz="2500" dirty="0" smtClean="0">
                <a:solidFill>
                  <a:schemeClr val="tx1"/>
                </a:solidFill>
              </a:rPr>
              <a:t>условий комплексных </a:t>
            </a:r>
            <a:r>
              <a:rPr lang="ru-RU" sz="2500" dirty="0" smtClean="0">
                <a:solidFill>
                  <a:schemeClr val="tx1"/>
                </a:solidFill>
              </a:rPr>
              <a:t>разрешений </a:t>
            </a:r>
            <a:endParaRPr lang="ru-RU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500" dirty="0" smtClean="0">
                <a:solidFill>
                  <a:schemeClr val="tx1"/>
                </a:solidFill>
              </a:rPr>
              <a:t>Реальные сроки выдачи разрешений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500" dirty="0" smtClean="0">
                <a:solidFill>
                  <a:schemeClr val="tx1"/>
                </a:solidFill>
              </a:rPr>
              <a:t>Количество апелляций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500" dirty="0" smtClean="0">
                <a:solidFill>
                  <a:schemeClr val="tx1"/>
                </a:solidFill>
              </a:rPr>
              <a:t>Количество представителей общественности, </a:t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участвовавших</a:t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в процедуре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500" dirty="0" smtClean="0">
                <a:solidFill>
                  <a:schemeClr val="tx1"/>
                </a:solidFill>
              </a:rPr>
              <a:t>Уровень </a:t>
            </a:r>
            <a:r>
              <a:rPr lang="ru-RU" sz="2500" dirty="0" smtClean="0">
                <a:solidFill>
                  <a:schemeClr val="tx1"/>
                </a:solidFill>
              </a:rPr>
              <a:t>взаимодействия </a:t>
            </a:r>
            <a:r>
              <a:rPr lang="ru-RU" sz="2500" dirty="0" smtClean="0">
                <a:solidFill>
                  <a:schemeClr val="tx1"/>
                </a:solidFill>
              </a:rPr>
              <a:t>органов регулирования при выдаче разрешений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500" dirty="0" smtClean="0">
                <a:solidFill>
                  <a:schemeClr val="tx1"/>
                </a:solidFill>
              </a:rPr>
              <a:t>Административные расходы на выдачу комплексных разрешений и проведение инспекций 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4" name="Objekt 1">
            <a:extLst>
              <a:ext uri="{63B3BB69-23CF-44E3-9099-C40C66FF867C}">
                <a14:compatExt xmlns:a14="http://schemas.microsoft.com/office/drawing/2010/main" xmlns="" spid="_x0000_s1028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1340768"/>
            <a:ext cx="1036962" cy="30824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05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Eras Demi ITC" pitchFamily="34" charset="0"/>
              </a:rPr>
              <a:t>Рекомекндации</a:t>
            </a:r>
            <a:endParaRPr lang="en-US" dirty="0">
              <a:latin typeface="Eras Demi IT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\x\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37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cs-CZ" b="1" dirty="0"/>
              <a:t>Děkuji za </a:t>
            </a:r>
            <a:r>
              <a:rPr lang="cs-CZ" b="1" dirty="0" smtClean="0"/>
              <a:t>pozornost</a:t>
            </a:r>
            <a:r>
              <a:rPr lang="en-US" b="1" dirty="0" smtClean="0"/>
              <a:t>  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136" y="1916832"/>
            <a:ext cx="5715000" cy="48291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638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1396648026"/>
              </p:ext>
            </p:extLst>
          </p:nvPr>
        </p:nvGraphicFramePr>
        <p:xfrm>
          <a:off x="467544" y="21098"/>
          <a:ext cx="77724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51520" y="2996952"/>
            <a:ext cx="889248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Планирование нормативных и институциональных изменений</a:t>
            </a:r>
            <a:endParaRPr lang="en-US" sz="24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Планирование хода реформ</a:t>
            </a:r>
            <a:endParaRPr lang="en-US" sz="24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Финансовое обеспечение реформ для органов управления и промышленности</a:t>
            </a:r>
            <a:endParaRPr lang="en-US" sz="24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Выдача новых разрешений всем производствам регулируемых видов деятельности </a:t>
            </a:r>
            <a:endParaRPr lang="en-US" sz="24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Внедрение НДТМ и новых нормативных требований </a:t>
            </a:r>
            <a:r>
              <a:rPr lang="en-US" sz="2400" dirty="0" smtClean="0"/>
              <a:t>(</a:t>
            </a:r>
            <a:r>
              <a:rPr lang="ru-RU" sz="2400" dirty="0" smtClean="0"/>
              <a:t>НОД</a:t>
            </a:r>
            <a:r>
              <a:rPr lang="en-US" sz="2400" dirty="0" smtClean="0"/>
              <a:t>) </a:t>
            </a:r>
            <a:r>
              <a:rPr lang="ru-RU" sz="2400" dirty="0" smtClean="0"/>
              <a:t>в промышленности</a:t>
            </a:r>
            <a:endParaRPr lang="en-US" sz="24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Мониторинг хода реформ, включая инспекционные проверки  и подготовку отчётов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986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709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4040188" algn="l"/>
              </a:tabLst>
            </a:pPr>
            <a:r>
              <a:rPr lang="ru-RU" sz="3200" b="1" i="0" dirty="0" smtClean="0">
                <a:solidFill>
                  <a:srgbClr val="FF0000"/>
                </a:solidFill>
                <a:latin typeface="Eras Medium ITC" pitchFamily="34" charset="0"/>
              </a:rPr>
              <a:t>Основные составляющие внедрения системы КПКЗ</a:t>
            </a:r>
            <a:endParaRPr lang="en-US" sz="3200" b="1" i="0" dirty="0">
              <a:solidFill>
                <a:srgbClr val="FF0000"/>
              </a:solidFill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700808"/>
            <a:ext cx="7632848" cy="4824536"/>
          </a:xfrm>
        </p:spPr>
        <p:txBody>
          <a:bodyPr>
            <a:normAutofit fontScale="92500" lnSpcReduction="20000"/>
          </a:bodyPr>
          <a:lstStyle/>
          <a:p>
            <a:r>
              <a:rPr lang="ru-RU" sz="2900" dirty="0" smtClean="0">
                <a:solidFill>
                  <a:schemeClr val="tx1"/>
                </a:solidFill>
              </a:rPr>
              <a:t>Установление </a:t>
            </a:r>
            <a:r>
              <a:rPr lang="ru-RU" sz="2900" dirty="0" smtClean="0">
                <a:solidFill>
                  <a:schemeClr val="tx1"/>
                </a:solidFill>
              </a:rPr>
              <a:t>и развитие институциональной структуры для комплексных разрешений и инспекционного контроля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 Анализ данных предприятий и выявление производств, относящихся к КПКЗ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Создание системы отчётности и ведения баз данных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 Утверждение технических стандартов в качестве НДТМ и отраслевых нормативов ПДВ/ПДС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 Практическое  внедрение новой разрешительной процедуры</a:t>
            </a:r>
            <a:endParaRPr lang="en-US" sz="2900" dirty="0" smtClean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49890" y="4708594"/>
            <a:ext cx="15121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3300"/>
                </a:solidFill>
              </a:rPr>
              <a:t>План</a:t>
            </a:r>
            <a:r>
              <a:rPr lang="cs-CZ" sz="2400" dirty="0" smtClean="0">
                <a:solidFill>
                  <a:srgbClr val="FF3300"/>
                </a:solidFill>
              </a:rPr>
              <a:t> </a:t>
            </a:r>
            <a:r>
              <a:rPr lang="ru-RU" sz="2400" dirty="0" smtClean="0">
                <a:solidFill>
                  <a:srgbClr val="FF3300"/>
                </a:solidFill>
              </a:rPr>
              <a:t>перехода</a:t>
            </a:r>
            <a:endParaRPr lang="cs-CZ" sz="2400" dirty="0">
              <a:solidFill>
                <a:srgbClr val="FF33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6732240" y="5589240"/>
            <a:ext cx="1373734" cy="432048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endCxn id="3" idx="0"/>
          </p:cNvCxnSpPr>
          <p:nvPr/>
        </p:nvCxnSpPr>
        <p:spPr>
          <a:xfrm>
            <a:off x="6948264" y="3212976"/>
            <a:ext cx="1157710" cy="1495618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44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i="0" dirty="0" smtClean="0">
                <a:latin typeface="Eras Medium ITC" pitchFamily="34" charset="0"/>
              </a:rPr>
              <a:t>Основы составления графика перехода на систему КПКЗ</a:t>
            </a:r>
            <a:r>
              <a:rPr lang="cs-CZ" b="1" i="0" dirty="0" smtClean="0">
                <a:latin typeface="Eras Medium ITC" pitchFamily="34" charset="0"/>
              </a:rPr>
              <a:t/>
            </a:r>
            <a:br>
              <a:rPr lang="cs-CZ" b="1" i="0" dirty="0" smtClean="0">
                <a:latin typeface="Eras Medium ITC" pitchFamily="34" charset="0"/>
              </a:rPr>
            </a:br>
            <a:r>
              <a:rPr lang="ru-RU" sz="3700" dirty="0" smtClean="0">
                <a:latin typeface="Eras Medium ITC" pitchFamily="34" charset="0"/>
              </a:rPr>
              <a:t>существующих производств</a:t>
            </a:r>
            <a:r>
              <a:rPr lang="en-US" sz="3700" dirty="0" smtClean="0">
                <a:latin typeface="Eras Medium ITC" pitchFamily="34" charset="0"/>
              </a:rPr>
              <a:t> </a:t>
            </a:r>
            <a:endParaRPr lang="en-US" sz="3700" dirty="0"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628800"/>
            <a:ext cx="7776864" cy="5229200"/>
          </a:xfrm>
        </p:spPr>
        <p:txBody>
          <a:bodyPr>
            <a:normAutofit fontScale="92500" lnSpcReduction="20000"/>
          </a:bodyPr>
          <a:lstStyle/>
          <a:p>
            <a:pPr marL="0" indent="-216000">
              <a:buNone/>
            </a:pPr>
            <a:r>
              <a:rPr lang="en-US" dirty="0" smtClean="0">
                <a:solidFill>
                  <a:schemeClr val="tx1"/>
                </a:solidFill>
              </a:rPr>
              <a:t>•</a:t>
            </a:r>
            <a:r>
              <a:rPr lang="ru-RU" dirty="0" smtClean="0">
                <a:solidFill>
                  <a:schemeClr val="tx1"/>
                </a:solidFill>
              </a:rPr>
              <a:t>  Отраслевой анализ для </a:t>
            </a:r>
            <a:r>
              <a:rPr lang="ru-RU" b="1" dirty="0" smtClean="0">
                <a:solidFill>
                  <a:schemeClr val="tx1"/>
                </a:solidFill>
              </a:rPr>
              <a:t>предотвращения неравных конкурентных условий при переходе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-216000">
              <a:buNone/>
            </a:pPr>
            <a:r>
              <a:rPr lang="en-US" dirty="0" smtClean="0">
                <a:solidFill>
                  <a:schemeClr val="tx1"/>
                </a:solidFill>
              </a:rPr>
              <a:t>•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cs-CZ" b="1" dirty="0" smtClean="0">
                <a:solidFill>
                  <a:schemeClr val="tx1"/>
                </a:solidFill>
              </a:rPr>
              <a:t>E</a:t>
            </a:r>
            <a:r>
              <a:rPr lang="ru-RU" b="1" dirty="0" smtClean="0">
                <a:solidFill>
                  <a:schemeClr val="tx1"/>
                </a:solidFill>
              </a:rPr>
              <a:t>сроки действий ранее выданных разрешений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ru-RU" dirty="0" smtClean="0">
                <a:solidFill>
                  <a:schemeClr val="tx1"/>
                </a:solidFill>
              </a:rPr>
              <a:t>их замена на комплексные разрешения</a:t>
            </a:r>
          </a:p>
          <a:p>
            <a:pPr marL="0" indent="-216000">
              <a:buNone/>
            </a:pPr>
            <a:r>
              <a:rPr lang="ru-RU" dirty="0" smtClean="0">
                <a:solidFill>
                  <a:schemeClr val="tx1"/>
                </a:solidFill>
              </a:rPr>
              <a:t>•  </a:t>
            </a:r>
            <a:r>
              <a:rPr lang="ru-RU" b="1" dirty="0" smtClean="0">
                <a:solidFill>
                  <a:schemeClr val="tx1"/>
                </a:solidFill>
              </a:rPr>
              <a:t>График </a:t>
            </a:r>
            <a:r>
              <a:rPr lang="ru-RU" b="1" dirty="0" smtClean="0">
                <a:solidFill>
                  <a:schemeClr val="tx1"/>
                </a:solidFill>
              </a:rPr>
              <a:t>подготовки </a:t>
            </a:r>
            <a:r>
              <a:rPr lang="ru-RU" b="1" dirty="0" smtClean="0">
                <a:solidFill>
                  <a:schemeClr val="tx1"/>
                </a:solidFill>
              </a:rPr>
              <a:t>национальных справочных руководств по НДТМ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-216000">
              <a:buNone/>
            </a:pPr>
            <a:r>
              <a:rPr lang="ru-RU" dirty="0" smtClean="0">
                <a:solidFill>
                  <a:schemeClr val="tx1"/>
                </a:solidFill>
              </a:rPr>
              <a:t>•  </a:t>
            </a:r>
            <a:r>
              <a:rPr lang="ru-RU" b="1" dirty="0" smtClean="0">
                <a:solidFill>
                  <a:schemeClr val="tx1"/>
                </a:solidFill>
              </a:rPr>
              <a:t>Возможности/полномочия специалистов </a:t>
            </a:r>
            <a:r>
              <a:rPr lang="ru-RU" b="1" dirty="0" smtClean="0">
                <a:solidFill>
                  <a:schemeClr val="tx1"/>
                </a:solidFill>
              </a:rPr>
              <a:t>органов нормирования </a:t>
            </a:r>
            <a:r>
              <a:rPr lang="ru-RU" dirty="0" smtClean="0">
                <a:solidFill>
                  <a:schemeClr val="tx1"/>
                </a:solidFill>
              </a:rPr>
              <a:t>участвовать в подготовке региональных графиков перехода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ru-RU" sz="2600" i="1" dirty="0" smtClean="0">
                <a:solidFill>
                  <a:schemeClr val="tx1"/>
                </a:solidFill>
              </a:rPr>
              <a:t>Руководящие принципы, ОЭСР, </a:t>
            </a:r>
            <a:r>
              <a:rPr lang="en-US" sz="2600" i="1" dirty="0" smtClean="0">
                <a:solidFill>
                  <a:schemeClr val="tx1"/>
                </a:solidFill>
              </a:rPr>
              <a:t>2007</a:t>
            </a:r>
            <a:r>
              <a:rPr lang="cs-CZ" sz="2600" i="1" dirty="0" smtClean="0">
                <a:solidFill>
                  <a:schemeClr val="tx1"/>
                </a:solidFill>
              </a:rPr>
              <a:t>:</a:t>
            </a:r>
            <a:endParaRPr lang="cs-CZ" sz="2600" i="1" dirty="0" smtClean="0">
              <a:solidFill>
                <a:schemeClr val="tx1"/>
              </a:solidFill>
            </a:endParaRP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2600" i="1" dirty="0" smtClean="0">
                <a:solidFill>
                  <a:schemeClr val="tx1"/>
                </a:solidFill>
              </a:rPr>
              <a:t>Стадия подготовки перехода на новую систему 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cs-CZ" sz="2600" i="1" dirty="0" smtClean="0">
                <a:solidFill>
                  <a:schemeClr val="tx1"/>
                </a:solidFill>
              </a:rPr>
              <a:t>-              </a:t>
            </a:r>
            <a:r>
              <a:rPr lang="ru-RU" sz="2600" i="1" dirty="0" smtClean="0">
                <a:solidFill>
                  <a:schemeClr val="tx1"/>
                </a:solidFill>
              </a:rPr>
              <a:t>до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cs-CZ" sz="2600" i="1" dirty="0" smtClean="0">
                <a:solidFill>
                  <a:schemeClr val="tx1"/>
                </a:solidFill>
              </a:rPr>
              <a:t>5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ru-RU" sz="2600" i="1" dirty="0" smtClean="0">
                <a:solidFill>
                  <a:schemeClr val="tx1"/>
                </a:solidFill>
              </a:rPr>
              <a:t>лет;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endParaRPr lang="cs-CZ" sz="2600" i="1" dirty="0" smtClean="0">
              <a:solidFill>
                <a:schemeClr val="tx1"/>
              </a:solidFill>
            </a:endParaRP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2600" i="1" dirty="0" smtClean="0">
                <a:solidFill>
                  <a:schemeClr val="tx1"/>
                </a:solidFill>
              </a:rPr>
              <a:t>Полный переход</a:t>
            </a:r>
            <a:r>
              <a:rPr lang="cs-CZ" sz="2600" i="1" dirty="0" smtClean="0">
                <a:solidFill>
                  <a:schemeClr val="tx1"/>
                </a:solidFill>
              </a:rPr>
              <a:t> </a:t>
            </a:r>
            <a:r>
              <a:rPr lang="cs-CZ" sz="2600" i="1" dirty="0" smtClean="0">
                <a:solidFill>
                  <a:schemeClr val="tx1"/>
                </a:solidFill>
              </a:rPr>
              <a:t>- </a:t>
            </a:r>
            <a:r>
              <a:rPr lang="ru-RU" sz="2600" i="1" dirty="0" smtClean="0">
                <a:solidFill>
                  <a:schemeClr val="tx1"/>
                </a:solidFill>
              </a:rPr>
              <a:t>в течение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>
                <a:solidFill>
                  <a:schemeClr val="tx1"/>
                </a:solidFill>
              </a:rPr>
              <a:t>15 </a:t>
            </a:r>
            <a:r>
              <a:rPr lang="ru-RU" sz="2600" i="1" dirty="0" smtClean="0">
                <a:solidFill>
                  <a:schemeClr val="tx1"/>
                </a:solidFill>
              </a:rPr>
              <a:t>лет</a:t>
            </a:r>
            <a:r>
              <a:rPr lang="en-US" sz="2600" i="1" dirty="0" smtClean="0">
                <a:solidFill>
                  <a:schemeClr val="tx1"/>
                </a:solidFill>
              </a:rPr>
              <a:t>. </a:t>
            </a:r>
            <a:endParaRPr lang="en-US" sz="2600" i="1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4254" y="4581128"/>
            <a:ext cx="1807041" cy="22768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1512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70708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i="0" dirty="0" smtClean="0">
                <a:solidFill>
                  <a:schemeClr val="accent1"/>
                </a:solidFill>
                <a:latin typeface="Eras Medium ITC" pitchFamily="34" charset="0"/>
              </a:rPr>
              <a:t>Преимущества и </a:t>
            </a:r>
            <a:r>
              <a:rPr lang="ru-RU" i="0" dirty="0" smtClean="0">
                <a:solidFill>
                  <a:srgbClr val="FF0000"/>
                </a:solidFill>
                <a:latin typeface="Eras Medium ITC" pitchFamily="34" charset="0"/>
              </a:rPr>
              <a:t>недостатки</a:t>
            </a:r>
            <a:r>
              <a:rPr lang="en-US" i="0" dirty="0" smtClean="0">
                <a:solidFill>
                  <a:srgbClr val="FF0000"/>
                </a:solidFill>
                <a:latin typeface="Eras Medium ITC" pitchFamily="34" charset="0"/>
              </a:rPr>
              <a:t> </a:t>
            </a:r>
            <a:r>
              <a:rPr lang="ru-RU" i="0" dirty="0" smtClean="0">
                <a:solidFill>
                  <a:srgbClr val="FF0000"/>
                </a:solidFill>
                <a:latin typeface="Eras Medium ITC" pitchFamily="34" charset="0"/>
              </a:rPr>
              <a:t/>
            </a:r>
            <a:br>
              <a:rPr lang="ru-RU" i="0" dirty="0" smtClean="0">
                <a:solidFill>
                  <a:srgbClr val="FF0000"/>
                </a:solidFill>
                <a:latin typeface="Eras Medium ITC" pitchFamily="34" charset="0"/>
              </a:rPr>
            </a:br>
            <a:r>
              <a:rPr lang="ru-RU" i="0" dirty="0" smtClean="0">
                <a:solidFill>
                  <a:schemeClr val="accent1"/>
                </a:solidFill>
                <a:latin typeface="Eras Medium ITC" pitchFamily="34" charset="0"/>
              </a:rPr>
              <a:t>графика перехода</a:t>
            </a:r>
            <a:endParaRPr lang="en-US" sz="3200" i="0" dirty="0">
              <a:solidFill>
                <a:srgbClr val="FF0000"/>
              </a:solidFill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844824"/>
            <a:ext cx="8836565" cy="475252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/>
                </a:solidFill>
              </a:rPr>
              <a:t>Позволяет планировать работу органам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регулирования и промышленности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/>
                </a:solidFill>
              </a:rPr>
              <a:t>Позволяет организовать работу по комплексным разрешениям имеющемуся небольшому числу сотрудников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/>
                </a:solidFill>
              </a:rPr>
              <a:t>Поэтапная подготовка и обучение сотрудников экологической инспекции 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/>
                </a:solidFill>
              </a:rPr>
              <a:t>Возможности учёта первого опыта для корректировки системы</a:t>
            </a:r>
            <a:endParaRPr lang="cs-CZ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Подготовка графика перехода требует координационное взаимодействие ряда министерств и промышленности</a:t>
            </a:r>
            <a:r>
              <a:rPr lang="cs-CZ" dirty="0" smtClean="0">
                <a:solidFill>
                  <a:srgbClr val="FF0000"/>
                </a:solidFill>
              </a:rPr>
              <a:t>             </a:t>
            </a:r>
            <a:r>
              <a:rPr lang="ru-RU" dirty="0" smtClean="0">
                <a:solidFill>
                  <a:srgbClr val="FF0000"/>
                </a:solidFill>
              </a:rPr>
              <a:t>занимает значительное время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Министерства уклоняются от дополнительной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ответственности </a:t>
            </a:r>
            <a:r>
              <a:rPr lang="ru-RU" dirty="0" smtClean="0">
                <a:solidFill>
                  <a:srgbClr val="FF0000"/>
                </a:solidFill>
              </a:rPr>
              <a:t>            для их </a:t>
            </a:r>
            <a:r>
              <a:rPr lang="ru-RU" dirty="0" smtClean="0">
                <a:solidFill>
                  <a:srgbClr val="FF0000"/>
                </a:solidFill>
              </a:rPr>
              <a:t>привлечения нужны специальные меры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Šipka doprava se zářezem 2"/>
          <p:cNvSpPr/>
          <p:nvPr/>
        </p:nvSpPr>
        <p:spPr>
          <a:xfrm>
            <a:off x="7956376" y="4797152"/>
            <a:ext cx="576064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se zářezem 5"/>
          <p:cNvSpPr/>
          <p:nvPr/>
        </p:nvSpPr>
        <p:spPr>
          <a:xfrm>
            <a:off x="2987824" y="5877272"/>
            <a:ext cx="576064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3650" y="952153"/>
            <a:ext cx="2800350" cy="16287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0048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09351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i="0" dirty="0" smtClean="0">
                <a:latin typeface="Eras Medium ITC" pitchFamily="34" charset="0"/>
              </a:rPr>
              <a:t>Предложения для перехода </a:t>
            </a:r>
            <a:br>
              <a:rPr lang="ru-RU" i="0" dirty="0" smtClean="0">
                <a:latin typeface="Eras Medium ITC" pitchFamily="34" charset="0"/>
              </a:rPr>
            </a:br>
            <a:r>
              <a:rPr lang="ru-RU" i="0" dirty="0" smtClean="0">
                <a:latin typeface="Eras Medium ITC" pitchFamily="34" charset="0"/>
              </a:rPr>
              <a:t>на примере Украины</a:t>
            </a:r>
            <a:r>
              <a:rPr lang="ru-RU" b="1" i="0" dirty="0" smtClean="0">
                <a:latin typeface="Eras Medium ITC" pitchFamily="34" charset="0"/>
              </a:rPr>
              <a:t>   </a:t>
            </a:r>
            <a:r>
              <a:rPr lang="cs-CZ" b="1" i="0" dirty="0" smtClean="0">
                <a:latin typeface="Eras Medium ITC" pitchFamily="34" charset="0"/>
              </a:rPr>
              <a:t>1/2</a:t>
            </a:r>
            <a:endParaRPr lang="en-US" sz="3200" i="0" dirty="0">
              <a:solidFill>
                <a:srgbClr val="FF0000"/>
              </a:solidFill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3600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Новые или реконструируемые производства не могут начинать работу без комплексного  разрешения через 3 года </a:t>
            </a:r>
            <a:r>
              <a:rPr lang="ru-RU" dirty="0" smtClean="0">
                <a:solidFill>
                  <a:schemeClr val="tx1"/>
                </a:solidFill>
              </a:rPr>
              <a:t>после </a:t>
            </a:r>
            <a:r>
              <a:rPr lang="ru-RU" dirty="0" smtClean="0">
                <a:solidFill>
                  <a:schemeClr val="tx1"/>
                </a:solidFill>
              </a:rPr>
              <a:t>принятия </a:t>
            </a:r>
            <a:r>
              <a:rPr lang="ru-RU" dirty="0" smtClean="0">
                <a:solidFill>
                  <a:schemeClr val="tx1"/>
                </a:solidFill>
              </a:rPr>
              <a:t>закона о КПКЗ;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10 лет переходного периода для существующих </a:t>
            </a:r>
            <a:r>
              <a:rPr lang="ru-RU" dirty="0" smtClean="0">
                <a:solidFill>
                  <a:schemeClr val="tx1"/>
                </a:solidFill>
              </a:rPr>
              <a:t>производств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5922" y="4307320"/>
            <a:ext cx="2168078" cy="25506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929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i="0" dirty="0" smtClean="0">
                <a:latin typeface="Eras Medium ITC" pitchFamily="34" charset="0"/>
              </a:rPr>
              <a:t>Предложения для перехода </a:t>
            </a:r>
            <a:br>
              <a:rPr lang="ru-RU" i="0" dirty="0" smtClean="0">
                <a:latin typeface="Eras Medium ITC" pitchFamily="34" charset="0"/>
              </a:rPr>
            </a:br>
            <a:r>
              <a:rPr lang="ru-RU" i="0" dirty="0" smtClean="0">
                <a:latin typeface="Eras Medium ITC" pitchFamily="34" charset="0"/>
              </a:rPr>
              <a:t>на примере Украины</a:t>
            </a:r>
            <a:r>
              <a:rPr lang="cs-CZ" i="0" dirty="0" smtClean="0">
                <a:latin typeface="Eras Medium ITC" pitchFamily="34" charset="0"/>
              </a:rPr>
              <a:t> </a:t>
            </a:r>
            <a:r>
              <a:rPr lang="ru-RU" i="0" dirty="0" smtClean="0">
                <a:latin typeface="Eras Medium ITC" pitchFamily="34" charset="0"/>
              </a:rPr>
              <a:t> </a:t>
            </a:r>
            <a:r>
              <a:rPr lang="cs-CZ" b="1" i="0" dirty="0" smtClean="0">
                <a:latin typeface="Eras Medium ITC" pitchFamily="34" charset="0"/>
              </a:rPr>
              <a:t>2/2</a:t>
            </a:r>
            <a:endParaRPr lang="cs-CZ" b="1" i="0" dirty="0">
              <a:latin typeface="Eras Medium ITC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5265442"/>
              </p:ext>
            </p:extLst>
          </p:nvPr>
        </p:nvGraphicFramePr>
        <p:xfrm>
          <a:off x="35496" y="1247855"/>
          <a:ext cx="9108503" cy="5551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5208"/>
                <a:gridCol w="1463296"/>
                <a:gridCol w="1463296"/>
                <a:gridCol w="1776703"/>
              </a:tblGrid>
              <a:tr h="10236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Отрасли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Количество производств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балл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приоритет-ности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819" marR="15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Сроки перехода, </a:t>
                      </a: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ru-RU" sz="1800" dirty="0" smtClean="0">
                          <a:effectLst/>
                        </a:rPr>
                        <a:t>лет после принятия закона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 anchor="ctr"/>
                </a:tc>
              </a:tr>
              <a:tr h="316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Топливо и энергетика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132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4.43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</a:tr>
              <a:tr h="316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Целлюлозно-бумажная промышленность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35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4.23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</a:tr>
              <a:tr h="571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Обработка поверхностей с использованием электролитических и химических процессов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152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4.17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</a:tr>
              <a:tr h="3802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отходами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502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4.12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</a:tr>
              <a:tr h="316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Горнодобывающая промышленность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320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3.93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</a:tr>
              <a:tr h="344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и обработка металлов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840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3.83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</a:tr>
              <a:tr h="3802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 промышленность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114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3.80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</a:tr>
              <a:tr h="316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Переработка минерального сырья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85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3.57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</a:tr>
              <a:tr h="316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пищевой продукции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140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3.27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</a:tr>
              <a:tr h="568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Обработка поверхностей органическими растворителями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190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2.97</a:t>
                      </a:r>
                      <a:endParaRPr lang="cs-CZ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</a:tr>
              <a:tr h="4761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сектора согласно Директиве о промышленном загрязнении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</a:t>
                      </a:r>
                      <a:r>
                        <a:rPr lang="en-GB" sz="1800" dirty="0" smtClean="0">
                          <a:effectLst/>
                        </a:rPr>
                        <a:t> 60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19" marR="15819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37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i="0" dirty="0" smtClean="0">
                <a:latin typeface="Eras Medium ITC" pitchFamily="34" charset="0"/>
              </a:rPr>
              <a:t>Порядок подготовки графика перехода</a:t>
            </a:r>
            <a:endParaRPr lang="en-US" sz="3200" i="0" dirty="0">
              <a:solidFill>
                <a:srgbClr val="FF0000"/>
              </a:solidFill>
              <a:latin typeface="Eras Medium ITC" pitchFamily="34" charset="0"/>
            </a:endParaRPr>
          </a:p>
        </p:txBody>
      </p:sp>
      <p:grpSp>
        <p:nvGrpSpPr>
          <p:cNvPr id="5" name="Plátno 134"/>
          <p:cNvGrpSpPr/>
          <p:nvPr/>
        </p:nvGrpSpPr>
        <p:grpSpPr>
          <a:xfrm>
            <a:off x="334353" y="1463276"/>
            <a:ext cx="10706100" cy="5172394"/>
            <a:chOff x="0" y="-91759"/>
            <a:chExt cx="10706100" cy="5172394"/>
          </a:xfrm>
        </p:grpSpPr>
        <p:sp>
          <p:nvSpPr>
            <p:cNvPr id="6" name="Obdélník 5"/>
            <p:cNvSpPr/>
            <p:nvPr/>
          </p:nvSpPr>
          <p:spPr>
            <a:xfrm>
              <a:off x="0" y="0"/>
              <a:ext cx="10706100" cy="5080635"/>
            </a:xfrm>
            <a:prstGeom prst="rect">
              <a:avLst/>
            </a:prstGeom>
            <a:noFill/>
          </p:spPr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4800" y="-91759"/>
              <a:ext cx="2237739" cy="55245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368457" y="2606455"/>
              <a:ext cx="2949310" cy="41963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23770" y="5079"/>
              <a:ext cx="2299895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Проект перечня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  <a:p>
              <a:pPr algn="ctr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GB" sz="2000" dirty="0">
                  <a:effectLst/>
                  <a:ea typeface="Times New Roman"/>
                  <a:cs typeface="Times New Roman"/>
                </a:rPr>
                <a:t> 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752562" y="27940"/>
              <a:ext cx="36441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Инвентаризация производств</a:t>
              </a:r>
              <a:r>
                <a:rPr lang="en-US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 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77207" y="735418"/>
              <a:ext cx="1656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Корректировка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502535" y="538281"/>
              <a:ext cx="2444511" cy="34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Консультации </a:t>
              </a:r>
              <a:r>
                <a:rPr lang="ru-RU" sz="2000" dirty="0" smtClean="0">
                  <a:solidFill>
                    <a:srgbClr val="000000"/>
                  </a:solidFill>
                  <a:ea typeface="Times New Roman"/>
                  <a:cs typeface="Arial"/>
                </a:rPr>
                <a:t>сторон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866085" y="1482010"/>
              <a:ext cx="448420" cy="33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Arial"/>
                </a:rPr>
                <a:t>нет</a:t>
              </a:r>
              <a:endParaRPr lang="cs-CZ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2742592" y="1369909"/>
              <a:ext cx="2215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Утверждение межведомственной </a:t>
              </a:r>
              <a:r>
                <a:rPr lang="ru-RU" sz="2000" dirty="0" err="1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РГ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463758" y="2255022"/>
              <a:ext cx="673735" cy="34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да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2365439" y="2594045"/>
              <a:ext cx="29523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  Предложения по графику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421223" y="3160817"/>
              <a:ext cx="17281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lnSpc>
                  <a:spcPct val="120000"/>
                </a:lnSpc>
                <a:spcBef>
                  <a:spcPts val="800"/>
                </a:spcBef>
              </a:pPr>
              <a:r>
                <a:rPr lang="ru-RU" sz="2000" dirty="0" smtClean="0">
                  <a:solidFill>
                    <a:srgbClr val="000000"/>
                  </a:solidFill>
                  <a:ea typeface="Times New Roman"/>
                  <a:cs typeface="Arial"/>
                </a:rPr>
                <a:t>Корректировка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148680" y="3203575"/>
              <a:ext cx="33851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800"/>
                </a:spcBef>
              </a:pPr>
              <a:r>
                <a:rPr lang="ru-RU" sz="2000" dirty="0" smtClean="0">
                  <a:solidFill>
                    <a:srgbClr val="000000"/>
                  </a:solidFill>
                  <a:ea typeface="Times New Roman"/>
                  <a:cs typeface="Arial"/>
                </a:rPr>
                <a:t>Консультации </a:t>
              </a:r>
              <a:r>
                <a:rPr lang="ru-RU" sz="2000" dirty="0" smtClean="0">
                  <a:solidFill>
                    <a:srgbClr val="000000"/>
                  </a:solidFill>
                  <a:ea typeface="Times New Roman"/>
                  <a:cs typeface="Arial"/>
                </a:rPr>
                <a:t>сторон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1157909" y="3933699"/>
              <a:ext cx="484565" cy="34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нет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3645685" y="4570730"/>
              <a:ext cx="546417" cy="34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да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4794083" y="2302271"/>
              <a:ext cx="2169794" cy="34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Принятие</a:t>
              </a:r>
              <a:r>
                <a:rPr lang="en-US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  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5070795" y="4575198"/>
              <a:ext cx="17591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a typeface="Times New Roman"/>
                  <a:cs typeface="Arial"/>
                </a:rPr>
                <a:t>Принятие</a:t>
              </a:r>
              <a:r>
                <a:rPr lang="cs-CZ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 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 rot="16200000">
              <a:off x="6867781" y="2120221"/>
              <a:ext cx="2207022" cy="85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Публикация на сайте </a:t>
              </a:r>
              <a:r>
                <a:rPr lang="ru-RU" sz="2000" dirty="0" err="1" smtClean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МИнприроды</a:t>
              </a:r>
              <a:endParaRPr lang="cs-CZ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 rot="10800000">
              <a:off x="84297" y="1781217"/>
              <a:ext cx="360996" cy="150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wordArtVert" wrap="none" lIns="0" tIns="0" rIns="0" bIns="0" anchor="t" anchorCtr="0" upright="1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ru-RU" i="1" dirty="0" smtClean="0">
                  <a:solidFill>
                    <a:schemeClr val="accent1"/>
                  </a:solidFill>
                  <a:effectLst/>
                  <a:latin typeface="Arial"/>
                  <a:ea typeface="Times New Roman"/>
                  <a:cs typeface="Arial"/>
                </a:rPr>
                <a:t>Время</a:t>
              </a:r>
              <a:endParaRPr lang="cs-CZ" i="1" dirty="0">
                <a:solidFill>
                  <a:schemeClr val="accent1"/>
                </a:solidFill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3180715" y="4570730"/>
              <a:ext cx="12065" cy="455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cxnSp>
          <p:nvCxnSpPr>
            <p:cNvPr id="78" name="Line 85"/>
            <p:cNvCxnSpPr>
              <a:cxnSpLocks noChangeShapeType="1"/>
            </p:cNvCxnSpPr>
            <p:nvPr/>
          </p:nvCxnSpPr>
          <p:spPr bwMode="auto">
            <a:xfrm>
              <a:off x="7545915" y="708025"/>
              <a:ext cx="0" cy="42086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0" name="Line 87"/>
            <p:cNvCxnSpPr>
              <a:cxnSpLocks noChangeShapeType="1"/>
            </p:cNvCxnSpPr>
            <p:nvPr/>
          </p:nvCxnSpPr>
          <p:spPr bwMode="auto">
            <a:xfrm>
              <a:off x="8396664" y="662725"/>
              <a:ext cx="0" cy="42938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3" name="Rectangle 90"/>
            <p:cNvSpPr>
              <a:spLocks noChangeArrowheads="1"/>
            </p:cNvSpPr>
            <p:nvPr/>
          </p:nvSpPr>
          <p:spPr bwMode="auto">
            <a:xfrm>
              <a:off x="4736465" y="4582795"/>
              <a:ext cx="12065" cy="44323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cxnSp>
          <p:nvCxnSpPr>
            <p:cNvPr id="88" name="Line 95"/>
            <p:cNvCxnSpPr>
              <a:cxnSpLocks noChangeShapeType="1"/>
            </p:cNvCxnSpPr>
            <p:nvPr/>
          </p:nvCxnSpPr>
          <p:spPr bwMode="auto">
            <a:xfrm flipV="1">
              <a:off x="7545915" y="650660"/>
              <a:ext cx="862814" cy="120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" name="Line 113"/>
            <p:cNvCxnSpPr>
              <a:cxnSpLocks noChangeShapeType="1"/>
            </p:cNvCxnSpPr>
            <p:nvPr/>
          </p:nvCxnSpPr>
          <p:spPr bwMode="auto">
            <a:xfrm flipV="1">
              <a:off x="7545915" y="4944530"/>
              <a:ext cx="862814" cy="120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8" name="Freeform 115"/>
            <p:cNvSpPr>
              <a:spLocks/>
            </p:cNvSpPr>
            <p:nvPr/>
          </p:nvSpPr>
          <p:spPr bwMode="auto">
            <a:xfrm>
              <a:off x="2340350" y="1236993"/>
              <a:ext cx="2842197" cy="1092188"/>
            </a:xfrm>
            <a:custGeom>
              <a:avLst/>
              <a:gdLst>
                <a:gd name="T0" fmla="*/ 945515 w 2978"/>
                <a:gd name="T1" fmla="*/ 0 h 1081"/>
                <a:gd name="T2" fmla="*/ 0 w 2978"/>
                <a:gd name="T3" fmla="*/ 343535 h 1081"/>
                <a:gd name="T4" fmla="*/ 945515 w 2978"/>
                <a:gd name="T5" fmla="*/ 686435 h 1081"/>
                <a:gd name="T6" fmla="*/ 1891030 w 2978"/>
                <a:gd name="T7" fmla="*/ 343535 h 1081"/>
                <a:gd name="T8" fmla="*/ 945515 w 2978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8" h="1081">
                  <a:moveTo>
                    <a:pt x="1489" y="0"/>
                  </a:moveTo>
                  <a:lnTo>
                    <a:pt x="0" y="541"/>
                  </a:lnTo>
                  <a:lnTo>
                    <a:pt x="1489" y="1081"/>
                  </a:lnTo>
                  <a:lnTo>
                    <a:pt x="2978" y="541"/>
                  </a:lnTo>
                  <a:lnTo>
                    <a:pt x="1489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10" name="Freeform 117"/>
            <p:cNvSpPr>
              <a:spLocks noEditPoints="1"/>
            </p:cNvSpPr>
            <p:nvPr/>
          </p:nvSpPr>
          <p:spPr bwMode="auto">
            <a:xfrm>
              <a:off x="60595" y="48994"/>
              <a:ext cx="74930" cy="5031105"/>
            </a:xfrm>
            <a:custGeom>
              <a:avLst/>
              <a:gdLst>
                <a:gd name="T0" fmla="*/ 43834 w 400"/>
                <a:gd name="T1" fmla="*/ 6156 h 26969"/>
                <a:gd name="T2" fmla="*/ 43834 w 400"/>
                <a:gd name="T3" fmla="*/ 4968983 h 26969"/>
                <a:gd name="T4" fmla="*/ 37465 w 400"/>
                <a:gd name="T5" fmla="*/ 4975326 h 26969"/>
                <a:gd name="T6" fmla="*/ 31283 w 400"/>
                <a:gd name="T7" fmla="*/ 4968983 h 26969"/>
                <a:gd name="T8" fmla="*/ 31283 w 400"/>
                <a:gd name="T9" fmla="*/ 6156 h 26969"/>
                <a:gd name="T10" fmla="*/ 37465 w 400"/>
                <a:gd name="T11" fmla="*/ 0 h 26969"/>
                <a:gd name="T12" fmla="*/ 43834 w 400"/>
                <a:gd name="T13" fmla="*/ 6156 h 26969"/>
                <a:gd name="T14" fmla="*/ 74930 w 400"/>
                <a:gd name="T15" fmla="*/ 4956484 h 26969"/>
                <a:gd name="T16" fmla="*/ 37465 w 400"/>
                <a:gd name="T17" fmla="*/ 5031105 h 26969"/>
                <a:gd name="T18" fmla="*/ 0 w 400"/>
                <a:gd name="T19" fmla="*/ 4956484 h 26969"/>
                <a:gd name="T20" fmla="*/ 74930 w 400"/>
                <a:gd name="T21" fmla="*/ 4956484 h 269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26969">
                  <a:moveTo>
                    <a:pt x="234" y="33"/>
                  </a:moveTo>
                  <a:lnTo>
                    <a:pt x="234" y="26636"/>
                  </a:lnTo>
                  <a:cubicBezTo>
                    <a:pt x="234" y="26655"/>
                    <a:pt x="219" y="26670"/>
                    <a:pt x="200" y="26670"/>
                  </a:cubicBezTo>
                  <a:cubicBezTo>
                    <a:pt x="182" y="26670"/>
                    <a:pt x="167" y="26655"/>
                    <a:pt x="167" y="26636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4" y="15"/>
                    <a:pt x="234" y="33"/>
                  </a:cubicBezTo>
                  <a:close/>
                  <a:moveTo>
                    <a:pt x="400" y="26569"/>
                  </a:moveTo>
                  <a:lnTo>
                    <a:pt x="200" y="26969"/>
                  </a:lnTo>
                  <a:lnTo>
                    <a:pt x="0" y="26569"/>
                  </a:lnTo>
                  <a:lnTo>
                    <a:pt x="400" y="26569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11" name="Freeform 118"/>
            <p:cNvSpPr>
              <a:spLocks noEditPoints="1"/>
            </p:cNvSpPr>
            <p:nvPr/>
          </p:nvSpPr>
          <p:spPr bwMode="auto">
            <a:xfrm>
              <a:off x="2825583" y="184466"/>
              <a:ext cx="1640205" cy="74295"/>
            </a:xfrm>
            <a:custGeom>
              <a:avLst/>
              <a:gdLst>
                <a:gd name="T0" fmla="*/ 6178 w 8761"/>
                <a:gd name="T1" fmla="*/ 31018 h 400"/>
                <a:gd name="T2" fmla="*/ 1577862 w 8761"/>
                <a:gd name="T3" fmla="*/ 31018 h 400"/>
                <a:gd name="T4" fmla="*/ 1584040 w 8761"/>
                <a:gd name="T5" fmla="*/ 37148 h 400"/>
                <a:gd name="T6" fmla="*/ 1577862 w 8761"/>
                <a:gd name="T7" fmla="*/ 43463 h 400"/>
                <a:gd name="T8" fmla="*/ 6178 w 8761"/>
                <a:gd name="T9" fmla="*/ 43463 h 400"/>
                <a:gd name="T10" fmla="*/ 0 w 8761"/>
                <a:gd name="T11" fmla="*/ 37148 h 400"/>
                <a:gd name="T12" fmla="*/ 6178 w 8761"/>
                <a:gd name="T13" fmla="*/ 31018 h 400"/>
                <a:gd name="T14" fmla="*/ 1565318 w 8761"/>
                <a:gd name="T15" fmla="*/ 0 h 400"/>
                <a:gd name="T16" fmla="*/ 1640205 w 8761"/>
                <a:gd name="T17" fmla="*/ 37148 h 400"/>
                <a:gd name="T18" fmla="*/ 1565318 w 8761"/>
                <a:gd name="T19" fmla="*/ 74295 h 400"/>
                <a:gd name="T20" fmla="*/ 1565318 w 8761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61" h="400">
                  <a:moveTo>
                    <a:pt x="33" y="167"/>
                  </a:moveTo>
                  <a:lnTo>
                    <a:pt x="8428" y="167"/>
                  </a:lnTo>
                  <a:cubicBezTo>
                    <a:pt x="8447" y="167"/>
                    <a:pt x="8461" y="182"/>
                    <a:pt x="8461" y="200"/>
                  </a:cubicBezTo>
                  <a:cubicBezTo>
                    <a:pt x="8461" y="219"/>
                    <a:pt x="8447" y="234"/>
                    <a:pt x="8428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61" y="0"/>
                  </a:moveTo>
                  <a:lnTo>
                    <a:pt x="8761" y="200"/>
                  </a:lnTo>
                  <a:lnTo>
                    <a:pt x="8361" y="400"/>
                  </a:lnTo>
                  <a:lnTo>
                    <a:pt x="8361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12" name="Freeform 119"/>
            <p:cNvSpPr>
              <a:spLocks noEditPoints="1"/>
            </p:cNvSpPr>
            <p:nvPr/>
          </p:nvSpPr>
          <p:spPr bwMode="auto">
            <a:xfrm>
              <a:off x="1995126" y="589280"/>
              <a:ext cx="510540" cy="174625"/>
            </a:xfrm>
            <a:custGeom>
              <a:avLst/>
              <a:gdLst>
                <a:gd name="T0" fmla="*/ 8806 w 5450"/>
                <a:gd name="T1" fmla="*/ 1027 h 1870"/>
                <a:gd name="T2" fmla="*/ 452741 w 5450"/>
                <a:gd name="T3" fmla="*/ 136618 h 1870"/>
                <a:gd name="T4" fmla="*/ 456863 w 5450"/>
                <a:gd name="T5" fmla="*/ 144463 h 1870"/>
                <a:gd name="T6" fmla="*/ 449088 w 5450"/>
                <a:gd name="T7" fmla="*/ 148571 h 1870"/>
                <a:gd name="T8" fmla="*/ 5152 w 5450"/>
                <a:gd name="T9" fmla="*/ 12887 h 1870"/>
                <a:gd name="T10" fmla="*/ 1030 w 5450"/>
                <a:gd name="T11" fmla="*/ 5136 h 1870"/>
                <a:gd name="T12" fmla="*/ 8806 w 5450"/>
                <a:gd name="T13" fmla="*/ 1027 h 1870"/>
                <a:gd name="T14" fmla="*/ 449931 w 5450"/>
                <a:gd name="T15" fmla="*/ 103281 h 1870"/>
                <a:gd name="T16" fmla="*/ 510540 w 5450"/>
                <a:gd name="T17" fmla="*/ 160804 h 1870"/>
                <a:gd name="T18" fmla="*/ 427917 w 5450"/>
                <a:gd name="T19" fmla="*/ 174625 h 1870"/>
                <a:gd name="T20" fmla="*/ 449931 w 5450"/>
                <a:gd name="T21" fmla="*/ 103281 h 18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50" h="1870">
                  <a:moveTo>
                    <a:pt x="94" y="11"/>
                  </a:moveTo>
                  <a:lnTo>
                    <a:pt x="4833" y="1463"/>
                  </a:lnTo>
                  <a:cubicBezTo>
                    <a:pt x="4868" y="1474"/>
                    <a:pt x="4888" y="1511"/>
                    <a:pt x="4877" y="1547"/>
                  </a:cubicBezTo>
                  <a:cubicBezTo>
                    <a:pt x="4866" y="1582"/>
                    <a:pt x="4829" y="1602"/>
                    <a:pt x="4794" y="1591"/>
                  </a:cubicBezTo>
                  <a:lnTo>
                    <a:pt x="55" y="138"/>
                  </a:lnTo>
                  <a:cubicBezTo>
                    <a:pt x="20" y="127"/>
                    <a:pt x="0" y="90"/>
                    <a:pt x="11" y="55"/>
                  </a:cubicBezTo>
                  <a:cubicBezTo>
                    <a:pt x="22" y="20"/>
                    <a:pt x="59" y="0"/>
                    <a:pt x="94" y="11"/>
                  </a:cubicBezTo>
                  <a:close/>
                  <a:moveTo>
                    <a:pt x="4803" y="1106"/>
                  </a:moveTo>
                  <a:lnTo>
                    <a:pt x="5450" y="1722"/>
                  </a:lnTo>
                  <a:lnTo>
                    <a:pt x="4568" y="1870"/>
                  </a:lnTo>
                  <a:lnTo>
                    <a:pt x="4803" y="1106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13" name="Freeform 120"/>
            <p:cNvSpPr>
              <a:spLocks noEditPoints="1"/>
            </p:cNvSpPr>
            <p:nvPr/>
          </p:nvSpPr>
          <p:spPr bwMode="auto">
            <a:xfrm>
              <a:off x="4932308" y="397272"/>
              <a:ext cx="820792" cy="290261"/>
            </a:xfrm>
            <a:custGeom>
              <a:avLst/>
              <a:gdLst>
                <a:gd name="T0" fmla="*/ 524350 w 2830"/>
                <a:gd name="T1" fmla="*/ 12911 h 974"/>
                <a:gd name="T2" fmla="*/ 61567 w 2830"/>
                <a:gd name="T3" fmla="*/ 156237 h 974"/>
                <a:gd name="T4" fmla="*/ 53708 w 2830"/>
                <a:gd name="T5" fmla="*/ 152120 h 974"/>
                <a:gd name="T6" fmla="*/ 57824 w 2830"/>
                <a:gd name="T7" fmla="*/ 144262 h 974"/>
                <a:gd name="T8" fmla="*/ 520795 w 2830"/>
                <a:gd name="T9" fmla="*/ 1123 h 974"/>
                <a:gd name="T10" fmla="*/ 528467 w 2830"/>
                <a:gd name="T11" fmla="*/ 5239 h 974"/>
                <a:gd name="T12" fmla="*/ 524350 w 2830"/>
                <a:gd name="T13" fmla="*/ 12911 h 974"/>
                <a:gd name="T14" fmla="*/ 82713 w 2830"/>
                <a:gd name="T15" fmla="*/ 182245 h 974"/>
                <a:gd name="T16" fmla="*/ 0 w 2830"/>
                <a:gd name="T17" fmla="*/ 168586 h 974"/>
                <a:gd name="T18" fmla="*/ 60444 w 2830"/>
                <a:gd name="T19" fmla="*/ 110769 h 974"/>
                <a:gd name="T20" fmla="*/ 82713 w 2830"/>
                <a:gd name="T21" fmla="*/ 182245 h 9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30" h="974">
                  <a:moveTo>
                    <a:pt x="2802" y="69"/>
                  </a:moveTo>
                  <a:lnTo>
                    <a:pt x="329" y="835"/>
                  </a:lnTo>
                  <a:cubicBezTo>
                    <a:pt x="311" y="840"/>
                    <a:pt x="293" y="830"/>
                    <a:pt x="287" y="813"/>
                  </a:cubicBezTo>
                  <a:cubicBezTo>
                    <a:pt x="282" y="795"/>
                    <a:pt x="291" y="777"/>
                    <a:pt x="309" y="771"/>
                  </a:cubicBezTo>
                  <a:lnTo>
                    <a:pt x="2783" y="6"/>
                  </a:lnTo>
                  <a:cubicBezTo>
                    <a:pt x="2800" y="0"/>
                    <a:pt x="2819" y="10"/>
                    <a:pt x="2824" y="28"/>
                  </a:cubicBezTo>
                  <a:cubicBezTo>
                    <a:pt x="2830" y="45"/>
                    <a:pt x="2820" y="64"/>
                    <a:pt x="2802" y="69"/>
                  </a:cubicBezTo>
                  <a:close/>
                  <a:moveTo>
                    <a:pt x="442" y="974"/>
                  </a:moveTo>
                  <a:lnTo>
                    <a:pt x="0" y="901"/>
                  </a:lnTo>
                  <a:lnTo>
                    <a:pt x="323" y="592"/>
                  </a:lnTo>
                  <a:lnTo>
                    <a:pt x="442" y="97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14" name="Freeform 121"/>
            <p:cNvSpPr>
              <a:spLocks noEditPoints="1"/>
            </p:cNvSpPr>
            <p:nvPr/>
          </p:nvSpPr>
          <p:spPr bwMode="auto">
            <a:xfrm>
              <a:off x="1035685" y="1080770"/>
              <a:ext cx="74930" cy="295910"/>
            </a:xfrm>
            <a:custGeom>
              <a:avLst/>
              <a:gdLst>
                <a:gd name="T0" fmla="*/ 31283 w 800"/>
                <a:gd name="T1" fmla="*/ 289658 h 3171"/>
                <a:gd name="T2" fmla="*/ 31283 w 800"/>
                <a:gd name="T3" fmla="*/ 62243 h 3171"/>
                <a:gd name="T4" fmla="*/ 37465 w 800"/>
                <a:gd name="T5" fmla="*/ 55991 h 3171"/>
                <a:gd name="T6" fmla="*/ 43740 w 800"/>
                <a:gd name="T7" fmla="*/ 62243 h 3171"/>
                <a:gd name="T8" fmla="*/ 43740 w 800"/>
                <a:gd name="T9" fmla="*/ 289658 h 3171"/>
                <a:gd name="T10" fmla="*/ 37465 w 800"/>
                <a:gd name="T11" fmla="*/ 295910 h 3171"/>
                <a:gd name="T12" fmla="*/ 31283 w 800"/>
                <a:gd name="T13" fmla="*/ 289658 h 3171"/>
                <a:gd name="T14" fmla="*/ 0 w 800"/>
                <a:gd name="T15" fmla="*/ 74654 h 3171"/>
                <a:gd name="T16" fmla="*/ 37465 w 800"/>
                <a:gd name="T17" fmla="*/ 0 h 3171"/>
                <a:gd name="T18" fmla="*/ 74930 w 800"/>
                <a:gd name="T19" fmla="*/ 74654 h 3171"/>
                <a:gd name="T20" fmla="*/ 0 w 800"/>
                <a:gd name="T21" fmla="*/ 74654 h 3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" h="3171">
                  <a:moveTo>
                    <a:pt x="334" y="3104"/>
                  </a:moveTo>
                  <a:lnTo>
                    <a:pt x="334" y="667"/>
                  </a:lnTo>
                  <a:cubicBezTo>
                    <a:pt x="334" y="630"/>
                    <a:pt x="364" y="600"/>
                    <a:pt x="400" y="600"/>
                  </a:cubicBezTo>
                  <a:cubicBezTo>
                    <a:pt x="437" y="600"/>
                    <a:pt x="467" y="630"/>
                    <a:pt x="467" y="667"/>
                  </a:cubicBezTo>
                  <a:lnTo>
                    <a:pt x="467" y="3104"/>
                  </a:lnTo>
                  <a:cubicBezTo>
                    <a:pt x="467" y="3141"/>
                    <a:pt x="437" y="3171"/>
                    <a:pt x="400" y="3171"/>
                  </a:cubicBezTo>
                  <a:cubicBezTo>
                    <a:pt x="364" y="3171"/>
                    <a:pt x="334" y="3141"/>
                    <a:pt x="334" y="3104"/>
                  </a:cubicBez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cxnSp>
          <p:nvCxnSpPr>
            <p:cNvPr id="115" name="Line 122"/>
            <p:cNvCxnSpPr>
              <a:cxnSpLocks noChangeShapeType="1"/>
            </p:cNvCxnSpPr>
            <p:nvPr/>
          </p:nvCxnSpPr>
          <p:spPr bwMode="auto">
            <a:xfrm flipH="1">
              <a:off x="1537970" y="1754160"/>
              <a:ext cx="656590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8" name="Freeform 125"/>
            <p:cNvSpPr>
              <a:spLocks noEditPoints="1"/>
            </p:cNvSpPr>
            <p:nvPr/>
          </p:nvSpPr>
          <p:spPr bwMode="auto">
            <a:xfrm>
              <a:off x="4137493" y="2461987"/>
              <a:ext cx="809553" cy="45719"/>
            </a:xfrm>
            <a:custGeom>
              <a:avLst/>
              <a:gdLst>
                <a:gd name="T0" fmla="*/ 6182 w 3505"/>
                <a:gd name="T1" fmla="*/ 31018 h 400"/>
                <a:gd name="T2" fmla="*/ 594209 w 3505"/>
                <a:gd name="T3" fmla="*/ 31018 h 400"/>
                <a:gd name="T4" fmla="*/ 600391 w 3505"/>
                <a:gd name="T5" fmla="*/ 37148 h 400"/>
                <a:gd name="T6" fmla="*/ 594209 w 3505"/>
                <a:gd name="T7" fmla="*/ 43463 h 400"/>
                <a:gd name="T8" fmla="*/ 6182 w 3505"/>
                <a:gd name="T9" fmla="*/ 43463 h 400"/>
                <a:gd name="T10" fmla="*/ 0 w 3505"/>
                <a:gd name="T11" fmla="*/ 37148 h 400"/>
                <a:gd name="T12" fmla="*/ 6182 w 3505"/>
                <a:gd name="T13" fmla="*/ 31018 h 400"/>
                <a:gd name="T14" fmla="*/ 581658 w 3505"/>
                <a:gd name="T15" fmla="*/ 0 h 400"/>
                <a:gd name="T16" fmla="*/ 656590 w 3505"/>
                <a:gd name="T17" fmla="*/ 37148 h 400"/>
                <a:gd name="T18" fmla="*/ 581658 w 3505"/>
                <a:gd name="T19" fmla="*/ 74295 h 400"/>
                <a:gd name="T20" fmla="*/ 581658 w 3505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05" h="400">
                  <a:moveTo>
                    <a:pt x="33" y="167"/>
                  </a:moveTo>
                  <a:lnTo>
                    <a:pt x="3172" y="167"/>
                  </a:lnTo>
                  <a:cubicBezTo>
                    <a:pt x="3191" y="167"/>
                    <a:pt x="3205" y="182"/>
                    <a:pt x="3205" y="200"/>
                  </a:cubicBezTo>
                  <a:cubicBezTo>
                    <a:pt x="3205" y="219"/>
                    <a:pt x="3191" y="234"/>
                    <a:pt x="3172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3105" y="0"/>
                  </a:moveTo>
                  <a:lnTo>
                    <a:pt x="3505" y="200"/>
                  </a:lnTo>
                  <a:lnTo>
                    <a:pt x="3105" y="400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19" name="Freeform 126"/>
            <p:cNvSpPr>
              <a:spLocks noEditPoints="1"/>
            </p:cNvSpPr>
            <p:nvPr/>
          </p:nvSpPr>
          <p:spPr bwMode="auto">
            <a:xfrm>
              <a:off x="5070795" y="986988"/>
              <a:ext cx="2399030" cy="74295"/>
            </a:xfrm>
            <a:custGeom>
              <a:avLst/>
              <a:gdLst>
                <a:gd name="T0" fmla="*/ 6177 w 12817"/>
                <a:gd name="T1" fmla="*/ 31018 h 400"/>
                <a:gd name="T2" fmla="*/ 2336701 w 12817"/>
                <a:gd name="T3" fmla="*/ 31018 h 400"/>
                <a:gd name="T4" fmla="*/ 2342877 w 12817"/>
                <a:gd name="T5" fmla="*/ 37148 h 400"/>
                <a:gd name="T6" fmla="*/ 2336701 w 12817"/>
                <a:gd name="T7" fmla="*/ 43463 h 400"/>
                <a:gd name="T8" fmla="*/ 6177 w 12817"/>
                <a:gd name="T9" fmla="*/ 43463 h 400"/>
                <a:gd name="T10" fmla="*/ 0 w 12817"/>
                <a:gd name="T11" fmla="*/ 37148 h 400"/>
                <a:gd name="T12" fmla="*/ 6177 w 12817"/>
                <a:gd name="T13" fmla="*/ 31018 h 400"/>
                <a:gd name="T14" fmla="*/ 2324160 w 12817"/>
                <a:gd name="T15" fmla="*/ 0 h 400"/>
                <a:gd name="T16" fmla="*/ 2399030 w 12817"/>
                <a:gd name="T17" fmla="*/ 37148 h 400"/>
                <a:gd name="T18" fmla="*/ 2324160 w 12817"/>
                <a:gd name="T19" fmla="*/ 74295 h 400"/>
                <a:gd name="T20" fmla="*/ 2324160 w 12817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17" h="400">
                  <a:moveTo>
                    <a:pt x="33" y="167"/>
                  </a:moveTo>
                  <a:lnTo>
                    <a:pt x="12484" y="167"/>
                  </a:lnTo>
                  <a:cubicBezTo>
                    <a:pt x="12503" y="167"/>
                    <a:pt x="12517" y="182"/>
                    <a:pt x="12517" y="200"/>
                  </a:cubicBezTo>
                  <a:cubicBezTo>
                    <a:pt x="12517" y="219"/>
                    <a:pt x="12503" y="234"/>
                    <a:pt x="12484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12417" y="0"/>
                  </a:moveTo>
                  <a:lnTo>
                    <a:pt x="12817" y="200"/>
                  </a:lnTo>
                  <a:lnTo>
                    <a:pt x="12417" y="400"/>
                  </a:lnTo>
                  <a:lnTo>
                    <a:pt x="12417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20" name="Freeform 127"/>
            <p:cNvSpPr>
              <a:spLocks noEditPoints="1"/>
            </p:cNvSpPr>
            <p:nvPr/>
          </p:nvSpPr>
          <p:spPr bwMode="auto">
            <a:xfrm>
              <a:off x="6958107" y="2457767"/>
              <a:ext cx="505604" cy="74295"/>
            </a:xfrm>
            <a:custGeom>
              <a:avLst/>
              <a:gdLst>
                <a:gd name="T0" fmla="*/ 6177 w 3345"/>
                <a:gd name="T1" fmla="*/ 31018 h 400"/>
                <a:gd name="T2" fmla="*/ 563780 w 3345"/>
                <a:gd name="T3" fmla="*/ 31018 h 400"/>
                <a:gd name="T4" fmla="*/ 569957 w 3345"/>
                <a:gd name="T5" fmla="*/ 37148 h 400"/>
                <a:gd name="T6" fmla="*/ 563780 w 3345"/>
                <a:gd name="T7" fmla="*/ 43463 h 400"/>
                <a:gd name="T8" fmla="*/ 6177 w 3345"/>
                <a:gd name="T9" fmla="*/ 43463 h 400"/>
                <a:gd name="T10" fmla="*/ 0 w 3345"/>
                <a:gd name="T11" fmla="*/ 37148 h 400"/>
                <a:gd name="T12" fmla="*/ 6177 w 3345"/>
                <a:gd name="T13" fmla="*/ 31018 h 400"/>
                <a:gd name="T14" fmla="*/ 551239 w 3345"/>
                <a:gd name="T15" fmla="*/ 0 h 400"/>
                <a:gd name="T16" fmla="*/ 626110 w 3345"/>
                <a:gd name="T17" fmla="*/ 37148 h 400"/>
                <a:gd name="T18" fmla="*/ 551239 w 3345"/>
                <a:gd name="T19" fmla="*/ 74295 h 400"/>
                <a:gd name="T20" fmla="*/ 551239 w 3345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45" h="400">
                  <a:moveTo>
                    <a:pt x="33" y="167"/>
                  </a:moveTo>
                  <a:lnTo>
                    <a:pt x="3012" y="167"/>
                  </a:lnTo>
                  <a:cubicBezTo>
                    <a:pt x="3031" y="167"/>
                    <a:pt x="3045" y="182"/>
                    <a:pt x="3045" y="200"/>
                  </a:cubicBezTo>
                  <a:cubicBezTo>
                    <a:pt x="3045" y="219"/>
                    <a:pt x="3031" y="234"/>
                    <a:pt x="3012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2945" y="0"/>
                  </a:moveTo>
                  <a:lnTo>
                    <a:pt x="3345" y="200"/>
                  </a:lnTo>
                  <a:lnTo>
                    <a:pt x="2945" y="400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21" name="Freeform 128"/>
            <p:cNvSpPr>
              <a:spLocks noEditPoints="1"/>
            </p:cNvSpPr>
            <p:nvPr/>
          </p:nvSpPr>
          <p:spPr bwMode="auto">
            <a:xfrm flipV="1">
              <a:off x="6958108" y="4714259"/>
              <a:ext cx="554912" cy="45719"/>
            </a:xfrm>
            <a:custGeom>
              <a:avLst/>
              <a:gdLst>
                <a:gd name="T0" fmla="*/ 6177 w 3345"/>
                <a:gd name="T1" fmla="*/ 31018 h 400"/>
                <a:gd name="T2" fmla="*/ 563780 w 3345"/>
                <a:gd name="T3" fmla="*/ 31018 h 400"/>
                <a:gd name="T4" fmla="*/ 569957 w 3345"/>
                <a:gd name="T5" fmla="*/ 37148 h 400"/>
                <a:gd name="T6" fmla="*/ 563780 w 3345"/>
                <a:gd name="T7" fmla="*/ 43463 h 400"/>
                <a:gd name="T8" fmla="*/ 6177 w 3345"/>
                <a:gd name="T9" fmla="*/ 43463 h 400"/>
                <a:gd name="T10" fmla="*/ 0 w 3345"/>
                <a:gd name="T11" fmla="*/ 37148 h 400"/>
                <a:gd name="T12" fmla="*/ 6177 w 3345"/>
                <a:gd name="T13" fmla="*/ 31018 h 400"/>
                <a:gd name="T14" fmla="*/ 551239 w 3345"/>
                <a:gd name="T15" fmla="*/ 0 h 400"/>
                <a:gd name="T16" fmla="*/ 626110 w 3345"/>
                <a:gd name="T17" fmla="*/ 37148 h 400"/>
                <a:gd name="T18" fmla="*/ 551239 w 3345"/>
                <a:gd name="T19" fmla="*/ 74295 h 400"/>
                <a:gd name="T20" fmla="*/ 551239 w 3345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45" h="400">
                  <a:moveTo>
                    <a:pt x="33" y="167"/>
                  </a:moveTo>
                  <a:lnTo>
                    <a:pt x="3012" y="167"/>
                  </a:lnTo>
                  <a:cubicBezTo>
                    <a:pt x="3031" y="167"/>
                    <a:pt x="3045" y="182"/>
                    <a:pt x="3045" y="200"/>
                  </a:cubicBezTo>
                  <a:cubicBezTo>
                    <a:pt x="3045" y="219"/>
                    <a:pt x="3031" y="234"/>
                    <a:pt x="3012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2945" y="0"/>
                  </a:moveTo>
                  <a:lnTo>
                    <a:pt x="3345" y="200"/>
                  </a:lnTo>
                  <a:lnTo>
                    <a:pt x="2945" y="400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22" name="Freeform 129"/>
            <p:cNvSpPr>
              <a:spLocks noEditPoints="1"/>
            </p:cNvSpPr>
            <p:nvPr/>
          </p:nvSpPr>
          <p:spPr bwMode="auto">
            <a:xfrm>
              <a:off x="3717607" y="2942786"/>
              <a:ext cx="200617" cy="313690"/>
            </a:xfrm>
            <a:custGeom>
              <a:avLst/>
              <a:gdLst>
                <a:gd name="T0" fmla="*/ 43834 w 400"/>
                <a:gd name="T1" fmla="*/ 6158 h 1681"/>
                <a:gd name="T2" fmla="*/ 43834 w 400"/>
                <a:gd name="T3" fmla="*/ 251549 h 1681"/>
                <a:gd name="T4" fmla="*/ 37465 w 400"/>
                <a:gd name="T5" fmla="*/ 257707 h 1681"/>
                <a:gd name="T6" fmla="*/ 31283 w 400"/>
                <a:gd name="T7" fmla="*/ 251549 h 1681"/>
                <a:gd name="T8" fmla="*/ 31283 w 400"/>
                <a:gd name="T9" fmla="*/ 6158 h 1681"/>
                <a:gd name="T10" fmla="*/ 37465 w 400"/>
                <a:gd name="T11" fmla="*/ 0 h 1681"/>
                <a:gd name="T12" fmla="*/ 43834 w 400"/>
                <a:gd name="T13" fmla="*/ 6158 h 1681"/>
                <a:gd name="T14" fmla="*/ 74930 w 400"/>
                <a:gd name="T15" fmla="*/ 239046 h 1681"/>
                <a:gd name="T16" fmla="*/ 37465 w 400"/>
                <a:gd name="T17" fmla="*/ 313690 h 1681"/>
                <a:gd name="T18" fmla="*/ 0 w 400"/>
                <a:gd name="T19" fmla="*/ 239046 h 1681"/>
                <a:gd name="T20" fmla="*/ 74930 w 400"/>
                <a:gd name="T21" fmla="*/ 239046 h 16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1681">
                  <a:moveTo>
                    <a:pt x="234" y="33"/>
                  </a:moveTo>
                  <a:lnTo>
                    <a:pt x="234" y="1348"/>
                  </a:lnTo>
                  <a:cubicBezTo>
                    <a:pt x="234" y="1367"/>
                    <a:pt x="219" y="1381"/>
                    <a:pt x="200" y="1381"/>
                  </a:cubicBezTo>
                  <a:cubicBezTo>
                    <a:pt x="182" y="1381"/>
                    <a:pt x="167" y="1367"/>
                    <a:pt x="167" y="1348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4" y="15"/>
                    <a:pt x="234" y="33"/>
                  </a:cubicBezTo>
                  <a:close/>
                  <a:moveTo>
                    <a:pt x="400" y="1281"/>
                  </a:moveTo>
                  <a:lnTo>
                    <a:pt x="200" y="1681"/>
                  </a:lnTo>
                  <a:lnTo>
                    <a:pt x="0" y="1281"/>
                  </a:lnTo>
                  <a:lnTo>
                    <a:pt x="400" y="1281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000"/>
            </a:p>
          </p:txBody>
        </p:sp>
        <p:sp>
          <p:nvSpPr>
            <p:cNvPr id="124" name="Freeform 131"/>
            <p:cNvSpPr>
              <a:spLocks noEditPoints="1"/>
            </p:cNvSpPr>
            <p:nvPr/>
          </p:nvSpPr>
          <p:spPr bwMode="auto">
            <a:xfrm>
              <a:off x="4174011" y="4775517"/>
              <a:ext cx="896784" cy="45719"/>
            </a:xfrm>
            <a:custGeom>
              <a:avLst/>
              <a:gdLst>
                <a:gd name="T0" fmla="*/ 6179 w 3449"/>
                <a:gd name="T1" fmla="*/ 31018 h 400"/>
                <a:gd name="T2" fmla="*/ 583444 w 3449"/>
                <a:gd name="T3" fmla="*/ 31018 h 400"/>
                <a:gd name="T4" fmla="*/ 589623 w 3449"/>
                <a:gd name="T5" fmla="*/ 37148 h 400"/>
                <a:gd name="T6" fmla="*/ 583444 w 3449"/>
                <a:gd name="T7" fmla="*/ 43463 h 400"/>
                <a:gd name="T8" fmla="*/ 6179 w 3449"/>
                <a:gd name="T9" fmla="*/ 43463 h 400"/>
                <a:gd name="T10" fmla="*/ 0 w 3449"/>
                <a:gd name="T11" fmla="*/ 37148 h 400"/>
                <a:gd name="T12" fmla="*/ 6179 w 3449"/>
                <a:gd name="T13" fmla="*/ 31018 h 400"/>
                <a:gd name="T14" fmla="*/ 570899 w 3449"/>
                <a:gd name="T15" fmla="*/ 0 h 400"/>
                <a:gd name="T16" fmla="*/ 645795 w 3449"/>
                <a:gd name="T17" fmla="*/ 37148 h 400"/>
                <a:gd name="T18" fmla="*/ 570899 w 3449"/>
                <a:gd name="T19" fmla="*/ 74295 h 400"/>
                <a:gd name="T20" fmla="*/ 570899 w 3449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49" h="400">
                  <a:moveTo>
                    <a:pt x="33" y="167"/>
                  </a:moveTo>
                  <a:lnTo>
                    <a:pt x="3116" y="167"/>
                  </a:lnTo>
                  <a:cubicBezTo>
                    <a:pt x="3135" y="167"/>
                    <a:pt x="3149" y="182"/>
                    <a:pt x="3149" y="200"/>
                  </a:cubicBezTo>
                  <a:cubicBezTo>
                    <a:pt x="3149" y="219"/>
                    <a:pt x="3135" y="234"/>
                    <a:pt x="3116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3049" y="0"/>
                  </a:moveTo>
                  <a:lnTo>
                    <a:pt x="3449" y="200"/>
                  </a:lnTo>
                  <a:lnTo>
                    <a:pt x="3049" y="400"/>
                  </a:lnTo>
                  <a:lnTo>
                    <a:pt x="3049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25" name="Freeform 132"/>
            <p:cNvSpPr>
              <a:spLocks noEditPoints="1"/>
            </p:cNvSpPr>
            <p:nvPr/>
          </p:nvSpPr>
          <p:spPr bwMode="auto">
            <a:xfrm>
              <a:off x="1251528" y="3502659"/>
              <a:ext cx="54610" cy="379943"/>
            </a:xfrm>
            <a:custGeom>
              <a:avLst/>
              <a:gdLst>
                <a:gd name="T0" fmla="*/ 31283 w 400"/>
                <a:gd name="T1" fmla="*/ 561345 h 3042"/>
                <a:gd name="T2" fmla="*/ 31283 w 400"/>
                <a:gd name="T3" fmla="*/ 62330 h 3042"/>
                <a:gd name="T4" fmla="*/ 37465 w 400"/>
                <a:gd name="T5" fmla="*/ 55985 h 3042"/>
                <a:gd name="T6" fmla="*/ 43834 w 400"/>
                <a:gd name="T7" fmla="*/ 62330 h 3042"/>
                <a:gd name="T8" fmla="*/ 43834 w 400"/>
                <a:gd name="T9" fmla="*/ 561345 h 3042"/>
                <a:gd name="T10" fmla="*/ 37465 w 400"/>
                <a:gd name="T11" fmla="*/ 567690 h 3042"/>
                <a:gd name="T12" fmla="*/ 31283 w 400"/>
                <a:gd name="T13" fmla="*/ 561345 h 3042"/>
                <a:gd name="T14" fmla="*/ 0 w 400"/>
                <a:gd name="T15" fmla="*/ 74647 h 3042"/>
                <a:gd name="T16" fmla="*/ 37465 w 400"/>
                <a:gd name="T17" fmla="*/ 0 h 3042"/>
                <a:gd name="T18" fmla="*/ 74930 w 400"/>
                <a:gd name="T19" fmla="*/ 74647 h 3042"/>
                <a:gd name="T20" fmla="*/ 0 w 400"/>
                <a:gd name="T21" fmla="*/ 74647 h 30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3042">
                  <a:moveTo>
                    <a:pt x="167" y="3008"/>
                  </a:move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lnTo>
                    <a:pt x="234" y="3008"/>
                  </a:lnTo>
                  <a:cubicBezTo>
                    <a:pt x="234" y="3027"/>
                    <a:pt x="219" y="3042"/>
                    <a:pt x="200" y="3042"/>
                  </a:cubicBezTo>
                  <a:cubicBezTo>
                    <a:pt x="182" y="3042"/>
                    <a:pt x="167" y="3027"/>
                    <a:pt x="167" y="3008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26" name="Freeform 133"/>
            <p:cNvSpPr>
              <a:spLocks noEditPoints="1"/>
            </p:cNvSpPr>
            <p:nvPr/>
          </p:nvSpPr>
          <p:spPr bwMode="auto">
            <a:xfrm>
              <a:off x="1375081" y="2812355"/>
              <a:ext cx="715010" cy="310515"/>
            </a:xfrm>
            <a:custGeom>
              <a:avLst/>
              <a:gdLst>
                <a:gd name="T0" fmla="*/ 4491 w 3821"/>
                <a:gd name="T1" fmla="*/ 297841 h 1666"/>
                <a:gd name="T2" fmla="*/ 655130 w 3821"/>
                <a:gd name="T3" fmla="*/ 23857 h 1666"/>
                <a:gd name="T4" fmla="*/ 663363 w 3821"/>
                <a:gd name="T5" fmla="*/ 27026 h 1666"/>
                <a:gd name="T6" fmla="*/ 659995 w 3821"/>
                <a:gd name="T7" fmla="*/ 35226 h 1666"/>
                <a:gd name="T8" fmla="*/ 9356 w 3821"/>
                <a:gd name="T9" fmla="*/ 309210 h 1666"/>
                <a:gd name="T10" fmla="*/ 1310 w 3821"/>
                <a:gd name="T11" fmla="*/ 305855 h 1666"/>
                <a:gd name="T12" fmla="*/ 4491 w 3821"/>
                <a:gd name="T13" fmla="*/ 297841 h 1666"/>
                <a:gd name="T14" fmla="*/ 631552 w 3821"/>
                <a:gd name="T15" fmla="*/ 0 h 1666"/>
                <a:gd name="T16" fmla="*/ 715010 w 3821"/>
                <a:gd name="T17" fmla="*/ 5219 h 1666"/>
                <a:gd name="T18" fmla="*/ 660743 w 3821"/>
                <a:gd name="T19" fmla="*/ 68589 h 1666"/>
                <a:gd name="T20" fmla="*/ 631552 w 3821"/>
                <a:gd name="T21" fmla="*/ 0 h 16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21" h="1666">
                  <a:moveTo>
                    <a:pt x="24" y="1598"/>
                  </a:moveTo>
                  <a:lnTo>
                    <a:pt x="3501" y="128"/>
                  </a:lnTo>
                  <a:cubicBezTo>
                    <a:pt x="3518" y="120"/>
                    <a:pt x="3538" y="128"/>
                    <a:pt x="3545" y="145"/>
                  </a:cubicBezTo>
                  <a:cubicBezTo>
                    <a:pt x="3552" y="162"/>
                    <a:pt x="3544" y="182"/>
                    <a:pt x="3527" y="189"/>
                  </a:cubicBezTo>
                  <a:lnTo>
                    <a:pt x="50" y="1659"/>
                  </a:lnTo>
                  <a:cubicBezTo>
                    <a:pt x="33" y="1666"/>
                    <a:pt x="14" y="1658"/>
                    <a:pt x="7" y="1641"/>
                  </a:cubicBezTo>
                  <a:cubicBezTo>
                    <a:pt x="0" y="1624"/>
                    <a:pt x="8" y="1605"/>
                    <a:pt x="24" y="1598"/>
                  </a:cubicBezTo>
                  <a:close/>
                  <a:moveTo>
                    <a:pt x="3375" y="0"/>
                  </a:moveTo>
                  <a:lnTo>
                    <a:pt x="3821" y="28"/>
                  </a:lnTo>
                  <a:lnTo>
                    <a:pt x="3531" y="368"/>
                  </a:lnTo>
                  <a:lnTo>
                    <a:pt x="3375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cxnSp>
          <p:nvCxnSpPr>
            <p:cNvPr id="128" name="Line 135"/>
            <p:cNvCxnSpPr>
              <a:cxnSpLocks noChangeShapeType="1"/>
            </p:cNvCxnSpPr>
            <p:nvPr/>
          </p:nvCxnSpPr>
          <p:spPr bwMode="auto">
            <a:xfrm flipH="1">
              <a:off x="1781175" y="4118365"/>
              <a:ext cx="51938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Freeform 136"/>
            <p:cNvSpPr>
              <a:spLocks noEditPoints="1"/>
            </p:cNvSpPr>
            <p:nvPr/>
          </p:nvSpPr>
          <p:spPr bwMode="auto">
            <a:xfrm>
              <a:off x="1044575" y="565785"/>
              <a:ext cx="74930" cy="160020"/>
            </a:xfrm>
            <a:custGeom>
              <a:avLst/>
              <a:gdLst>
                <a:gd name="T0" fmla="*/ 31283 w 800"/>
                <a:gd name="T1" fmla="*/ 153768 h 1715"/>
                <a:gd name="T2" fmla="*/ 31283 w 800"/>
                <a:gd name="T3" fmla="*/ 62235 h 1715"/>
                <a:gd name="T4" fmla="*/ 37465 w 800"/>
                <a:gd name="T5" fmla="*/ 55984 h 1715"/>
                <a:gd name="T6" fmla="*/ 43740 w 800"/>
                <a:gd name="T7" fmla="*/ 62235 h 1715"/>
                <a:gd name="T8" fmla="*/ 43740 w 800"/>
                <a:gd name="T9" fmla="*/ 153768 h 1715"/>
                <a:gd name="T10" fmla="*/ 37465 w 800"/>
                <a:gd name="T11" fmla="*/ 160020 h 1715"/>
                <a:gd name="T12" fmla="*/ 31283 w 800"/>
                <a:gd name="T13" fmla="*/ 153768 h 1715"/>
                <a:gd name="T14" fmla="*/ 0 w 800"/>
                <a:gd name="T15" fmla="*/ 74645 h 1715"/>
                <a:gd name="T16" fmla="*/ 37465 w 800"/>
                <a:gd name="T17" fmla="*/ 0 h 1715"/>
                <a:gd name="T18" fmla="*/ 74930 w 800"/>
                <a:gd name="T19" fmla="*/ 74645 h 1715"/>
                <a:gd name="T20" fmla="*/ 0 w 800"/>
                <a:gd name="T21" fmla="*/ 74645 h 17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" h="1715">
                  <a:moveTo>
                    <a:pt x="334" y="1648"/>
                  </a:moveTo>
                  <a:lnTo>
                    <a:pt x="334" y="667"/>
                  </a:lnTo>
                  <a:cubicBezTo>
                    <a:pt x="334" y="630"/>
                    <a:pt x="364" y="600"/>
                    <a:pt x="400" y="600"/>
                  </a:cubicBezTo>
                  <a:cubicBezTo>
                    <a:pt x="437" y="600"/>
                    <a:pt x="467" y="630"/>
                    <a:pt x="467" y="667"/>
                  </a:cubicBezTo>
                  <a:lnTo>
                    <a:pt x="467" y="1648"/>
                  </a:lnTo>
                  <a:cubicBezTo>
                    <a:pt x="467" y="1685"/>
                    <a:pt x="437" y="1715"/>
                    <a:pt x="400" y="1715"/>
                  </a:cubicBezTo>
                  <a:cubicBezTo>
                    <a:pt x="364" y="1715"/>
                    <a:pt x="334" y="1685"/>
                    <a:pt x="334" y="1648"/>
                  </a:cubicBez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138" name="Rectangle 17"/>
          <p:cNvSpPr>
            <a:spLocks noChangeArrowheads="1"/>
          </p:cNvSpPr>
          <p:nvPr/>
        </p:nvSpPr>
        <p:spPr bwMode="auto">
          <a:xfrm>
            <a:off x="2987825" y="5341540"/>
            <a:ext cx="22322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/>
                <a:cs typeface="Arial"/>
              </a:rPr>
              <a:t>Утверждение межведомственной </a:t>
            </a:r>
            <a:r>
              <a:rPr lang="ru-RU" sz="2000" dirty="0" err="1" smtClean="0">
                <a:solidFill>
                  <a:srgbClr val="000000"/>
                </a:solidFill>
                <a:ea typeface="Times New Roman"/>
                <a:cs typeface="Arial"/>
              </a:rPr>
              <a:t>РГ</a:t>
            </a:r>
            <a:endParaRPr lang="cs-CZ" sz="2000" dirty="0">
              <a:effectLst/>
              <a:ea typeface="Times New Roman"/>
              <a:cs typeface="Times New Roman"/>
            </a:endParaRPr>
          </a:p>
        </p:txBody>
      </p:sp>
      <p:sp>
        <p:nvSpPr>
          <p:cNvPr id="139" name="Freeform 115"/>
          <p:cNvSpPr>
            <a:spLocks/>
          </p:cNvSpPr>
          <p:nvPr/>
        </p:nvSpPr>
        <p:spPr bwMode="auto">
          <a:xfrm>
            <a:off x="2709636" y="5162056"/>
            <a:ext cx="2897339" cy="1022688"/>
          </a:xfrm>
          <a:custGeom>
            <a:avLst/>
            <a:gdLst>
              <a:gd name="T0" fmla="*/ 945515 w 2978"/>
              <a:gd name="T1" fmla="*/ 0 h 1081"/>
              <a:gd name="T2" fmla="*/ 0 w 2978"/>
              <a:gd name="T3" fmla="*/ 343535 h 1081"/>
              <a:gd name="T4" fmla="*/ 945515 w 2978"/>
              <a:gd name="T5" fmla="*/ 686435 h 1081"/>
              <a:gd name="T6" fmla="*/ 1891030 w 2978"/>
              <a:gd name="T7" fmla="*/ 343535 h 1081"/>
              <a:gd name="T8" fmla="*/ 945515 w 2978"/>
              <a:gd name="T9" fmla="*/ 0 h 10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" h="1081">
                <a:moveTo>
                  <a:pt x="1489" y="0"/>
                </a:moveTo>
                <a:lnTo>
                  <a:pt x="0" y="541"/>
                </a:lnTo>
                <a:lnTo>
                  <a:pt x="1489" y="1081"/>
                </a:lnTo>
                <a:lnTo>
                  <a:pt x="2978" y="541"/>
                </a:lnTo>
                <a:lnTo>
                  <a:pt x="1489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2259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3600" b="1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Рекомендации для стран - партнёров</a:t>
            </a:r>
            <a:endParaRPr lang="en-US" sz="3600" b="1" i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229600" cy="44644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Беларусь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Российская Федерация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Украина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077072"/>
            <a:ext cx="2787897" cy="20882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76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5319</TotalTime>
  <Words>540</Words>
  <Application>Microsoft Office PowerPoint</Application>
  <PresentationFormat>On-screen Show (4:3)</PresentationFormat>
  <Paragraphs>164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Управление качеством воздуха  в странах Восточного региона ЕИСП</vt:lpstr>
      <vt:lpstr>Slide 2</vt:lpstr>
      <vt:lpstr>Основные составляющие внедрения системы КПКЗ</vt:lpstr>
      <vt:lpstr>Основы составления графика перехода на систему КПКЗ существующих производств </vt:lpstr>
      <vt:lpstr>Преимущества и недостатки  графика перехода</vt:lpstr>
      <vt:lpstr>Предложения для перехода  на примере Украины   1/2</vt:lpstr>
      <vt:lpstr>Предложения для перехода  на примере Украины  2/2</vt:lpstr>
      <vt:lpstr>Порядок подготовки графика перехода</vt:lpstr>
      <vt:lpstr>Рекомендации для стран - партнёров</vt:lpstr>
      <vt:lpstr>График перехода для средних производств (система НОД)</vt:lpstr>
      <vt:lpstr>Мониторинг и отчётность – Эффективность системы регулирования </vt:lpstr>
      <vt:lpstr>Рекомекндации</vt:lpstr>
      <vt:lpstr>Děkuji za pozornost   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Vladimir Morozov</cp:lastModifiedBy>
  <cp:revision>340</cp:revision>
  <cp:lastPrinted>2013-09-22T06:00:11Z</cp:lastPrinted>
  <dcterms:created xsi:type="dcterms:W3CDTF">2011-10-12T15:30:18Z</dcterms:created>
  <dcterms:modified xsi:type="dcterms:W3CDTF">2014-09-28T12:22:55Z</dcterms:modified>
</cp:coreProperties>
</file>