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438" r:id="rId3"/>
    <p:sldId id="440" r:id="rId4"/>
    <p:sldId id="515" r:id="rId5"/>
    <p:sldId id="378" r:id="rId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5901CF"/>
    <a:srgbClr val="0066FF"/>
    <a:srgbClr val="028421"/>
    <a:srgbClr val="5C045E"/>
    <a:srgbClr val="D77249"/>
    <a:srgbClr val="5F015B"/>
    <a:srgbClr val="FFCC66"/>
    <a:srgbClr val="FF5050"/>
    <a:srgbClr val="E9E53B"/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5341" autoAdjust="0"/>
  </p:normalViewPr>
  <p:slideViewPr>
    <p:cSldViewPr>
      <p:cViewPr>
        <p:scale>
          <a:sx n="66" d="100"/>
          <a:sy n="66" d="100"/>
        </p:scale>
        <p:origin x="-1464" y="-96"/>
      </p:cViewPr>
      <p:guideLst>
        <p:guide orient="horz" pos="2160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120EB-E034-49B0-9174-6DCFD20037F2}" type="datetimeFigureOut">
              <a:rPr lang="en-US" smtClean="0"/>
              <a:pPr/>
              <a:t>9/27/2014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59030-A2DD-403A-A41B-84D71608A6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9844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27/09/2014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561663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6776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10094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1847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DFF4-E9A5-441D-A6A2-D80A23D654D5}" type="datetime1">
              <a:rPr lang="en-GB" smtClean="0"/>
              <a:pPr/>
              <a:t>27/09/2014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2003-1C4B-4999-87D4-EF71ED0189FF}" type="datetime1">
              <a:rPr lang="en-GB" smtClean="0"/>
              <a:pPr/>
              <a:t>27/09/2014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7EC4D-E459-4646-8543-C1F56E2E40D9}" type="datetime1">
              <a:rPr lang="en-GB" smtClean="0"/>
              <a:pPr/>
              <a:t>27/09/2014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0FC-6FC0-413A-A7DC-74239CF47222}" type="datetime1">
              <a:rPr lang="en-GB" smtClean="0"/>
              <a:pPr/>
              <a:t>27/09/2014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4DDDB-FA0F-47B4-A85B-A91B3BA202FC}" type="datetime1">
              <a:rPr lang="en-GB" smtClean="0"/>
              <a:pPr/>
              <a:t>27/09/2014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7DEB-700D-45F5-819F-863FAF8595C1}" type="datetime1">
              <a:rPr lang="en-GB" smtClean="0"/>
              <a:pPr/>
              <a:t>27/09/2014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2E566-DB6D-4AB4-9B8F-5424AF4DB02B}" type="datetime1">
              <a:rPr lang="en-GB" smtClean="0"/>
              <a:pPr/>
              <a:t>27/09/2014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7B39-525F-4649-877E-9CAD7A5C79A9}" type="datetime1">
              <a:rPr lang="en-GB" smtClean="0"/>
              <a:pPr/>
              <a:t>27/09/2014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E03BD-CFEF-4079-B985-C06CFCB90BCB}" type="datetime1">
              <a:rPr lang="en-GB" smtClean="0"/>
              <a:pPr/>
              <a:t>27/09/2014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5921D-7269-4527-A191-9337A960AD08}" type="datetime1">
              <a:rPr lang="en-GB" smtClean="0"/>
              <a:pPr/>
              <a:t>27/09/2014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FA243AC-155C-4F98-9883-BF09A71BEAFC}" type="datetime1">
              <a:rPr lang="en-GB" smtClean="0"/>
              <a:pPr/>
              <a:t>27/09/2014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vladimir.morozov@airgovernance.or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2008" y="404664"/>
            <a:ext cx="9036496" cy="921345"/>
          </a:xfrm>
        </p:spPr>
        <p:txBody>
          <a:bodyPr>
            <a:normAutofit/>
          </a:bodyPr>
          <a:lstStyle/>
          <a:p>
            <a:r>
              <a:rPr lang="ru-RU" sz="3200" dirty="0"/>
              <a:t>Управление качеством воздуха в странах Восточного региона ЕИСП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251520" y="1988840"/>
            <a:ext cx="8424936" cy="338437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Данные национальных инвентаризаций основных производств-загрязнителей</a:t>
            </a:r>
            <a:endParaRPr lang="ru-RU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/>
            </a:r>
            <a:b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</a:b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В.Морозов</a:t>
            </a:r>
            <a:endParaRPr lang="en-GB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8856984" cy="648072"/>
          </a:xfrm>
        </p:spPr>
        <p:txBody>
          <a:bodyPr>
            <a:noAutofit/>
          </a:bodyPr>
          <a:lstStyle/>
          <a:p>
            <a:pPr algn="ctr"/>
            <a:r>
              <a:rPr lang="ru-RU" sz="3600" b="1" i="0" dirty="0" smtClean="0">
                <a:solidFill>
                  <a:schemeClr val="accent1"/>
                </a:solidFill>
                <a:latin typeface="Eras Medium ITC" pitchFamily="34" charset="0"/>
              </a:rPr>
              <a:t>Основные особенности</a:t>
            </a:r>
            <a:endParaRPr lang="en-GB" sz="3600" b="1" i="0" dirty="0">
              <a:solidFill>
                <a:schemeClr val="accent1"/>
              </a:solidFill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80920" cy="5904656"/>
          </a:xfrm>
        </p:spPr>
        <p:txBody>
          <a:bodyPr>
            <a:no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Амбициозность задачи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Базовая информация для внедрения  КПКЗ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качестве отраслевой классификации  Приложение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Директивы о промышленном загрязнении  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Рекомендация – нет спискам «по случаю»!  Использование существующих статистических форматов</a:t>
            </a:r>
          </a:p>
          <a:p>
            <a:pPr>
              <a:lnSpc>
                <a:spcPct val="90000"/>
              </a:lnSpc>
              <a:spcBef>
                <a:spcPts val="200"/>
              </a:spcBef>
            </a:pP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spcBef>
                <a:spcPts val="200"/>
              </a:spcBef>
            </a:pPr>
            <a:endParaRPr lang="ru-RU" sz="2000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069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792088"/>
          </a:xfrm>
        </p:spPr>
        <p:txBody>
          <a:bodyPr>
            <a:normAutofit/>
          </a:bodyPr>
          <a:lstStyle/>
          <a:p>
            <a:r>
              <a:rPr lang="ru-RU" sz="3600" b="1" i="0" spc="-100" dirty="0" smtClean="0">
                <a:solidFill>
                  <a:schemeClr val="accent1"/>
                </a:solidFill>
                <a:latin typeface="Eras Medium ITC" pitchFamily="34" charset="0"/>
              </a:rPr>
              <a:t>                     Стандарты </a:t>
            </a:r>
            <a:r>
              <a:rPr lang="ru-RU" sz="3600" b="1" i="0" spc="-100" dirty="0">
                <a:solidFill>
                  <a:schemeClr val="accent1"/>
                </a:solidFill>
                <a:latin typeface="Eras Medium ITC" pitchFamily="34" charset="0"/>
              </a:rPr>
              <a:t>по </a:t>
            </a:r>
            <a:r>
              <a:rPr lang="ru-RU" sz="3600" b="1" i="0" spc="-100" dirty="0" err="1" smtClean="0">
                <a:solidFill>
                  <a:schemeClr val="accent1"/>
                </a:solidFill>
                <a:latin typeface="Eras Medium ITC" pitchFamily="34" charset="0"/>
              </a:rPr>
              <a:t>НДТ</a:t>
            </a:r>
            <a:r>
              <a:rPr lang="ru-RU" sz="3600" b="1" i="0" spc="-100" dirty="0" smtClean="0">
                <a:solidFill>
                  <a:schemeClr val="accent1"/>
                </a:solidFill>
                <a:latin typeface="Eras Medium ITC" pitchFamily="34" charset="0"/>
              </a:rPr>
              <a:t>                    </a:t>
            </a:r>
            <a:r>
              <a:rPr lang="en-US" sz="3600" b="1" i="0" spc="-100" dirty="0" smtClean="0">
                <a:solidFill>
                  <a:schemeClr val="accent1"/>
                </a:solidFill>
                <a:latin typeface="Eras Medium ITC" pitchFamily="34" charset="0"/>
              </a:rPr>
              <a:t> </a:t>
            </a:r>
            <a:r>
              <a:rPr lang="en-US" sz="3600" b="1" i="0" spc="-100" dirty="0" smtClean="0">
                <a:solidFill>
                  <a:srgbClr val="C00000"/>
                </a:solidFill>
                <a:latin typeface="Eras Medium ITC" pitchFamily="34" charset="0"/>
              </a:rPr>
              <a:t>I</a:t>
            </a:r>
            <a:endParaRPr lang="en-GB" sz="3600" b="1" i="0" spc="-10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75266864"/>
              </p:ext>
            </p:extLst>
          </p:nvPr>
        </p:nvGraphicFramePr>
        <p:xfrm>
          <a:off x="251520" y="908723"/>
          <a:ext cx="8712968" cy="58087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6828"/>
                <a:gridCol w="7046140"/>
              </a:tblGrid>
              <a:tr h="36506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Номер ГОСТ Р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Название ГОСТ Р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</a:tr>
              <a:tr h="96901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ГОСТ Р54203–2010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Ресурсосбережение. 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Каменные и бурые угли</a:t>
                      </a: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 Наилучшие доступные технологии предотвращения выбросов, образуемых в процессе разгрузки, хранения и транспортирования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</a:tr>
              <a:tr h="63579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ГОСТ Р 54204 –2010 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Ресурсосбережение. 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Каменные и бурые угли. </a:t>
                      </a:r>
                      <a:r>
                        <a:rPr lang="en-GB" sz="1600" dirty="0" err="1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Наилучшие</a:t>
                      </a:r>
                      <a:r>
                        <a:rPr lang="ru-RU" sz="160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GB" sz="1600" dirty="0" err="1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доступные</a:t>
                      </a:r>
                      <a:r>
                        <a:rPr lang="en-GB" sz="160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GB" sz="1600" dirty="0" err="1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технологии</a:t>
                      </a:r>
                      <a:r>
                        <a:rPr lang="en-GB" sz="160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GB" sz="1600" dirty="0" err="1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сжигания</a:t>
                      </a:r>
                      <a:endParaRPr lang="en-GB" sz="16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</a:tr>
              <a:tr h="63579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ГОСТ Р 54202–2010 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Ресурсосбережение. 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Газообразные топлива.</a:t>
                      </a:r>
                      <a:endParaRPr lang="en-GB" sz="16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Наилучшие доступные технологии сжигания </a:t>
                      </a:r>
                      <a:endParaRPr lang="en-GB" sz="16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</a:tr>
              <a:tr h="61113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ГОСТ Р 54205–2010 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Ресурсосбережение. 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Обращение с отходами</a:t>
                      </a: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 Наилучшие доступные технологии повышения 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энергоэффективности при сжигании </a:t>
                      </a:r>
                      <a:endParaRPr lang="en-GB" sz="16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</a:tr>
              <a:tr h="63579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ГОСТ Р 54206 –2010 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Ресурсосбережение. 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Производство извести</a:t>
                      </a: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 Наилучшие доступные технологии повышения энергоэффективности. 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</a:tr>
              <a:tr h="683903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ГОСТ Р 54201–2010 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Ресурсосбережение. 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Производство сортового и тарного стекла</a:t>
                      </a: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 Наилучшие доступные технологии повышения энергоэффективности 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</a:tr>
              <a:tr h="63579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ГОСТ Р 54194–2010 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Ресурсосбережение. 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Производство цемента</a:t>
                      </a: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 Наилучшие доступные технологии повышения энергоэффективности 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</a:tr>
              <a:tr h="63579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ГОСТ Р 54207 –2010 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Ресурсосбережение. 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Кожевенная промышленность</a:t>
                      </a: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 Наилучшие доступные технологии использования энергоресурсов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61" marR="36161" marT="0" marB="0"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68596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323528" y="1052736"/>
            <a:ext cx="8640960" cy="5472608"/>
          </a:xfrm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Инициативы предприятий по разработке, внедрению и демонстрации соответствия НДТ могут оставаться материалами «Для служебного пользования» </a:t>
            </a:r>
            <a:b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(ОАО «Лукойл») или получать широкую известность (Российская ассоциация водоснабжения и водоотведения)</a:t>
            </a:r>
          </a:p>
          <a:p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Наиболее открытые компании создают условия для формирования требований к идентификации НДТ для соответствующих отраслей, проведению комплексных инспекций и формированию (открытой) отчетности</a:t>
            </a:r>
          </a:p>
          <a:p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Национальные стандарты по НДТ и системы добровольной сертификации создают условия для формирования группы лидеров – компаний, доказывающих целесообразность, экономическую эффективность и региональную применимость наилучших доступных технологий.</a:t>
            </a:r>
          </a:p>
          <a:p>
            <a:endParaRPr lang="ru-RU" sz="2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40960" cy="864096"/>
          </a:xfrm>
        </p:spPr>
        <p:txBody>
          <a:bodyPr>
            <a:noAutofit/>
          </a:bodyPr>
          <a:lstStyle/>
          <a:p>
            <a:pPr algn="ctr"/>
            <a:r>
              <a:rPr lang="ru-RU" sz="3600" b="1" i="0" dirty="0" smtClean="0">
                <a:latin typeface="Eras Medium ITC" pitchFamily="34" charset="0"/>
              </a:rPr>
              <a:t>Общее заключение</a:t>
            </a:r>
            <a:endParaRPr lang="en-GB" sz="3600" b="1" i="0" dirty="0">
              <a:solidFill>
                <a:schemeClr val="accent1"/>
              </a:solidFill>
              <a:latin typeface="Eras Medium ITC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34976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2852936"/>
            <a:ext cx="7772400" cy="1470025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vladimir.morozov@airgovernance.org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51898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9153</TotalTime>
  <Words>214</Words>
  <Application>Microsoft Office PowerPoint</Application>
  <PresentationFormat>On-screen Show (4:3)</PresentationFormat>
  <Paragraphs>43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Управление качеством воздуха в странах Восточного региона ЕИСП</vt:lpstr>
      <vt:lpstr>Основные особенности</vt:lpstr>
      <vt:lpstr>                     Стандарты по НДТ                     I</vt:lpstr>
      <vt:lpstr>Общее заключение</vt:lpstr>
      <vt:lpstr>Спасибо за внимание!  vladimir.morozov@airgovernance.org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Vladimir Morozov</cp:lastModifiedBy>
  <cp:revision>640</cp:revision>
  <cp:lastPrinted>2012-05-10T14:01:43Z</cp:lastPrinted>
  <dcterms:created xsi:type="dcterms:W3CDTF">2011-10-12T15:30:18Z</dcterms:created>
  <dcterms:modified xsi:type="dcterms:W3CDTF">2014-09-27T10:45:25Z</dcterms:modified>
</cp:coreProperties>
</file>