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notesSlides/notesSlide34.xml" ContentType="application/vnd.openxmlformats-officedocument.presentationml.notesSlide+xml"/>
  <Override PartName="/ppt/charts/chart5.xml" ContentType="application/vnd.openxmlformats-officedocument.drawingml.chart+xml"/>
  <Override PartName="/ppt/notesSlides/notesSlide35.xml" ContentType="application/vnd.openxmlformats-officedocument.presentationml.notesSlide+xml"/>
  <Override PartName="/ppt/charts/chart6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7" r:id="rId2"/>
    <p:sldId id="438" r:id="rId3"/>
    <p:sldId id="440" r:id="rId4"/>
    <p:sldId id="441" r:id="rId5"/>
    <p:sldId id="498" r:id="rId6"/>
    <p:sldId id="502" r:id="rId7"/>
    <p:sldId id="503" r:id="rId8"/>
    <p:sldId id="499" r:id="rId9"/>
    <p:sldId id="500" r:id="rId10"/>
    <p:sldId id="501" r:id="rId11"/>
    <p:sldId id="516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3" r:id="rId21"/>
    <p:sldId id="512" r:id="rId22"/>
    <p:sldId id="517" r:id="rId23"/>
    <p:sldId id="415" r:id="rId24"/>
    <p:sldId id="471" r:id="rId25"/>
    <p:sldId id="472" r:id="rId26"/>
    <p:sldId id="416" r:id="rId27"/>
    <p:sldId id="417" r:id="rId28"/>
    <p:sldId id="418" r:id="rId29"/>
    <p:sldId id="419" r:id="rId30"/>
    <p:sldId id="469" r:id="rId31"/>
    <p:sldId id="430" r:id="rId32"/>
    <p:sldId id="468" r:id="rId33"/>
    <p:sldId id="431" r:id="rId34"/>
    <p:sldId id="432" r:id="rId35"/>
    <p:sldId id="433" r:id="rId36"/>
    <p:sldId id="442" r:id="rId37"/>
    <p:sldId id="434" r:id="rId38"/>
    <p:sldId id="514" r:id="rId39"/>
    <p:sldId id="495" r:id="rId40"/>
    <p:sldId id="482" r:id="rId41"/>
    <p:sldId id="491" r:id="rId42"/>
    <p:sldId id="496" r:id="rId43"/>
    <p:sldId id="473" r:id="rId44"/>
    <p:sldId id="474" r:id="rId45"/>
    <p:sldId id="485" r:id="rId46"/>
    <p:sldId id="483" r:id="rId47"/>
    <p:sldId id="484" r:id="rId48"/>
    <p:sldId id="494" r:id="rId49"/>
    <p:sldId id="476" r:id="rId50"/>
    <p:sldId id="489" r:id="rId51"/>
    <p:sldId id="493" r:id="rId52"/>
    <p:sldId id="488" r:id="rId53"/>
    <p:sldId id="475" r:id="rId54"/>
    <p:sldId id="487" r:id="rId55"/>
    <p:sldId id="477" r:id="rId56"/>
    <p:sldId id="492" r:id="rId57"/>
    <p:sldId id="478" r:id="rId58"/>
    <p:sldId id="486" r:id="rId59"/>
    <p:sldId id="490" r:id="rId60"/>
    <p:sldId id="479" r:id="rId61"/>
    <p:sldId id="480" r:id="rId62"/>
    <p:sldId id="435" r:id="rId63"/>
    <p:sldId id="497" r:id="rId64"/>
    <p:sldId id="439" r:id="rId65"/>
    <p:sldId id="470" r:id="rId66"/>
    <p:sldId id="515" r:id="rId67"/>
    <p:sldId id="378" r:id="rId6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01CF"/>
    <a:srgbClr val="0066FF"/>
    <a:srgbClr val="028421"/>
    <a:srgbClr val="5C045E"/>
    <a:srgbClr val="D77249"/>
    <a:srgbClr val="5F015B"/>
    <a:srgbClr val="FFCC66"/>
    <a:srgbClr val="FF5050"/>
    <a:srgbClr val="E9E53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5255" autoAdjust="0"/>
  </p:normalViewPr>
  <p:slideViewPr>
    <p:cSldViewPr>
      <p:cViewPr>
        <p:scale>
          <a:sx n="100" d="100"/>
          <a:sy n="100" d="100"/>
        </p:scale>
        <p:origin x="-1890" y="-252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55;&#1088;&#1086;&#1080;&#1079;&#1074;&#1086;&#1076;&#1089;&#1090;&#1074;&#1086;%20&#1082;&#1080;&#1088;&#1087;&#1080;&#1095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55;&#1088;&#1086;&#1080;&#1079;&#1074;&#1086;&#1076;&#1089;&#1090;&#1074;&#1086;%20&#1087;&#1083;&#1080;&#1090;&#1082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69;&#1085;&#1077;&#1088;&#1075;&#1086;&#1087;&#1086;&#1090;&#1088;&#1077;&#1073;&#1083;&#1077;&#1085;&#1080;&#1077;%20&#1082;&#1080;&#1088;&#1087;&#1080;&#1095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42;&#1099;&#1073;&#1088;&#1086;&#1089;&#1099;%20&#1082;&#1080;&#1088;&#1087;&#1080;&#1095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69;&#1085;&#1077;&#1088;&#1075;&#1086;&#1087;&#1086;&#1090;&#1088;&#1077;&#1073;&#1083;&#1077;&#1085;&#1080;&#1077;%20&#1087;&#1083;&#1080;&#1090;&#1082;&#107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!Work\Dissertation\&#1050;&#1072;&#1088;&#1090;&#1080;&#1085;&#1082;&#1080;\&#1042;&#1099;&#1073;&#1088;&#1086;&#1089;&#1099;%20&#1087;&#1083;&#1080;&#1090;&#1082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42283950617644E-2"/>
          <c:y val="2.0284722222222256E-2"/>
          <c:w val="0.91155895061728398"/>
          <c:h val="0.9125580555555556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млрд. шт.</c:v>
                </c:pt>
              </c:strCache>
            </c:strRef>
          </c:tx>
          <c:spPr>
            <a:solidFill>
              <a:srgbClr val="C00000"/>
            </a:solidFill>
            <a:ln w="63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1000" b="0" i="0"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Sheet1!$B$2:$I$2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8"/>
                <c:pt idx="0">
                  <c:v>11.29</c:v>
                </c:pt>
                <c:pt idx="1">
                  <c:v>11.65</c:v>
                </c:pt>
                <c:pt idx="2">
                  <c:v>13.09</c:v>
                </c:pt>
                <c:pt idx="3">
                  <c:v>13.47</c:v>
                </c:pt>
                <c:pt idx="4">
                  <c:v>8.59</c:v>
                </c:pt>
                <c:pt idx="5">
                  <c:v>8.67</c:v>
                </c:pt>
                <c:pt idx="6">
                  <c:v>9.91</c:v>
                </c:pt>
                <c:pt idx="7">
                  <c:v>10.91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4823936"/>
        <c:axId val="128739200"/>
      </c:barChart>
      <c:dateAx>
        <c:axId val="114823936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/>
                </a:pPr>
                <a:r>
                  <a:rPr lang="ru-RU">
                    <a:latin typeface="Arial" pitchFamily="34" charset="0"/>
                    <a:cs typeface="Arial" pitchFamily="34" charset="0"/>
                  </a:rPr>
                  <a:t>год</a:t>
                </a:r>
                <a:endParaRPr lang="en-GB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9549669753086415"/>
              <c:y val="0.94788138888888962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anchor="t" anchorCtr="1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28739200"/>
        <c:crossesAt val="0"/>
        <c:auto val="0"/>
        <c:lblOffset val="100"/>
        <c:baseTimeUnit val="days"/>
      </c:dateAx>
      <c:valAx>
        <c:axId val="128739200"/>
        <c:scaling>
          <c:orientation val="minMax"/>
          <c:max val="15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 anchor="t" anchorCtr="1"/>
              <a:lstStyle/>
              <a:p>
                <a:pPr>
                  <a:defRPr sz="800" strike="noStrike" baseline="0">
                    <a:latin typeface="Arial" pitchFamily="34" charset="0"/>
                  </a:defRPr>
                </a:pPr>
                <a:r>
                  <a:rPr lang="ru-RU" sz="800" b="1" strike="noStrike" baseline="0">
                    <a:latin typeface="Arial" pitchFamily="34" charset="0"/>
                  </a:rPr>
                  <a:t>Производство керамического кирпича, млрд.штук</a:t>
                </a:r>
                <a:r>
                  <a:rPr lang="en-US" sz="800" b="1" strike="noStrike" baseline="0">
                    <a:latin typeface="Arial" pitchFamily="34" charset="0"/>
                  </a:rPr>
                  <a:t> </a:t>
                </a:r>
                <a:r>
                  <a:rPr lang="ru-RU" sz="800" b="1" strike="noStrike" baseline="0">
                    <a:latin typeface="Arial" pitchFamily="34" charset="0"/>
                  </a:rPr>
                  <a:t>условного кирпича</a:t>
                </a:r>
              </a:p>
              <a:p>
                <a:pPr>
                  <a:defRPr sz="800" strike="noStrike" baseline="0">
                    <a:latin typeface="Arial" pitchFamily="34" charset="0"/>
                  </a:defRPr>
                </a:pPr>
                <a:r>
                  <a:rPr lang="ru-RU" sz="800" b="1" strike="noStrike" baseline="0">
                    <a:latin typeface="Arial" pitchFamily="34" charset="0"/>
                  </a:rPr>
                  <a:t>в год</a:t>
                </a:r>
                <a:endParaRPr lang="en-GB" sz="800" b="1" strike="noStrike" baseline="0"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7.79981481481484E-2"/>
              <c:y val="2.8752777777777917E-3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</c:title>
        <c:numFmt formatCode="#,##0.00" sourceLinked="0"/>
        <c:majorTickMark val="out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114823936"/>
        <c:crosses val="autoZero"/>
        <c:crossBetween val="between"/>
        <c:majorUnit val="2"/>
        <c:minorUnit val="1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34038456879304E-2"/>
          <c:y val="2.0284722222222232E-2"/>
          <c:w val="0.89408240740740741"/>
          <c:h val="0.9125580555555556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млн. м2/год</c:v>
                </c:pt>
              </c:strCache>
            </c:strRef>
          </c:tx>
          <c:spPr>
            <a:solidFill>
              <a:srgbClr val="319729"/>
            </a:solidFill>
            <a:ln w="635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1000" b="0" i="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Sheet1!$B$3:$K$3</c:f>
              <c:numCache>
                <c:formatCode>0.0</c:formatCode>
                <c:ptCount val="10"/>
                <c:pt idx="0">
                  <c:v>75.900000000000006</c:v>
                </c:pt>
                <c:pt idx="1">
                  <c:v>87.1</c:v>
                </c:pt>
                <c:pt idx="2">
                  <c:v>99.3</c:v>
                </c:pt>
                <c:pt idx="3">
                  <c:v>121.9</c:v>
                </c:pt>
                <c:pt idx="4">
                  <c:v>138.6</c:v>
                </c:pt>
                <c:pt idx="5">
                  <c:v>148.1</c:v>
                </c:pt>
                <c:pt idx="6">
                  <c:v>117.6</c:v>
                </c:pt>
                <c:pt idx="7">
                  <c:v>127.6</c:v>
                </c:pt>
                <c:pt idx="8">
                  <c:v>137.9</c:v>
                </c:pt>
                <c:pt idx="9">
                  <c:v>155.80000000000001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8704384"/>
        <c:axId val="139809920"/>
      </c:barChart>
      <c:dateAx>
        <c:axId val="138704384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/>
                </a:pPr>
                <a:r>
                  <a:rPr lang="ru-RU">
                    <a:latin typeface="Arial" pitchFamily="34" charset="0"/>
                    <a:cs typeface="Arial" pitchFamily="34" charset="0"/>
                  </a:rPr>
                  <a:t>год</a:t>
                </a:r>
                <a:endParaRPr lang="en-GB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9549669753086415"/>
              <c:y val="0.94788138888888962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anchor="ctr" anchorCtr="1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39809920"/>
        <c:crossesAt val="0"/>
        <c:auto val="0"/>
        <c:lblOffset val="100"/>
        <c:baseTimeUnit val="days"/>
      </c:dateAx>
      <c:valAx>
        <c:axId val="139809920"/>
        <c:scaling>
          <c:orientation val="minMax"/>
          <c:max val="170"/>
          <c:min val="0"/>
        </c:scaling>
        <c:delete val="0"/>
        <c:axPos val="l"/>
        <c:majorGridlines>
          <c:spPr>
            <a:ln w="6350">
              <a:solidFill>
                <a:srgbClr val="319729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trike="noStrike" baseline="0">
                    <a:latin typeface="Arial" pitchFamily="34" charset="0"/>
                  </a:defRPr>
                </a:pPr>
                <a:r>
                  <a:rPr lang="ru-RU" sz="800" strike="noStrike" baseline="0">
                    <a:latin typeface="Arial" pitchFamily="34" charset="0"/>
                  </a:rPr>
                  <a:t>Производство керамической плитки, млн. м</a:t>
                </a:r>
                <a:r>
                  <a:rPr lang="ru-RU" sz="800" strike="noStrike" baseline="30000">
                    <a:latin typeface="Arial" pitchFamily="34" charset="0"/>
                  </a:rPr>
                  <a:t>2</a:t>
                </a:r>
                <a:r>
                  <a:rPr lang="ru-RU" sz="800" strike="noStrike" baseline="0">
                    <a:latin typeface="Arial" pitchFamily="34" charset="0"/>
                  </a:rPr>
                  <a:t> в год</a:t>
                </a:r>
                <a:endParaRPr lang="en-GB" sz="800" strike="noStrike" baseline="0"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8.6772530864197492E-2"/>
              <c:y val="2.8752777777777895E-3"/>
            </c:manualLayout>
          </c:layout>
          <c:overlay val="0"/>
          <c:spPr>
            <a:solidFill>
              <a:schemeClr val="bg1"/>
            </a:solidFill>
          </c:spPr>
        </c:title>
        <c:numFmt formatCode="#,##0.00" sourceLinked="0"/>
        <c:majorTickMark val="out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138704384"/>
        <c:crosses val="autoZero"/>
        <c:crossBetween val="between"/>
        <c:majorUnit val="20"/>
        <c:minorUnit val="1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45370370370355E-2"/>
          <c:y val="2.0284722222222232E-2"/>
          <c:w val="0.88922160493827163"/>
          <c:h val="0.93112611111111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ГДж/т</c:v>
                </c:pt>
              </c:strCache>
            </c:strRef>
          </c:tx>
          <c:spPr>
            <a:solidFill>
              <a:srgbClr val="EDAC4D"/>
            </a:solidFill>
            <a:ln w="63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1000" b="0" i="0"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Sheet1!$B$2:$K$2</c:f>
              <c:strCache>
                <c:ptCount val="10"/>
                <c:pt idx="0">
                  <c:v>Бангладеш
(1990-2000)</c:v>
                </c:pt>
                <c:pt idx="1">
                  <c:v>Индия
(1990-2000)</c:v>
                </c:pt>
                <c:pt idx="2">
                  <c:v>РФ старые
(1970-1980)</c:v>
                </c:pt>
                <c:pt idx="3">
                  <c:v>Франция
(1990-2000)</c:v>
                </c:pt>
                <c:pt idx="4">
                  <c:v>Германия
(1990-2000)</c:v>
                </c:pt>
                <c:pt idx="5">
                  <c:v>РФ новые
(после 2000)</c:v>
                </c:pt>
                <c:pt idx="6">
                  <c:v>Китай
(1990-2000)</c:v>
                </c:pt>
                <c:pt idx="7">
                  <c:v>Испания
(1990-2000)</c:v>
                </c:pt>
                <c:pt idx="8">
                  <c:v>Италия
(1990-2000)</c:v>
                </c:pt>
                <c:pt idx="9">
                  <c:v>Австрия
(1990-2000)</c:v>
                </c:pt>
              </c:strCache>
            </c:strRef>
          </c:cat>
          <c:val>
            <c:numRef>
              <c:f>Sheet1!$B$3:$K$3</c:f>
              <c:numCache>
                <c:formatCode>0.00</c:formatCode>
                <c:ptCount val="10"/>
                <c:pt idx="0">
                  <c:v>4.2</c:v>
                </c:pt>
                <c:pt idx="1">
                  <c:v>3.5</c:v>
                </c:pt>
                <c:pt idx="2">
                  <c:v>2.9</c:v>
                </c:pt>
                <c:pt idx="3">
                  <c:v>2.61</c:v>
                </c:pt>
                <c:pt idx="4">
                  <c:v>2.3099999999999987</c:v>
                </c:pt>
                <c:pt idx="5">
                  <c:v>2.2999999999999998</c:v>
                </c:pt>
                <c:pt idx="6">
                  <c:v>2.2799999999999998</c:v>
                </c:pt>
                <c:pt idx="7">
                  <c:v>2.2599999999999998</c:v>
                </c:pt>
                <c:pt idx="8">
                  <c:v>2</c:v>
                </c:pt>
                <c:pt idx="9">
                  <c:v>1.6900000000000019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5879552"/>
        <c:axId val="186616064"/>
      </c:barChart>
      <c:dateAx>
        <c:axId val="185879552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 baseline="0"/>
                </a:pPr>
                <a:r>
                  <a:rPr lang="ru-RU" sz="700" b="1" baseline="0">
                    <a:latin typeface="Arial" pitchFamily="34" charset="0"/>
                    <a:cs typeface="Arial" pitchFamily="34" charset="0"/>
                  </a:rPr>
                  <a:t>страна</a:t>
                </a:r>
              </a:p>
            </c:rich>
          </c:tx>
          <c:layout>
            <c:manualLayout>
              <c:xMode val="edge"/>
              <c:yMode val="edge"/>
              <c:x val="0.94180220466178421"/>
              <c:y val="0.9347361111111111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rot="0" vert="horz" anchor="t" anchorCtr="1"/>
          <a:lstStyle/>
          <a:p>
            <a:pPr>
              <a:defRPr sz="700"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86616064"/>
        <c:crossesAt val="0"/>
        <c:auto val="0"/>
        <c:lblOffset val="100"/>
        <c:baseTimeUnit val="days"/>
      </c:dateAx>
      <c:valAx>
        <c:axId val="186616064"/>
        <c:scaling>
          <c:orientation val="minMax"/>
          <c:max val="5.5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 anchor="t" anchorCtr="1"/>
              <a:lstStyle/>
              <a:p>
                <a:pPr>
                  <a:defRPr sz="700" strike="noStrike" baseline="0">
                    <a:latin typeface="Arial" pitchFamily="34" charset="0"/>
                  </a:defRPr>
                </a:pPr>
                <a:r>
                  <a:rPr lang="ru-RU" sz="700" strike="noStrike" baseline="0">
                    <a:latin typeface="Arial" pitchFamily="34" charset="0"/>
                  </a:rPr>
                  <a:t>Удельное энергопотребление,</a:t>
                </a:r>
              </a:p>
              <a:p>
                <a:pPr>
                  <a:defRPr sz="700" strike="noStrike" baseline="0">
                    <a:latin typeface="Arial" pitchFamily="34" charset="0"/>
                  </a:defRPr>
                </a:pPr>
                <a:r>
                  <a:rPr lang="ru-RU" sz="700" strike="noStrike" baseline="0">
                    <a:latin typeface="Arial" pitchFamily="34" charset="0"/>
                  </a:rPr>
                  <a:t>ГДж/т</a:t>
                </a:r>
                <a:r>
                  <a:rPr lang="en-US" sz="700" strike="noStrike" baseline="0">
                    <a:latin typeface="Arial" pitchFamily="34" charset="0"/>
                  </a:rPr>
                  <a:t> </a:t>
                </a:r>
                <a:r>
                  <a:rPr lang="ru-RU" sz="700" strike="noStrike" baseline="0">
                    <a:latin typeface="Arial" pitchFamily="34" charset="0"/>
                  </a:rPr>
                  <a:t>продукции</a:t>
                </a:r>
                <a:endParaRPr lang="en-GB" sz="700" strike="noStrike" baseline="0"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6.4426166484499253E-2"/>
              <c:y val="1.8122222222222253E-3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#,##0.00" sourceLinked="0"/>
        <c:majorTickMark val="out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185879552"/>
        <c:crosses val="autoZero"/>
        <c:crossBetween val="between"/>
        <c:majorUnit val="0.5"/>
        <c:minorUnit val="0.25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45370370370355E-2"/>
          <c:y val="2.0284722222222232E-2"/>
          <c:w val="0.90743024691358065"/>
          <c:h val="0.892520555555555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600" b="0" i="0"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РФ
(1970-1980)</c:v>
                </c:pt>
                <c:pt idx="1">
                  <c:v>США
(1970-1980)</c:v>
                </c:pt>
                <c:pt idx="2">
                  <c:v>Австралия
(1970-1980)</c:v>
                </c:pt>
                <c:pt idx="3">
                  <c:v>РФ
(начало 2000)</c:v>
                </c:pt>
                <c:pt idx="4">
                  <c:v>РФ
(после 2010)</c:v>
                </c:pt>
                <c:pt idx="5">
                  <c:v>Германия
(начало 2000)</c:v>
                </c:pt>
                <c:pt idx="6">
                  <c:v>ЕС
(НДТ)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2</c:v>
                </c:pt>
                <c:pt idx="1">
                  <c:v>1.5</c:v>
                </c:pt>
                <c:pt idx="2">
                  <c:v>0.60000000000000064</c:v>
                </c:pt>
                <c:pt idx="3">
                  <c:v>0.750000000000002</c:v>
                </c:pt>
                <c:pt idx="4">
                  <c:v>0.25</c:v>
                </c:pt>
                <c:pt idx="5">
                  <c:v>0.15000000000000024</c:v>
                </c:pt>
                <c:pt idx="6">
                  <c:v>0.19</c:v>
                </c:pt>
              </c:numCache>
            </c:numRef>
          </c:val>
        </c:ser>
        <c:ser>
          <c:idx val="0"/>
          <c:order val="1"/>
          <c:tx>
            <c:strRef>
              <c:f>Sheet1!$A$4</c:f>
              <c:strCache>
                <c:ptCount val="1"/>
                <c:pt idx="0">
                  <c:v>NO2</c:v>
                </c:pt>
              </c:strCache>
            </c:strRef>
          </c:tx>
          <c:spPr>
            <a:solidFill>
              <a:schemeClr val="accent6"/>
            </a:solidFill>
            <a:ln w="63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РФ
(1970-1980)</c:v>
                </c:pt>
                <c:pt idx="1">
                  <c:v>США
(1970-1980)</c:v>
                </c:pt>
                <c:pt idx="2">
                  <c:v>Австралия
(1970-1980)</c:v>
                </c:pt>
                <c:pt idx="3">
                  <c:v>РФ
(начало 2000)</c:v>
                </c:pt>
                <c:pt idx="4">
                  <c:v>РФ
(после 2010)</c:v>
                </c:pt>
                <c:pt idx="5">
                  <c:v>Германия
(начало 2000)</c:v>
                </c:pt>
                <c:pt idx="6">
                  <c:v>ЕС
(НДТ)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0.2</c:v>
                </c:pt>
                <c:pt idx="1">
                  <c:v>0.2</c:v>
                </c:pt>
                <c:pt idx="2">
                  <c:v>0.18000000000000024</c:v>
                </c:pt>
                <c:pt idx="3">
                  <c:v>0.05</c:v>
                </c:pt>
                <c:pt idx="4">
                  <c:v>0.1</c:v>
                </c:pt>
                <c:pt idx="5">
                  <c:v>0.18000000000000024</c:v>
                </c:pt>
                <c:pt idx="6">
                  <c:v>0.18000000000000024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SO2</c:v>
                </c:pt>
              </c:strCache>
            </c:strRef>
          </c:tx>
          <c:spPr>
            <a:solidFill>
              <a:srgbClr val="C00000"/>
            </a:solidFill>
            <a:ln w="6350"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РФ
(1970-1980)</c:v>
                </c:pt>
                <c:pt idx="1">
                  <c:v>США
(1970-1980)</c:v>
                </c:pt>
                <c:pt idx="2">
                  <c:v>Австралия
(1970-1980)</c:v>
                </c:pt>
                <c:pt idx="3">
                  <c:v>РФ
(начало 2000)</c:v>
                </c:pt>
                <c:pt idx="4">
                  <c:v>РФ
(после 2010)</c:v>
                </c:pt>
                <c:pt idx="5">
                  <c:v>Германия
(начало 2000)</c:v>
                </c:pt>
                <c:pt idx="6">
                  <c:v>ЕС
(НДТ)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0.05</c:v>
                </c:pt>
                <c:pt idx="1">
                  <c:v>0.28000000000000008</c:v>
                </c:pt>
                <c:pt idx="2">
                  <c:v>0.39000000000000107</c:v>
                </c:pt>
                <c:pt idx="3">
                  <c:v>0.05</c:v>
                </c:pt>
                <c:pt idx="4">
                  <c:v>2.0000000000000011E-2</c:v>
                </c:pt>
                <c:pt idx="5">
                  <c:v>4.0000000000000022E-2</c:v>
                </c:pt>
                <c:pt idx="6">
                  <c:v>4.0000000000000022E-2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449472"/>
        <c:axId val="29786496"/>
      </c:barChart>
      <c:dateAx>
        <c:axId val="203449472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 b="1" i="0" baseline="0"/>
                </a:pPr>
                <a:r>
                  <a:rPr lang="ru-RU" b="1" i="0" baseline="0">
                    <a:latin typeface="Arial" pitchFamily="34" charset="0"/>
                    <a:cs typeface="Arial" pitchFamily="34" charset="0"/>
                  </a:rPr>
                  <a:t>страна</a:t>
                </a:r>
                <a:endParaRPr lang="en-GB" b="1" i="0" baseline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92214382716049659"/>
              <c:y val="0.92385444444444464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rot="0" vert="horz" anchor="ctr" anchorCtr="1"/>
          <a:lstStyle/>
          <a:p>
            <a:pPr>
              <a:defRPr sz="700"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9786496"/>
        <c:crossesAt val="0"/>
        <c:auto val="0"/>
        <c:lblOffset val="100"/>
        <c:baseTimeUnit val="days"/>
      </c:dateAx>
      <c:valAx>
        <c:axId val="29786496"/>
        <c:scaling>
          <c:orientation val="minMax"/>
          <c:max val="2.2999999999999998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trike="noStrike" baseline="0">
                    <a:latin typeface="Arial" pitchFamily="34" charset="0"/>
                  </a:defRPr>
                </a:pPr>
                <a:r>
                  <a:rPr lang="ru-RU" sz="800" b="1" strike="noStrike" baseline="0">
                    <a:solidFill>
                      <a:schemeClr val="tx1"/>
                    </a:solidFill>
                    <a:latin typeface="Arial" pitchFamily="34" charset="0"/>
                  </a:rPr>
                  <a:t>Удельные выбросы ЗВ, кг/т продукции</a:t>
                </a:r>
                <a:endParaRPr lang="en-GB" sz="800" b="1" strike="noStrike" baseline="-25000">
                  <a:solidFill>
                    <a:schemeClr val="tx1"/>
                  </a:solidFill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6.5440740740740744E-2"/>
              <c:y val="1.868055555555569E-3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#,##0.00" sourceLinked="0"/>
        <c:majorTickMark val="none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203449472"/>
        <c:crosses val="autoZero"/>
        <c:crossBetween val="between"/>
        <c:majorUnit val="0.2"/>
        <c:minorUnit val="0.1"/>
      </c:valAx>
    </c:plotArea>
    <c:legend>
      <c:legendPos val="t"/>
      <c:layout>
        <c:manualLayout>
          <c:xMode val="edge"/>
          <c:yMode val="edge"/>
          <c:x val="0.65704722222222489"/>
          <c:y val="0.21982333333333404"/>
          <c:w val="0.20165339506172841"/>
          <c:h val="6.0195277777777778E-2"/>
        </c:manualLayout>
      </c:layout>
      <c:overlay val="1"/>
      <c:spPr>
        <a:solidFill>
          <a:schemeClr val="bg1"/>
        </a:solidFill>
        <a:ln w="9525">
          <a:noFill/>
        </a:ln>
        <a:effectLst/>
      </c:spPr>
      <c:txPr>
        <a:bodyPr/>
        <a:lstStyle/>
        <a:p>
          <a:pPr>
            <a:defRPr sz="1000" baseline="0">
              <a:latin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42283950617547E-2"/>
          <c:y val="2.0284722222222232E-2"/>
          <c:w val="0.88804043209876793"/>
          <c:h val="0.943496666666666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ГДж/т</c:v>
                </c:pt>
              </c:strCache>
            </c:strRef>
          </c:tx>
          <c:spPr>
            <a:solidFill>
              <a:srgbClr val="EDAC4D"/>
            </a:solidFill>
            <a:ln w="63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="1"/>
                      <a:t>6,00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b="0"/>
                      <a:t>6,00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1000" b="0" i="0"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Sheet1!$B$2:$J$2</c:f>
              <c:strCache>
                <c:ptCount val="9"/>
                <c:pt idx="0">
                  <c:v>Великобритания
(1990-2000)</c:v>
                </c:pt>
                <c:pt idx="1">
                  <c:v>Нидерланды
(1990-2000)</c:v>
                </c:pt>
                <c:pt idx="2">
                  <c:v>Греция
(1990-2000)</c:v>
                </c:pt>
                <c:pt idx="3">
                  <c:v>Германия
(1990-2000)</c:v>
                </c:pt>
                <c:pt idx="4">
                  <c:v>Франция
(1990-2000)</c:v>
                </c:pt>
                <c:pt idx="5">
                  <c:v>Россия
(после 2000)</c:v>
                </c:pt>
                <c:pt idx="6">
                  <c:v>Португалия
(1990-2000)</c:v>
                </c:pt>
                <c:pt idx="7">
                  <c:v>Испания
(1990-2000)</c:v>
                </c:pt>
                <c:pt idx="8">
                  <c:v>Италия
(1990-2000)</c:v>
                </c:pt>
              </c:strCache>
            </c:strRef>
          </c:cat>
          <c:val>
            <c:numRef>
              <c:f>Sheet1!$B$3:$J$3</c:f>
              <c:numCache>
                <c:formatCode>0.00</c:formatCode>
                <c:ptCount val="9"/>
                <c:pt idx="0">
                  <c:v>11.33</c:v>
                </c:pt>
                <c:pt idx="1">
                  <c:v>8.76</c:v>
                </c:pt>
                <c:pt idx="2">
                  <c:v>8.1</c:v>
                </c:pt>
                <c:pt idx="3">
                  <c:v>7.58</c:v>
                </c:pt>
                <c:pt idx="4">
                  <c:v>6.42</c:v>
                </c:pt>
                <c:pt idx="5">
                  <c:v>6</c:v>
                </c:pt>
                <c:pt idx="6">
                  <c:v>6</c:v>
                </c:pt>
                <c:pt idx="7">
                  <c:v>5.78</c:v>
                </c:pt>
                <c:pt idx="8">
                  <c:v>5.48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812224"/>
        <c:axId val="29897472"/>
      </c:barChart>
      <c:dateAx>
        <c:axId val="29812224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/>
                </a:pPr>
                <a:r>
                  <a:rPr lang="ru-RU" sz="700">
                    <a:latin typeface="Arial" pitchFamily="34" charset="0"/>
                    <a:cs typeface="Arial" pitchFamily="34" charset="0"/>
                  </a:rPr>
                  <a:t>страна</a:t>
                </a:r>
              </a:p>
            </c:rich>
          </c:tx>
          <c:layout>
            <c:manualLayout>
              <c:xMode val="edge"/>
              <c:yMode val="edge"/>
              <c:x val="0.9417552469135847"/>
              <c:y val="0.95046861111111103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rot="0" vert="horz" anchor="t" anchorCtr="1"/>
          <a:lstStyle/>
          <a:p>
            <a:pPr>
              <a:defRPr sz="500"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9897472"/>
        <c:crossesAt val="0"/>
        <c:auto val="0"/>
        <c:lblOffset val="100"/>
        <c:baseTimeUnit val="days"/>
      </c:dateAx>
      <c:valAx>
        <c:axId val="29897472"/>
        <c:scaling>
          <c:orientation val="minMax"/>
          <c:max val="13.5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trike="noStrike" baseline="0">
                    <a:latin typeface="Arial" pitchFamily="34" charset="0"/>
                  </a:defRPr>
                </a:pPr>
                <a:r>
                  <a:rPr lang="ru-RU" sz="700" b="1" strike="noStrike" baseline="0">
                    <a:latin typeface="Arial" pitchFamily="34" charset="0"/>
                  </a:rPr>
                  <a:t>Удельное энергопотребление,</a:t>
                </a:r>
              </a:p>
              <a:p>
                <a:pPr>
                  <a:defRPr strike="noStrike" baseline="0">
                    <a:latin typeface="Arial" pitchFamily="34" charset="0"/>
                  </a:defRPr>
                </a:pPr>
                <a:r>
                  <a:rPr lang="ru-RU" sz="700" b="1" strike="noStrike" baseline="0">
                    <a:latin typeface="Arial" pitchFamily="34" charset="0"/>
                  </a:rPr>
                  <a:t>ГДж/т продукции</a:t>
                </a:r>
                <a:endParaRPr lang="en-GB" sz="700" b="1" strike="noStrike" baseline="-25000"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7.6956481481481528E-2"/>
              <c:y val="9.6194444444444918E-4"/>
            </c:manualLayout>
          </c:layout>
          <c:overlay val="0"/>
          <c:spPr>
            <a:solidFill>
              <a:schemeClr val="bg1"/>
            </a:solidFill>
          </c:spPr>
        </c:title>
        <c:numFmt formatCode="#,##0.00" sourceLinked="0"/>
        <c:majorTickMark val="none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29812224"/>
        <c:crosses val="autoZero"/>
        <c:crossBetween val="between"/>
        <c:majorUnit val="1"/>
        <c:minorUnit val="0.5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45370370370355E-2"/>
          <c:y val="2.0284722222222232E-2"/>
          <c:w val="0.90743024691358065"/>
          <c:h val="0.892520555555555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 anchor="t" anchorCtr="1"/>
              <a:lstStyle/>
              <a:p>
                <a:pPr>
                  <a:defRPr sz="600" b="0" i="0" baseline="0">
                    <a:latin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Австралия
(1990-е)</c:v>
                </c:pt>
                <c:pt idx="1">
                  <c:v>США
(1990-е)</c:v>
                </c:pt>
                <c:pt idx="2">
                  <c:v>РФ
(начало 2000)</c:v>
                </c:pt>
                <c:pt idx="3">
                  <c:v>РФ
(после 2010)</c:v>
                </c:pt>
                <c:pt idx="4">
                  <c:v>Испания
(начало 2000)</c:v>
                </c:pt>
                <c:pt idx="5">
                  <c:v>Великобри-
тания</c:v>
                </c:pt>
                <c:pt idx="6">
                  <c:v>ЕС
(экомаркировка)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1.85</c:v>
                </c:pt>
                <c:pt idx="1">
                  <c:v>1.6500000000000001</c:v>
                </c:pt>
                <c:pt idx="2">
                  <c:v>0.35000000000000031</c:v>
                </c:pt>
                <c:pt idx="3">
                  <c:v>0.27</c:v>
                </c:pt>
                <c:pt idx="5">
                  <c:v>8.0000000000000043E-2</c:v>
                </c:pt>
              </c:numCache>
            </c:numRef>
          </c:val>
        </c:ser>
        <c:ser>
          <c:idx val="0"/>
          <c:order val="1"/>
          <c:tx>
            <c:strRef>
              <c:f>Sheet1!$A$4</c:f>
              <c:strCache>
                <c:ptCount val="1"/>
                <c:pt idx="0">
                  <c:v>NO2</c:v>
                </c:pt>
              </c:strCache>
            </c:strRef>
          </c:tx>
          <c:spPr>
            <a:solidFill>
              <a:schemeClr val="accent6"/>
            </a:solidFill>
            <a:ln w="63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Австралия
(1990-е)</c:v>
                </c:pt>
                <c:pt idx="1">
                  <c:v>США
(1990-е)</c:v>
                </c:pt>
                <c:pt idx="2">
                  <c:v>РФ
(начало 2000)</c:v>
                </c:pt>
                <c:pt idx="3">
                  <c:v>РФ
(после 2010)</c:v>
                </c:pt>
                <c:pt idx="4">
                  <c:v>Испания
(начало 2000)</c:v>
                </c:pt>
                <c:pt idx="5">
                  <c:v>Великобри-
тания</c:v>
                </c:pt>
                <c:pt idx="6">
                  <c:v>ЕС
(экомаркировка)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0.5</c:v>
                </c:pt>
                <c:pt idx="1">
                  <c:v>0.27</c:v>
                </c:pt>
                <c:pt idx="2">
                  <c:v>0.32000000000000106</c:v>
                </c:pt>
                <c:pt idx="3">
                  <c:v>0.30000000000000032</c:v>
                </c:pt>
                <c:pt idx="4">
                  <c:v>0.2</c:v>
                </c:pt>
                <c:pt idx="5">
                  <c:v>0.1</c:v>
                </c:pt>
                <c:pt idx="6">
                  <c:v>0.125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SO2</c:v>
                </c:pt>
              </c:strCache>
            </c:strRef>
          </c:tx>
          <c:spPr>
            <a:solidFill>
              <a:srgbClr val="C00000"/>
            </a:solidFill>
            <a:ln w="6350"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Sheet1!$B$2:$H$2</c:f>
              <c:strCache>
                <c:ptCount val="7"/>
                <c:pt idx="0">
                  <c:v>Австралия
(1990-е)</c:v>
                </c:pt>
                <c:pt idx="1">
                  <c:v>США
(1990-е)</c:v>
                </c:pt>
                <c:pt idx="2">
                  <c:v>РФ
(начало 2000)</c:v>
                </c:pt>
                <c:pt idx="3">
                  <c:v>РФ
(после 2010)</c:v>
                </c:pt>
                <c:pt idx="4">
                  <c:v>Испания
(начало 2000)</c:v>
                </c:pt>
                <c:pt idx="5">
                  <c:v>Великобри-
тания</c:v>
                </c:pt>
                <c:pt idx="6">
                  <c:v>ЕС
(экомаркировка)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0.1</c:v>
                </c:pt>
                <c:pt idx="1">
                  <c:v>0.1</c:v>
                </c:pt>
                <c:pt idx="2">
                  <c:v>2.0000000000000052E-3</c:v>
                </c:pt>
                <c:pt idx="3">
                  <c:v>2.0000000000000052E-3</c:v>
                </c:pt>
                <c:pt idx="4">
                  <c:v>0.2</c:v>
                </c:pt>
                <c:pt idx="5">
                  <c:v>0.2</c:v>
                </c:pt>
                <c:pt idx="6">
                  <c:v>7.5000000000000011E-2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111232"/>
        <c:axId val="30113152"/>
      </c:barChart>
      <c:dateAx>
        <c:axId val="30111232"/>
        <c:scaling>
          <c:orientation val="minMax"/>
        </c:scaling>
        <c:delete val="0"/>
        <c:axPos val="b"/>
        <c:title>
          <c:tx>
            <c:rich>
              <a:bodyPr rot="0" vert="horz" anchor="t" anchorCtr="0"/>
              <a:lstStyle/>
              <a:p>
                <a:pPr>
                  <a:defRPr b="1" i="0" baseline="0"/>
                </a:pPr>
                <a:r>
                  <a:rPr lang="ru-RU" b="1" i="0" baseline="0">
                    <a:latin typeface="Arial" pitchFamily="34" charset="0"/>
                    <a:cs typeface="Arial" pitchFamily="34" charset="0"/>
                  </a:rPr>
                  <a:t>страна</a:t>
                </a:r>
                <a:endParaRPr lang="en-GB" b="1" i="0" baseline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92214382716049659"/>
              <c:y val="0.91327111111111114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cross"/>
        <c:minorTickMark val="none"/>
        <c:tickLblPos val="low"/>
        <c:spPr>
          <a:noFill/>
          <a:ln w="19050">
            <a:solidFill>
              <a:srgbClr val="9BBB59">
                <a:lumMod val="50000"/>
              </a:srgbClr>
            </a:solidFill>
          </a:ln>
        </c:spPr>
        <c:txPr>
          <a:bodyPr rot="0" vert="horz" anchor="ctr" anchorCtr="1"/>
          <a:lstStyle/>
          <a:p>
            <a:pPr>
              <a:defRPr sz="700"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0113152"/>
        <c:crossesAt val="0"/>
        <c:auto val="0"/>
        <c:lblOffset val="100"/>
        <c:baseTimeUnit val="days"/>
      </c:dateAx>
      <c:valAx>
        <c:axId val="30113152"/>
        <c:scaling>
          <c:orientation val="minMax"/>
          <c:max val="2.2999999999999998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trike="noStrike" baseline="0">
                    <a:latin typeface="Arial" pitchFamily="34" charset="0"/>
                  </a:defRPr>
                </a:pPr>
                <a:r>
                  <a:rPr lang="ru-RU" sz="800" b="1" strike="noStrike" baseline="0">
                    <a:solidFill>
                      <a:schemeClr val="tx1"/>
                    </a:solidFill>
                    <a:latin typeface="Arial" pitchFamily="34" charset="0"/>
                  </a:rPr>
                  <a:t>Удельные выбросы ЗВ, кг/т продукции</a:t>
                </a:r>
                <a:endParaRPr lang="en-GB" sz="800" b="1" strike="noStrike" baseline="-25000">
                  <a:solidFill>
                    <a:schemeClr val="tx1"/>
                  </a:solidFill>
                  <a:latin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6.5440740740740744E-2"/>
              <c:y val="1.8680555555555685E-3"/>
            </c:manualLayout>
          </c:layout>
          <c:overlay val="0"/>
          <c:spPr>
            <a:solidFill>
              <a:schemeClr val="bg1"/>
            </a:solidFill>
            <a:ln>
              <a:noFill/>
            </a:ln>
          </c:spPr>
        </c:title>
        <c:numFmt formatCode="#,##0.00" sourceLinked="0"/>
        <c:majorTickMark val="none"/>
        <c:minorTickMark val="out"/>
        <c:tickLblPos val="nextTo"/>
        <c:spPr>
          <a:noFill/>
          <a:ln w="19050" cap="rnd">
            <a:solidFill>
              <a:schemeClr val="accent3">
                <a:lumMod val="50000"/>
              </a:schemeClr>
            </a:solidFill>
          </a:ln>
          <a:effectLst/>
        </c:spPr>
        <c:txPr>
          <a:bodyPr rot="0" vert="horz" anchor="ctr" anchorCtr="0"/>
          <a:lstStyle/>
          <a:p>
            <a:pPr>
              <a:defRPr b="1" i="0" baseline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defRPr>
            </a:pPr>
            <a:endParaRPr lang="en-US"/>
          </a:p>
        </c:txPr>
        <c:crossAx val="30111232"/>
        <c:crosses val="autoZero"/>
        <c:crossBetween val="between"/>
        <c:majorUnit val="0.2"/>
        <c:minorUnit val="0.1"/>
      </c:valAx>
    </c:plotArea>
    <c:legend>
      <c:legendPos val="t"/>
      <c:layout>
        <c:manualLayout>
          <c:xMode val="edge"/>
          <c:yMode val="edge"/>
          <c:x val="0.65704722222222478"/>
          <c:y val="0.21982333333333401"/>
          <c:w val="0.20165339506172841"/>
          <c:h val="6.0195277777777778E-2"/>
        </c:manualLayout>
      </c:layout>
      <c:overlay val="1"/>
      <c:spPr>
        <a:solidFill>
          <a:schemeClr val="bg1"/>
        </a:solidFill>
        <a:ln w="9525">
          <a:noFill/>
        </a:ln>
        <a:effectLst/>
      </c:spPr>
      <c:txPr>
        <a:bodyPr/>
        <a:lstStyle/>
        <a:p>
          <a:pPr>
            <a:defRPr sz="1000" baseline="0">
              <a:latin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120EB-E034-49B0-9174-6DCFD20037F2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59030-A2DD-403A-A41B-84D71608A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5F3A010-5C24-4441-AA09-F84D667FBE29}" type="datetimeFigureOut">
              <a:rPr lang="en-GB" smtClean="0"/>
              <a:pPr/>
              <a:t>25/09/2014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12E0633-D742-427C-95D8-0F1C541939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4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5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205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021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основе разработки реестра НДТ газовой отрасли положена идея и опыт разработки и внедрения европейских справочников </a:t>
            </a:r>
            <a:r>
              <a:rPr lang="en-US" dirty="0"/>
              <a:t>BREFs</a:t>
            </a:r>
            <a:r>
              <a:rPr lang="ru-RU" dirty="0"/>
              <a:t>.</a:t>
            </a:r>
          </a:p>
          <a:p>
            <a:r>
              <a:rPr lang="ru-RU" dirty="0"/>
              <a:t>Законодательной основой для разработки являются основы государственной политики России в области экологического развития, государственная программа «Охрана окружающей среды» и ФЗ №219-ФЗ.</a:t>
            </a:r>
          </a:p>
          <a:p>
            <a:r>
              <a:rPr lang="ru-RU" dirty="0"/>
              <a:t>При разработке реестра были учтены требования национальных стандартов в части НДТ и установочных отраслевых документов, таких как Экологическая политика и Корпоративные экологические цели, Концепция энергосбережения и корпоративные программы по всем основным направлениям деятельности компании.</a:t>
            </a:r>
          </a:p>
          <a:p>
            <a:r>
              <a:rPr lang="ru-RU" dirty="0"/>
              <a:t>Реестр охватывает технологии основного производства дочерних обществ ОАО «Газпром», осуществляющих добычу, транспортировку, хранение и переработку углеводородного сырья и предназначен для применения в структурных подразделениях, дочерних обществах и организациях ОАО «Газпром», а также в научных и иных организациях, осуществляющих деятельность по охране окружающей среды, разработке проектной документации, совершенствованию и разработке новых технологий.</a:t>
            </a:r>
          </a:p>
          <a:p>
            <a:r>
              <a:rPr lang="ru-RU" dirty="0"/>
              <a:t>Исходной информацией для разработки реестра служили данные экологической отчетности компании, отчеты о НИОКР по экологическим проблемам  и данные по перспективным технологиям.</a:t>
            </a:r>
          </a:p>
          <a:p>
            <a:r>
              <a:rPr lang="ru-RU" b="1" dirty="0"/>
              <a:t>Наилучшие:</a:t>
            </a:r>
            <a:endParaRPr lang="ru-RU" dirty="0"/>
          </a:p>
          <a:p>
            <a:pPr lvl="0"/>
            <a:r>
              <a:rPr lang="ru-RU" dirty="0"/>
              <a:t>достигающие высокого уровня защиты ОС в целом наиболее эффективным способом </a:t>
            </a:r>
          </a:p>
          <a:p>
            <a:r>
              <a:rPr lang="ru-RU" b="1" dirty="0"/>
              <a:t>Доступные:</a:t>
            </a:r>
            <a:endParaRPr lang="ru-RU" dirty="0"/>
          </a:p>
          <a:p>
            <a:pPr lvl="0"/>
            <a:r>
              <a:rPr lang="ru-RU" dirty="0"/>
              <a:t>разработанные </a:t>
            </a:r>
            <a:r>
              <a:rPr lang="ru-RU" u="sng" dirty="0"/>
              <a:t>и готовые к внедрению в соответствующей отрасли, </a:t>
            </a:r>
            <a:r>
              <a:rPr lang="ru-RU" dirty="0"/>
              <a:t>экономически эффективные</a:t>
            </a:r>
            <a:r>
              <a:rPr lang="ru-RU" u="sng" dirty="0"/>
              <a:t>, технически осуществимые и применимые для конкретного предприятия</a:t>
            </a:r>
            <a:endParaRPr lang="ru-RU" dirty="0"/>
          </a:p>
          <a:p>
            <a:r>
              <a:rPr lang="ru-RU" b="1" dirty="0"/>
              <a:t>Технологии (методы):</a:t>
            </a:r>
            <a:endParaRPr lang="ru-RU" dirty="0"/>
          </a:p>
          <a:p>
            <a:pPr lvl="0"/>
            <a:r>
              <a:rPr lang="ru-RU" b="1" dirty="0"/>
              <a:t>технологии</a:t>
            </a:r>
            <a:endParaRPr lang="ru-RU" dirty="0"/>
          </a:p>
          <a:p>
            <a:pPr lvl="0"/>
            <a:r>
              <a:rPr lang="ru-RU" b="1" dirty="0"/>
              <a:t>технические решения (</a:t>
            </a:r>
            <a:r>
              <a:rPr lang="ru-RU" b="1" u="sng" dirty="0"/>
              <a:t>техника защиты ОС</a:t>
            </a:r>
            <a:r>
              <a:rPr lang="ru-RU" b="1" dirty="0"/>
              <a:t>)</a:t>
            </a:r>
            <a:endParaRPr lang="ru-RU" dirty="0"/>
          </a:p>
          <a:p>
            <a:pPr lvl="0"/>
            <a:r>
              <a:rPr lang="ru-RU" b="1" dirty="0"/>
              <a:t>способы </a:t>
            </a:r>
            <a:r>
              <a:rPr lang="ru-RU" b="1" u="sng" dirty="0"/>
              <a:t>проектирования и внедрения</a:t>
            </a:r>
            <a:endParaRPr lang="ru-RU" dirty="0"/>
          </a:p>
          <a:p>
            <a:pPr lvl="0"/>
            <a:r>
              <a:rPr lang="ru-RU" b="1" u="sng" dirty="0"/>
              <a:t>управление</a:t>
            </a:r>
            <a:r>
              <a:rPr lang="ru-RU" b="1" dirty="0"/>
              <a:t>, обслуживание, эксплуатация</a:t>
            </a:r>
            <a:endParaRPr lang="ru-RU" dirty="0"/>
          </a:p>
          <a:p>
            <a:pPr lvl="0"/>
            <a:r>
              <a:rPr lang="ru-RU" b="1" dirty="0"/>
              <a:t>вывод из эксплуатации.</a:t>
            </a:r>
            <a:endParaRPr lang="ru-RU" dirty="0"/>
          </a:p>
          <a:p>
            <a:r>
              <a:rPr lang="ru-RU" b="1" dirty="0"/>
              <a:t>Статья 28.1 ФЗ 219 «К областям применения НДТ могут быть отнесены…технологические процессы, оборудование, технические способы и методы…»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5162"/>
            <a:fld id="{06872AA5-BBC7-4DD9-BC41-E6006626EA13}" type="slidenum">
              <a:rPr lang="ru-RU" smtClean="0">
                <a:latin typeface="Arial" pitchFamily="34" charset="0"/>
              </a:rPr>
              <a:pPr defTabSz="955162"/>
              <a:t>14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 ставкам платы применяются следующие коэффициенты:</a:t>
            </a:r>
          </a:p>
          <a:p>
            <a:pPr marL="361370" lvl="1"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	коэффициент 0 – после реализации программы внедрения наилучших доступных технологий</a:t>
            </a:r>
          </a:p>
          <a:p>
            <a:pPr marL="361370" lvl="1"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–	коэффициент 25 – за временно разрешенные выбросы (сбросы) при наличии согласованного с органом исполнительной власти плана мероприятий. Срок реализации мероприятий не должен превышать 7 лет и не подлежит продлению</a:t>
            </a:r>
          </a:p>
          <a:p>
            <a:pPr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–	коэффициент 100 –  за выбросы (сбросы) в случае невыполнения мероприятий за все время, отпущенное на внедрение мероприятий </a:t>
            </a:r>
          </a:p>
          <a:p>
            <a:pPr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u="sng" dirty="0" smtClean="0">
                <a:latin typeface="Calibri" pitchFamily="34" charset="0"/>
                <a:cs typeface="Arial" pitchFamily="34" charset="0"/>
              </a:rPr>
              <a:t>Административные меры по переходу на НДТ  включают в себя:</a:t>
            </a:r>
            <a:r>
              <a:rPr lang="ru-RU" b="1" dirty="0" smtClean="0">
                <a:latin typeface="Calibri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Calibri" pitchFamily="34" charset="0"/>
                <a:cs typeface="Arial" pitchFamily="34" charset="0"/>
              </a:rPr>
              <a:t>С 2012 до 2014 года</a:t>
            </a:r>
            <a:r>
              <a:rPr lang="ru-RU" dirty="0" smtClean="0">
                <a:latin typeface="Calibri" pitchFamily="34" charset="0"/>
                <a:cs typeface="Arial" pitchFamily="34" charset="0"/>
              </a:rPr>
              <a:t> - разработка всей необходимой документации и  подготовка соответствующих нормативных актов. </a:t>
            </a:r>
          </a:p>
          <a:p>
            <a:pPr algn="just"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Calibri" pitchFamily="34" charset="0"/>
                <a:cs typeface="Arial" pitchFamily="34" charset="0"/>
              </a:rPr>
              <a:t>С 2014</a:t>
            </a:r>
            <a:r>
              <a:rPr lang="ru-RU" dirty="0" smtClean="0">
                <a:latin typeface="Calibri" pitchFamily="34" charset="0"/>
                <a:cs typeface="Arial" pitchFamily="34" charset="0"/>
              </a:rPr>
              <a:t> года вводится запрет на проектирование новых предприятий, не соответствующих НДТ.</a:t>
            </a:r>
          </a:p>
          <a:p>
            <a:pPr algn="just"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Calibri" pitchFamily="34" charset="0"/>
                <a:cs typeface="Arial" pitchFamily="34" charset="0"/>
              </a:rPr>
              <a:t>С 2016</a:t>
            </a:r>
            <a:r>
              <a:rPr lang="ru-RU" dirty="0" smtClean="0">
                <a:latin typeface="Calibri" pitchFamily="34" charset="0"/>
                <a:cs typeface="Arial" pitchFamily="34" charset="0"/>
              </a:rPr>
              <a:t> года вводится запрет на ввод в эксплуатацию новых объектов, чьи выбросы и сбросы не соответствуют НДТ, за исключением тех предприятий, которые проектировались до изменения законодательства. </a:t>
            </a:r>
          </a:p>
          <a:p>
            <a:pPr algn="just"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b="1" dirty="0" smtClean="0">
                <a:latin typeface="Calibri" pitchFamily="34" charset="0"/>
                <a:cs typeface="Arial" pitchFamily="34" charset="0"/>
              </a:rPr>
              <a:t>С 2020</a:t>
            </a:r>
            <a:r>
              <a:rPr lang="ru-RU" dirty="0" smtClean="0">
                <a:latin typeface="Calibri" pitchFamily="34" charset="0"/>
                <a:cs typeface="Arial" pitchFamily="34" charset="0"/>
              </a:rPr>
              <a:t> года вводимые административные ограничения будут касаться существующих предприятий. При этом, если существующие предприятия до 2020 года начали программу модернизации, то им предоставляется ещё пятилетний период для её завершения.</a:t>
            </a:r>
          </a:p>
          <a:p>
            <a:pPr algn="just">
              <a:lnSpc>
                <a:spcPct val="90000"/>
              </a:lnSpc>
              <a:spcAft>
                <a:spcPts val="601"/>
              </a:spcAft>
              <a:tabLst>
                <a:tab pos="362962" algn="l"/>
                <a:tab pos="716372" algn="l"/>
              </a:tabLst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При формировании технических и экологических требований НДТ предполагается адаптация разработанных в ЕС  Справочников НДТ, в том числе «НДТ для крупных </a:t>
            </a:r>
            <a:r>
              <a:rPr lang="ru-RU" sz="1100" b="1" dirty="0" err="1">
                <a:latin typeface="Calibri" pitchFamily="34" charset="0"/>
                <a:cs typeface="Arial" pitchFamily="34" charset="0"/>
              </a:rPr>
              <a:t>топливосжигаюших</a:t>
            </a:r>
            <a:r>
              <a:rPr lang="ru-RU" sz="1100" b="1" dirty="0">
                <a:latin typeface="Calibri" pitchFamily="34" charset="0"/>
                <a:cs typeface="Arial" pitchFamily="34" charset="0"/>
              </a:rPr>
              <a:t> установок – </a:t>
            </a:r>
            <a:r>
              <a:rPr lang="en-US" sz="1100" b="1" dirty="0">
                <a:latin typeface="Calibri" pitchFamily="34" charset="0"/>
                <a:cs typeface="Arial" pitchFamily="34" charset="0"/>
              </a:rPr>
              <a:t>BREF LCP</a:t>
            </a:r>
            <a:r>
              <a:rPr lang="ru-RU" b="1" dirty="0" smtClean="0">
                <a:latin typeface="Calibri" pitchFamily="34" charset="0"/>
                <a:cs typeface="Arial" pitchFamily="34" charset="0"/>
              </a:rPr>
              <a:t>».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62962" algn="l"/>
                <a:tab pos="716372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5162"/>
            <a:fld id="{63460213-90D2-4E70-BBC3-104C95309225}" type="slidenum">
              <a:rPr lang="ru-RU" smtClean="0">
                <a:latin typeface="Arial" pitchFamily="34" charset="0"/>
              </a:rPr>
              <a:pPr defTabSz="955162"/>
              <a:t>15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Разработка справочников по сегментам</a:t>
            </a:r>
            <a:r>
              <a:rPr lang="ru-RU" baseline="0" dirty="0" smtClean="0"/>
              <a:t> добыча, транспортировка и хранение газа была выполнена с нуля.</a:t>
            </a:r>
          </a:p>
          <a:p>
            <a:pPr defTabSz="913211">
              <a:defRPr/>
            </a:pPr>
            <a:r>
              <a:rPr lang="ru-RU" b="1" dirty="0" smtClean="0"/>
              <a:t>Технологическая цепочка – «слабое звено» - замена, оценка эколого-экономическая. Модернизация – как непосредственно оборудования, так и применение природоохранных технологий</a:t>
            </a:r>
          </a:p>
          <a:p>
            <a:endParaRPr lang="ru-RU" baseline="0" dirty="0" smtClean="0"/>
          </a:p>
          <a:p>
            <a:pPr defTabSz="913211">
              <a:defRPr/>
            </a:pPr>
            <a:r>
              <a:rPr lang="ru-RU" dirty="0" smtClean="0"/>
              <a:t>Разработано 19 инвентарных</a:t>
            </a:r>
            <a:r>
              <a:rPr lang="ru-RU" baseline="0" dirty="0" smtClean="0"/>
              <a:t> карт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66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Вариант 0. Эксплуатация</a:t>
            </a:r>
            <a:r>
              <a:rPr lang="ru-RU" baseline="0" dirty="0" smtClean="0"/>
              <a:t> ГПА 16 Урал. Эксплуатационные затраты приняты как 20% от капитальных затрат (стоимости ГПА).</a:t>
            </a:r>
          </a:p>
          <a:p>
            <a:r>
              <a:rPr lang="ru-RU" baseline="0" dirty="0" smtClean="0"/>
              <a:t>Вариант 1. Замена на новый ГПА. Договорная цена ГПА. Данные Ж. Газовая промышленность. Эксплуатационные затраты приняты как 20% от капитальных затрат (стоимости ГПА).</a:t>
            </a:r>
          </a:p>
          <a:p>
            <a:r>
              <a:rPr lang="ru-RU" baseline="0" dirty="0" smtClean="0"/>
              <a:t>Вариант 2. Замена двигателя. Данные ГТ </a:t>
            </a:r>
            <a:r>
              <a:rPr lang="ru-RU" baseline="0" dirty="0" err="1" smtClean="0"/>
              <a:t>Югорск</a:t>
            </a:r>
            <a:r>
              <a:rPr lang="ru-RU" baseline="0" dirty="0" smtClean="0"/>
              <a:t> по замене двигателя.</a:t>
            </a:r>
          </a:p>
          <a:p>
            <a:r>
              <a:rPr lang="ru-RU" baseline="0" dirty="0" smtClean="0"/>
              <a:t>Вариант 3. Замена камеры сгорания. Данные ГТ </a:t>
            </a:r>
            <a:r>
              <a:rPr lang="ru-RU" baseline="0" dirty="0" err="1" smtClean="0"/>
              <a:t>Югорск</a:t>
            </a:r>
            <a:r>
              <a:rPr lang="ru-RU" baseline="0" dirty="0" smtClean="0"/>
              <a:t> по замене камеры сгорания.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61479" algn="just" defTabSz="913211">
              <a:defRPr/>
            </a:pPr>
            <a:r>
              <a:rPr lang="ru-RU" sz="1000" dirty="0"/>
              <a:t>Сформированы инвентарные карты перспективных (инновационных) технологий, которые позволяют предотвратить и/или значительно снизить негативное воздействие на окружающую среду за счет использования новейших научных, инженерно-технических или организационных решений. В случае успешной апробации предложенных перспективных технологий, они могут быть рекомендованы для внедрения в качестве НДТ.</a:t>
            </a:r>
          </a:p>
          <a:p>
            <a:pPr indent="361479" algn="just"/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6F15B-B128-411B-BA3A-7A83928AF0BE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0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423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897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38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31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45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491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44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252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6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751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73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271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64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909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967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186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67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639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30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27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096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435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32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856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119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66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517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58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1940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9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0459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773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48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7468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247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874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9169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08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36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06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7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3099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773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896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0004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759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530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964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0949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47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1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6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3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/>
          <a:lstStyle>
            <a:lvl1pPr algn="ctr">
              <a:defRPr b="0" i="0">
                <a:solidFill>
                  <a:srgbClr val="FFFFE1"/>
                </a:solidFill>
                <a:latin typeface="Eras Light IT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44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2" descr="800px-Flag_of_Europe_sv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93296"/>
            <a:ext cx="842184" cy="56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99806"/>
            <a:ext cx="7308304" cy="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DFF4-E9A5-441D-A6A2-D80A23D654D5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003-1C4B-4999-87D4-EF71ED0189FF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>
            <a:lvl1pPr>
              <a:spcBef>
                <a:spcPts val="1200"/>
              </a:spcBef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EC4D-E459-4646-8543-C1F56E2E40D9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60FC-6FC0-413A-A7DC-74239CF47222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DDDB-FA0F-47B4-A85B-A91B3BA202FC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7DEB-700D-45F5-819F-863FAF8595C1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E566-DB6D-4AB4-9B8F-5424AF4DB02B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7B39-525F-4649-877E-9CAD7A5C79A9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E03BD-CFEF-4079-B985-C06CFCB90BCB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921D-7269-4527-A191-9337A960AD08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FA243AC-155C-4F98-9883-BF09A71BEAFC}" type="datetime1">
              <a:rPr lang="en-GB" smtClean="0"/>
              <a:pPr/>
              <a:t>25/09/2014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oleObject" Target="../embeddings/Microsoft_Excel_97-2003_Worksheet3.xls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oleObject" Target="../embeddings/Microsoft_Excel_97-2003_Worksheet2.xls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mbegak@gmail.com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guseva@muctr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08" y="404664"/>
            <a:ext cx="9036496" cy="921345"/>
          </a:xfrm>
        </p:spPr>
        <p:txBody>
          <a:bodyPr>
            <a:normAutofit/>
          </a:bodyPr>
          <a:lstStyle/>
          <a:p>
            <a:r>
              <a:rPr lang="ru-RU" sz="3200" dirty="0"/>
              <a:t>Управление качеством воздуха в странах Восточного региона ЕИСП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8280920" cy="37444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Добровольные инструменты внедрения наилучших доступных технологий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</a:b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М.В.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Бегак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, Т.В. Гусева</a:t>
            </a:r>
            <a:endParaRPr lang="en-GB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04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Углеродная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отчётность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4321051" cy="51424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Методика оценки выбросов парниковых газов разработана для российских водоканалов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Пилотное предприятие –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Волдоканал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Санкт-Петербурга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Минэкономразвития предлагает включить углеродную отчетность в раздел обязательной и распространить на выбросы ПГ требования экологических разрешений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53" y="620688"/>
            <a:ext cx="4324325" cy="60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52753" y="620688"/>
            <a:ext cx="4324325" cy="607853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accent1"/>
                </a:solidFill>
                <a:latin typeface="Eras Medium ITC" pitchFamily="34" charset="0"/>
              </a:rPr>
              <a:t>Инициативы </a:t>
            </a:r>
            <a:r>
              <a:rPr lang="ru-RU" b="1" i="0" dirty="0" smtClean="0">
                <a:solidFill>
                  <a:schemeClr val="accent1"/>
                </a:solidFill>
                <a:latin typeface="Eras Medium ITC" pitchFamily="34" charset="0"/>
              </a:rPr>
              <a:t>Водоканалов: выводы</a:t>
            </a:r>
            <a:endParaRPr lang="en-US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4968552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Включение предприятий водоснабжения и водоотведения (фактически – коммунальных очистных сооружений) 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категорию регулируемых по принципам КПКЗ налагают особые обязательства на весь сектор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справочника ведётся «с нуля» и предполагает внесение соответствующих изменений в систему стандартов качества природных вод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Этот сектор привлечёт внимание наиболее широкого спектра заинтересованных сторон:  услугами Водоканалов пользуются до 85% населения</a:t>
            </a:r>
          </a:p>
          <a:p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2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Инициативы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Газпрома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Формирование внутрикорпоративного реестра наилучших доступных технологий 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Добыча газа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Переработка газа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Добровольное принятие обязательств по переходу к НДТ и комплексным экологическим разрешениям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Участие в работе ТК 113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Формирование технической группы по доб</a:t>
            </a:r>
            <a:r>
              <a:rPr lang="ru-RU" dirty="0">
                <a:solidFill>
                  <a:srgbClr val="002060"/>
                </a:solidFill>
              </a:rPr>
              <a:t>ы</a:t>
            </a:r>
            <a:r>
              <a:rPr lang="ru-RU" dirty="0" smtClean="0">
                <a:solidFill>
                  <a:srgbClr val="002060"/>
                </a:solidFill>
              </a:rPr>
              <a:t>че газа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Участие в работе ТРГ по переработке газа и по крупным </a:t>
            </a:r>
            <a:r>
              <a:rPr lang="ru-RU" dirty="0" err="1" smtClean="0">
                <a:solidFill>
                  <a:srgbClr val="002060"/>
                </a:solidFill>
              </a:rPr>
              <a:t>топливосжигательным</a:t>
            </a:r>
            <a:r>
              <a:rPr lang="ru-RU" dirty="0" smtClean="0">
                <a:solidFill>
                  <a:srgbClr val="002060"/>
                </a:solidFill>
              </a:rPr>
              <a:t> установкам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7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12" y="260648"/>
            <a:ext cx="8708775" cy="788986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Основы формирования реестра НДТ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 bwMode="auto">
          <a:xfrm>
            <a:off x="255712" y="1191883"/>
            <a:ext cx="8636768" cy="792088"/>
          </a:xfrm>
          <a:prstGeom prst="triangle">
            <a:avLst>
              <a:gd name="adj" fmla="val 50083"/>
            </a:avLst>
          </a:prstGeom>
          <a:solidFill>
            <a:srgbClr val="0051A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  <a:t>РЕЕСТР НДТ ОАО «ГАЗПРОМ»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7720" y="2049962"/>
            <a:ext cx="2052736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Данные дочерних обществ </a:t>
            </a: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ОАО «Газпром»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430264" y="2049962"/>
            <a:ext cx="2073920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Экологическая отчетность </a:t>
            </a: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ОАО «Газпром»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560214" y="2049962"/>
            <a:ext cx="2143671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Отчеты о НИИОКР по экологическим проблемам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55160" y="2049962"/>
            <a:ext cx="2052736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Данные о перспективных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технологиях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27720" y="2837362"/>
            <a:ext cx="2052736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Экологическая политика    </a:t>
            </a: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ОАО «Газпром»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2430264" y="2837362"/>
            <a:ext cx="2073920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Корпоративные экологические цели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ОАО «Газпром» на 2014-2016гг 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560214" y="2837362"/>
            <a:ext cx="2143671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Концепция энергосбережения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ОАО «Газпром» на период 2011-2020гг.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778419" y="2837362"/>
            <a:ext cx="2029477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Корпоративные программы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ОАО «Газпром»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27719" y="3612062"/>
            <a:ext cx="2055217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ГОСТ Р 54200-2010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Руководство по применению НДТ (сжиганию топлив)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2432745" y="3612062"/>
            <a:ext cx="2071439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ГОСТ Р 54193-2010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Руководство по применению НДТ (выработка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тепл</a:t>
            </a: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. </a:t>
            </a:r>
            <a:r>
              <a:rPr lang="ru-RU" sz="1300" b="1" dirty="0" err="1">
                <a:solidFill>
                  <a:srgbClr val="0051A2"/>
                </a:solidFill>
                <a:latin typeface="Arial Narrow" pitchFamily="34" charset="0"/>
              </a:rPr>
              <a:t>э</a:t>
            </a:r>
            <a:r>
              <a:rPr lang="ru-RU" sz="1300" b="1" dirty="0" err="1" smtClean="0">
                <a:solidFill>
                  <a:srgbClr val="0051A2"/>
                </a:solidFill>
                <a:latin typeface="Arial Narrow" pitchFamily="34" charset="0"/>
              </a:rPr>
              <a:t>нерг</a:t>
            </a: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.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)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560214" y="3612062"/>
            <a:ext cx="2143671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ГОСТ Р 54202-2010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Наилучшие доступные технологии сжигания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778419" y="3612062"/>
            <a:ext cx="2029477" cy="72008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ГОСТ Р 54097-2010 Н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НДТ. </a:t>
            </a: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Методология идентификации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27719" y="5290322"/>
            <a:ext cx="8480177" cy="36004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51A2"/>
                </a:solidFill>
                <a:latin typeface="Arial Narrow" pitchFamily="34" charset="0"/>
              </a:rPr>
              <a:t>Основы государственной политики в области экологического развития до 2030г.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327719" y="4868196"/>
            <a:ext cx="8480177" cy="36004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51A2"/>
                </a:solidFill>
                <a:latin typeface="Arial Narrow" pitchFamily="34" charset="0"/>
              </a:rPr>
              <a:t>Государственная программа «Охрана окружающей среды» на 2012-2020г.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327719" y="4433370"/>
            <a:ext cx="8480177" cy="36004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51A2"/>
                </a:solidFill>
                <a:latin typeface="Arial Narrow" pitchFamily="34" charset="0"/>
              </a:rPr>
              <a:t>ФЗ № 219-ФЗ «О внесении изменений в Федеральный Закон "Об охране окружающей среды" и отдельные законодательные акты Российской Федерации» 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327719" y="5722370"/>
            <a:ext cx="8480177" cy="360040"/>
          </a:xfrm>
          <a:prstGeom prst="rect">
            <a:avLst/>
          </a:prstGeom>
          <a:solidFill>
            <a:srgbClr val="C1E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51A2"/>
                </a:solidFill>
                <a:latin typeface="Arial Narrow" pitchFamily="34" charset="0"/>
              </a:rPr>
              <a:t>Справочники BREF и международное законодательство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55712" y="1983971"/>
            <a:ext cx="0" cy="4181333"/>
          </a:xfrm>
          <a:prstGeom prst="line">
            <a:avLst/>
          </a:prstGeom>
          <a:noFill/>
          <a:ln w="19050" cap="flat" cmpd="sng" algn="ctr">
            <a:solidFill>
              <a:srgbClr val="0051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8892480" y="1994857"/>
            <a:ext cx="0" cy="4170447"/>
          </a:xfrm>
          <a:prstGeom prst="line">
            <a:avLst/>
          </a:prstGeom>
          <a:noFill/>
          <a:ln w="19050" cap="flat" cmpd="sng" algn="ctr">
            <a:solidFill>
              <a:srgbClr val="0051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255712" y="6165304"/>
            <a:ext cx="8636768" cy="0"/>
          </a:xfrm>
          <a:prstGeom prst="line">
            <a:avLst/>
          </a:prstGeom>
          <a:noFill/>
          <a:ln w="19050" cap="flat" cmpd="sng" algn="ctr">
            <a:solidFill>
              <a:srgbClr val="0051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Прямая соединительная линия 29"/>
          <p:cNvCxnSpPr>
            <a:stCxn id="4" idx="2"/>
            <a:endCxn id="4" idx="4"/>
          </p:cNvCxnSpPr>
          <p:nvPr/>
        </p:nvCxnSpPr>
        <p:spPr bwMode="auto">
          <a:xfrm>
            <a:off x="255712" y="1983971"/>
            <a:ext cx="8636768" cy="0"/>
          </a:xfrm>
          <a:prstGeom prst="line">
            <a:avLst/>
          </a:prstGeom>
          <a:noFill/>
          <a:ln w="19050" cap="flat" cmpd="sng" algn="ctr">
            <a:solidFill>
              <a:srgbClr val="0051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958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8863"/>
            <a:ext cx="9144000" cy="1471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 bwMode="auto">
          <a:xfrm>
            <a:off x="0" y="1081088"/>
            <a:ext cx="9144000" cy="4073525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rgbClr val="53B5FF"/>
              </a:gs>
              <a:gs pos="100000">
                <a:srgbClr val="3399FF"/>
              </a:gs>
            </a:gsLst>
            <a:lin ang="6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53988"/>
            <a:ext cx="6985000" cy="765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000" dirty="0" smtClean="0">
                <a:solidFill>
                  <a:schemeClr val="bg1"/>
                </a:solidFill>
              </a:rPr>
              <a:t>Текущие уровни воздействия на окружающую среду  ОАО «Газпром»</a:t>
            </a:r>
            <a:endParaRPr lang="ru-RU" altLang="ru-RU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026" name="Диаграмма 1"/>
          <p:cNvGraphicFramePr>
            <a:graphicFrameLocks/>
          </p:cNvGraphicFramePr>
          <p:nvPr/>
        </p:nvGraphicFramePr>
        <p:xfrm>
          <a:off x="82550" y="2486025"/>
          <a:ext cx="2801938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r:id="rId6" imgW="2804403" imgH="1359526" progId="Excel.Sheet.8">
                  <p:embed/>
                </p:oleObj>
              </mc:Choice>
              <mc:Fallback>
                <p:oleObj r:id="rId6" imgW="2804403" imgH="135952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2486025"/>
                        <a:ext cx="2801938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6"/>
          <p:cNvGraphicFramePr>
            <a:graphicFrameLocks/>
          </p:cNvGraphicFramePr>
          <p:nvPr/>
        </p:nvGraphicFramePr>
        <p:xfrm>
          <a:off x="82550" y="1233488"/>
          <a:ext cx="2801938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1" r:id="rId9" imgW="2804403" imgH="1359526" progId="Excel.Sheet.8">
                  <p:embed/>
                </p:oleObj>
              </mc:Choice>
              <mc:Fallback>
                <p:oleObj r:id="rId9" imgW="2804403" imgH="135952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1233488"/>
                        <a:ext cx="2801938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Диаграмма 7"/>
          <p:cNvGraphicFramePr>
            <a:graphicFrameLocks/>
          </p:cNvGraphicFramePr>
          <p:nvPr/>
        </p:nvGraphicFramePr>
        <p:xfrm>
          <a:off x="171450" y="3689350"/>
          <a:ext cx="2801938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r:id="rId12" imgW="2804403" imgH="1365622" progId="Excel.Sheet.8">
                  <p:embed/>
                </p:oleObj>
              </mc:Choice>
              <mc:Fallback>
                <p:oleObj r:id="rId12" imgW="2804403" imgH="136562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3689350"/>
                        <a:ext cx="2801938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Box 2"/>
          <p:cNvSpPr txBox="1">
            <a:spLocks noChangeArrowheads="1"/>
          </p:cNvSpPr>
          <p:nvPr/>
        </p:nvSpPr>
        <p:spPr bwMode="auto">
          <a:xfrm>
            <a:off x="85725" y="2528888"/>
            <a:ext cx="2279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E137C"/>
                </a:solidFill>
              </a:rPr>
              <a:t>ОБРАЗОВАНИЕ ОТХОДОВ</a:t>
            </a:r>
            <a:r>
              <a:rPr lang="en-US" altLang="ru-RU" sz="1200" b="1">
                <a:solidFill>
                  <a:srgbClr val="0E137C"/>
                </a:solidFill>
              </a:rPr>
              <a:t> </a:t>
            </a:r>
            <a:endParaRPr lang="ru-RU" altLang="ru-RU" sz="1200" b="1">
              <a:solidFill>
                <a:srgbClr val="0E137C"/>
              </a:solidFill>
            </a:endParaRPr>
          </a:p>
        </p:txBody>
      </p:sp>
      <p:sp>
        <p:nvSpPr>
          <p:cNvPr id="1033" name="TextBox 3"/>
          <p:cNvSpPr txBox="1">
            <a:spLocks noChangeAspect="1"/>
          </p:cNvSpPr>
          <p:nvPr/>
        </p:nvSpPr>
        <p:spPr bwMode="auto">
          <a:xfrm>
            <a:off x="85725" y="1187450"/>
            <a:ext cx="2663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E137C"/>
                </a:solidFill>
              </a:rPr>
              <a:t>ВЫБРОСЫ В АТМОСФЕРНЫЙ ВОЗДУХ</a:t>
            </a:r>
          </a:p>
        </p:txBody>
      </p:sp>
      <p:sp>
        <p:nvSpPr>
          <p:cNvPr id="1034" name="TextBox 4"/>
          <p:cNvSpPr txBox="1">
            <a:spLocks noChangeArrowheads="1"/>
          </p:cNvSpPr>
          <p:nvPr/>
        </p:nvSpPr>
        <p:spPr bwMode="auto">
          <a:xfrm>
            <a:off x="127000" y="3743325"/>
            <a:ext cx="2284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E137C"/>
                </a:solidFill>
              </a:rPr>
              <a:t>СБРОСЫ В ВОДУ</a:t>
            </a:r>
            <a:r>
              <a:rPr lang="en-US" altLang="ru-RU" sz="1200" b="1">
                <a:solidFill>
                  <a:srgbClr val="0E137C"/>
                </a:solidFill>
              </a:rPr>
              <a:t> </a:t>
            </a:r>
            <a:endParaRPr lang="ru-RU" altLang="ru-RU" sz="1200" b="1">
              <a:solidFill>
                <a:srgbClr val="0E137C"/>
              </a:solidFill>
            </a:endParaRPr>
          </a:p>
        </p:txBody>
      </p:sp>
      <p:sp>
        <p:nvSpPr>
          <p:cNvPr id="1035" name="Выноска 2 (без границы) 5"/>
          <p:cNvSpPr>
            <a:spLocks/>
          </p:cNvSpPr>
          <p:nvPr/>
        </p:nvSpPr>
        <p:spPr bwMode="auto">
          <a:xfrm>
            <a:off x="2124075" y="2205038"/>
            <a:ext cx="914400" cy="61277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36" name="Диаграмма 4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35300" y="3857625"/>
            <a:ext cx="2884488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Диаграмма 47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2780928"/>
            <a:ext cx="28844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Диаграмма 48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35300" y="1565275"/>
            <a:ext cx="288448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48263" y="4392613"/>
            <a:ext cx="7191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TextBox 67"/>
          <p:cNvSpPr txBox="1">
            <a:spLocks noChangeArrowheads="1"/>
          </p:cNvSpPr>
          <p:nvPr/>
        </p:nvSpPr>
        <p:spPr bwMode="auto">
          <a:xfrm>
            <a:off x="6215063" y="1154113"/>
            <a:ext cx="2951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200" b="1" cap="all" dirty="0" err="1">
                <a:solidFill>
                  <a:srgbClr val="0E137C"/>
                </a:solidFill>
              </a:rPr>
              <a:t>Экологичность</a:t>
            </a:r>
            <a:r>
              <a:rPr lang="ru-RU" altLang="ru-RU" sz="1200" b="1" cap="all" dirty="0">
                <a:solidFill>
                  <a:srgbClr val="0E137C"/>
                </a:solidFill>
              </a:rPr>
              <a:t>, </a:t>
            </a:r>
            <a:br>
              <a:rPr lang="ru-RU" altLang="ru-RU" sz="1200" b="1" cap="all" dirty="0">
                <a:solidFill>
                  <a:srgbClr val="0E137C"/>
                </a:solidFill>
              </a:rPr>
            </a:br>
            <a:r>
              <a:rPr lang="ru-RU" altLang="ru-RU" sz="1200" b="1" dirty="0">
                <a:solidFill>
                  <a:srgbClr val="0E137C"/>
                </a:solidFill>
              </a:rPr>
              <a:t>тыс.тСО</a:t>
            </a:r>
            <a:r>
              <a:rPr lang="ru-RU" altLang="ru-RU" sz="1200" b="1" baseline="-25000" dirty="0">
                <a:solidFill>
                  <a:srgbClr val="0E137C"/>
                </a:solidFill>
              </a:rPr>
              <a:t>2</a:t>
            </a:r>
            <a:r>
              <a:rPr lang="ru-RU" altLang="ru-RU" sz="1200" b="1" dirty="0">
                <a:solidFill>
                  <a:srgbClr val="0E137C"/>
                </a:solidFill>
              </a:rPr>
              <a:t>-экв/</a:t>
            </a:r>
            <a:r>
              <a:rPr lang="ru-RU" altLang="ru-RU" sz="1200" b="1" dirty="0" err="1">
                <a:solidFill>
                  <a:srgbClr val="0E137C"/>
                </a:solidFill>
              </a:rPr>
              <a:t>млн.т.у.т</a:t>
            </a:r>
            <a:endParaRPr lang="ru-RU" altLang="ru-RU" sz="1200" b="1" dirty="0">
              <a:solidFill>
                <a:srgbClr val="0E137C"/>
              </a:solidFill>
            </a:endParaRPr>
          </a:p>
        </p:txBody>
      </p:sp>
      <p:sp>
        <p:nvSpPr>
          <p:cNvPr id="1041" name="Выноска 2 9"/>
          <p:cNvSpPr>
            <a:spLocks/>
          </p:cNvSpPr>
          <p:nvPr/>
        </p:nvSpPr>
        <p:spPr bwMode="auto">
          <a:xfrm>
            <a:off x="6732588" y="2205038"/>
            <a:ext cx="914400" cy="6127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042" name="Рисунок 6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33550" y="2716213"/>
            <a:ext cx="6286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Рисунок 7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93900" y="4176713"/>
            <a:ext cx="4159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4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47863" y="1593850"/>
            <a:ext cx="414337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54375" y="1152525"/>
            <a:ext cx="353853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100" b="1" cap="all" dirty="0">
                <a:solidFill>
                  <a:srgbClr val="0E137C"/>
                </a:solidFill>
              </a:rPr>
              <a:t> выбросов ЗВ в РФ от стационарных </a:t>
            </a:r>
            <a:br>
              <a:rPr lang="ru-RU" sz="1100" b="1" cap="all" dirty="0">
                <a:solidFill>
                  <a:srgbClr val="0E137C"/>
                </a:solidFill>
              </a:rPr>
            </a:br>
            <a:r>
              <a:rPr lang="ru-RU" sz="1100" b="1" cap="all" dirty="0">
                <a:solidFill>
                  <a:srgbClr val="0E137C"/>
                </a:solidFill>
              </a:rPr>
              <a:t>источников приходится на ОАО «Газпром»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17800" y="1128713"/>
            <a:ext cx="738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11%</a:t>
            </a:r>
          </a:p>
        </p:txBody>
      </p:sp>
      <p:sp>
        <p:nvSpPr>
          <p:cNvPr id="1048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80BC5687-66EB-4B36-B989-7D1D9A34B612}" type="slidenum">
              <a:rPr lang="ru-RU" altLang="ru-RU" sz="1600" b="1">
                <a:solidFill>
                  <a:schemeClr val="bg1"/>
                </a:solidFill>
              </a:rPr>
              <a:pPr algn="ctr"/>
              <a:t>14</a:t>
            </a:fld>
            <a:endParaRPr lang="ru-RU" altLang="ru-RU" sz="1600" b="1" dirty="0">
              <a:solidFill>
                <a:schemeClr val="bg1"/>
              </a:solidFill>
            </a:endParaRPr>
          </a:p>
        </p:txBody>
      </p:sp>
      <p:pic>
        <p:nvPicPr>
          <p:cNvPr id="1049" name="Picture 1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73750" y="1503363"/>
            <a:ext cx="3270250" cy="331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0" name="TextBox 45"/>
          <p:cNvSpPr txBox="1">
            <a:spLocks noChangeArrowheads="1"/>
          </p:cNvSpPr>
          <p:nvPr/>
        </p:nvSpPr>
        <p:spPr bwMode="auto">
          <a:xfrm>
            <a:off x="-23813" y="5083175"/>
            <a:ext cx="21605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Плата за негативное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воздействие</a:t>
            </a:r>
          </a:p>
        </p:txBody>
      </p:sp>
      <p:sp>
        <p:nvSpPr>
          <p:cNvPr id="1051" name="TextBox 46"/>
          <p:cNvSpPr txBox="1">
            <a:spLocks noChangeArrowheads="1"/>
          </p:cNvSpPr>
          <p:nvPr/>
        </p:nvSpPr>
        <p:spPr bwMode="auto">
          <a:xfrm>
            <a:off x="119063" y="5961063"/>
            <a:ext cx="780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2009 г</a:t>
            </a:r>
          </a:p>
        </p:txBody>
      </p:sp>
      <p:sp>
        <p:nvSpPr>
          <p:cNvPr id="1052" name="TextBox 47"/>
          <p:cNvSpPr txBox="1">
            <a:spLocks noChangeArrowheads="1"/>
          </p:cNvSpPr>
          <p:nvPr/>
        </p:nvSpPr>
        <p:spPr bwMode="auto">
          <a:xfrm>
            <a:off x="1422400" y="5970588"/>
            <a:ext cx="773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2013 г</a:t>
            </a:r>
          </a:p>
        </p:txBody>
      </p:sp>
      <p:sp>
        <p:nvSpPr>
          <p:cNvPr id="1053" name="Прямоугольник 48"/>
          <p:cNvSpPr>
            <a:spLocks noChangeArrowheads="1"/>
          </p:cNvSpPr>
          <p:nvPr/>
        </p:nvSpPr>
        <p:spPr bwMode="auto">
          <a:xfrm>
            <a:off x="238125" y="5605463"/>
            <a:ext cx="522288" cy="379412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54" name="Прямоугольник 49"/>
          <p:cNvSpPr>
            <a:spLocks noChangeArrowheads="1"/>
          </p:cNvSpPr>
          <p:nvPr/>
        </p:nvSpPr>
        <p:spPr bwMode="auto">
          <a:xfrm>
            <a:off x="1470025" y="5794375"/>
            <a:ext cx="522288" cy="165100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cxnSp>
        <p:nvCxnSpPr>
          <p:cNvPr id="1055" name="Прямая со стрелкой 51"/>
          <p:cNvCxnSpPr>
            <a:cxnSpLocks noChangeShapeType="1"/>
          </p:cNvCxnSpPr>
          <p:nvPr/>
        </p:nvCxnSpPr>
        <p:spPr bwMode="auto">
          <a:xfrm>
            <a:off x="760413" y="5616575"/>
            <a:ext cx="698500" cy="177800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056" name="TextBox 54"/>
          <p:cNvSpPr txBox="1">
            <a:spLocks noChangeArrowheads="1"/>
          </p:cNvSpPr>
          <p:nvPr/>
        </p:nvSpPr>
        <p:spPr bwMode="auto">
          <a:xfrm>
            <a:off x="2397125" y="5103813"/>
            <a:ext cx="1236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Инвестиции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в ООС</a:t>
            </a:r>
          </a:p>
        </p:txBody>
      </p:sp>
      <p:sp>
        <p:nvSpPr>
          <p:cNvPr id="1057" name="TextBox 55"/>
          <p:cNvSpPr txBox="1">
            <a:spLocks noChangeArrowheads="1"/>
          </p:cNvSpPr>
          <p:nvPr/>
        </p:nvSpPr>
        <p:spPr bwMode="auto">
          <a:xfrm>
            <a:off x="2076450" y="5959475"/>
            <a:ext cx="8393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2009 г</a:t>
            </a:r>
          </a:p>
        </p:txBody>
      </p:sp>
      <p:sp>
        <p:nvSpPr>
          <p:cNvPr id="1058" name="TextBox 56"/>
          <p:cNvSpPr txBox="1">
            <a:spLocks noChangeArrowheads="1"/>
          </p:cNvSpPr>
          <p:nvPr/>
        </p:nvSpPr>
        <p:spPr bwMode="auto">
          <a:xfrm>
            <a:off x="3309938" y="5969000"/>
            <a:ext cx="830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2013 г</a:t>
            </a:r>
          </a:p>
        </p:txBody>
      </p:sp>
      <p:sp>
        <p:nvSpPr>
          <p:cNvPr id="1059" name="Прямоугольник 57"/>
          <p:cNvSpPr>
            <a:spLocks noChangeArrowheads="1"/>
          </p:cNvSpPr>
          <p:nvPr/>
        </p:nvSpPr>
        <p:spPr bwMode="auto">
          <a:xfrm>
            <a:off x="3335338" y="5603875"/>
            <a:ext cx="522287" cy="379413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60" name="Прямоугольник 58"/>
          <p:cNvSpPr>
            <a:spLocks noChangeArrowheads="1"/>
          </p:cNvSpPr>
          <p:nvPr/>
        </p:nvSpPr>
        <p:spPr bwMode="auto">
          <a:xfrm>
            <a:off x="2133600" y="5792788"/>
            <a:ext cx="522288" cy="165100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cxnSp>
        <p:nvCxnSpPr>
          <p:cNvPr id="1061" name="Прямая со стрелкой 59"/>
          <p:cNvCxnSpPr>
            <a:cxnSpLocks noChangeShapeType="1"/>
          </p:cNvCxnSpPr>
          <p:nvPr/>
        </p:nvCxnSpPr>
        <p:spPr bwMode="auto">
          <a:xfrm flipV="1">
            <a:off x="2646363" y="5605463"/>
            <a:ext cx="679450" cy="187325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062" name="TextBox 62"/>
          <p:cNvSpPr txBox="1">
            <a:spLocks noChangeArrowheads="1"/>
          </p:cNvSpPr>
          <p:nvPr/>
        </p:nvSpPr>
        <p:spPr bwMode="auto">
          <a:xfrm>
            <a:off x="5589588" y="5078413"/>
            <a:ext cx="1370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Использование ПНГ</a:t>
            </a:r>
          </a:p>
        </p:txBody>
      </p:sp>
      <p:sp>
        <p:nvSpPr>
          <p:cNvPr id="1063" name="TextBox 63"/>
          <p:cNvSpPr txBox="1">
            <a:spLocks noChangeArrowheads="1"/>
          </p:cNvSpPr>
          <p:nvPr/>
        </p:nvSpPr>
        <p:spPr bwMode="auto">
          <a:xfrm>
            <a:off x="5292724" y="5969000"/>
            <a:ext cx="791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2009 г</a:t>
            </a:r>
          </a:p>
        </p:txBody>
      </p:sp>
      <p:sp>
        <p:nvSpPr>
          <p:cNvPr id="1064" name="TextBox 64"/>
          <p:cNvSpPr txBox="1">
            <a:spLocks noChangeArrowheads="1"/>
          </p:cNvSpPr>
          <p:nvPr/>
        </p:nvSpPr>
        <p:spPr bwMode="auto">
          <a:xfrm>
            <a:off x="6524624" y="5978525"/>
            <a:ext cx="783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2013 г</a:t>
            </a:r>
          </a:p>
        </p:txBody>
      </p:sp>
      <p:sp>
        <p:nvSpPr>
          <p:cNvPr id="1065" name="Прямоугольник 65"/>
          <p:cNvSpPr>
            <a:spLocks noChangeArrowheads="1"/>
          </p:cNvSpPr>
          <p:nvPr/>
        </p:nvSpPr>
        <p:spPr bwMode="auto">
          <a:xfrm>
            <a:off x="6551613" y="5613400"/>
            <a:ext cx="522287" cy="379413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66" name="Прямоугольник 66"/>
          <p:cNvSpPr>
            <a:spLocks noChangeArrowheads="1"/>
          </p:cNvSpPr>
          <p:nvPr/>
        </p:nvSpPr>
        <p:spPr bwMode="auto">
          <a:xfrm>
            <a:off x="5349875" y="5802313"/>
            <a:ext cx="522288" cy="165100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cxnSp>
        <p:nvCxnSpPr>
          <p:cNvPr id="1067" name="Прямая со стрелкой 67"/>
          <p:cNvCxnSpPr>
            <a:cxnSpLocks noChangeShapeType="1"/>
          </p:cNvCxnSpPr>
          <p:nvPr/>
        </p:nvCxnSpPr>
        <p:spPr bwMode="auto">
          <a:xfrm flipV="1">
            <a:off x="5862638" y="5614988"/>
            <a:ext cx="677862" cy="187325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068" name="TextBox 68"/>
          <p:cNvSpPr txBox="1">
            <a:spLocks noChangeArrowheads="1"/>
          </p:cNvSpPr>
          <p:nvPr/>
        </p:nvSpPr>
        <p:spPr bwMode="auto">
          <a:xfrm>
            <a:off x="7380288" y="5100638"/>
            <a:ext cx="13700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1"/>
                </a:solidFill>
              </a:rPr>
              <a:t>Использование ГМТ</a:t>
            </a:r>
          </a:p>
        </p:txBody>
      </p:sp>
      <p:sp>
        <p:nvSpPr>
          <p:cNvPr id="1069" name="TextBox 69"/>
          <p:cNvSpPr txBox="1">
            <a:spLocks noChangeArrowheads="1"/>
          </p:cNvSpPr>
          <p:nvPr/>
        </p:nvSpPr>
        <p:spPr bwMode="auto">
          <a:xfrm>
            <a:off x="7165974" y="5978525"/>
            <a:ext cx="790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2009 г</a:t>
            </a:r>
          </a:p>
        </p:txBody>
      </p:sp>
      <p:sp>
        <p:nvSpPr>
          <p:cNvPr id="1070" name="TextBox 70"/>
          <p:cNvSpPr txBox="1">
            <a:spLocks noChangeArrowheads="1"/>
          </p:cNvSpPr>
          <p:nvPr/>
        </p:nvSpPr>
        <p:spPr bwMode="auto">
          <a:xfrm>
            <a:off x="8399463" y="5989638"/>
            <a:ext cx="744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2013 г</a:t>
            </a:r>
          </a:p>
        </p:txBody>
      </p:sp>
      <p:sp>
        <p:nvSpPr>
          <p:cNvPr id="1071" name="Прямоугольник 71"/>
          <p:cNvSpPr>
            <a:spLocks noChangeArrowheads="1"/>
          </p:cNvSpPr>
          <p:nvPr/>
        </p:nvSpPr>
        <p:spPr bwMode="auto">
          <a:xfrm>
            <a:off x="8424863" y="5622925"/>
            <a:ext cx="522287" cy="379413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72" name="Прямоугольник 72"/>
          <p:cNvSpPr>
            <a:spLocks noChangeArrowheads="1"/>
          </p:cNvSpPr>
          <p:nvPr/>
        </p:nvSpPr>
        <p:spPr bwMode="auto">
          <a:xfrm>
            <a:off x="7224713" y="5813425"/>
            <a:ext cx="522287" cy="163513"/>
          </a:xfrm>
          <a:prstGeom prst="rect">
            <a:avLst/>
          </a:prstGeom>
          <a:solidFill>
            <a:srgbClr val="53B5FF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cxnSp>
        <p:nvCxnSpPr>
          <p:cNvPr id="1073" name="Прямая со стрелкой 73"/>
          <p:cNvCxnSpPr>
            <a:cxnSpLocks noChangeShapeType="1"/>
          </p:cNvCxnSpPr>
          <p:nvPr/>
        </p:nvCxnSpPr>
        <p:spPr bwMode="auto">
          <a:xfrm flipV="1">
            <a:off x="7735888" y="5624513"/>
            <a:ext cx="679450" cy="188912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1" name="Скругленный прямоугольник 50"/>
          <p:cNvSpPr/>
          <p:nvPr/>
        </p:nvSpPr>
        <p:spPr bwMode="auto">
          <a:xfrm>
            <a:off x="5580112" y="2162647"/>
            <a:ext cx="576063" cy="357270"/>
          </a:xfrm>
          <a:prstGeom prst="roundRect">
            <a:avLst/>
          </a:prstGeom>
          <a:noFill/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 7%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508104" y="3278031"/>
            <a:ext cx="616249" cy="366994"/>
          </a:xfrm>
          <a:prstGeom prst="roundRect">
            <a:avLst/>
          </a:prstGeom>
          <a:noFill/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 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2,5%</a:t>
            </a:r>
          </a:p>
        </p:txBody>
      </p:sp>
      <p:cxnSp>
        <p:nvCxnSpPr>
          <p:cNvPr id="54" name="Прямая со стрелкой 53"/>
          <p:cNvCxnSpPr/>
          <p:nvPr/>
        </p:nvCxnSpPr>
        <p:spPr bwMode="auto">
          <a:xfrm>
            <a:off x="5630854" y="3337675"/>
            <a:ext cx="0" cy="271374"/>
          </a:xfrm>
          <a:prstGeom prst="straightConnector1">
            <a:avLst/>
          </a:prstGeom>
          <a:noFill/>
          <a:ln w="28575" cap="flat" cmpd="sng" algn="ctr">
            <a:solidFill>
              <a:srgbClr val="FF5B5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Прямая со стрелкой 56"/>
          <p:cNvCxnSpPr/>
          <p:nvPr/>
        </p:nvCxnSpPr>
        <p:spPr bwMode="auto">
          <a:xfrm>
            <a:off x="5694652" y="2204864"/>
            <a:ext cx="0" cy="271374"/>
          </a:xfrm>
          <a:prstGeom prst="straightConnector1">
            <a:avLst/>
          </a:prstGeom>
          <a:noFill/>
          <a:ln w="28575" cap="flat" cmpd="sng" algn="ctr">
            <a:solidFill>
              <a:srgbClr val="FF5B5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Скругленный прямоугольник 57"/>
          <p:cNvSpPr/>
          <p:nvPr/>
        </p:nvSpPr>
        <p:spPr bwMode="auto">
          <a:xfrm>
            <a:off x="5590745" y="4543442"/>
            <a:ext cx="616249" cy="366994"/>
          </a:xfrm>
          <a:prstGeom prst="roundRect">
            <a:avLst/>
          </a:prstGeom>
          <a:noFill/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 30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%</a:t>
            </a:r>
          </a:p>
        </p:txBody>
      </p:sp>
      <p:cxnSp>
        <p:nvCxnSpPr>
          <p:cNvPr id="59" name="Прямая со стрелкой 58"/>
          <p:cNvCxnSpPr/>
          <p:nvPr/>
        </p:nvCxnSpPr>
        <p:spPr bwMode="auto">
          <a:xfrm>
            <a:off x="5713495" y="4603086"/>
            <a:ext cx="0" cy="271374"/>
          </a:xfrm>
          <a:prstGeom prst="straightConnector1">
            <a:avLst/>
          </a:prstGeom>
          <a:noFill/>
          <a:ln w="28575" cap="flat" cmpd="sng" algn="ctr">
            <a:solidFill>
              <a:srgbClr val="FF5B5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Title 1"/>
          <p:cNvSpPr txBox="1">
            <a:spLocks/>
          </p:cNvSpPr>
          <p:nvPr/>
        </p:nvSpPr>
        <p:spPr>
          <a:xfrm>
            <a:off x="85725" y="260648"/>
            <a:ext cx="9058275" cy="78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Текущие уровни воздействия на ОС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93762"/>
            <a:ext cx="7162800" cy="742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ru-RU" sz="2000" dirty="0" smtClean="0">
                <a:solidFill>
                  <a:schemeClr val="bg1"/>
                </a:solidFill>
              </a:rPr>
              <a:t>Изменения в природоохранной деятельности ОАО «Газпром» </a:t>
            </a:r>
            <a:r>
              <a:rPr lang="ru-RU" sz="1400" dirty="0" smtClean="0">
                <a:solidFill>
                  <a:schemeClr val="bg1"/>
                </a:solidFill>
              </a:rPr>
              <a:t>после ввода в действие ФЗ№219 «О внесении изменений в отдельные законодательные акты РФ в части совершенствования нормирования…»</a:t>
            </a:r>
          </a:p>
        </p:txBody>
      </p:sp>
      <p:sp>
        <p:nvSpPr>
          <p:cNvPr id="19462" name="TextBox 50"/>
          <p:cNvSpPr txBox="1">
            <a:spLocks noChangeArrowheads="1"/>
          </p:cNvSpPr>
          <p:nvPr/>
        </p:nvSpPr>
        <p:spPr bwMode="auto">
          <a:xfrm>
            <a:off x="106363" y="1636713"/>
            <a:ext cx="3082925" cy="276225"/>
          </a:xfrm>
          <a:prstGeom prst="rect">
            <a:avLst/>
          </a:prstGeom>
          <a:noFill/>
          <a:ln w="9525">
            <a:solidFill>
              <a:srgbClr val="0051A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/>
              <a:t>Ограничение перечня нормируемых веществ</a:t>
            </a:r>
          </a:p>
        </p:txBody>
      </p:sp>
      <p:sp>
        <p:nvSpPr>
          <p:cNvPr id="19463" name="Стрелка вправо 53"/>
          <p:cNvSpPr>
            <a:spLocks noChangeArrowheads="1"/>
          </p:cNvSpPr>
          <p:nvPr/>
        </p:nvSpPr>
        <p:spPr bwMode="auto">
          <a:xfrm>
            <a:off x="3328988" y="2028825"/>
            <a:ext cx="307975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9465" name="TextBox 50"/>
          <p:cNvSpPr txBox="1">
            <a:spLocks noChangeArrowheads="1"/>
          </p:cNvSpPr>
          <p:nvPr/>
        </p:nvSpPr>
        <p:spPr bwMode="auto">
          <a:xfrm>
            <a:off x="106363" y="2058988"/>
            <a:ext cx="3082925" cy="276225"/>
          </a:xfrm>
          <a:prstGeom prst="rect">
            <a:avLst/>
          </a:prstGeom>
          <a:noFill/>
          <a:ln w="9525">
            <a:solidFill>
              <a:srgbClr val="0070C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/>
              <a:t>Изменение системы экологических платежей</a:t>
            </a:r>
          </a:p>
        </p:txBody>
      </p:sp>
      <p:sp>
        <p:nvSpPr>
          <p:cNvPr id="57" name="Скругленный прямоугольник 4"/>
          <p:cNvSpPr/>
          <p:nvPr/>
        </p:nvSpPr>
        <p:spPr bwMode="auto">
          <a:xfrm>
            <a:off x="3709988" y="4873625"/>
            <a:ext cx="3094037" cy="377825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53340" tIns="53340" rIns="53340" bIns="53340" anchor="ctr"/>
          <a:lstStyle/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выбросы, сбросы превышающие разрешенные установленные для объектов Категории </a:t>
            </a:r>
            <a:r>
              <a:rPr lang="en-US" sz="1200" dirty="0">
                <a:latin typeface="Arial Narrow" pitchFamily="34" charset="0"/>
              </a:rPr>
              <a:t>I,II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60" name="Скругленный прямоугольник 4"/>
          <p:cNvSpPr/>
          <p:nvPr/>
        </p:nvSpPr>
        <p:spPr bwMode="auto">
          <a:xfrm>
            <a:off x="3706813" y="5508625"/>
            <a:ext cx="3087687" cy="360363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53340" tIns="53340" rIns="53340" bIns="53340" anchor="ctr"/>
          <a:lstStyle/>
          <a:p>
            <a:pPr algn="ctr">
              <a:defRPr/>
            </a:pPr>
            <a:r>
              <a:rPr lang="ru-RU" sz="1200" dirty="0">
                <a:latin typeface="Arial Narrow" pitchFamily="34" charset="0"/>
              </a:rPr>
              <a:t>отходы, размещенные с превышением лимитов или объемов, указанных в отчетности</a:t>
            </a:r>
            <a:endParaRPr lang="ru-RU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Скругленный прямоугольник 4"/>
          <p:cNvSpPr/>
          <p:nvPr/>
        </p:nvSpPr>
        <p:spPr bwMode="auto">
          <a:xfrm>
            <a:off x="3721100" y="4124325"/>
            <a:ext cx="3073400" cy="522288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53340" tIns="53340" rIns="53340" bIns="53340" anchor="ctr"/>
          <a:lstStyle/>
          <a:p>
            <a:pPr algn="ctr">
              <a:defRPr/>
            </a:pPr>
            <a:r>
              <a:rPr lang="ru-RU" sz="1100" dirty="0">
                <a:latin typeface="Arial Narrow" pitchFamily="34" charset="0"/>
              </a:rPr>
              <a:t>выбросы, сбросы в пределах временно разрешенных на период реализации плана мероприятий (программы повышения экологической эффективности);</a:t>
            </a:r>
          </a:p>
        </p:txBody>
      </p:sp>
      <p:sp>
        <p:nvSpPr>
          <p:cNvPr id="66" name="Скругленный прямоугольник 4"/>
          <p:cNvSpPr/>
          <p:nvPr/>
        </p:nvSpPr>
        <p:spPr bwMode="auto">
          <a:xfrm>
            <a:off x="3732213" y="3571875"/>
            <a:ext cx="3051175" cy="320675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53340" tIns="53340" rIns="53340" bIns="53340" anchor="ctr"/>
          <a:lstStyle/>
          <a:p>
            <a:pPr algn="ctr">
              <a:defRPr/>
            </a:pPr>
            <a:r>
              <a:rPr lang="ru-RU" sz="1100" dirty="0">
                <a:latin typeface="Arial Narrow" pitchFamily="34" charset="0"/>
              </a:rPr>
              <a:t>выбросы, сбросов после внедрения НДТ </a:t>
            </a:r>
          </a:p>
          <a:p>
            <a:pPr algn="ctr">
              <a:defRPr/>
            </a:pPr>
            <a:r>
              <a:rPr lang="ru-RU" sz="1100" dirty="0">
                <a:latin typeface="Arial Narrow" pitchFamily="34" charset="0"/>
              </a:rPr>
              <a:t>(в пределах технологических нормативов)</a:t>
            </a:r>
          </a:p>
        </p:txBody>
      </p:sp>
      <p:sp>
        <p:nvSpPr>
          <p:cNvPr id="69" name="Скругленный прямоугольник 4"/>
          <p:cNvSpPr/>
          <p:nvPr/>
        </p:nvSpPr>
        <p:spPr bwMode="auto">
          <a:xfrm>
            <a:off x="3736975" y="2998788"/>
            <a:ext cx="3046413" cy="360362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53340" tIns="53340" rIns="53340" bIns="53340" anchor="ctr"/>
          <a:lstStyle/>
          <a:p>
            <a:pPr algn="ctr">
              <a:spcAft>
                <a:spcPts val="0"/>
              </a:spcAft>
              <a:defRPr/>
            </a:pPr>
            <a:r>
              <a:rPr lang="ru-RU" sz="1200" dirty="0">
                <a:latin typeface="Arial Narrow" pitchFamily="34" charset="0"/>
              </a:rPr>
              <a:t>выбросы, сбросы в пределах НДВ, НДС, лимитов на размещение отходов</a:t>
            </a:r>
            <a:endParaRPr lang="ru-RU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Скругленный прямоугольник 4"/>
          <p:cNvSpPr/>
          <p:nvPr/>
        </p:nvSpPr>
        <p:spPr bwMode="auto">
          <a:xfrm>
            <a:off x="6826250" y="2297113"/>
            <a:ext cx="1062038" cy="266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 до 31.12.19</a:t>
            </a:r>
          </a:p>
        </p:txBody>
      </p:sp>
      <p:sp>
        <p:nvSpPr>
          <p:cNvPr id="78" name="Скругленный прямоугольник 4"/>
          <p:cNvSpPr/>
          <p:nvPr/>
        </p:nvSpPr>
        <p:spPr bwMode="auto">
          <a:xfrm>
            <a:off x="3732213" y="1955800"/>
            <a:ext cx="3062287" cy="549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Уровни  негативного воздействия</a:t>
            </a:r>
          </a:p>
        </p:txBody>
      </p:sp>
      <p:sp>
        <p:nvSpPr>
          <p:cNvPr id="93" name="Скругленный прямоугольник 4"/>
          <p:cNvSpPr/>
          <p:nvPr/>
        </p:nvSpPr>
        <p:spPr bwMode="auto">
          <a:xfrm>
            <a:off x="6900863" y="3017838"/>
            <a:ext cx="808037" cy="30956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474" name="TextBox 50"/>
          <p:cNvSpPr txBox="1">
            <a:spLocks noChangeArrowheads="1"/>
          </p:cNvSpPr>
          <p:nvPr/>
        </p:nvSpPr>
        <p:spPr bwMode="auto">
          <a:xfrm>
            <a:off x="115888" y="2509838"/>
            <a:ext cx="3073400" cy="461962"/>
          </a:xfrm>
          <a:prstGeom prst="rect">
            <a:avLst/>
          </a:prstGeom>
          <a:noFill/>
          <a:ln w="9525">
            <a:solidFill>
              <a:srgbClr val="006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/>
              <a:t>Введение зачета затрат на мероприятия по внедрению НДТ в счет платежей</a:t>
            </a:r>
          </a:p>
        </p:txBody>
      </p:sp>
      <p:sp>
        <p:nvSpPr>
          <p:cNvPr id="73" name="Скругленный прямоугольник 4"/>
          <p:cNvSpPr/>
          <p:nvPr/>
        </p:nvSpPr>
        <p:spPr bwMode="auto">
          <a:xfrm>
            <a:off x="6915150" y="4191000"/>
            <a:ext cx="804863" cy="2841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76" name="Скругленный прямоугольник 4"/>
          <p:cNvSpPr/>
          <p:nvPr/>
        </p:nvSpPr>
        <p:spPr bwMode="auto">
          <a:xfrm>
            <a:off x="6913563" y="4892675"/>
            <a:ext cx="804862" cy="295275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79" name="Скругленный прямоугольник 4"/>
          <p:cNvSpPr/>
          <p:nvPr/>
        </p:nvSpPr>
        <p:spPr bwMode="auto">
          <a:xfrm>
            <a:off x="6926263" y="5532438"/>
            <a:ext cx="782637" cy="3048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Скругленный прямоугольник 4"/>
          <p:cNvSpPr/>
          <p:nvPr/>
        </p:nvSpPr>
        <p:spPr bwMode="auto">
          <a:xfrm>
            <a:off x="8140700" y="5524500"/>
            <a:ext cx="782638" cy="306388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2</a:t>
            </a:r>
            <a:r>
              <a:rPr lang="ru-RU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Скругленный прямоугольник 4"/>
          <p:cNvSpPr/>
          <p:nvPr/>
        </p:nvSpPr>
        <p:spPr bwMode="auto">
          <a:xfrm>
            <a:off x="8140700" y="4875213"/>
            <a:ext cx="790575" cy="295275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100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"/>
          <p:cNvSpPr/>
          <p:nvPr/>
        </p:nvSpPr>
        <p:spPr bwMode="auto">
          <a:xfrm>
            <a:off x="8131175" y="4194175"/>
            <a:ext cx="804863" cy="303213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2</a:t>
            </a:r>
            <a:r>
              <a:rPr lang="ru-RU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Скругленный прямоугольник 4"/>
          <p:cNvSpPr/>
          <p:nvPr/>
        </p:nvSpPr>
        <p:spPr bwMode="auto">
          <a:xfrm>
            <a:off x="8126413" y="3522663"/>
            <a:ext cx="808037" cy="309562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"/>
          <p:cNvSpPr/>
          <p:nvPr/>
        </p:nvSpPr>
        <p:spPr bwMode="auto">
          <a:xfrm>
            <a:off x="8126413" y="3022600"/>
            <a:ext cx="808037" cy="309563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Скругленный прямоугольник 4"/>
          <p:cNvSpPr/>
          <p:nvPr/>
        </p:nvSpPr>
        <p:spPr bwMode="auto">
          <a:xfrm>
            <a:off x="7947025" y="2297113"/>
            <a:ext cx="1158875" cy="2762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c </a:t>
            </a:r>
            <a:r>
              <a:rPr lang="ru-RU" sz="1400" dirty="0">
                <a:solidFill>
                  <a:schemeClr val="bg1"/>
                </a:solidFill>
              </a:rPr>
              <a:t>01.01.20</a:t>
            </a:r>
          </a:p>
        </p:txBody>
      </p:sp>
      <p:sp>
        <p:nvSpPr>
          <p:cNvPr id="46" name="Скругленный прямоугольник 4"/>
          <p:cNvSpPr/>
          <p:nvPr/>
        </p:nvSpPr>
        <p:spPr bwMode="auto">
          <a:xfrm>
            <a:off x="6826250" y="1958975"/>
            <a:ext cx="2274888" cy="317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Коэффициенты к ставкам платы</a:t>
            </a:r>
          </a:p>
        </p:txBody>
      </p:sp>
      <p:sp>
        <p:nvSpPr>
          <p:cNvPr id="19485" name="Стрелка вправо 53"/>
          <p:cNvSpPr>
            <a:spLocks noChangeArrowheads="1"/>
          </p:cNvSpPr>
          <p:nvPr/>
        </p:nvSpPr>
        <p:spPr bwMode="auto">
          <a:xfrm rot="5400000">
            <a:off x="5055394" y="2509044"/>
            <a:ext cx="179387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9486" name="Стрелка вправо 53"/>
          <p:cNvSpPr>
            <a:spLocks noChangeArrowheads="1"/>
          </p:cNvSpPr>
          <p:nvPr/>
        </p:nvSpPr>
        <p:spPr bwMode="auto">
          <a:xfrm rot="5400000">
            <a:off x="7833519" y="2555081"/>
            <a:ext cx="1793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79512" y="1196752"/>
            <a:ext cx="3096344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chemeClr val="bg1"/>
                </a:solidFill>
              </a:rPr>
              <a:t>Законом ФЗ-219 вводится: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3707904" y="1196752"/>
            <a:ext cx="5328592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chemeClr val="bg1"/>
                </a:solidFill>
              </a:rPr>
              <a:t>ОАО «Газпром»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86238" y="3060249"/>
            <a:ext cx="3528392" cy="52322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>
                <a:solidFill>
                  <a:schemeClr val="bg1"/>
                </a:solidFill>
              </a:rPr>
              <a:t>Плата за выбросы, сбросы ЗВ, отходы, млн.руб.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39" y="3634391"/>
            <a:ext cx="356076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Rectangle 4"/>
          <p:cNvSpPr txBox="1">
            <a:spLocks noChangeArrowheads="1"/>
          </p:cNvSpPr>
          <p:nvPr/>
        </p:nvSpPr>
        <p:spPr bwMode="auto">
          <a:xfrm>
            <a:off x="115888" y="246162"/>
            <a:ext cx="9180512" cy="742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400" b="1" i="0" spc="-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Изменения </a:t>
            </a:r>
            <a:r>
              <a:rPr lang="ru-RU" sz="3400" b="1" i="0" spc="-1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3400" b="1" i="0" spc="-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ввода в действие </a:t>
            </a:r>
            <a:r>
              <a:rPr lang="ru-RU" sz="3400" b="1" i="0" spc="-1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219-ФЗ</a:t>
            </a:r>
            <a:endParaRPr lang="ru-RU" sz="3400" b="1" i="0" spc="-1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79579" cy="1137050"/>
          </a:xfrm>
        </p:spPr>
        <p:txBody>
          <a:bodyPr>
            <a:noAutofit/>
          </a:bodyPr>
          <a:lstStyle/>
          <a:p>
            <a:r>
              <a:rPr lang="ru-RU" sz="3400" b="1" i="0" spc="-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Схемы формирования </a:t>
            </a:r>
            <a:r>
              <a:rPr lang="ru-RU" sz="3400" b="1" i="0" spc="-1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реестра НДТ (добыча)</a:t>
            </a:r>
            <a:endParaRPr lang="en-US" sz="3400" b="1" i="0" spc="-1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614" r="699" b="2974"/>
          <a:stretch/>
        </p:blipFill>
        <p:spPr bwMode="auto">
          <a:xfrm>
            <a:off x="0" y="1340768"/>
            <a:ext cx="9144000" cy="4572000"/>
          </a:xfrm>
          <a:prstGeom prst="rect">
            <a:avLst/>
          </a:prstGeom>
          <a:noFill/>
          <a:ln w="9525" algn="ctr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2255845" y="3583770"/>
            <a:ext cx="6420611" cy="457845"/>
          </a:xfrm>
          <a:prstGeom prst="rect">
            <a:avLst/>
          </a:prstGeom>
          <a:solidFill>
            <a:srgbClr val="E1F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   Сравнительная эколого-экономическая оценка технологий внутри группы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20662" y="638175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090339" y="57861"/>
            <a:ext cx="6912768" cy="7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/>
              <a:t>Методология определения НДТ </a:t>
            </a:r>
            <a:endParaRPr lang="en-US" sz="2200" kern="0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919145" y="1268760"/>
            <a:ext cx="7757311" cy="457845"/>
          </a:xfrm>
          <a:prstGeom prst="rect">
            <a:avLst/>
          </a:prstGeom>
          <a:solidFill>
            <a:srgbClr val="E1F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   Классификация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технологий на группы (критерии выбора НДТ)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243607" y="1850908"/>
            <a:ext cx="7432849" cy="457845"/>
          </a:xfrm>
          <a:prstGeom prst="rect">
            <a:avLst/>
          </a:prstGeom>
          <a:solidFill>
            <a:srgbClr val="E1F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   Значимые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аспекты воздействия на ОС для каждой группы технологий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619170" y="3563135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5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431128" y="2420887"/>
            <a:ext cx="7245328" cy="457845"/>
          </a:xfrm>
          <a:prstGeom prst="rect">
            <a:avLst/>
          </a:prstGeom>
          <a:solidFill>
            <a:srgbClr val="E1F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     Оценка экологической проблемы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740913" y="2996951"/>
            <a:ext cx="6935543" cy="457845"/>
          </a:xfrm>
          <a:prstGeom prst="rect">
            <a:avLst/>
          </a:prstGeom>
          <a:solidFill>
            <a:srgbClr val="E1F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      Определение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возможностей технологии и выбор альтернативных вариантов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51A2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Выгнутая влево стрелка 2"/>
          <p:cNvSpPr/>
          <p:nvPr/>
        </p:nvSpPr>
        <p:spPr bwMode="auto">
          <a:xfrm>
            <a:off x="260902" y="1330561"/>
            <a:ext cx="324171" cy="792087"/>
          </a:xfrm>
          <a:prstGeom prst="curvedRightArrow">
            <a:avLst/>
          </a:prstGeom>
          <a:solidFill>
            <a:schemeClr val="bg1"/>
          </a:solidFill>
          <a:ln w="9525" cap="flat" cmpd="sng" algn="ctr">
            <a:solidFill>
              <a:srgbClr val="0070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32499" y="1268760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1*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Выгнутая влево стрелка 18"/>
          <p:cNvSpPr/>
          <p:nvPr/>
        </p:nvSpPr>
        <p:spPr bwMode="auto">
          <a:xfrm>
            <a:off x="575387" y="1912709"/>
            <a:ext cx="324171" cy="792087"/>
          </a:xfrm>
          <a:prstGeom prst="curvedRightArrow">
            <a:avLst/>
          </a:prstGeom>
          <a:noFill/>
          <a:ln w="9525" cap="flat" cmpd="sng" algn="ctr">
            <a:solidFill>
              <a:srgbClr val="0070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85073" y="1850908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2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20" name="Выгнутая влево стрелка 19"/>
          <p:cNvSpPr/>
          <p:nvPr/>
        </p:nvSpPr>
        <p:spPr bwMode="auto">
          <a:xfrm>
            <a:off x="934402" y="2576331"/>
            <a:ext cx="324171" cy="792087"/>
          </a:xfrm>
          <a:prstGeom prst="curvedRightArrow">
            <a:avLst/>
          </a:prstGeom>
          <a:noFill/>
          <a:ln w="9525" cap="flat" cmpd="sng" algn="ctr">
            <a:solidFill>
              <a:srgbClr val="0070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919145" y="2420888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ШАГ3</a:t>
            </a:r>
          </a:p>
        </p:txBody>
      </p:sp>
      <p:sp>
        <p:nvSpPr>
          <p:cNvPr id="21" name="Выгнутая влево стрелка 20"/>
          <p:cNvSpPr/>
          <p:nvPr/>
        </p:nvSpPr>
        <p:spPr bwMode="auto">
          <a:xfrm>
            <a:off x="1269042" y="3058753"/>
            <a:ext cx="324171" cy="792087"/>
          </a:xfrm>
          <a:prstGeom prst="curvedRightArrow">
            <a:avLst/>
          </a:prstGeom>
          <a:noFill/>
          <a:ln w="9525" cap="flat" cmpd="sng" algn="ctr">
            <a:solidFill>
              <a:srgbClr val="0070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253217" y="2996952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4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1096486" y="4840270"/>
            <a:ext cx="2315191" cy="139980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530656" y="4840270"/>
            <a:ext cx="2736304" cy="139980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59045" y="4971381"/>
            <a:ext cx="171681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51A2"/>
                </a:solidFill>
              </a:rPr>
              <a:t>1.     Оценить производственный объект (установку)</a:t>
            </a:r>
            <a:endParaRPr lang="ru-RU" sz="1400" b="1" dirty="0">
              <a:solidFill>
                <a:srgbClr val="0051A2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6410976" y="4840270"/>
            <a:ext cx="2664295" cy="139980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601672" y="4983770"/>
            <a:ext cx="259228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51A2"/>
                </a:solidFill>
              </a:rPr>
              <a:t>2. Определить технологические </a:t>
            </a:r>
            <a:r>
              <a:rPr lang="ru-RU" sz="1400" b="1" dirty="0">
                <a:solidFill>
                  <a:srgbClr val="0051A2"/>
                </a:solidFill>
              </a:rPr>
              <a:t>показатели выбросов, сбросов ЗВ, объемов образования отходов для действующих объектов (установок).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553470" y="4955396"/>
            <a:ext cx="2379306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51A2"/>
                </a:solidFill>
              </a:rPr>
              <a:t>3.Установить технологические показатели</a:t>
            </a:r>
            <a:r>
              <a:rPr lang="ru-RU" sz="1400" b="1" dirty="0">
                <a:solidFill>
                  <a:srgbClr val="0051A2"/>
                </a:solidFill>
              </a:rPr>
              <a:t>, которые необходимо учитывать при определении </a:t>
            </a:r>
            <a:r>
              <a:rPr lang="ru-RU" sz="1400" b="1" dirty="0" smtClean="0">
                <a:solidFill>
                  <a:srgbClr val="0051A2"/>
                </a:solidFill>
              </a:rPr>
              <a:t>НДТ</a:t>
            </a:r>
            <a:endParaRPr lang="ru-RU" sz="1400" b="1" dirty="0">
              <a:solidFill>
                <a:srgbClr val="0051A2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1096486" y="4322629"/>
            <a:ext cx="7978784" cy="40251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Наименьшие объемы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и (или) уровни воздействия на ОС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 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260902" y="4322629"/>
            <a:ext cx="731907" cy="40251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1*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0" y="4221088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0070C4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itle 1"/>
          <p:cNvSpPr txBox="1">
            <a:spLocks/>
          </p:cNvSpPr>
          <p:nvPr/>
        </p:nvSpPr>
        <p:spPr>
          <a:xfrm>
            <a:off x="85725" y="260648"/>
            <a:ext cx="8734747" cy="78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Методология идентификации </a:t>
            </a:r>
            <a:r>
              <a:rPr lang="ru-RU" sz="3600" b="1" i="0" dirty="0" err="1" smtClean="0">
                <a:solidFill>
                  <a:schemeClr val="accent1"/>
                </a:solidFill>
                <a:latin typeface="Eras Medium ITC" pitchFamily="34" charset="0"/>
              </a:rPr>
              <a:t>НДТ</a:t>
            </a:r>
            <a:endParaRPr lang="en-US" sz="3600" b="1" i="0" dirty="0">
              <a:solidFill>
                <a:srgbClr val="C000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986086" y="2574197"/>
            <a:ext cx="2625677" cy="629549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3655803" y="2574196"/>
            <a:ext cx="2640905" cy="629549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6343418" y="2571403"/>
            <a:ext cx="2612936" cy="629549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1922810"/>
            <a:ext cx="8124349" cy="1401763"/>
          </a:xfrm>
          <a:prstGeom prst="rect">
            <a:avLst/>
          </a:prstGeom>
          <a:noFill/>
          <a:ln>
            <a:solidFill>
              <a:srgbClr val="0070C4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kern="0" cap="all" dirty="0">
                <a:solidFill>
                  <a:srgbClr val="0051A2"/>
                </a:solidFill>
              </a:rPr>
              <a:t>Ранжирование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20662" y="638175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090339" y="57861"/>
            <a:ext cx="6912768" cy="7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srgbClr val="FFFFFF"/>
                </a:solidFill>
              </a:rPr>
              <a:t>Методология определения НДТ (ПРИМЕР)</a:t>
            </a:r>
            <a:endParaRPr lang="en-US" sz="2200" kern="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522" y="1268760"/>
            <a:ext cx="8109677" cy="523220"/>
          </a:xfrm>
          <a:prstGeom prst="rect">
            <a:avLst/>
          </a:prstGeom>
          <a:solidFill>
            <a:srgbClr val="0070C4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>
                <a:solidFill>
                  <a:srgbClr val="FFFFFF"/>
                </a:solidFill>
              </a:rPr>
              <a:t>Группа технологий для </a:t>
            </a:r>
            <a:r>
              <a:rPr lang="ru-RU" sz="1400" b="1" kern="0" dirty="0" err="1">
                <a:solidFill>
                  <a:srgbClr val="FFFFFF"/>
                </a:solidFill>
              </a:rPr>
              <a:t>компримирования</a:t>
            </a:r>
            <a:r>
              <a:rPr lang="ru-RU" sz="1400" b="1" kern="0" dirty="0">
                <a:solidFill>
                  <a:srgbClr val="FFFFFF"/>
                </a:solidFill>
              </a:rPr>
              <a:t> природного газа: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1400" b="1" kern="0" dirty="0">
                <a:solidFill>
                  <a:srgbClr val="FFFFFF"/>
                </a:solidFill>
              </a:rPr>
              <a:t> использование ГПА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073" y="2612402"/>
            <a:ext cx="274349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ТЕХНОЛОГИЧЕСКИЕ ПАРАМЕТРЫ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 smtClean="0">
                <a:solidFill>
                  <a:schemeClr val="bg1"/>
                </a:solidFill>
              </a:rPr>
              <a:t>(</a:t>
            </a:r>
            <a:r>
              <a:rPr lang="ru-RU" sz="1200" kern="0" dirty="0">
                <a:solidFill>
                  <a:schemeClr val="bg1"/>
                </a:solidFill>
              </a:rPr>
              <a:t>кпд, расход топливного газа, мощность </a:t>
            </a:r>
            <a:r>
              <a:rPr lang="ru-RU" sz="1200" kern="0" dirty="0" smtClean="0">
                <a:solidFill>
                  <a:schemeClr val="bg1"/>
                </a:solidFill>
              </a:rPr>
              <a:t>)</a:t>
            </a:r>
            <a:endParaRPr lang="ru-RU" sz="1200" kern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1431" y="2616255"/>
            <a:ext cx="251663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ЭКОЛОГИЧЕСКИЕ ПАРАМЕТРЫ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 smtClean="0">
                <a:solidFill>
                  <a:schemeClr val="bg1"/>
                </a:solidFill>
              </a:rPr>
              <a:t>(</a:t>
            </a:r>
            <a:r>
              <a:rPr lang="ru-RU" sz="1200" kern="0" dirty="0">
                <a:solidFill>
                  <a:schemeClr val="bg1"/>
                </a:solidFill>
              </a:rPr>
              <a:t>выбросы, сбросы ЗВ, отходы)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3418" y="2605472"/>
            <a:ext cx="26129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СРОК ЭКСПЛУАТАЦИИ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 smtClean="0">
                <a:solidFill>
                  <a:schemeClr val="bg1"/>
                </a:solidFill>
              </a:rPr>
              <a:t>(</a:t>
            </a:r>
            <a:r>
              <a:rPr lang="ru-RU" sz="1200" kern="0" dirty="0">
                <a:solidFill>
                  <a:schemeClr val="bg1"/>
                </a:solidFill>
              </a:rPr>
              <a:t>более 20 лет, от 10 до </a:t>
            </a:r>
            <a:r>
              <a:rPr lang="ru-RU" sz="1200" kern="0" dirty="0" smtClean="0">
                <a:solidFill>
                  <a:schemeClr val="bg1"/>
                </a:solidFill>
              </a:rPr>
              <a:t>20, </a:t>
            </a:r>
            <a:r>
              <a:rPr lang="ru-RU" sz="1200" kern="0" dirty="0">
                <a:solidFill>
                  <a:schemeClr val="bg1"/>
                </a:solidFill>
              </a:rPr>
              <a:t>менее 10 лет)</a:t>
            </a:r>
          </a:p>
        </p:txBody>
      </p:sp>
      <p:sp>
        <p:nvSpPr>
          <p:cNvPr id="17" name="Стрелка вправо 53"/>
          <p:cNvSpPr>
            <a:spLocks noChangeArrowheads="1"/>
          </p:cNvSpPr>
          <p:nvPr/>
        </p:nvSpPr>
        <p:spPr bwMode="auto">
          <a:xfrm rot="5400000">
            <a:off x="4860078" y="3163018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pic>
        <p:nvPicPr>
          <p:cNvPr id="18" name="Рисунок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35710"/>
            <a:ext cx="46386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14400" y="6032848"/>
            <a:ext cx="4632323" cy="276999"/>
          </a:xfrm>
          <a:prstGeom prst="rect">
            <a:avLst/>
          </a:prstGeom>
          <a:solidFill>
            <a:srgbClr val="0070C4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FFFFFF"/>
                </a:solidFill>
              </a:rPr>
              <a:t>Срок эксплуатации (менее 10 лет)</a:t>
            </a:r>
          </a:p>
        </p:txBody>
      </p:sp>
      <p:sp>
        <p:nvSpPr>
          <p:cNvPr id="20" name="Стрелка вправо 53"/>
          <p:cNvSpPr>
            <a:spLocks noChangeArrowheads="1"/>
          </p:cNvSpPr>
          <p:nvPr/>
        </p:nvSpPr>
        <p:spPr bwMode="auto">
          <a:xfrm>
            <a:off x="5591667" y="3966383"/>
            <a:ext cx="307975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1211" y="5193854"/>
            <a:ext cx="3158520" cy="538609"/>
          </a:xfrm>
          <a:prstGeom prst="rect">
            <a:avLst/>
          </a:prstGeom>
          <a:noFill/>
          <a:ln>
            <a:solidFill>
              <a:srgbClr val="0070C4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kern="0" cap="all" dirty="0">
                <a:solidFill>
                  <a:srgbClr val="0051A2"/>
                </a:solidFill>
              </a:rPr>
              <a:t>ГПА </a:t>
            </a:r>
            <a:r>
              <a:rPr lang="ru-RU" sz="1200" b="1" kern="0" cap="all" dirty="0">
                <a:solidFill>
                  <a:srgbClr val="0051A2"/>
                </a:solidFill>
              </a:rPr>
              <a:t>с выбросами </a:t>
            </a:r>
            <a:endParaRPr lang="en-US" sz="1200" b="1" kern="0" cap="all" dirty="0" smtClean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cap="all" dirty="0" err="1" smtClean="0">
                <a:solidFill>
                  <a:srgbClr val="0051A2"/>
                </a:solidFill>
              </a:rPr>
              <a:t>No</a:t>
            </a:r>
            <a:r>
              <a:rPr lang="en-US" sz="1200" b="1" kern="0" cap="all" baseline="-25000" dirty="0" err="1" smtClean="0">
                <a:solidFill>
                  <a:srgbClr val="0051A2"/>
                </a:solidFill>
              </a:rPr>
              <a:t>x</a:t>
            </a:r>
            <a:r>
              <a:rPr lang="en-US" sz="1200" b="1" kern="0" cap="all" dirty="0" smtClean="0">
                <a:solidFill>
                  <a:srgbClr val="0051A2"/>
                </a:solidFill>
              </a:rPr>
              <a:t> - </a:t>
            </a:r>
            <a:r>
              <a:rPr lang="ru-RU" sz="1200" b="1" kern="0" cap="all" dirty="0" smtClean="0">
                <a:solidFill>
                  <a:srgbClr val="0051A2"/>
                </a:solidFill>
              </a:rPr>
              <a:t>50</a:t>
            </a:r>
            <a:r>
              <a:rPr lang="en-US" sz="1200" b="1" kern="0" cap="all" dirty="0" smtClean="0">
                <a:solidFill>
                  <a:srgbClr val="0051A2"/>
                </a:solidFill>
              </a:rPr>
              <a:t> - 150</a:t>
            </a:r>
            <a:r>
              <a:rPr lang="ru-RU" sz="1200" b="1" kern="0" cap="all" dirty="0" smtClean="0">
                <a:solidFill>
                  <a:srgbClr val="0051A2"/>
                </a:solidFill>
              </a:rPr>
              <a:t> </a:t>
            </a:r>
            <a:r>
              <a:rPr lang="ru-RU" sz="1200" b="1" kern="0" cap="all" dirty="0">
                <a:solidFill>
                  <a:srgbClr val="0051A2"/>
                </a:solidFill>
              </a:rPr>
              <a:t>мг/м</a:t>
            </a:r>
            <a:r>
              <a:rPr lang="ru-RU" sz="1200" b="1" kern="0" cap="all" baseline="30000" dirty="0">
                <a:solidFill>
                  <a:srgbClr val="0051A2"/>
                </a:solidFill>
              </a:rPr>
              <a:t>3</a:t>
            </a:r>
            <a:r>
              <a:rPr lang="ru-RU" sz="1200" b="1" kern="0" cap="all" dirty="0">
                <a:solidFill>
                  <a:srgbClr val="0051A2"/>
                </a:solidFill>
              </a:rPr>
              <a:t>; СО </a:t>
            </a:r>
            <a:r>
              <a:rPr lang="ru-RU" sz="1200" b="1" kern="0" cap="all" dirty="0" smtClean="0">
                <a:solidFill>
                  <a:srgbClr val="0051A2"/>
                </a:solidFill>
              </a:rPr>
              <a:t>–</a:t>
            </a:r>
            <a:r>
              <a:rPr lang="en-US" sz="1200" b="1" kern="0" cap="all" dirty="0" smtClean="0">
                <a:solidFill>
                  <a:srgbClr val="0051A2"/>
                </a:solidFill>
              </a:rPr>
              <a:t> </a:t>
            </a:r>
            <a:r>
              <a:rPr lang="ru-RU" sz="1200" b="1" kern="0" cap="all" dirty="0" smtClean="0">
                <a:solidFill>
                  <a:srgbClr val="0051A2"/>
                </a:solidFill>
              </a:rPr>
              <a:t>100</a:t>
            </a:r>
            <a:r>
              <a:rPr lang="en-US" sz="1200" b="1" kern="0" cap="all" dirty="0" smtClean="0">
                <a:solidFill>
                  <a:srgbClr val="0051A2"/>
                </a:solidFill>
              </a:rPr>
              <a:t> - 200</a:t>
            </a:r>
            <a:r>
              <a:rPr lang="ru-RU" sz="1200" b="1" kern="0" cap="all" dirty="0" smtClean="0">
                <a:solidFill>
                  <a:srgbClr val="0051A2"/>
                </a:solidFill>
              </a:rPr>
              <a:t> мг/м</a:t>
            </a:r>
            <a:r>
              <a:rPr lang="ru-RU" sz="1200" b="1" kern="0" cap="all" baseline="30000" dirty="0" smtClean="0">
                <a:solidFill>
                  <a:srgbClr val="0051A2"/>
                </a:solidFill>
              </a:rPr>
              <a:t>3</a:t>
            </a:r>
            <a:endParaRPr lang="ru-RU" sz="1200" b="1" kern="0" cap="all" baseline="30000" dirty="0">
              <a:solidFill>
                <a:srgbClr val="0051A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9642" y="5930454"/>
            <a:ext cx="3139108" cy="354012"/>
          </a:xfrm>
          <a:prstGeom prst="rect">
            <a:avLst/>
          </a:prstGeom>
          <a:noFill/>
          <a:ln>
            <a:solidFill>
              <a:srgbClr val="0070C4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kern="0" cap="all" dirty="0">
                <a:solidFill>
                  <a:srgbClr val="0051A2"/>
                </a:solidFill>
              </a:rPr>
              <a:t>ГПА </a:t>
            </a:r>
            <a:r>
              <a:rPr lang="en-US" sz="1700" b="1" kern="0" cap="all" dirty="0">
                <a:solidFill>
                  <a:srgbClr val="0051A2"/>
                </a:solidFill>
              </a:rPr>
              <a:t>16</a:t>
            </a:r>
            <a:r>
              <a:rPr lang="ru-RU" sz="1700" b="1" kern="0" cap="all" dirty="0">
                <a:solidFill>
                  <a:srgbClr val="0051A2"/>
                </a:solidFill>
              </a:rPr>
              <a:t> </a:t>
            </a:r>
            <a:r>
              <a:rPr lang="ru-RU" sz="1700" b="1" kern="0" cap="all" dirty="0" smtClean="0">
                <a:solidFill>
                  <a:srgbClr val="0051A2"/>
                </a:solidFill>
              </a:rPr>
              <a:t>Урал, ЛаДОГА-32</a:t>
            </a:r>
            <a:endParaRPr lang="ru-RU" sz="1200" b="1" kern="0" cap="all" baseline="30000" dirty="0">
              <a:solidFill>
                <a:srgbClr val="0051A2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4896" y="1268760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5B5B"/>
                </a:solidFill>
              </a:rPr>
              <a:t>   ШАГ 1</a:t>
            </a:r>
          </a:p>
        </p:txBody>
      </p:sp>
      <p:sp>
        <p:nvSpPr>
          <p:cNvPr id="33" name="Стрелка вправо 53"/>
          <p:cNvSpPr>
            <a:spLocks noChangeArrowheads="1"/>
          </p:cNvSpPr>
          <p:nvPr/>
        </p:nvSpPr>
        <p:spPr bwMode="auto">
          <a:xfrm rot="5400000">
            <a:off x="7550573" y="2195436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4" name="Стрелка вправо 53"/>
          <p:cNvSpPr>
            <a:spLocks noChangeArrowheads="1"/>
          </p:cNvSpPr>
          <p:nvPr/>
        </p:nvSpPr>
        <p:spPr bwMode="auto">
          <a:xfrm rot="5400000">
            <a:off x="4835946" y="2172308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5" name="Стрелка вправо 53"/>
          <p:cNvSpPr>
            <a:spLocks noChangeArrowheads="1"/>
          </p:cNvSpPr>
          <p:nvPr/>
        </p:nvSpPr>
        <p:spPr bwMode="auto">
          <a:xfrm rot="5400000">
            <a:off x="2066236" y="2209023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6" name="Стрелка вправо 53"/>
          <p:cNvSpPr>
            <a:spLocks noChangeArrowheads="1"/>
          </p:cNvSpPr>
          <p:nvPr/>
        </p:nvSpPr>
        <p:spPr bwMode="auto">
          <a:xfrm rot="5400000">
            <a:off x="7433425" y="4817609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7" name="Стрелка вправо 53"/>
          <p:cNvSpPr>
            <a:spLocks noChangeArrowheads="1"/>
          </p:cNvSpPr>
          <p:nvPr/>
        </p:nvSpPr>
        <p:spPr bwMode="auto">
          <a:xfrm rot="5400000">
            <a:off x="7452318" y="5572399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904484" y="3535709"/>
            <a:ext cx="3134266" cy="1430509"/>
          </a:xfrm>
          <a:prstGeom prst="rect">
            <a:avLst/>
          </a:prstGeom>
          <a:noFill/>
          <a:ln w="9525" cap="flat" cmpd="sng" algn="ctr">
            <a:solidFill>
              <a:srgbClr val="0070C4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0051A2"/>
                </a:solidFill>
                <a:effectLst/>
                <a:latin typeface="Arial Narrow" pitchFamily="34" charset="0"/>
              </a:rPr>
              <a:t>КРИТЕРИИ ВЫБОРА</a:t>
            </a:r>
          </a:p>
          <a:p>
            <a:pPr marL="285750" marR="0" indent="-195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Наименьшие уровни воздействия на ОС</a:t>
            </a:r>
          </a:p>
          <a:p>
            <a:pPr marL="285750" marR="0" indent="-195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Подтверждение соответствия НДТ требованиям стандартов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51A2"/>
                </a:solidFill>
                <a:latin typeface="Arial Narrow" pitchFamily="34" charset="0"/>
              </a:rPr>
              <a:t>       </a:t>
            </a:r>
            <a:r>
              <a:rPr lang="ru-RU" sz="1300" b="1" dirty="0" smtClean="0">
                <a:solidFill>
                  <a:srgbClr val="FF5B5B"/>
                </a:solidFill>
                <a:latin typeface="Arial Narrow" pitchFamily="34" charset="0"/>
              </a:rPr>
              <a:t>(</a:t>
            </a:r>
            <a:r>
              <a:rPr lang="ru-RU" altLang="ru-RU" sz="1400" dirty="0" smtClean="0">
                <a:solidFill>
                  <a:srgbClr val="FF0000"/>
                </a:solidFill>
              </a:rPr>
              <a:t>Р </a:t>
            </a:r>
            <a:r>
              <a:rPr lang="ru-RU" altLang="ru-RU" sz="1400" dirty="0">
                <a:solidFill>
                  <a:srgbClr val="FF0000"/>
                </a:solidFill>
              </a:rPr>
              <a:t>Газпром 12-1-004-2014 </a:t>
            </a:r>
            <a:r>
              <a:rPr lang="ru-RU" sz="1300" b="1" dirty="0" smtClean="0">
                <a:solidFill>
                  <a:srgbClr val="FF5B5B"/>
                </a:solidFill>
                <a:latin typeface="Arial Narrow" pitchFamily="34" charset="0"/>
              </a:rPr>
              <a:t>)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60611" y="260648"/>
            <a:ext cx="8395743" cy="78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Методология идентификации НДТ: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пример                                                       </a:t>
            </a:r>
            <a:r>
              <a:rPr lang="en-US" sz="3600" b="1" i="0" dirty="0" smtClean="0">
                <a:solidFill>
                  <a:srgbClr val="C00000"/>
                </a:solidFill>
                <a:latin typeface="Eras Medium ITC" pitchFamily="34" charset="0"/>
              </a:rPr>
              <a:t>I</a:t>
            </a:r>
            <a:endParaRPr lang="en-US" sz="3800" b="1" i="0" dirty="0">
              <a:solidFill>
                <a:srgbClr val="C000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97121" y="1194202"/>
            <a:ext cx="8124349" cy="2054409"/>
          </a:xfrm>
          <a:prstGeom prst="rect">
            <a:avLst/>
          </a:prstGeom>
          <a:noFill/>
          <a:ln>
            <a:solidFill>
              <a:srgbClr val="0070C4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kern="0" cap="all" dirty="0" smtClean="0">
                <a:solidFill>
                  <a:srgbClr val="0051A2"/>
                </a:solidFill>
              </a:rPr>
              <a:t>ЗНАЧИМЫЕ АСПЕКТЫ ВОЗДЕЙСТВИЯ НА ОС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907704" y="1901114"/>
            <a:ext cx="2625677" cy="1239854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502" y="1859321"/>
            <a:ext cx="27434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ВЫБРОСЫ ЗАГРЯЗНЯЮЩИХ ВЕЩЕСТВ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в </a:t>
            </a:r>
            <a:r>
              <a:rPr lang="ru-RU" sz="1400" b="1" kern="0" dirty="0">
                <a:solidFill>
                  <a:schemeClr val="bg1"/>
                </a:solidFill>
              </a:rPr>
              <a:t>составе отходящих газов при сжигании топливного газа ГПА </a:t>
            </a:r>
            <a:r>
              <a:rPr lang="ru-RU" sz="1200" b="1" kern="0" dirty="0">
                <a:solidFill>
                  <a:schemeClr val="bg1"/>
                </a:solidFill>
              </a:rPr>
              <a:t>(</a:t>
            </a:r>
            <a:r>
              <a:rPr lang="ru-RU" sz="1200" b="1" kern="0" dirty="0" err="1">
                <a:solidFill>
                  <a:schemeClr val="bg1"/>
                </a:solidFill>
              </a:rPr>
              <a:t>NОx</a:t>
            </a:r>
            <a:r>
              <a:rPr lang="ru-RU" sz="1200" b="1" kern="0" dirty="0">
                <a:solidFill>
                  <a:schemeClr val="bg1"/>
                </a:solidFill>
              </a:rPr>
              <a:t> не более 150 мг/м</a:t>
            </a:r>
            <a:r>
              <a:rPr lang="ru-RU" sz="1200" b="1" kern="0" baseline="30000" dirty="0">
                <a:solidFill>
                  <a:schemeClr val="bg1"/>
                </a:solidFill>
              </a:rPr>
              <a:t>3</a:t>
            </a:r>
            <a:r>
              <a:rPr lang="ru-RU" sz="1200" b="1" kern="0" dirty="0">
                <a:solidFill>
                  <a:schemeClr val="bg1"/>
                </a:solidFill>
              </a:rPr>
              <a:t>; СО – не более </a:t>
            </a:r>
            <a:r>
              <a:rPr lang="en-US" sz="1200" b="1" kern="0" dirty="0" smtClean="0">
                <a:solidFill>
                  <a:schemeClr val="bg1"/>
                </a:solidFill>
              </a:rPr>
              <a:t>2</a:t>
            </a:r>
            <a:r>
              <a:rPr lang="ru-RU" sz="1200" b="1" kern="0" dirty="0" smtClean="0">
                <a:solidFill>
                  <a:schemeClr val="bg1"/>
                </a:solidFill>
              </a:rPr>
              <a:t>00мг/м</a:t>
            </a:r>
            <a:r>
              <a:rPr lang="ru-RU" sz="1200" b="1" kern="0" baseline="30000" dirty="0" smtClean="0">
                <a:solidFill>
                  <a:schemeClr val="bg1"/>
                </a:solidFill>
              </a:rPr>
              <a:t>3</a:t>
            </a:r>
            <a:r>
              <a:rPr lang="ru-RU" sz="1200" b="1" kern="0" dirty="0" smtClean="0">
                <a:solidFill>
                  <a:schemeClr val="bg1"/>
                </a:solidFill>
              </a:rPr>
              <a:t>)</a:t>
            </a:r>
            <a:endParaRPr lang="ru-RU" sz="1200" kern="0" dirty="0">
              <a:solidFill>
                <a:schemeClr val="bg1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20662" y="638175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090339" y="57861"/>
            <a:ext cx="6912768" cy="7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/>
              <a:t>Методология определения НДТ (ПРИМЕР)</a:t>
            </a:r>
            <a:endParaRPr lang="en-US" sz="2200" kern="0" dirty="0"/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53360" y="1209188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</a:t>
            </a:r>
            <a:r>
              <a:rPr kumimoji="0" lang="ru-RU" sz="1400" b="1" u="none" strike="noStrike" cap="none" normalizeH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2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5B5B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53360" y="3551890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5B5B"/>
                </a:solidFill>
                <a:effectLst/>
                <a:latin typeface="Arial Narrow" pitchFamily="34" charset="0"/>
              </a:rPr>
              <a:t>   ШАГ3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315471" y="1901112"/>
            <a:ext cx="2640905" cy="1239855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77604" y="1901114"/>
            <a:ext cx="2516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ПОТРЕБЛЕНИЕ ПРИРОДНОГО ГАЗА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</a:rPr>
              <a:t>(</a:t>
            </a:r>
            <a:r>
              <a:rPr lang="en-US" sz="1200" b="1" kern="0" dirty="0" smtClean="0">
                <a:solidFill>
                  <a:schemeClr val="bg1"/>
                </a:solidFill>
              </a:rPr>
              <a:t>0</a:t>
            </a:r>
            <a:r>
              <a:rPr lang="ru-RU" sz="1200" b="1" kern="0" dirty="0" smtClean="0">
                <a:solidFill>
                  <a:schemeClr val="bg1"/>
                </a:solidFill>
              </a:rPr>
              <a:t>,53-0,54 м</a:t>
            </a:r>
            <a:r>
              <a:rPr lang="ru-RU" sz="1200" b="1" kern="0" baseline="30000" dirty="0" smtClean="0">
                <a:solidFill>
                  <a:schemeClr val="bg1"/>
                </a:solidFill>
              </a:rPr>
              <a:t>3</a:t>
            </a:r>
            <a:r>
              <a:rPr lang="ru-RU" sz="1200" b="1" kern="0" dirty="0" smtClean="0">
                <a:solidFill>
                  <a:schemeClr val="bg1"/>
                </a:solidFill>
              </a:rPr>
              <a:t>/кВт*ч)</a:t>
            </a:r>
            <a:endParaRPr lang="ru-RU" sz="1200" b="1" kern="0" dirty="0">
              <a:solidFill>
                <a:schemeClr val="bg1"/>
              </a:solidFill>
            </a:endParaRPr>
          </a:p>
        </p:txBody>
      </p:sp>
      <p:sp>
        <p:nvSpPr>
          <p:cNvPr id="32" name="Стрелка вправо 53"/>
          <p:cNvSpPr>
            <a:spLocks noChangeArrowheads="1"/>
          </p:cNvSpPr>
          <p:nvPr/>
        </p:nvSpPr>
        <p:spPr bwMode="auto">
          <a:xfrm rot="5400000">
            <a:off x="6484093" y="1511963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3" name="Стрелка вправо 53"/>
          <p:cNvSpPr>
            <a:spLocks noChangeArrowheads="1"/>
          </p:cNvSpPr>
          <p:nvPr/>
        </p:nvSpPr>
        <p:spPr bwMode="auto">
          <a:xfrm rot="5400000">
            <a:off x="2976055" y="1513753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6232" y="3551890"/>
            <a:ext cx="8109677" cy="523220"/>
          </a:xfrm>
          <a:prstGeom prst="rect">
            <a:avLst/>
          </a:prstGeom>
          <a:solidFill>
            <a:srgbClr val="0070C4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rgbClr val="FFFFFF"/>
                </a:solidFill>
              </a:rPr>
              <a:t>НЕГАТИВНОЕ ВОЗДЕЙСТВИЕ НА ОС, ВЫРАЖЕННОЕ В ЭКВИВАЛЕНТАХ ЗАГРЯЗНЕНИЯ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FFFFFF"/>
              </a:solidFill>
            </a:endParaRPr>
          </a:p>
        </p:txBody>
      </p:sp>
      <p:sp>
        <p:nvSpPr>
          <p:cNvPr id="35" name="Стрелка вправо 53"/>
          <p:cNvSpPr>
            <a:spLocks noChangeArrowheads="1"/>
          </p:cNvSpPr>
          <p:nvPr/>
        </p:nvSpPr>
        <p:spPr bwMode="auto">
          <a:xfrm rot="5400000">
            <a:off x="4861851" y="4015246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graphicFrame>
        <p:nvGraphicFramePr>
          <p:cNvPr id="3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729168"/>
              </p:ext>
            </p:extLst>
          </p:nvPr>
        </p:nvGraphicFramePr>
        <p:xfrm>
          <a:off x="884579" y="4400951"/>
          <a:ext cx="8106078" cy="198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754"/>
                <a:gridCol w="1368152"/>
                <a:gridCol w="1584176"/>
                <a:gridCol w="1440160"/>
                <a:gridCol w="1982836"/>
              </a:tblGrid>
              <a:tr h="3161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Экологические</a:t>
                      </a:r>
                      <a:r>
                        <a:rPr lang="ru-RU" sz="1400" b="1" baseline="0" dirty="0" smtClean="0">
                          <a:latin typeface="+mn-lt"/>
                        </a:rPr>
                        <a:t> проблемы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>
                    <a:solidFill>
                      <a:srgbClr val="006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Единицы измерения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Нагрузка на ОС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</a:tr>
              <a:tr h="316184">
                <a:tc vMerge="1">
                  <a:txBody>
                    <a:bodyPr/>
                    <a:lstStyle/>
                    <a:p>
                      <a:endParaRPr lang="ru-RU" sz="1600" dirty="0" smtClean="0">
                        <a:solidFill>
                          <a:srgbClr val="0051A2"/>
                        </a:solidFill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R="17843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Средняя по </a:t>
                      </a:r>
                      <a:b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</a:b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ОАО «Газпром»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Требования стандартов РФ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Требования м/н стандартов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0060C0"/>
                    </a:solidFill>
                  </a:tcPr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Выбросы </a:t>
                      </a:r>
                      <a:r>
                        <a:rPr lang="en-US" sz="1400" i="0" dirty="0" smtClean="0">
                          <a:solidFill>
                            <a:srgbClr val="0051A2"/>
                          </a:solidFill>
                          <a:latin typeface="+mn-lt"/>
                        </a:rPr>
                        <a:t>N</a:t>
                      </a:r>
                      <a:r>
                        <a:rPr lang="ru-RU" sz="1400" i="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О</a:t>
                      </a:r>
                      <a:r>
                        <a:rPr lang="en-US" sz="1400" i="0" baseline="-250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x</a:t>
                      </a:r>
                      <a:endParaRPr lang="ru-RU" sz="1400" i="0" baseline="-2500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129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 мг/м</a:t>
                      </a:r>
                      <a:r>
                        <a:rPr lang="ru-RU" sz="1400" baseline="300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 35-250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50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 50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  <a:tr h="2558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Выбросы </a:t>
                      </a:r>
                      <a:r>
                        <a:rPr lang="en-US" sz="14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CO</a:t>
                      </a:r>
                      <a:endParaRPr lang="ru-RU" sz="140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мг/м</a:t>
                      </a:r>
                      <a:r>
                        <a:rPr lang="ru-RU" sz="1400" baseline="300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50-300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ru-RU" sz="14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  <a:tr h="316184">
                <a:tc gridSpan="5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0051A2"/>
                          </a:solidFill>
                        </a:rPr>
                        <a:t>ГПА эксплуатируется менее 10 лет</a:t>
                      </a:r>
                      <a:endParaRPr lang="ru-RU" sz="1400" dirty="0">
                        <a:solidFill>
                          <a:srgbClr val="0051A2"/>
                        </a:solidFill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</a:tbl>
          </a:graphicData>
        </a:graphic>
      </p:graphicFrame>
      <p:sp>
        <p:nvSpPr>
          <p:cNvPr id="3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2051720" y="6273800"/>
            <a:ext cx="6984776" cy="415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/>
            <a:r>
              <a:rPr lang="ru-RU" sz="1600" b="1" dirty="0" smtClean="0">
                <a:solidFill>
                  <a:schemeClr val="bg1"/>
                </a:solidFill>
              </a:rPr>
              <a:t>Техническое совещание по разработке Реестра наилучших доступных технологий для предприятий газовой отрасли</a:t>
            </a:r>
            <a:endParaRPr lang="ru-RU" alt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2707" y="188640"/>
            <a:ext cx="8271782" cy="78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Методология идентификации НДТ: пример</a:t>
            </a:r>
            <a: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 	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                                                    </a:t>
            </a:r>
            <a:r>
              <a:rPr lang="en-US" sz="3600" b="1" i="0" dirty="0" smtClean="0">
                <a:solidFill>
                  <a:srgbClr val="C00000"/>
                </a:solidFill>
                <a:latin typeface="Eras Medium ITC" pitchFamily="34" charset="0"/>
              </a:rPr>
              <a:t>II</a:t>
            </a:r>
            <a:endParaRPr lang="en-US" sz="3600" b="1" i="0" dirty="0">
              <a:solidFill>
                <a:srgbClr val="C000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648072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Добровольность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и </a:t>
            </a: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обязательность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9046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Предприятия используют новые отечественные и зарубежные разработки, последовательно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повышают качество продукции, энерго- и </a:t>
            </a:r>
            <a:r>
              <a:rPr lang="ru-RU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ресурсоэффективность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а также экологическую результативность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Повышение экологической результативности часто является следствием необходимой для упрочения рыночной позиции модернизации производства.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Фактическое соответствие параметрам НДТ редко получает отражение в открытой отчётности компаний, в специализированных изданиях и средствах массовой информации</a:t>
            </a:r>
          </a:p>
          <a:p>
            <a:pPr lvl="1"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Упускаются возможности демонстрации лидерства.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2019 г. крупные предприятия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ключевых отраслей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должны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будут получать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КЭР и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доказывать соответствие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установленным требованиям НДТ.</a:t>
            </a:r>
          </a:p>
          <a:p>
            <a:pPr lvl="1">
              <a:lnSpc>
                <a:spcPct val="9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Предполагается, что для получения КЭР предприятия должны будут предоставлять специально уполномоченным органам заключения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экологического аудита.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2019 г. предприятия имеют возможность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инициативном порядке переходить к КЭР и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демонстрировать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соответствие НДТ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(в том числе, установленным в национальных стандартах).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06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20662" y="638175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090339" y="57861"/>
            <a:ext cx="6912768" cy="7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srgbClr val="FFFFFF"/>
                </a:solidFill>
              </a:rPr>
              <a:t>Методология определения НДТ (ПРИМЕР)</a:t>
            </a:r>
            <a:endParaRPr lang="en-US" sz="2200" kern="0" dirty="0">
              <a:solidFill>
                <a:srgbClr val="FFFF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4290" y="1215673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5B5B"/>
                </a:solidFill>
              </a:rPr>
              <a:t>   ШАГ 4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4289" y="3425019"/>
            <a:ext cx="731907" cy="45784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5B5B"/>
                </a:solidFill>
              </a:rPr>
              <a:t>   ШАГ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232" y="3425019"/>
            <a:ext cx="8109677" cy="523220"/>
          </a:xfrm>
          <a:prstGeom prst="rect">
            <a:avLst/>
          </a:prstGeom>
          <a:solidFill>
            <a:srgbClr val="0070C4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rgbClr val="FFFFFF"/>
                </a:solidFill>
              </a:rPr>
              <a:t>СРАВНИТЕЛЬНАЯ ЭКОЛОГО-ЭКОНОМИЧЕСКАЯ ОЦЕНКА ТЕХНОЛОГИЙ ВНУТРИ ГРУППЫ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FFFFFF"/>
              </a:solidFill>
            </a:endParaRPr>
          </a:p>
        </p:txBody>
      </p:sp>
      <p:sp>
        <p:nvSpPr>
          <p:cNvPr id="21" name="Стрелка вправо 53"/>
          <p:cNvSpPr>
            <a:spLocks noChangeArrowheads="1"/>
          </p:cNvSpPr>
          <p:nvPr/>
        </p:nvSpPr>
        <p:spPr bwMode="auto">
          <a:xfrm rot="5400000">
            <a:off x="4688562" y="3786685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graphicFrame>
        <p:nvGraphicFramePr>
          <p:cNvPr id="2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768716"/>
              </p:ext>
            </p:extLst>
          </p:nvPr>
        </p:nvGraphicFramePr>
        <p:xfrm>
          <a:off x="916472" y="4177162"/>
          <a:ext cx="8118597" cy="2199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221"/>
                <a:gridCol w="1656184"/>
                <a:gridCol w="1728192"/>
                <a:gridCol w="1296144"/>
                <a:gridCol w="1550856"/>
              </a:tblGrid>
              <a:tr h="6323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Технология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Стоимость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установки, млн руб.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Эксплуатационные затраты, млн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руб.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Выбросы, мг/м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Актуально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0C0"/>
                    </a:solidFill>
                  </a:tcPr>
                </a:tc>
              </a:tr>
              <a:tr h="3161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i="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Вариант 0 (ГПА</a:t>
                      </a:r>
                      <a:r>
                        <a:rPr lang="ru-RU" sz="1200" i="0" baseline="0" dirty="0" smtClean="0">
                          <a:solidFill>
                            <a:srgbClr val="0051A2"/>
                          </a:solidFill>
                          <a:latin typeface="+mn-lt"/>
                        </a:rPr>
                        <a:t> 16Урал)</a:t>
                      </a:r>
                      <a:endParaRPr lang="ru-RU" sz="1200" i="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129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  140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</a:t>
                      </a:r>
                      <a:r>
                        <a:rPr lang="en-US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О</a:t>
                      </a:r>
                      <a:r>
                        <a:rPr lang="en-US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x-150</a:t>
                      </a:r>
                      <a:endParaRPr lang="ru-RU" sz="1200" dirty="0" smtClean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   СО-100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эксплуатация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  <a:tr h="255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Вариант 1</a:t>
                      </a:r>
                      <a:endParaRPr lang="ru-RU" sz="120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700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140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О</a:t>
                      </a:r>
                      <a:r>
                        <a:rPr lang="en-US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x-50</a:t>
                      </a:r>
                      <a:endParaRPr lang="ru-RU" sz="1200" dirty="0" smtClean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СО-100</a:t>
                      </a: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новое строительство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  <a:tr h="255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Вариант 2</a:t>
                      </a:r>
                      <a:endParaRPr lang="ru-RU" sz="120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60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10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12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1125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     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О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x-50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1A2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L="0" marR="2012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1125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     СО-100</a:t>
                      </a: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эксплуатация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  <a:tr h="255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latin typeface="+mn-lt"/>
                        </a:rPr>
                        <a:t>Вариант 3</a:t>
                      </a:r>
                      <a:endParaRPr lang="ru-RU" sz="1200" dirty="0">
                        <a:solidFill>
                          <a:srgbClr val="0051A2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1-2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12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1125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     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О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x-50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51A2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L="0" marR="2012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1125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1A2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itchFamily="34" charset="0"/>
                        </a:rPr>
                        <a:t>     СО-100</a:t>
                      </a: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51A2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эксплуатация</a:t>
                      </a:r>
                      <a:endParaRPr lang="ru-RU" sz="1200" dirty="0">
                        <a:solidFill>
                          <a:srgbClr val="0051A2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AFD7FF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97121" y="1194202"/>
            <a:ext cx="8124349" cy="2054409"/>
          </a:xfrm>
          <a:prstGeom prst="rect">
            <a:avLst/>
          </a:prstGeom>
          <a:noFill/>
          <a:ln>
            <a:solidFill>
              <a:srgbClr val="0070C4"/>
            </a:solidFill>
            <a:prstDash val="dash"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kern="0" cap="all" dirty="0">
                <a:solidFill>
                  <a:srgbClr val="0051A2"/>
                </a:solidFill>
              </a:rPr>
              <a:t>Определение возможностей технологии </a:t>
            </a:r>
            <a:r>
              <a:rPr lang="ru-RU" sz="1700" b="1" kern="0" cap="all" dirty="0" smtClean="0">
                <a:solidFill>
                  <a:srgbClr val="0051A2"/>
                </a:solidFill>
              </a:rPr>
              <a:t>и выбор альтернатив</a:t>
            </a:r>
            <a:endParaRPr lang="ru-RU" sz="1700" b="1" kern="0" cap="all" dirty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51A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kern="0" cap="all" dirty="0">
              <a:solidFill>
                <a:srgbClr val="0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997607" y="1901114"/>
            <a:ext cx="3574393" cy="1239854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1232" y="2000269"/>
            <a:ext cx="34471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ДОПОЛНИТЕЛЬНАЯ ИНФОРМАЦИЯ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для </a:t>
            </a:r>
            <a:r>
              <a:rPr lang="ru-RU" sz="1400" b="1" kern="0" dirty="0">
                <a:solidFill>
                  <a:schemeClr val="bg1"/>
                </a:solidFill>
              </a:rPr>
              <a:t>расширения описания технологий </a:t>
            </a:r>
            <a:endParaRPr lang="ru-RU" sz="1400" b="1" kern="0" dirty="0" smtClean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</a:rPr>
              <a:t>(</a:t>
            </a:r>
            <a:r>
              <a:rPr lang="ru-RU" sz="1200" b="1" kern="0" dirty="0">
                <a:solidFill>
                  <a:schemeClr val="bg1"/>
                </a:solidFill>
              </a:rPr>
              <a:t>срок службы оборудования, потребление, реагентов,  воды и т.д.)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935164" y="1882501"/>
            <a:ext cx="3983893" cy="1239855"/>
          </a:xfrm>
          <a:prstGeom prst="rect">
            <a:avLst/>
          </a:prstGeom>
          <a:solidFill>
            <a:srgbClr val="007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9295" y="2000269"/>
            <a:ext cx="389762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400" b="1" kern="0" dirty="0" smtClean="0">
                <a:solidFill>
                  <a:schemeClr val="bg1"/>
                </a:solidFill>
              </a:rPr>
              <a:t>АЛЬТЕРНАТИВНЫЕ ВАРИАНТЫ:</a:t>
            </a:r>
            <a:endParaRPr lang="ru-RU" sz="1400" b="1" kern="0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</a:rPr>
              <a:t>Вариант 1 новый </a:t>
            </a:r>
            <a:r>
              <a:rPr lang="ru-RU" sz="1200" b="1" kern="0" dirty="0">
                <a:solidFill>
                  <a:schemeClr val="bg1"/>
                </a:solidFill>
              </a:rPr>
              <a:t>ГПА другого </a:t>
            </a:r>
            <a:r>
              <a:rPr lang="ru-RU" sz="1200" b="1" kern="0" dirty="0" smtClean="0">
                <a:solidFill>
                  <a:schemeClr val="bg1"/>
                </a:solidFill>
              </a:rPr>
              <a:t>типа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</a:rPr>
              <a:t>Вариант 2 модернизация </a:t>
            </a:r>
            <a:r>
              <a:rPr lang="ru-RU" sz="1200" b="1" kern="0" dirty="0">
                <a:solidFill>
                  <a:schemeClr val="bg1"/>
                </a:solidFill>
              </a:rPr>
              <a:t>ГПА  (замена двигателя</a:t>
            </a:r>
            <a:r>
              <a:rPr lang="ru-RU" sz="1200" b="1" kern="0" dirty="0" smtClean="0">
                <a:solidFill>
                  <a:schemeClr val="bg1"/>
                </a:solidFill>
              </a:rPr>
              <a:t>)</a:t>
            </a:r>
            <a:endParaRPr lang="ru-RU" sz="1200" b="1" kern="0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</a:rPr>
              <a:t>Вариант 3 модернизация </a:t>
            </a:r>
            <a:r>
              <a:rPr lang="ru-RU" sz="1200" b="1" kern="0" dirty="0">
                <a:solidFill>
                  <a:schemeClr val="bg1"/>
                </a:solidFill>
              </a:rPr>
              <a:t>ГПА (замена камеры </a:t>
            </a:r>
            <a:r>
              <a:rPr lang="ru-RU" sz="1200" b="1" kern="0" dirty="0" smtClean="0">
                <a:solidFill>
                  <a:schemeClr val="bg1"/>
                </a:solidFill>
              </a:rPr>
              <a:t>сгорания</a:t>
            </a:r>
            <a:r>
              <a:rPr lang="ru-RU" sz="1200" b="1" kern="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32" name="Стрелка вправо 53"/>
          <p:cNvSpPr>
            <a:spLocks noChangeArrowheads="1"/>
          </p:cNvSpPr>
          <p:nvPr/>
        </p:nvSpPr>
        <p:spPr bwMode="auto">
          <a:xfrm rot="5400000">
            <a:off x="6578041" y="1501056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33" name="Стрелка вправо 53"/>
          <p:cNvSpPr>
            <a:spLocks noChangeArrowheads="1"/>
          </p:cNvSpPr>
          <p:nvPr/>
        </p:nvSpPr>
        <p:spPr bwMode="auto">
          <a:xfrm rot="5400000">
            <a:off x="2789339" y="1511963"/>
            <a:ext cx="198437" cy="5215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kern="0" smtClean="0">
              <a:solidFill>
                <a:srgbClr val="FFFF00"/>
              </a:solidFill>
            </a:endParaRPr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2051720" y="6273800"/>
            <a:ext cx="6984776" cy="415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/>
            <a:r>
              <a:rPr lang="ru-RU" sz="1600" b="1" dirty="0" smtClean="0">
                <a:solidFill>
                  <a:schemeClr val="bg1"/>
                </a:solidFill>
              </a:rPr>
              <a:t>Техническое совещание по разработке Реестра наилучших доступных технологий для предприятий газовой отрасли</a:t>
            </a:r>
            <a:endParaRPr lang="ru-RU" alt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725" y="260648"/>
            <a:ext cx="9058275" cy="78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Методология идентификации НДТ: пример</a:t>
            </a:r>
            <a: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                                                 </a:t>
            </a:r>
            <a: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	</a:t>
            </a:r>
            <a:r>
              <a:rPr lang="en-US" sz="3600" b="1" i="0" dirty="0" smtClean="0">
                <a:solidFill>
                  <a:srgbClr val="C00000"/>
                </a:solidFill>
                <a:latin typeface="Eras Medium ITC" pitchFamily="34" charset="0"/>
              </a:rPr>
              <a:t>III</a:t>
            </a:r>
            <a:endParaRPr lang="en-US" sz="3600" b="1" i="0" dirty="0">
              <a:solidFill>
                <a:srgbClr val="C000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63270"/>
            <a:ext cx="8784976" cy="788986"/>
          </a:xfrm>
        </p:spPr>
        <p:txBody>
          <a:bodyPr>
            <a:noAutofit/>
          </a:bodyPr>
          <a:lstStyle/>
          <a:p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Перспективные </a:t>
            </a: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(инновационные) технологии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CB5236-7554-4126-9C40-540810450920}" type="slidenum">
              <a:rPr lang="en-US" altLang="ru-RU" sz="16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5734505" y="219209"/>
            <a:ext cx="3001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0C0"/>
                </a:solidFill>
              </a:rPr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15" y="2743643"/>
            <a:ext cx="2421130" cy="1700257"/>
          </a:xfrm>
          <a:prstGeom prst="rect">
            <a:avLst/>
          </a:prstGeom>
          <a:noFill/>
          <a:ln w="9525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Рисунок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16" y="4485951"/>
            <a:ext cx="2421130" cy="1786084"/>
          </a:xfrm>
          <a:prstGeom prst="rect">
            <a:avLst/>
          </a:prstGeom>
          <a:noFill/>
          <a:ln w="9525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SC001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" y="2743643"/>
            <a:ext cx="2451815" cy="1697851"/>
          </a:xfrm>
          <a:prstGeom prst="rect">
            <a:avLst/>
          </a:prstGeom>
          <a:noFill/>
          <a:ln w="9525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98397"/>
            <a:ext cx="3888432" cy="1778512"/>
          </a:xfrm>
          <a:prstGeom prst="rect">
            <a:avLst/>
          </a:prstGeom>
          <a:noFill/>
          <a:ln w="9525" algn="ctr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7" cstate="print">
            <a:lum bright="28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2" y="1138001"/>
            <a:ext cx="2447700" cy="1539869"/>
          </a:xfrm>
          <a:prstGeom prst="rect">
            <a:avLst/>
          </a:prstGeom>
          <a:noFill/>
          <a:ln w="9525">
            <a:solidFill>
              <a:srgbClr val="0070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P10808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" y="4498397"/>
            <a:ext cx="2447700" cy="1768765"/>
          </a:xfrm>
          <a:prstGeom prst="rect">
            <a:avLst/>
          </a:prstGeom>
          <a:noFill/>
          <a:ln w="6350">
            <a:solidFill>
              <a:srgbClr val="0070C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2627784" y="1138001"/>
            <a:ext cx="3888432" cy="3305899"/>
          </a:xfrm>
          <a:prstGeom prst="rect">
            <a:avLst/>
          </a:prstGeom>
          <a:noFill/>
          <a:ln w="9525" cap="flat" cmpd="sng" algn="ctr">
            <a:solidFill>
              <a:srgbClr val="0070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51A2"/>
              </a:solidFill>
              <a:latin typeface="Arial Narrow" pitchFamily="34" charset="0"/>
            </a:endParaRP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51A2"/>
                </a:solidFill>
              </a:rPr>
              <a:t>ГПА нового поколения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err="1" smtClean="0">
                <a:solidFill>
                  <a:srgbClr val="0051A2"/>
                </a:solidFill>
              </a:rPr>
              <a:t>малоэмиссионные</a:t>
            </a:r>
            <a:r>
              <a:rPr lang="ru-RU" sz="1500" b="1" dirty="0" smtClean="0">
                <a:solidFill>
                  <a:srgbClr val="0051A2"/>
                </a:solidFill>
              </a:rPr>
              <a:t> каталитические камеры сгорания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51A2"/>
                </a:solidFill>
                <a:latin typeface="Arial Narrow" pitchFamily="34" charset="0"/>
              </a:rPr>
              <a:t>применение </a:t>
            </a: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возобновляемых источников энергии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п</a:t>
            </a:r>
            <a:r>
              <a:rPr lang="ru-RU" sz="1500" b="1" dirty="0" smtClean="0">
                <a:solidFill>
                  <a:srgbClr val="0051A2"/>
                </a:solidFill>
                <a:latin typeface="Arial Narrow" pitchFamily="34" charset="0"/>
              </a:rPr>
              <a:t>отенциал </a:t>
            </a: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утилизации тепла для генерирования электроэнергии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т</a:t>
            </a:r>
            <a:r>
              <a:rPr lang="ru-RU" sz="1500" b="1" dirty="0" smtClean="0">
                <a:solidFill>
                  <a:srgbClr val="0051A2"/>
                </a:solidFill>
                <a:latin typeface="Arial Narrow" pitchFamily="34" charset="0"/>
              </a:rPr>
              <a:t>ехнологии закачки </a:t>
            </a: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«кислых» газов в пласт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51A2"/>
                </a:solidFill>
                <a:latin typeface="Arial Narrow" pitchFamily="34" charset="0"/>
              </a:rPr>
              <a:t>сорбент </a:t>
            </a: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для транспортировки и хранения природного газа (метан)</a:t>
            </a:r>
          </a:p>
          <a:p>
            <a:pPr marL="458788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и</a:t>
            </a:r>
            <a:r>
              <a:rPr lang="ru-RU" sz="1500" b="1" dirty="0" smtClean="0">
                <a:solidFill>
                  <a:srgbClr val="0051A2"/>
                </a:solidFill>
                <a:latin typeface="Arial Narrow" pitchFamily="34" charset="0"/>
              </a:rPr>
              <a:t> </a:t>
            </a:r>
            <a:r>
              <a:rPr lang="ru-RU" sz="1500" b="1" dirty="0">
                <a:solidFill>
                  <a:srgbClr val="0051A2"/>
                </a:solidFill>
                <a:latin typeface="Arial Narrow" pitchFamily="34" charset="0"/>
              </a:rPr>
              <a:t>др.</a:t>
            </a: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1124744"/>
            <a:ext cx="2377442" cy="1530012"/>
          </a:xfrm>
          <a:prstGeom prst="rect">
            <a:avLst/>
          </a:prstGeom>
          <a:noFill/>
          <a:ln w="25400" algn="ctr">
            <a:solidFill>
              <a:srgbClr val="71B8FF"/>
            </a:solidFill>
            <a:miter lim="800000"/>
            <a:headEnd/>
            <a:tailEnd/>
          </a:ln>
        </p:spPr>
      </p:pic>
      <p:sp>
        <p:nvSpPr>
          <p:cNvPr id="2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2051720" y="6273800"/>
            <a:ext cx="6984776" cy="415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/>
            <a:r>
              <a:rPr lang="ru-RU" sz="1600" b="1" dirty="0" smtClean="0">
                <a:solidFill>
                  <a:schemeClr val="bg1"/>
                </a:solidFill>
              </a:rPr>
              <a:t>Техническое совещание по разработке Реестра наилучших доступных технологий для предприятий газовой отрасли</a:t>
            </a:r>
            <a:endParaRPr lang="ru-RU" altLang="ru-RU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Инициативы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Газпрома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1845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Специалисты исследовательских структур разработали реестр ТМ, который включает разделы по НДТ(М) для внутреннего пользования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 участии экспертов Евросоюза поведён сравнительный анализ результативности по объектам, для которых есть европейская база сравнения.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Добровольное принятие обязательств по переходу к НДТ и комплексным экологическим разрешениям потребует разработки Информационно-технического справочника широкого пользования.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9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Переход к НДТ в контексте строительной отрасли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424936" cy="566124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Практически </a:t>
            </a:r>
            <a:r>
              <a:rPr lang="ru-RU" b="1" dirty="0">
                <a:solidFill>
                  <a:srgbClr val="002060"/>
                </a:solidFill>
              </a:rPr>
              <a:t>все действующие предприятия строительной </a:t>
            </a:r>
            <a:r>
              <a:rPr lang="ru-RU" dirty="0">
                <a:solidFill>
                  <a:srgbClr val="002060"/>
                </a:solidFill>
              </a:rPr>
              <a:t>промышленности </a:t>
            </a:r>
            <a:r>
              <a:rPr lang="ru-RU" b="1" dirty="0" smtClean="0">
                <a:solidFill>
                  <a:srgbClr val="002060"/>
                </a:solidFill>
              </a:rPr>
              <a:t>вынуждены </a:t>
            </a:r>
            <a:r>
              <a:rPr lang="ru-RU" b="1" dirty="0">
                <a:solidFill>
                  <a:srgbClr val="002060"/>
                </a:solidFill>
              </a:rPr>
              <a:t>будут получать комплексные экологические разрешения и доказывать соответствие требованиям наилучших доступных технологий, установленные для соответствующих отраслей (подотраслей).  </a:t>
            </a:r>
            <a:endParaRPr lang="en-GB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По предварительным оценкам, в России комплексные разрешения будут обязаны </a:t>
            </a:r>
            <a:r>
              <a:rPr lang="ru-RU" dirty="0" smtClean="0">
                <a:solidFill>
                  <a:srgbClr val="002060"/>
                </a:solidFill>
              </a:rPr>
              <a:t>получить:</a:t>
            </a:r>
          </a:p>
          <a:p>
            <a:pPr lvl="1"/>
            <a:r>
              <a:rPr lang="ru-RU" b="1" dirty="0" smtClean="0">
                <a:solidFill>
                  <a:srgbClr val="0070C0"/>
                </a:solidFill>
              </a:rPr>
              <a:t>все </a:t>
            </a:r>
            <a:r>
              <a:rPr lang="ru-RU" b="1" dirty="0">
                <a:solidFill>
                  <a:srgbClr val="0070C0"/>
                </a:solidFill>
              </a:rPr>
              <a:t>цементные заводы (более 50 заводов)</a:t>
            </a:r>
            <a:r>
              <a:rPr lang="ru-RU" dirty="0">
                <a:solidFill>
                  <a:srgbClr val="0070C0"/>
                </a:solidFill>
              </a:rPr>
              <a:t>, </a:t>
            </a:r>
            <a:endParaRPr lang="ru-RU" dirty="0" smtClean="0">
              <a:solidFill>
                <a:srgbClr val="0070C0"/>
              </a:solidFill>
            </a:endParaRPr>
          </a:p>
          <a:p>
            <a:pPr lvl="1"/>
            <a:r>
              <a:rPr lang="ru-RU" b="1" dirty="0" smtClean="0">
                <a:solidFill>
                  <a:srgbClr val="0070C0"/>
                </a:solidFill>
              </a:rPr>
              <a:t>все </a:t>
            </a:r>
            <a:r>
              <a:rPr lang="ru-RU" b="1" dirty="0">
                <a:solidFill>
                  <a:srgbClr val="0070C0"/>
                </a:solidFill>
              </a:rPr>
              <a:t>заводы по производству керамического кирпича (более </a:t>
            </a:r>
            <a:r>
              <a:rPr lang="ru-RU" b="1" dirty="0" smtClean="0">
                <a:solidFill>
                  <a:srgbClr val="0070C0"/>
                </a:solidFill>
              </a:rPr>
              <a:t>300 </a:t>
            </a:r>
            <a:r>
              <a:rPr lang="ru-RU" b="1" dirty="0">
                <a:solidFill>
                  <a:srgbClr val="0070C0"/>
                </a:solidFill>
              </a:rPr>
              <a:t>предприятий), </a:t>
            </a:r>
            <a:endParaRPr lang="ru-RU" b="1" dirty="0" smtClean="0">
              <a:solidFill>
                <a:srgbClr val="0070C0"/>
              </a:solidFill>
            </a:endParaRPr>
          </a:p>
          <a:p>
            <a:pPr lvl="1"/>
            <a:r>
              <a:rPr lang="ru-RU" b="1" dirty="0" smtClean="0">
                <a:solidFill>
                  <a:srgbClr val="0070C0"/>
                </a:solidFill>
              </a:rPr>
              <a:t>практически </a:t>
            </a:r>
            <a:r>
              <a:rPr lang="ru-RU" b="1" dirty="0">
                <a:solidFill>
                  <a:srgbClr val="0070C0"/>
                </a:solidFill>
              </a:rPr>
              <a:t>все заводы по производству керамической плитки и санитарной керамики (более 20 предприятий), </a:t>
            </a:r>
            <a:endParaRPr lang="ru-RU" b="1" dirty="0" smtClean="0">
              <a:solidFill>
                <a:srgbClr val="0070C0"/>
              </a:solidFill>
            </a:endParaRPr>
          </a:p>
          <a:p>
            <a:pPr lvl="1"/>
            <a:r>
              <a:rPr lang="ru-RU" dirty="0" smtClean="0">
                <a:solidFill>
                  <a:srgbClr val="0070C0"/>
                </a:solidFill>
              </a:rPr>
              <a:t>минимум </a:t>
            </a:r>
            <a:r>
              <a:rPr lang="ru-RU" b="1" dirty="0">
                <a:solidFill>
                  <a:srgbClr val="0070C0"/>
                </a:solidFill>
              </a:rPr>
              <a:t>11 предприятий, выпускающих листовое стекло</a:t>
            </a:r>
            <a:r>
              <a:rPr lang="ru-RU" dirty="0">
                <a:solidFill>
                  <a:srgbClr val="0070C0"/>
                </a:solidFill>
              </a:rPr>
              <a:t>, а также </a:t>
            </a:r>
            <a:r>
              <a:rPr lang="ru-RU" b="1" dirty="0">
                <a:solidFill>
                  <a:srgbClr val="0070C0"/>
                </a:solidFill>
              </a:rPr>
              <a:t>3-5 предприятий по выпуску стекловаты.</a:t>
            </a:r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3C68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1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640960" cy="994122"/>
          </a:xfrm>
        </p:spPr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Производство керамических изделий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4464496" cy="5040560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Пилотный проект в рамах проекта ЕС «Гармонизация экологических стандартов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Россия»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«Стандартизация и сертификация энергоэффективности в производстве строительных материалов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Разработка системы добровольной сертификации предприятий промышленности строительных материалов по НДТ»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5" name="Picture 4" descr="Pic-Dec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1451631"/>
            <a:ext cx="3888432" cy="4715738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26204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Предприятия – партнёры проекта</a:t>
            </a:r>
          </a:p>
        </p:txBody>
      </p:sp>
      <p:pic>
        <p:nvPicPr>
          <p:cNvPr id="16387" name="Picture 5" descr="Полезная информация / О компании Wienerberger / 3.0 Информация о российской продукции Wienerberger. Завод в Кипрев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кирпи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81300"/>
            <a:ext cx="13684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Astra_Glatt_1-4%20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565400"/>
            <a:ext cx="133191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logo_nefrit5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60575"/>
            <a:ext cx="2801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slojitsa_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180022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4724400"/>
            <a:ext cx="1266825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3" name="Picture 14" descr="brick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300663"/>
            <a:ext cx="17716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brick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00663"/>
            <a:ext cx="14986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9" descr="NEX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24400"/>
            <a:ext cx="1441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1" descr="4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157788"/>
            <a:ext cx="19050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2" descr="kirovskaya-keramik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2376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6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Динамика производства керамического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кирпича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583097"/>
              </p:ext>
            </p:extLst>
          </p:nvPr>
        </p:nvGraphicFramePr>
        <p:xfrm>
          <a:off x="323528" y="1600200"/>
          <a:ext cx="7753672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9435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Динамика производства керамической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плитки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376703"/>
              </p:ext>
            </p:extLst>
          </p:nvPr>
        </p:nvGraphicFramePr>
        <p:xfrm>
          <a:off x="251520" y="1600200"/>
          <a:ext cx="7825680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5439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920880" cy="155679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36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доступа</a:t>
            </a:r>
            <a:br>
              <a:rPr lang="ru-RU" sz="36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36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информации об </a:t>
            </a:r>
            <a:r>
              <a:rPr lang="ru-RU" sz="3600" b="1" i="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НДТ</a:t>
            </a:r>
            <a:r>
              <a:rPr lang="ru-RU" sz="36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36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варианты </a:t>
            </a:r>
            <a:r>
              <a:rPr lang="ru-RU" sz="36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решения задачи 2009-2017 гг.</a:t>
            </a:r>
            <a:endParaRPr lang="en-GB" sz="36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208912" cy="5301208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реестров НДТ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представленных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отечественном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международном рынках; </a:t>
            </a:r>
          </a:p>
          <a:p>
            <a:pPr lvl="1">
              <a:spcBef>
                <a:spcPts val="1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включение того или иного решения в реестр должно проводиться с учётом обоснований, составленных разработчиками (держателями)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технологий;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информационно-технических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справочников по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силами организации, подведомственной МПРЭ; 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процедура идентификации параметров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и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создания информационно-технических справочников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определена;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"/>
              </a:spcBef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национальных стандартов по НДТ с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использованием материалов европейских СД и в соответствии с установленным порядком подготовки стандартов; </a:t>
            </a:r>
          </a:p>
          <a:p>
            <a:pPr lvl="1">
              <a:spcBef>
                <a:spcPts val="1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подход не противоречит созданию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справочников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но имеет ряд преимуществ, имеющих особую значимость для обеспечения экологической безопасности во время переходного периода.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100"/>
              </a:spcBef>
            </a:pPr>
            <a:endParaRPr lang="en-GB" b="1" dirty="0">
              <a:solidFill>
                <a:srgbClr val="754D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5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936104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Процедура разработки стандартов по </a:t>
            </a:r>
            <a:r>
              <a:rPr lang="ru-RU" sz="3600" b="1" i="0" dirty="0" err="1" smtClean="0">
                <a:solidFill>
                  <a:schemeClr val="accent1"/>
                </a:solidFill>
                <a:latin typeface="Eras Medium ITC" pitchFamily="34" charset="0"/>
              </a:rPr>
              <a:t>НДТ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4" name="Content Placeholder 3" descr="Standard development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313384"/>
            <a:ext cx="8064896" cy="55446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64088" y="1052736"/>
            <a:ext cx="1732914" cy="495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0" dirty="0" smtClean="0">
                <a:solidFill>
                  <a:srgbClr val="00B050"/>
                </a:solidFill>
                <a:latin typeface="Eras Medium ITC" pitchFamily="34" charset="0"/>
              </a:rPr>
              <a:t>ВНИЦСМВ</a:t>
            </a:r>
            <a:endParaRPr lang="en-GB" sz="2000" b="1" i="0" dirty="0">
              <a:solidFill>
                <a:srgbClr val="00B05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6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92088"/>
          </a:xfrm>
        </p:spPr>
        <p:txBody>
          <a:bodyPr>
            <a:normAutofit/>
          </a:bodyPr>
          <a:lstStyle/>
          <a:p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                    Стандарты </a:t>
            </a: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по </a:t>
            </a:r>
            <a:r>
              <a:rPr lang="ru-RU" sz="3600" b="1" i="0" spc="-100" dirty="0" err="1" smtClean="0">
                <a:solidFill>
                  <a:schemeClr val="accent1"/>
                </a:solidFill>
                <a:latin typeface="Eras Medium ITC" pitchFamily="34" charset="0"/>
              </a:rPr>
              <a:t>НДТ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                  </a:t>
            </a:r>
            <a:r>
              <a:rPr lang="en-US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en-US" sz="3600" b="1" i="0" spc="-100" dirty="0" smtClean="0">
                <a:solidFill>
                  <a:srgbClr val="C00000"/>
                </a:solidFill>
                <a:latin typeface="Eras Medium ITC" pitchFamily="34" charset="0"/>
              </a:rPr>
              <a:t>I</a:t>
            </a:r>
            <a:endParaRPr lang="en-GB" sz="3600" b="1" i="0" spc="-100" dirty="0">
              <a:solidFill>
                <a:srgbClr val="C00000"/>
              </a:solidFill>
              <a:latin typeface="Eras Medium ITC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266864"/>
              </p:ext>
            </p:extLst>
          </p:nvPr>
        </p:nvGraphicFramePr>
        <p:xfrm>
          <a:off x="251520" y="908723"/>
          <a:ext cx="8712968" cy="5808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828"/>
                <a:gridCol w="7046140"/>
              </a:tblGrid>
              <a:tr h="3650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Номер ГОСТ Р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ГОСТ Р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9690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Р54203–2010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Каменные и бурые угли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предотвращения выбросов, образуемых в процессе разгрузки, хранения и транспортирования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357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54204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Каменные и бурые угли. </a:t>
                      </a:r>
                      <a:r>
                        <a:rPr lang="en-GB" sz="1600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Наилучшие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доступные</a:t>
                      </a:r>
                      <a:r>
                        <a:rPr lang="en-GB" sz="16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технологии</a:t>
                      </a:r>
                      <a:r>
                        <a:rPr lang="en-GB" sz="16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сжигания</a:t>
                      </a:r>
                      <a:endParaRPr lang="en-GB" sz="16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357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54202–2010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Газообразные топлива.</a:t>
                      </a:r>
                      <a:endParaRPr lang="en-GB" sz="16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Наилучшие доступные технологии сжигания </a:t>
                      </a:r>
                      <a:endParaRPr lang="en-GB" sz="16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1113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54205–2010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Обращение с отходами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повышения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энергоэффективности при сжигании </a:t>
                      </a:r>
                      <a:endParaRPr lang="en-GB" sz="16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357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54206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извести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повышения энергоэффективности.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8390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54201–2010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сортового и тарного стекла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повышения энергоэффективности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357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54194–2010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цемента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повышения энергоэффективности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6357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54207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Кожевенная промышленность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Наилучшие доступные технологии использования энергоресурсов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96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17" y="1196752"/>
            <a:ext cx="6327661" cy="556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/>
          <p:cNvSpPr txBox="1">
            <a:spLocks noChangeArrowheads="1"/>
          </p:cNvSpPr>
          <p:nvPr/>
        </p:nvSpPr>
        <p:spPr>
          <a:xfrm>
            <a:off x="107504" y="188640"/>
            <a:ext cx="835292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accent1"/>
                </a:solidFill>
                <a:latin typeface="Eras Medium ITC" pitchFamily="34" charset="0"/>
              </a:rPr>
              <a:t>Технологии производства изделий </a:t>
            </a:r>
            <a:r>
              <a:rPr lang="ru-RU" sz="3600" b="1" dirty="0" smtClean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Eras Medium ITC" pitchFamily="34" charset="0"/>
              </a:rPr>
              <a:t>из </a:t>
            </a:r>
            <a:r>
              <a:rPr lang="ru-RU" sz="3600" b="1" dirty="0">
                <a:solidFill>
                  <a:schemeClr val="accent1"/>
                </a:solidFill>
                <a:latin typeface="Eras Medium ITC" pitchFamily="34" charset="0"/>
              </a:rPr>
              <a:t>керамики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115616" y="2924944"/>
            <a:ext cx="1080120" cy="63976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НДТ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342365" y="1906390"/>
            <a:ext cx="1584176" cy="73052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2300" b="1" dirty="0">
                <a:solidFill>
                  <a:srgbClr val="002060"/>
                </a:solidFill>
              </a:rPr>
              <a:t>Пилотные проекты</a:t>
            </a:r>
            <a:endParaRPr lang="en-GB" sz="2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20000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Производство кирпича: сравнительный анализ удельного энергопотребления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819573"/>
              </p:ext>
            </p:extLst>
          </p:nvPr>
        </p:nvGraphicFramePr>
        <p:xfrm>
          <a:off x="323528" y="1600200"/>
          <a:ext cx="7753672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0156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764762" cy="119675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Энергопотребление </a:t>
            </a:r>
            <a: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в </a:t>
            </a: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производстве кирпича</a:t>
            </a:r>
            <a:r>
              <a:rPr lang="en-US" sz="3600" b="1" i="0" dirty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(ЕС</a:t>
            </a:r>
            <a:r>
              <a:rPr lang="en-US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)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064896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274171" y="1690366"/>
            <a:ext cx="3816424" cy="514498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2300" b="1" dirty="0" smtClean="0">
                <a:solidFill>
                  <a:srgbClr val="C00000"/>
                </a:solidFill>
              </a:rPr>
              <a:t>73 предприятий в ЕС</a:t>
            </a:r>
          </a:p>
          <a:p>
            <a:pPr marL="114300" indent="0">
              <a:buNone/>
            </a:pPr>
            <a:endParaRPr lang="en-GB" sz="2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69696" cy="1301006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Производство кирпича: сравнительный анализ удельных выбросов ЗВ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24174"/>
              </p:ext>
            </p:extLst>
          </p:nvPr>
        </p:nvGraphicFramePr>
        <p:xfrm>
          <a:off x="323528" y="1600200"/>
          <a:ext cx="7753672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002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20000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Производство плитки: сравнительный анализ удельного энергопотребления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73619709"/>
              </p:ext>
            </p:extLst>
          </p:nvPr>
        </p:nvGraphicFramePr>
        <p:xfrm>
          <a:off x="611560" y="1737042"/>
          <a:ext cx="7036697" cy="471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846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69696" cy="1301006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Производство плитки: сравнительный анализ удельных выбросов ЗВ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13090862"/>
              </p:ext>
            </p:extLst>
          </p:nvPr>
        </p:nvGraphicFramePr>
        <p:xfrm>
          <a:off x="539552" y="1484784"/>
          <a:ext cx="7272808" cy="492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186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735"/>
            <a:ext cx="9036496" cy="1080120"/>
          </a:xfrm>
        </p:spPr>
        <p:txBody>
          <a:bodyPr>
            <a:noAutofit/>
          </a:bodyPr>
          <a:lstStyle/>
          <a:p>
            <a:r>
              <a:rPr lang="ru-RU" sz="3400" b="1" i="0" dirty="0" smtClean="0">
                <a:solidFill>
                  <a:schemeClr val="accent1"/>
                </a:solidFill>
                <a:latin typeface="Eras Medium ITC" pitchFamily="34" charset="0"/>
              </a:rPr>
              <a:t>Стандарты</a:t>
            </a:r>
            <a:r>
              <a:rPr lang="ru-RU" sz="3400" b="1" i="0" dirty="0">
                <a:solidFill>
                  <a:schemeClr val="accent1"/>
                </a:solidFill>
                <a:latin typeface="Eras Medium ITC" pitchFamily="34" charset="0"/>
              </a:rPr>
              <a:t>, разработанные </a:t>
            </a:r>
            <a:r>
              <a:rPr lang="ru-RU" sz="3400" b="1" i="0" dirty="0" smtClean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ru-RU" sz="3400" b="1" i="0" dirty="0" smtClean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400" b="1" i="0" dirty="0" smtClean="0">
                <a:solidFill>
                  <a:schemeClr val="accent1"/>
                </a:solidFill>
                <a:latin typeface="Eras Medium ITC" pitchFamily="34" charset="0"/>
              </a:rPr>
              <a:t>по </a:t>
            </a:r>
            <a:r>
              <a:rPr lang="ru-RU" sz="3400" b="1" i="0" dirty="0">
                <a:solidFill>
                  <a:schemeClr val="accent1"/>
                </a:solidFill>
                <a:latin typeface="Eras Medium ITC" pitchFamily="34" charset="0"/>
              </a:rPr>
              <a:t>процедуре, включающей бенчмаркинг</a:t>
            </a:r>
            <a:endParaRPr lang="en-GB" sz="34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855"/>
            <a:ext cx="3829530" cy="542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855"/>
            <a:ext cx="3818359" cy="540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508104" y="3612785"/>
            <a:ext cx="2880319" cy="400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122169" y="3833429"/>
            <a:ext cx="223224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76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cle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1812" y="1556792"/>
            <a:ext cx="7438789" cy="50691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75656" y="2564904"/>
            <a:ext cx="1008112" cy="1008112"/>
          </a:xfrm>
          <a:prstGeom prst="ellipse">
            <a:avLst/>
          </a:prstGeom>
          <a:noFill/>
          <a:ln w="38100">
            <a:solidFill>
              <a:srgbClr val="319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3920" y="269032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ru-RU" sz="3600" b="1" dirty="0">
                <a:solidFill>
                  <a:schemeClr val="accent1"/>
                </a:solidFill>
                <a:latin typeface="Eras Medium ITC" pitchFamily="34" charset="0"/>
              </a:rPr>
              <a:t>Использование стандартов </a:t>
            </a:r>
            <a:r>
              <a:rPr lang="en-US" sz="3600" b="1" dirty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en-US" sz="3600" b="1" dirty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600" b="1" dirty="0">
                <a:solidFill>
                  <a:schemeClr val="accent1"/>
                </a:solidFill>
                <a:latin typeface="Eras Medium ITC" pitchFamily="34" charset="0"/>
              </a:rPr>
              <a:t>в жизненном цикле «зелёного строительства»</a:t>
            </a:r>
            <a:endParaRPr lang="en-GB" sz="3600" b="1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184" y="5949280"/>
            <a:ext cx="2088232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300" b="1" dirty="0" smtClean="0">
                <a:solidFill>
                  <a:srgbClr val="002060"/>
                </a:solidFill>
                <a:latin typeface="+mn-lt"/>
              </a:rPr>
              <a:t>Прецеденты: </a:t>
            </a:r>
            <a:r>
              <a:rPr lang="en-US" sz="23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3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300" b="1" dirty="0" smtClean="0">
                <a:solidFill>
                  <a:srgbClr val="002060"/>
                </a:solidFill>
                <a:latin typeface="+mn-lt"/>
              </a:rPr>
              <a:t>BREEAM</a:t>
            </a:r>
          </a:p>
          <a:p>
            <a:pPr>
              <a:lnSpc>
                <a:spcPct val="90000"/>
              </a:lnSpc>
            </a:pPr>
            <a:r>
              <a:rPr lang="en-US" sz="2300" b="1" dirty="0" smtClean="0">
                <a:solidFill>
                  <a:srgbClr val="002060"/>
                </a:solidFill>
                <a:latin typeface="+mn-lt"/>
              </a:rPr>
              <a:t>BES  6001</a:t>
            </a:r>
            <a:endParaRPr lang="en-GB" sz="23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5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3" name="Picture 2" descr="Схема производства керамических изделий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305742"/>
            <a:ext cx="6138564" cy="62465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940152" y="260648"/>
            <a:ext cx="3059832" cy="14401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0" spc="-100" dirty="0" smtClean="0">
                <a:latin typeface="Eras Medium ITC" pitchFamily="34" charset="0"/>
              </a:rPr>
              <a:t>Блок-схема керамического производства</a:t>
            </a:r>
            <a:endParaRPr lang="en-GB" sz="3200" b="1" i="0" spc="-100" dirty="0">
              <a:latin typeface="Eras Medium ITC" pitchFamily="34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390084" y="2974583"/>
            <a:ext cx="702196" cy="2232248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Склад сырья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6601494" cy="49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6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324039"/>
              </p:ext>
            </p:extLst>
          </p:nvPr>
        </p:nvGraphicFramePr>
        <p:xfrm>
          <a:off x="431540" y="980728"/>
          <a:ext cx="8280920" cy="563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/>
                <a:gridCol w="669674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Номер ГОСТ Р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ГОСТ Р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47008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54193 –2010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энергии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Руководство по применению наилучших доступных технологий для повышения энергоэффективности при выработке тепловой энергии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47008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Р54199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энергии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Руководство по применению наилучших доступных технологий для повышения энергоэффективности при выработке электрической энергии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54200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энергии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Руководство по применению наилучших доступных технологий для повышения энергоэффективности при сжигании различных видов топлив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54196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Промышленное производство. Руководство по идентификации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аспектов энергоэффективности </a:t>
                      </a:r>
                      <a:endParaRPr lang="en-GB" sz="16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Р54195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Промышленное производство. Руководство по определению показателей (индикаторов) энергоэффективности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 54197 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Промышленное производство. Руководство по планированию показателей (индикаторов) энергоэффективности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ГОСТ Р54198–2010 </a:t>
                      </a:r>
                      <a:endParaRPr lang="en-GB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Ресурсосбережение. Промышленное производство. Руководство по применению наилучших доступных технологий для повышения энергоэффективности </a:t>
                      </a:r>
                      <a:endParaRPr lang="en-GB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61" marR="36161" marT="0" marB="0"/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792088"/>
          </a:xfrm>
        </p:spPr>
        <p:txBody>
          <a:bodyPr>
            <a:normAutofit/>
          </a:bodyPr>
          <a:lstStyle/>
          <a:p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                      Стандарты </a:t>
            </a: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по </a:t>
            </a:r>
            <a:r>
              <a:rPr lang="ru-RU" sz="3600" b="1" i="0" spc="-100" dirty="0" err="1" smtClean="0">
                <a:solidFill>
                  <a:schemeClr val="accent1"/>
                </a:solidFill>
                <a:latin typeface="Eras Medium ITC" pitchFamily="34" charset="0"/>
              </a:rPr>
              <a:t>НДТ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         </a:t>
            </a:r>
            <a:r>
              <a:rPr lang="en-US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    </a:t>
            </a:r>
            <a:r>
              <a:rPr lang="en-US" sz="3600" b="1" i="0" spc="-100" dirty="0" smtClean="0">
                <a:solidFill>
                  <a:srgbClr val="C00000"/>
                </a:solidFill>
                <a:latin typeface="Eras Medium ITC" pitchFamily="34" charset="0"/>
              </a:rPr>
              <a:t>II</a:t>
            </a:r>
            <a:endParaRPr lang="en-GB" sz="3600" b="1" i="0" spc="-100" dirty="0">
              <a:solidFill>
                <a:srgbClr val="C000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57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Временное хранение сырья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6984776" cy="52385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Помол сырьевых 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материалов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264696" cy="46985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Башенное распределительное сушило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3" y="1700807"/>
            <a:ext cx="7187777" cy="464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558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Участок прессования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552728" cy="4914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Робот-накопитель-транспорт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530246" cy="48976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260648"/>
            <a:ext cx="8229600" cy="936104"/>
          </a:xfrm>
        </p:spPr>
        <p:txBody>
          <a:bodyPr/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Накопители плитки (перед сушкой)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484784"/>
            <a:ext cx="6337464" cy="47530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Сушка плитки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289459" cy="47170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Современные сушильные агрегаты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03356"/>
            <a:ext cx="6552728" cy="4914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Участок обжига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6912768" cy="51845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21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Участок глазурования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6552728" cy="4914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49</a:t>
            </a:fld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60232" y="4293096"/>
            <a:ext cx="1512168" cy="122413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476672"/>
            <a:ext cx="8219827" cy="13681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Инициативы предприятий водоснабжения и водоотведения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89294"/>
            <a:ext cx="8363272" cy="424847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Крупные водоканалы (порог не определен) России войдут в перечень предприятий, на которые распространяется требование получения КЭР на основе НДТ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Информационно-методический справочник должен быть разработан к концу 2015 года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Основной «двигатель прогресса» – Российская ассоциация водоснабжения и водоотведения (РАВВ)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29698" name="Picture 2" descr="logo большого размера РАВ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6672"/>
            <a:ext cx="1440160" cy="70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349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Участок очистки промывочной воды (</a:t>
            </a:r>
            <a:r>
              <a:rPr lang="ru-RU" sz="3600" b="1" i="0" spc="-100" dirty="0" err="1">
                <a:solidFill>
                  <a:schemeClr val="accent1"/>
                </a:solidFill>
                <a:latin typeface="Eras Medium ITC" pitchFamily="34" charset="0"/>
              </a:rPr>
              <a:t>водооборот</a:t>
            </a: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)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6361467" cy="4771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i="0" spc="-100" dirty="0">
                <a:solidFill>
                  <a:schemeClr val="accent1"/>
                </a:solidFill>
                <a:latin typeface="Eras Medium ITC" pitchFamily="34" charset="0"/>
              </a:rPr>
              <a:t>Очистка </a:t>
            </a:r>
            <a:r>
              <a:rPr lang="ru-RU" sz="34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промывочных вод (</a:t>
            </a:r>
            <a:r>
              <a:rPr lang="ru-RU" sz="3400" b="1" i="0" spc="-100" dirty="0" err="1" smtClean="0">
                <a:solidFill>
                  <a:schemeClr val="accent1"/>
                </a:solidFill>
                <a:latin typeface="Eras Medium ITC" pitchFamily="34" charset="0"/>
              </a:rPr>
              <a:t>водооборот</a:t>
            </a:r>
            <a:r>
              <a:rPr lang="ru-RU" sz="34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)</a:t>
            </a:r>
            <a:endParaRPr lang="en-US" sz="34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31" y="1628800"/>
            <a:ext cx="6337464" cy="4753099"/>
          </a:xfrm>
        </p:spPr>
      </p:pic>
    </p:spTree>
    <p:extLst>
      <p:ext uri="{BB962C8B-B14F-4D97-AF65-F5344CB8AC3E}">
        <p14:creationId xmlns:p14="http://schemas.microsoft.com/office/powerpoint/2010/main" val="1776001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3272" cy="1143000"/>
          </a:xfrm>
        </p:spPr>
        <p:txBody>
          <a:bodyPr>
            <a:normAutofit/>
          </a:bodyPr>
          <a:lstStyle/>
          <a:p>
            <a:r>
              <a:rPr lang="ru-RU" sz="3400" b="1" i="0" spc="-100" dirty="0">
                <a:solidFill>
                  <a:schemeClr val="accent1"/>
                </a:solidFill>
                <a:latin typeface="Eras Medium ITC" pitchFamily="34" charset="0"/>
              </a:rPr>
              <a:t>Поток воды после очистки (</a:t>
            </a:r>
            <a:r>
              <a:rPr lang="ru-RU" sz="3400" b="1" i="0" spc="-100" dirty="0" err="1">
                <a:solidFill>
                  <a:schemeClr val="accent1"/>
                </a:solidFill>
                <a:latin typeface="Eras Medium ITC" pitchFamily="34" charset="0"/>
              </a:rPr>
              <a:t>водооборот</a:t>
            </a:r>
            <a:r>
              <a:rPr lang="ru-RU" sz="3400" b="1" i="0" spc="-100" dirty="0">
                <a:solidFill>
                  <a:schemeClr val="accent1"/>
                </a:solidFill>
                <a:latin typeface="Eras Medium ITC" pitchFamily="34" charset="0"/>
              </a:rPr>
              <a:t>)</a:t>
            </a:r>
            <a:endParaRPr lang="en-US" sz="34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3816424" cy="50885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Декорирование плитки: новые решения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6480720" cy="48605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Хранение вспомогательных 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материалов (отклонение)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56" y="1412776"/>
            <a:ext cx="3862214" cy="51496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922114"/>
          </a:xfrm>
        </p:spPr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Участок контроля качества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7" y="1196752"/>
            <a:ext cx="7128792" cy="53465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 err="1" smtClean="0">
                <a:solidFill>
                  <a:schemeClr val="accent1"/>
                </a:solidFill>
                <a:latin typeface="Eras Medium ITC" pitchFamily="34" charset="0"/>
              </a:rPr>
              <a:t>Транспортёрная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 </a:t>
            </a: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лента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3744416" cy="49925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17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Контроль качества вручную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528527" cy="48963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Обращение с отходами (отклонение)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768752" cy="50765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Охрана труда и техника безопасности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33" y="1700808"/>
            <a:ext cx="3618259" cy="4824346"/>
          </a:xfrm>
        </p:spPr>
      </p:pic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Водоканал Санкт-Петербурга – лидер отрасли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7279"/>
            <a:ext cx="7056784" cy="528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1529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Упаковка готовой продукции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6552728" cy="4914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08912" cy="1143000"/>
          </a:xfrm>
        </p:spPr>
        <p:txBody>
          <a:bodyPr>
            <a:normAutofit/>
          </a:bodyPr>
          <a:lstStyle/>
          <a:p>
            <a:r>
              <a:rPr lang="ru-RU" sz="3600" b="1" i="0" spc="-100" dirty="0" err="1" smtClean="0">
                <a:solidFill>
                  <a:schemeClr val="accent1"/>
                </a:solidFill>
                <a:latin typeface="Eras Medium ITC" pitchFamily="34" charset="0"/>
              </a:rPr>
              <a:t>Пеллеты</a:t>
            </a:r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-сборки </a:t>
            </a:r>
            <a:r>
              <a:rPr lang="ru-RU" sz="3600" b="1" i="0" spc="-100" dirty="0">
                <a:solidFill>
                  <a:schemeClr val="accent1"/>
                </a:solidFill>
                <a:latin typeface="Eras Medium ITC" pitchFamily="34" charset="0"/>
              </a:rPr>
              <a:t>готовой продукции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6624736" cy="4914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128" y="260648"/>
            <a:ext cx="3312368" cy="2304256"/>
          </a:xfrm>
        </p:spPr>
        <p:txBody>
          <a:bodyPr>
            <a:normAutofit/>
          </a:bodyPr>
          <a:lstStyle/>
          <a:p>
            <a:r>
              <a:rPr lang="ru-RU" sz="3400" b="1" i="0" spc="-100" dirty="0">
                <a:solidFill>
                  <a:schemeClr val="accent1"/>
                </a:solidFill>
                <a:latin typeface="Eras Medium ITC" pitchFamily="34" charset="0"/>
              </a:rPr>
              <a:t>Сертификация НДТ в СДОС НОСТРОЙ</a:t>
            </a:r>
            <a:endParaRPr lang="en-GB" sz="34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4" name="Content Placeholder 3" descr="BAT certification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4006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59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Сертификационный аудит</a:t>
            </a:r>
            <a:endParaRPr lang="en-US" sz="36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2776"/>
            <a:ext cx="4656610" cy="3478085"/>
          </a:xfrm>
          <a:prstGeom prst="rect">
            <a:avLst/>
          </a:prstGeom>
        </p:spPr>
      </p:pic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54860"/>
            <a:ext cx="3888432" cy="2722565"/>
          </a:xfrm>
        </p:spPr>
      </p:pic>
    </p:spTree>
    <p:extLst>
      <p:ext uri="{BB962C8B-B14F-4D97-AF65-F5344CB8AC3E}">
        <p14:creationId xmlns:p14="http://schemas.microsoft.com/office/powerpoint/2010/main" val="1454684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888432" cy="2304256"/>
          </a:xfrm>
        </p:spPr>
        <p:txBody>
          <a:bodyPr>
            <a:normAutofit/>
          </a:bodyPr>
          <a:lstStyle/>
          <a:p>
            <a:r>
              <a:rPr lang="ru-RU" sz="3400" b="1" i="0" spc="-100" dirty="0" smtClean="0">
                <a:solidFill>
                  <a:schemeClr val="accent1"/>
                </a:solidFill>
                <a:latin typeface="Eras Medium ITC" pitchFamily="34" charset="0"/>
              </a:rPr>
              <a:t>Сертификат 001 соответствия параметрам НДТ</a:t>
            </a:r>
            <a:endParaRPr lang="en-GB" sz="34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809"/>
            <a:ext cx="4248472" cy="601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53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i="0" spc="-100" dirty="0">
                <a:solidFill>
                  <a:schemeClr val="accent1"/>
                </a:solidFill>
                <a:latin typeface="Eras Medium ITC" pitchFamily="34" charset="0"/>
              </a:rPr>
              <a:t>Производство керамических изделий: выводы</a:t>
            </a:r>
            <a:endParaRPr lang="en-GB" sz="3400" b="1" i="0" spc="-10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Значительная часть предприятий по производству кирпича продолжает использовать устаревшие технологические процессы.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Обеспечение потребностей строительного сектора в регионах служит основанием для получения разрешений.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Новые предприятия по производству кирпича близки по параметрам к требованиям НДТ.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Предприятий по производству плитки и санитарно-технических изделий используют испанские, итальянские и польские технологические процессы и по параметрам приближаются к НДТ.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Возможности добровольной демонстрации соответствия НДТ недооцениваются.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219-ФЗ может послужить стимулом для проведения оценки соответствия и поэтапного улучшения экологической результативности предприятий.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27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323528" y="1052736"/>
            <a:ext cx="8640960" cy="547260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Инициативы предприятий по разработке, внедрению и демонстрации соответствия НДТ могут оставаться материалами «Для служебного пользования» 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(ОАО «Лукойл») или получать широкую известность (Российская ассоциация водоснабжения и водоотведения)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Наиболее открытые компании создают условия для формирования требований к идентификации НДТ для соответствующих отраслей, проведению комплексных инспекций и формированию (открытой) отчетности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Национальные стандарты по НДТ и системы добровольной сертификации создают условия для формирования группы лидеров – компаний, доказывающих целесообразность, экономическую эффективность и региональную применимость наилучших доступных технологий.</a:t>
            </a:r>
          </a:p>
          <a:p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 smtClean="0">
                <a:latin typeface="Eras Medium ITC" pitchFamily="34" charset="0"/>
              </a:rPr>
              <a:t>Общее заключение</a:t>
            </a:r>
            <a:endParaRPr lang="en-GB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760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560" y="378904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mbegak@gmail.com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tguseva@muctr.ru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18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7406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Общесплавная канализация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Санкт-Петербурга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6" y="1267973"/>
            <a:ext cx="7839793" cy="54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93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663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/>
                </a:solidFill>
                <a:latin typeface="Eras Medium ITC" pitchFamily="34" charset="0"/>
              </a:rPr>
              <a:t>Распространение </a:t>
            </a: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/>
            </a:r>
            <a:b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</a:br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информации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3528392" cy="4824536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Отраслевой журнал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«Наилучшие доступные технологии водоснабжения и водоотведения»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8720"/>
            <a:ext cx="4322429" cy="583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99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dirty="0" smtClean="0">
                <a:solidFill>
                  <a:schemeClr val="accent1"/>
                </a:solidFill>
                <a:latin typeface="Eras Medium ITC" pitchFamily="34" charset="0"/>
              </a:rPr>
              <a:t>Разработка Информационно-технического справочника</a:t>
            </a:r>
            <a:endParaRPr lang="en-US" sz="3600" b="1" i="0" dirty="0">
              <a:solidFill>
                <a:schemeClr val="accent1"/>
              </a:solidFill>
              <a:latin typeface="Eras Medium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5842992" cy="504056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Бенчмаркинг</a:t>
            </a:r>
            <a:r>
              <a:rPr lang="ru-RU" dirty="0" smtClean="0">
                <a:solidFill>
                  <a:srgbClr val="002060"/>
                </a:solidFill>
              </a:rPr>
              <a:t> – в рамках РАВВ 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охватывает сооружения, обеспечивающие очистку </a:t>
            </a:r>
            <a:r>
              <a:rPr lang="en-US" dirty="0" smtClean="0">
                <a:solidFill>
                  <a:srgbClr val="002060"/>
                </a:solidFill>
              </a:rPr>
              <a:t>~ </a:t>
            </a:r>
            <a:r>
              <a:rPr lang="ru-RU" dirty="0" smtClean="0">
                <a:solidFill>
                  <a:srgbClr val="002060"/>
                </a:solidFill>
              </a:rPr>
              <a:t>7</a:t>
            </a:r>
            <a:r>
              <a:rPr lang="en-US" dirty="0" smtClean="0">
                <a:solidFill>
                  <a:srgbClr val="002060"/>
                </a:solidFill>
              </a:rPr>
              <a:t>5</a:t>
            </a:r>
            <a:r>
              <a:rPr lang="ru-RU" dirty="0" smtClean="0">
                <a:solidFill>
                  <a:srgbClr val="002060"/>
                </a:solidFill>
              </a:rPr>
              <a:t>%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коммунальных сточных вод России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Особо внимание к отношениям с абонентами (промышленными предприятиями)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Учёт опыта водоканала Санкт-Петербурга (соответствие требованиям </a:t>
            </a:r>
            <a:r>
              <a:rPr lang="ru-RU" dirty="0" err="1" smtClean="0">
                <a:solidFill>
                  <a:srgbClr val="002060"/>
                </a:solidFill>
              </a:rPr>
              <a:t>Хелком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Распространение опыта открытой отчетности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В том числе, отчетности о выбросах парниковых газов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25" y="1628800"/>
            <a:ext cx="2879568" cy="215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46" y="4149864"/>
            <a:ext cx="2879274" cy="21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1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</TotalTime>
  <Words>2610</Words>
  <Application>Microsoft Office PowerPoint</Application>
  <PresentationFormat>Экран (4:3)</PresentationFormat>
  <Paragraphs>537</Paragraphs>
  <Slides>67</Slides>
  <Notes>67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9" baseType="lpstr">
      <vt:lpstr>Office Theme</vt:lpstr>
      <vt:lpstr>Лист Microsoft Excel 97-2003</vt:lpstr>
      <vt:lpstr>Управление качеством воздуха в странах Восточного региона ЕИСП</vt:lpstr>
      <vt:lpstr>Добровольность и обязательность</vt:lpstr>
      <vt:lpstr>                     Стандарты по НДТ                     I</vt:lpstr>
      <vt:lpstr>                       Стандарты по НДТ                II</vt:lpstr>
      <vt:lpstr>Инициативы предприятий водоснабжения и водоотведения</vt:lpstr>
      <vt:lpstr>Водоканал Санкт-Петербурга – лидер отрасли</vt:lpstr>
      <vt:lpstr>Общесплавная канализация  Санкт-Петербурга</vt:lpstr>
      <vt:lpstr>Распространение  информации</vt:lpstr>
      <vt:lpstr>Разработка Информационно-технического справочника</vt:lpstr>
      <vt:lpstr>Углеродная отчётность</vt:lpstr>
      <vt:lpstr>Инициативы Водоканалов: выводы</vt:lpstr>
      <vt:lpstr>Инициативы Газпрома</vt:lpstr>
      <vt:lpstr>Основы формирования реестра НДТ</vt:lpstr>
      <vt:lpstr>Текущие уровни воздействия на окружающую среду  ОАО «Газпром»</vt:lpstr>
      <vt:lpstr>Изменения в природоохранной деятельности ОАО «Газпром» после ввода в действие ФЗ№219 «О внесении изменений в отдельные законодательные акты РФ в части совершенствования нормирования…»</vt:lpstr>
      <vt:lpstr>Схемы формирования реестра НДТ (добыча)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Перспективные (инновационные) технологии</vt:lpstr>
      <vt:lpstr>Инициативы Газпрома</vt:lpstr>
      <vt:lpstr>Переход к НДТ в контексте строительной отрасли</vt:lpstr>
      <vt:lpstr>Производство керамических изделий</vt:lpstr>
      <vt:lpstr>Предприятия – партнёры проекта</vt:lpstr>
      <vt:lpstr>Динамика производства керамического кирпича</vt:lpstr>
      <vt:lpstr>Динамика производства керамической плитки</vt:lpstr>
      <vt:lpstr>Обеспечение доступа к информации об НДТ: варианты решения задачи 2009-2017 гг.</vt:lpstr>
      <vt:lpstr>Процедура разработки стандартов по НДТ</vt:lpstr>
      <vt:lpstr>Презентация PowerPoint</vt:lpstr>
      <vt:lpstr>Производство кирпича: сравнительный анализ удельного энергопотребления</vt:lpstr>
      <vt:lpstr>Энергопотребление  в производстве кирпича (ЕС)</vt:lpstr>
      <vt:lpstr>Производство кирпича: сравнительный анализ удельных выбросов ЗВ</vt:lpstr>
      <vt:lpstr>Производство плитки: сравнительный анализ удельного энергопотребления</vt:lpstr>
      <vt:lpstr>Производство плитки: сравнительный анализ удельных выбросов ЗВ</vt:lpstr>
      <vt:lpstr>Стандарты, разработанные  по процедуре, включающей бенчмаркинг</vt:lpstr>
      <vt:lpstr>Презентация PowerPoint</vt:lpstr>
      <vt:lpstr>Презентация PowerPoint</vt:lpstr>
      <vt:lpstr>Склад сырья</vt:lpstr>
      <vt:lpstr>Временное хранение сырья</vt:lpstr>
      <vt:lpstr>Помол сырьевых материалов</vt:lpstr>
      <vt:lpstr>Башенное распределительное сушило</vt:lpstr>
      <vt:lpstr>Участок прессования</vt:lpstr>
      <vt:lpstr>Робот-накопитель-транспорт</vt:lpstr>
      <vt:lpstr>Накопители плитки (перед сушкой)</vt:lpstr>
      <vt:lpstr>Сушка плитки</vt:lpstr>
      <vt:lpstr>Современные сушильные агрегаты</vt:lpstr>
      <vt:lpstr>Участок обжига</vt:lpstr>
      <vt:lpstr>Участок глазурования</vt:lpstr>
      <vt:lpstr>Участок очистки промывочной воды (водооборот)</vt:lpstr>
      <vt:lpstr>Очистка промывочных вод (водооборот)</vt:lpstr>
      <vt:lpstr>Поток воды после очистки (водооборот)</vt:lpstr>
      <vt:lpstr>Декорирование плитки: новые решения</vt:lpstr>
      <vt:lpstr>Хранение вспомогательных материалов (отклонение)</vt:lpstr>
      <vt:lpstr>Участок контроля качества</vt:lpstr>
      <vt:lpstr>Транспортёрная лента</vt:lpstr>
      <vt:lpstr>Контроль качества вручную</vt:lpstr>
      <vt:lpstr>Обращение с отходами (отклонение)</vt:lpstr>
      <vt:lpstr>Охрана труда и техника безопасности</vt:lpstr>
      <vt:lpstr>Упаковка готовой продукции</vt:lpstr>
      <vt:lpstr>Пеллеты-сборки готовой продукции</vt:lpstr>
      <vt:lpstr>Сертификация НДТ в СДОС НОСТРОЙ</vt:lpstr>
      <vt:lpstr>Сертификационный аудит</vt:lpstr>
      <vt:lpstr>Сертификат 001 соответствия параметрам НДТ</vt:lpstr>
      <vt:lpstr>Производство керамических изделий: выводы</vt:lpstr>
      <vt:lpstr>Общее заключение</vt:lpstr>
      <vt:lpstr>Спасибо за внимание!  mbegak@gmail.com tguseva@muctr.ru </vt:lpstr>
    </vt:vector>
  </TitlesOfParts>
  <Company>MWH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Barbara de Campos</dc:creator>
  <cp:lastModifiedBy>Vladimir Morozov</cp:lastModifiedBy>
  <cp:revision>632</cp:revision>
  <cp:lastPrinted>2012-05-10T14:01:43Z</cp:lastPrinted>
  <dcterms:created xsi:type="dcterms:W3CDTF">2011-10-12T15:30:18Z</dcterms:created>
  <dcterms:modified xsi:type="dcterms:W3CDTF">2014-09-25T20:45:19Z</dcterms:modified>
</cp:coreProperties>
</file>