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406" r:id="rId3"/>
    <p:sldId id="407" r:id="rId4"/>
    <p:sldId id="408" r:id="rId5"/>
    <p:sldId id="409" r:id="rId6"/>
    <p:sldId id="410" r:id="rId7"/>
    <p:sldId id="405" r:id="rId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9E53B"/>
    <a:srgbClr val="CC3300"/>
    <a:srgbClr val="FFFFE1"/>
    <a:srgbClr val="FFCC66"/>
    <a:srgbClr val="0066FF"/>
    <a:srgbClr val="FF5050"/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5200" autoAdjust="0"/>
  </p:normalViewPr>
  <p:slideViewPr>
    <p:cSldViewPr>
      <p:cViewPr>
        <p:scale>
          <a:sx n="66" d="100"/>
          <a:sy n="66" d="100"/>
        </p:scale>
        <p:origin x="-146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A8E553-C80E-4CF2-8017-E0329B0922B8}" type="datetimeFigureOut">
              <a:rPr lang="en-US" smtClean="0"/>
              <a:pPr/>
              <a:t>9/28/2014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DECD64-8CA9-4F64-8233-9B261A49AA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4701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1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5F3A010-5C24-4441-AA09-F84D667FBE29}" type="datetimeFigureOut">
              <a:rPr lang="en-GB" smtClean="0"/>
              <a:pPr/>
              <a:t>28/09/2014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12E0633-D742-427C-95D8-0F1C541939B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01245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84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6E591-F1A8-4475-8DC9-88229CBE3760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6E591-F1A8-4475-8DC9-88229CBE3760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6E591-F1A8-4475-8DC9-88229CBE3760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6E591-F1A8-4475-8DC9-88229CBE3760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6E591-F1A8-4475-8DC9-88229CBE3760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18958-F946-4E52-80DC-D02C8EECAE7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847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/>
          <a:lstStyle>
            <a:lvl1pPr algn="ctr">
              <a:defRPr b="0" i="0">
                <a:solidFill>
                  <a:srgbClr val="FFFFE1"/>
                </a:solidFill>
                <a:latin typeface="Eras Light ITC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41168"/>
            <a:ext cx="6400800" cy="144016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pic>
        <p:nvPicPr>
          <p:cNvPr id="8" name="Picture 2" descr="800px-Flag_of_Europe_sv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093296"/>
            <a:ext cx="842184" cy="5638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6199806"/>
            <a:ext cx="7308304" cy="457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bg1"/>
          </a:solidFill>
          <a:ln>
            <a:noFill/>
          </a:ln>
          <a:effectLst>
            <a:outerShdw blurRad="279400" dist="38100" dir="5400000" algn="t" rotWithShape="0">
              <a:schemeClr val="accent2">
                <a:lumMod val="7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80000"/>
              </a:lnSpc>
              <a:defRPr sz="4000" i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464496"/>
          </a:xfrm>
        </p:spPr>
        <p:txBody>
          <a:bodyPr/>
          <a:lstStyle>
            <a:lvl1pPr>
              <a:spcBef>
                <a:spcPts val="1200"/>
              </a:spcBef>
              <a:defRPr sz="2800">
                <a:solidFill>
                  <a:schemeClr val="accent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400">
                <a:solidFill>
                  <a:schemeClr val="tx2"/>
                </a:solidFill>
              </a:defRPr>
            </a:lvl4pPr>
            <a:lvl5pPr>
              <a:defRPr sz="2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owchart: Document 7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Document 5"/>
          <p:cNvSpPr/>
          <p:nvPr userDrawn="1"/>
        </p:nvSpPr>
        <p:spPr>
          <a:xfrm>
            <a:off x="0" y="0"/>
            <a:ext cx="9144000" cy="1628800"/>
          </a:xfrm>
          <a:prstGeom prst="flowChartDocumen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957505A1-0D79-4501-8057-91F0F4624B0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i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39552" y="620688"/>
            <a:ext cx="8352928" cy="936104"/>
          </a:xfrm>
        </p:spPr>
        <p:txBody>
          <a:bodyPr>
            <a:normAutofit/>
          </a:bodyPr>
          <a:lstStyle/>
          <a:p>
            <a:r>
              <a:rPr lang="ru-RU" sz="3200" dirty="0"/>
              <a:t>Управление качеством воздуха в странах Восточного региона ЕИСП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-36512" y="2060848"/>
            <a:ext cx="9180512" cy="3456384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65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Опыт проведения инспекционных проверок и пересмотра условий комплексных разрешений в Чешской </a:t>
            </a:r>
            <a:r>
              <a:rPr lang="ru-RU" sz="65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Республике</a:t>
            </a:r>
            <a:endParaRPr lang="uk-UA" sz="59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ru-RU" sz="3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endParaRPr lang="en-US" sz="3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  <a:p>
            <a:pPr>
              <a:lnSpc>
                <a:spcPct val="120000"/>
              </a:lnSpc>
              <a:spcBef>
                <a:spcPts val="0"/>
              </a:spcBef>
              <a:tabLst>
                <a:tab pos="540385" algn="l"/>
                <a:tab pos="756285" algn="l"/>
                <a:tab pos="972185" algn="l"/>
                <a:tab pos="-900430" algn="l"/>
              </a:tabLst>
            </a:pPr>
            <a:r>
              <a:rPr lang="ru-RU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Light ITC" pitchFamily="34" charset="0"/>
                <a:ea typeface="+mj-ea"/>
                <a:cs typeface="+mj-cs"/>
              </a:rPr>
              <a:t>Моника Прибылова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Light IT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60465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699792" y="6021288"/>
            <a:ext cx="3416424" cy="504056"/>
          </a:xfrm>
        </p:spPr>
        <p:txBody>
          <a:bodyPr anchor="ctr"/>
          <a:lstStyle/>
          <a:p>
            <a:pPr algn="ctr"/>
            <a:r>
              <a:rPr lang="ru-RU" b="1" dirty="0" smtClean="0"/>
              <a:t>Моника Прибылова</a:t>
            </a:r>
            <a:endParaRPr lang="cs-CZ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72008"/>
            <a:ext cx="9153211" cy="594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80619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869560" cy="922114"/>
          </a:xfrm>
        </p:spPr>
        <p:txBody>
          <a:bodyPr/>
          <a:lstStyle/>
          <a:p>
            <a:r>
              <a:rPr lang="ru-RU" dirty="0" smtClean="0"/>
              <a:t>Компания </a:t>
            </a:r>
            <a:r>
              <a:rPr lang="cs-CZ" dirty="0" smtClean="0"/>
              <a:t>Lonza </a:t>
            </a:r>
            <a:r>
              <a:rPr lang="cs-CZ" dirty="0" smtClean="0"/>
              <a:t>Biotec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268760"/>
            <a:ext cx="8301608" cy="532859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900"/>
              </a:spcAft>
            </a:pPr>
            <a:r>
              <a:rPr lang="ru-RU" sz="2400" dirty="0" smtClean="0">
                <a:solidFill>
                  <a:schemeClr val="tx1"/>
                </a:solidFill>
              </a:rPr>
              <a:t>Биохимическое производство вещества для фармацевтической и косметической промышленности</a:t>
            </a:r>
            <a:endParaRPr lang="cs-CZ" sz="2400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900"/>
              </a:spcAft>
            </a:pPr>
            <a:r>
              <a:rPr lang="ru-RU" sz="2400" dirty="0" smtClean="0">
                <a:solidFill>
                  <a:schemeClr val="tx1"/>
                </a:solidFill>
              </a:rPr>
              <a:t>Основано в 1992 году на территории бывшего НИИ </a:t>
            </a:r>
            <a:r>
              <a:rPr lang="ru-RU" sz="2400" dirty="0" smtClean="0">
                <a:solidFill>
                  <a:schemeClr val="tx1"/>
                </a:solidFill>
              </a:rPr>
              <a:t>биотехнологий</a:t>
            </a:r>
          </a:p>
          <a:p>
            <a:pPr>
              <a:spcBef>
                <a:spcPts val="0"/>
              </a:spcBef>
              <a:spcAft>
                <a:spcPts val="900"/>
              </a:spcAft>
            </a:pPr>
            <a:r>
              <a:rPr lang="ru-RU" sz="2400" dirty="0" smtClean="0">
                <a:solidFill>
                  <a:schemeClr val="tx1"/>
                </a:solidFill>
              </a:rPr>
              <a:t>В </a:t>
            </a:r>
            <a:r>
              <a:rPr lang="ru-RU" sz="2400" dirty="0" smtClean="0">
                <a:solidFill>
                  <a:schemeClr val="tx1"/>
                </a:solidFill>
              </a:rPr>
              <a:t>2002 году расширение и модернизация </a:t>
            </a:r>
            <a:r>
              <a:rPr lang="ru-RU" sz="2400" dirty="0" smtClean="0">
                <a:solidFill>
                  <a:schemeClr val="tx1"/>
                </a:solidFill>
              </a:rPr>
              <a:t>производства, 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процедуры ОВОС и </a:t>
            </a:r>
            <a:r>
              <a:rPr lang="ru-RU" sz="2400" dirty="0" smtClean="0">
                <a:solidFill>
                  <a:schemeClr val="tx1"/>
                </a:solidFill>
              </a:rPr>
              <a:t>КПКЗ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marL="0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ru-RU" sz="2400" b="1" dirty="0" smtClean="0">
                <a:solidFill>
                  <a:schemeClr val="tx1"/>
                </a:solidFill>
              </a:rPr>
              <a:t>Основное технологическое оборудование, оказывающее воздействие на :окружающую  </a:t>
            </a:r>
            <a:r>
              <a:rPr lang="ru-RU" sz="2400" b="1" dirty="0" smtClean="0">
                <a:solidFill>
                  <a:schemeClr val="tx1"/>
                </a:solidFill>
              </a:rPr>
              <a:t>среду</a:t>
            </a:r>
            <a:r>
              <a:rPr lang="cs-CZ" sz="2400" b="1" dirty="0" smtClean="0">
                <a:solidFill>
                  <a:schemeClr val="tx1"/>
                </a:solidFill>
              </a:rPr>
              <a:t>:</a:t>
            </a:r>
          </a:p>
          <a:p>
            <a:pPr>
              <a:spcBef>
                <a:spcPts val="0"/>
              </a:spcBef>
              <a:spcAft>
                <a:spcPts val="900"/>
              </a:spcAft>
            </a:pPr>
            <a:r>
              <a:rPr lang="ru-RU" sz="2400" dirty="0" smtClean="0">
                <a:solidFill>
                  <a:schemeClr val="tx1"/>
                </a:solidFill>
              </a:rPr>
              <a:t>ферментёры;</a:t>
            </a:r>
            <a:r>
              <a:rPr lang="cs-CZ" sz="2400" dirty="0" smtClean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0"/>
              </a:spcBef>
              <a:spcAft>
                <a:spcPts val="900"/>
              </a:spcAft>
            </a:pPr>
            <a:r>
              <a:rPr lang="ru-RU" sz="2400" dirty="0" smtClean="0">
                <a:solidFill>
                  <a:schemeClr val="tx1"/>
                </a:solidFill>
              </a:rPr>
              <a:t>паровые котлы;</a:t>
            </a:r>
            <a:r>
              <a:rPr lang="cs-CZ" sz="2400" dirty="0" smtClean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0"/>
              </a:spcBef>
              <a:spcAft>
                <a:spcPts val="900"/>
              </a:spcAft>
            </a:pPr>
            <a:r>
              <a:rPr lang="ru-RU" sz="2400" dirty="0" smtClean="0">
                <a:solidFill>
                  <a:schemeClr val="tx1"/>
                </a:solidFill>
              </a:rPr>
              <a:t>очистные сооружения сточных вод;</a:t>
            </a:r>
          </a:p>
          <a:p>
            <a:pPr>
              <a:spcBef>
                <a:spcPts val="0"/>
              </a:spcBef>
              <a:spcAft>
                <a:spcPts val="900"/>
              </a:spcAft>
            </a:pPr>
            <a:r>
              <a:rPr lang="ru-RU" sz="2400" dirty="0" smtClean="0">
                <a:solidFill>
                  <a:schemeClr val="tx1"/>
                </a:solidFill>
              </a:rPr>
              <a:t>склад химических </a:t>
            </a:r>
            <a:r>
              <a:rPr lang="ru-RU" sz="2400" dirty="0" smtClean="0">
                <a:solidFill>
                  <a:schemeClr val="tx1"/>
                </a:solidFill>
              </a:rPr>
              <a:t>веществ</a:t>
            </a:r>
            <a:endParaRPr lang="cs-CZ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6322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18864" y="274638"/>
            <a:ext cx="8013576" cy="1143000"/>
          </a:xfrm>
        </p:spPr>
        <p:txBody>
          <a:bodyPr/>
          <a:lstStyle/>
          <a:p>
            <a:pPr algn="ctr"/>
            <a:r>
              <a:rPr lang="ru-RU" dirty="0" smtClean="0"/>
              <a:t>Комплексное разрешение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104456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dirty="0" smtClean="0">
                <a:solidFill>
                  <a:schemeClr val="tx1"/>
                </a:solidFill>
              </a:rPr>
              <a:t>Первое разрешение выдано в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2003 </a:t>
            </a:r>
            <a:r>
              <a:rPr lang="ru-RU" dirty="0" smtClean="0">
                <a:solidFill>
                  <a:schemeClr val="tx1"/>
                </a:solidFill>
              </a:rPr>
              <a:t> году,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в нём</a:t>
            </a:r>
            <a:r>
              <a:rPr lang="cs-CZ" dirty="0" smtClean="0">
                <a:solidFill>
                  <a:schemeClr val="tx1"/>
                </a:solidFill>
              </a:rPr>
              <a:t> 14 </a:t>
            </a:r>
            <a:r>
              <a:rPr lang="ru-RU" dirty="0" smtClean="0">
                <a:solidFill>
                  <a:schemeClr val="tx1"/>
                </a:solidFill>
              </a:rPr>
              <a:t>страниц условий.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Первое комплексное разрешение Чешской Республики!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dirty="0" smtClean="0">
                <a:solidFill>
                  <a:schemeClr val="tx1"/>
                </a:solidFill>
              </a:rPr>
              <a:t>С тех пор </a:t>
            </a:r>
            <a:r>
              <a:rPr lang="cs-CZ" dirty="0" smtClean="0">
                <a:solidFill>
                  <a:schemeClr val="tx1"/>
                </a:solidFill>
              </a:rPr>
              <a:t>6 </a:t>
            </a:r>
            <a:r>
              <a:rPr lang="ru-RU" dirty="0" smtClean="0">
                <a:solidFill>
                  <a:schemeClr val="tx1"/>
                </a:solidFill>
              </a:rPr>
              <a:t>пересмотров</a:t>
            </a:r>
            <a:r>
              <a:rPr lang="cs-CZ" dirty="0" smtClean="0">
                <a:solidFill>
                  <a:schemeClr val="tx1"/>
                </a:solidFill>
              </a:rPr>
              <a:t> (</a:t>
            </a:r>
            <a:r>
              <a:rPr lang="ru-RU" dirty="0" smtClean="0">
                <a:solidFill>
                  <a:schemeClr val="tx1"/>
                </a:solidFill>
              </a:rPr>
              <a:t>на улучшение очистки сточных вод</a:t>
            </a:r>
            <a:r>
              <a:rPr lang="cs-CZ" dirty="0" smtClean="0">
                <a:solidFill>
                  <a:schemeClr val="tx1"/>
                </a:solidFill>
              </a:rPr>
              <a:t>, </a:t>
            </a:r>
            <a:r>
              <a:rPr lang="ru-RU" dirty="0" smtClean="0">
                <a:solidFill>
                  <a:schemeClr val="tx1"/>
                </a:solidFill>
              </a:rPr>
              <a:t>новые технологические процессы</a:t>
            </a:r>
            <a:r>
              <a:rPr lang="cs-CZ" dirty="0" smtClean="0">
                <a:solidFill>
                  <a:schemeClr val="tx1"/>
                </a:solidFill>
              </a:rPr>
              <a:t>, </a:t>
            </a:r>
            <a:r>
              <a:rPr lang="ru-RU" dirty="0" smtClean="0">
                <a:solidFill>
                  <a:schemeClr val="tx1"/>
                </a:solidFill>
              </a:rPr>
              <a:t>реконструкция склада химикатов</a:t>
            </a:r>
            <a:r>
              <a:rPr lang="cs-CZ" dirty="0" smtClean="0">
                <a:solidFill>
                  <a:schemeClr val="tx1"/>
                </a:solidFill>
              </a:rPr>
              <a:t>,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…)</a:t>
            </a:r>
            <a:endParaRPr lang="cs-CZ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dirty="0" smtClean="0">
                <a:solidFill>
                  <a:schemeClr val="tx1"/>
                </a:solidFill>
              </a:rPr>
              <a:t>Проверка экологической инспекции каждые </a:t>
            </a:r>
            <a:r>
              <a:rPr lang="cs-CZ" dirty="0" smtClean="0">
                <a:solidFill>
                  <a:schemeClr val="tx1"/>
                </a:solidFill>
              </a:rPr>
              <a:t>3 </a:t>
            </a:r>
            <a:r>
              <a:rPr lang="ru-RU" dirty="0" smtClean="0">
                <a:solidFill>
                  <a:schemeClr val="tx1"/>
                </a:solidFill>
              </a:rPr>
              <a:t>года</a:t>
            </a:r>
            <a:endParaRPr lang="cs-CZ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dirty="0" smtClean="0">
                <a:solidFill>
                  <a:schemeClr val="tx1"/>
                </a:solidFill>
              </a:rPr>
              <a:t>Последняя проверка в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сентябре </a:t>
            </a:r>
            <a:r>
              <a:rPr lang="cs-CZ" dirty="0" smtClean="0">
                <a:solidFill>
                  <a:schemeClr val="tx1"/>
                </a:solidFill>
              </a:rPr>
              <a:t>2013</a:t>
            </a:r>
            <a:r>
              <a:rPr lang="ru-RU" dirty="0" smtClean="0">
                <a:solidFill>
                  <a:schemeClr val="tx1"/>
                </a:solidFill>
              </a:rPr>
              <a:t> года</a:t>
            </a:r>
            <a:r>
              <a:rPr lang="cs-CZ" dirty="0" smtClean="0">
                <a:solidFill>
                  <a:schemeClr val="tx1"/>
                </a:solidFill>
              </a:rPr>
              <a:t> (</a:t>
            </a:r>
            <a:r>
              <a:rPr lang="ru-RU" dirty="0" smtClean="0">
                <a:solidFill>
                  <a:schemeClr val="tx1"/>
                </a:solidFill>
              </a:rPr>
              <a:t>инспекторы по воде</a:t>
            </a:r>
            <a:r>
              <a:rPr lang="cs-CZ" dirty="0" smtClean="0">
                <a:solidFill>
                  <a:schemeClr val="tx1"/>
                </a:solidFill>
              </a:rPr>
              <a:t>, </a:t>
            </a:r>
            <a:r>
              <a:rPr lang="ru-RU" dirty="0" smtClean="0">
                <a:solidFill>
                  <a:schemeClr val="tx1"/>
                </a:solidFill>
              </a:rPr>
              <a:t>воздуху и отходам</a:t>
            </a:r>
            <a:r>
              <a:rPr lang="cs-CZ" dirty="0" smtClean="0">
                <a:solidFill>
                  <a:schemeClr val="tx1"/>
                </a:solidFill>
              </a:rPr>
              <a:t>)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1269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flipH="1">
            <a:off x="7308304" y="4112984"/>
            <a:ext cx="1705322" cy="2132737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820472" cy="792088"/>
          </a:xfrm>
        </p:spPr>
        <p:txBody>
          <a:bodyPr/>
          <a:lstStyle/>
          <a:p>
            <a:pPr algn="ctr"/>
            <a:r>
              <a:rPr lang="ru-RU" dirty="0" smtClean="0"/>
              <a:t>Результаты  инспекционной проверки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424936" cy="45259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dirty="0" smtClean="0">
                <a:solidFill>
                  <a:schemeClr val="tx1"/>
                </a:solidFill>
              </a:rPr>
              <a:t>Итоговый отчёт - соблюдение всех условий разрешения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dirty="0" err="1" smtClean="0">
                <a:solidFill>
                  <a:schemeClr val="tx1"/>
                </a:solidFill>
              </a:rPr>
              <a:t>Несоотвествий</a:t>
            </a:r>
            <a:r>
              <a:rPr lang="ru-RU" dirty="0" smtClean="0">
                <a:solidFill>
                  <a:schemeClr val="tx1"/>
                </a:solidFill>
              </a:rPr>
              <a:t> не обнаружено</a:t>
            </a:r>
            <a:endParaRPr lang="cs-CZ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dirty="0" smtClean="0">
                <a:solidFill>
                  <a:schemeClr val="tx1"/>
                </a:solidFill>
              </a:rPr>
              <a:t>Около трети условий больше не актуальны </a:t>
            </a:r>
            <a:r>
              <a:rPr lang="ru-RU" dirty="0" smtClean="0">
                <a:solidFill>
                  <a:schemeClr val="tx1"/>
                </a:solidFill>
              </a:rPr>
              <a:t>–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в </a:t>
            </a:r>
            <a:r>
              <a:rPr lang="ru-RU" dirty="0" smtClean="0">
                <a:solidFill>
                  <a:schemeClr val="tx1"/>
                </a:solidFill>
              </a:rPr>
              <a:t>некоторых случаях инспекторы предложили 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их </a:t>
            </a:r>
            <a:r>
              <a:rPr lang="ru-RU" dirty="0" smtClean="0">
                <a:solidFill>
                  <a:schemeClr val="tx1"/>
                </a:solidFill>
              </a:rPr>
              <a:t>исключить или изменить</a:t>
            </a:r>
            <a:endParaRPr lang="cs-CZ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ru-RU" dirty="0" smtClean="0">
                <a:solidFill>
                  <a:schemeClr val="tx1"/>
                </a:solidFill>
              </a:rPr>
              <a:t>Итоговый отчёт </a:t>
            </a:r>
            <a:r>
              <a:rPr lang="ru-RU" sz="2900" dirty="0" smtClean="0">
                <a:solidFill>
                  <a:schemeClr val="tx1"/>
                </a:solidFill>
              </a:rPr>
              <a:t>отправлен </a:t>
            </a:r>
            <a:r>
              <a:rPr lang="ru-RU" sz="2900" dirty="0" smtClean="0">
                <a:solidFill>
                  <a:schemeClr val="tx1"/>
                </a:solidFill>
              </a:rPr>
              <a:t>только </a:t>
            </a:r>
            <a:r>
              <a:rPr lang="ru-RU" sz="2900" dirty="0" smtClean="0">
                <a:solidFill>
                  <a:schemeClr val="tx1"/>
                </a:solidFill>
              </a:rPr>
              <a:t/>
            </a:r>
            <a:br>
              <a:rPr lang="ru-RU" sz="2900" dirty="0" smtClean="0">
                <a:solidFill>
                  <a:schemeClr val="tx1"/>
                </a:solidFill>
              </a:rPr>
            </a:br>
            <a:r>
              <a:rPr lang="ru-RU" sz="2900" dirty="0" smtClean="0">
                <a:solidFill>
                  <a:schemeClr val="tx1"/>
                </a:solidFill>
              </a:rPr>
              <a:t>оператору</a:t>
            </a:r>
            <a:endParaRPr lang="cs-CZ" sz="2900" dirty="0">
              <a:solidFill>
                <a:schemeClr val="tx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211960" y="5229200"/>
            <a:ext cx="3096344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“</a:t>
            </a:r>
            <a:r>
              <a:rPr lang="ru-RU" sz="2800" dirty="0" smtClean="0">
                <a:solidFill>
                  <a:srgbClr val="FF0000"/>
                </a:solidFill>
              </a:rPr>
              <a:t>Это условие надо изменить</a:t>
            </a:r>
            <a:r>
              <a:rPr lang="cs-CZ" sz="2800" dirty="0" smtClean="0">
                <a:solidFill>
                  <a:srgbClr val="FF0000"/>
                </a:solidFill>
              </a:rPr>
              <a:t>!“</a:t>
            </a:r>
            <a:endParaRPr lang="cs-CZ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0323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496944" cy="836712"/>
          </a:xfrm>
        </p:spPr>
        <p:txBody>
          <a:bodyPr/>
          <a:lstStyle/>
          <a:p>
            <a:r>
              <a:rPr lang="ru-RU" dirty="0" smtClean="0"/>
              <a:t>Предложения по </a:t>
            </a:r>
            <a:r>
              <a:rPr lang="cs-CZ" dirty="0" smtClean="0"/>
              <a:t>7</a:t>
            </a:r>
            <a:r>
              <a:rPr lang="ru-RU" dirty="0" smtClean="0"/>
              <a:t>-</a:t>
            </a:r>
            <a:r>
              <a:rPr lang="ru-RU" dirty="0" err="1" smtClean="0"/>
              <a:t>й</a:t>
            </a:r>
            <a:r>
              <a:rPr lang="ru-RU" dirty="0" smtClean="0"/>
              <a:t> корректировке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8363272" cy="5733256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Новая классификация источников загрязнения воздуха </a:t>
            </a:r>
            <a:r>
              <a:rPr lang="cs-CZ" dirty="0" smtClean="0">
                <a:solidFill>
                  <a:schemeClr val="tx1"/>
                </a:solidFill>
              </a:rPr>
              <a:t>+ </a:t>
            </a:r>
            <a:r>
              <a:rPr lang="ru-RU" dirty="0" smtClean="0">
                <a:solidFill>
                  <a:schemeClr val="tx1"/>
                </a:solidFill>
              </a:rPr>
              <a:t>новые условия для них согласно последней редакции Закона об охране атмосферного воздуха </a:t>
            </a:r>
            <a:endParaRPr lang="cs-CZ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Исключение из перечня источников загрязнения  оборудования, которое решили не устанавливать</a:t>
            </a:r>
            <a:endParaRPr lang="cs-CZ" dirty="0" smtClean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Разрешение на резервный источник </a:t>
            </a:r>
            <a:r>
              <a:rPr lang="cs-CZ" dirty="0" smtClean="0">
                <a:solidFill>
                  <a:schemeClr val="tx1"/>
                </a:solidFill>
              </a:rPr>
              <a:t>I</a:t>
            </a:r>
            <a:r>
              <a:rPr lang="ru-RU" dirty="0" smtClean="0">
                <a:solidFill>
                  <a:schemeClr val="tx1"/>
                </a:solidFill>
              </a:rPr>
              <a:t>энергообеспечения </a:t>
            </a:r>
            <a:r>
              <a:rPr lang="cs-CZ" dirty="0" smtClean="0">
                <a:solidFill>
                  <a:schemeClr val="tx1"/>
                </a:solidFill>
              </a:rPr>
              <a:t>(</a:t>
            </a:r>
            <a:r>
              <a:rPr lang="ru-RU" dirty="0" smtClean="0">
                <a:solidFill>
                  <a:schemeClr val="tx1"/>
                </a:solidFill>
              </a:rPr>
              <a:t>дизель-генератор</a:t>
            </a:r>
            <a:r>
              <a:rPr lang="cs-CZ" dirty="0" smtClean="0">
                <a:solidFill>
                  <a:schemeClr val="tx1"/>
                </a:solidFill>
              </a:rPr>
              <a:t>)</a:t>
            </a:r>
            <a:endParaRPr lang="cs-CZ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Дополнительные требования к мониторингу в связи с Отчётом об инженерно-геологических и гидрогеологических изысканиях</a:t>
            </a:r>
            <a:r>
              <a:rPr lang="cs-CZ" dirty="0" smtClean="0">
                <a:solidFill>
                  <a:schemeClr val="tx1"/>
                </a:solidFill>
              </a:rPr>
              <a:t> baseline report </a:t>
            </a:r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Изменение правил эксплуатации, технологического регламента для источников загрязнения воздуха</a:t>
            </a:r>
            <a:endParaRPr lang="cs-CZ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ru-RU" b="1" dirty="0" smtClean="0">
                <a:solidFill>
                  <a:schemeClr val="tx1"/>
                </a:solidFill>
              </a:rPr>
              <a:t>Исключение или изменение условий, которые утратили актуальность, в соответствии с рекомендациями отчёта об инспекционной проверке </a:t>
            </a:r>
            <a:r>
              <a:rPr lang="cs-CZ" b="1" dirty="0" smtClean="0">
                <a:solidFill>
                  <a:schemeClr val="tx1"/>
                </a:solidFill>
              </a:rPr>
              <a:t>rotocol</a:t>
            </a:r>
            <a:endParaRPr lang="en-US" b="1" dirty="0" smtClean="0">
              <a:solidFill>
                <a:schemeClr val="tx1"/>
              </a:solidFill>
            </a:endParaRPr>
          </a:p>
          <a:p>
            <a:pPr marL="457200" indent="-457200">
              <a:spcAft>
                <a:spcPts val="1000"/>
              </a:spcAft>
              <a:buFont typeface="+mj-lt"/>
              <a:buAutoNum type="arabicPeriod"/>
            </a:pPr>
            <a:endParaRPr lang="cs-CZ" sz="29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0453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11560" y="3140968"/>
            <a:ext cx="7772400" cy="1944216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GB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Děkuji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b="1" dirty="0" err="1">
                <a:latin typeface="Arial" panose="020B0604020202020204" pitchFamily="34" charset="0"/>
                <a:cs typeface="Arial" panose="020B0604020202020204" pitchFamily="34" charset="0"/>
              </a:rPr>
              <a:t>vám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b="1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pozornost</a:t>
            </a: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 smtClean="0">
                <a:solidFill>
                  <a:srgbClr val="E9E53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mpribylova@seznam.com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357905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Vlastní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F00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5731</TotalTime>
  <Words>185</Words>
  <Application>Microsoft Office PowerPoint</Application>
  <PresentationFormat>On-screen Show (4:3)</PresentationFormat>
  <Paragraphs>41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Управление качеством воздуха в странах Восточного региона ЕИСП</vt:lpstr>
      <vt:lpstr>Slide 2</vt:lpstr>
      <vt:lpstr>Компания Lonza Biotec</vt:lpstr>
      <vt:lpstr>Комплексное разрешение</vt:lpstr>
      <vt:lpstr>Результаты  инспекционной проверки</vt:lpstr>
      <vt:lpstr>Предложения по 7-й корректировке</vt:lpstr>
      <vt:lpstr>Děkuji vám za pozornost!   mpribylova@seznam.com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 Quality Governance in the ENPI East Countries</dc:title>
  <dc:creator>MP</dc:creator>
  <cp:lastModifiedBy>Vladimir Morozov</cp:lastModifiedBy>
  <cp:revision>329</cp:revision>
  <cp:lastPrinted>2014-09-25T13:33:18Z</cp:lastPrinted>
  <dcterms:created xsi:type="dcterms:W3CDTF">2011-10-12T15:30:18Z</dcterms:created>
  <dcterms:modified xsi:type="dcterms:W3CDTF">2014-09-28T17:46:15Z</dcterms:modified>
</cp:coreProperties>
</file>