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notesSlides/notesSlide11.xml" ContentType="application/vnd.openxmlformats-officedocument.presentationml.notesSl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notesSlides/notesSlide12.xml" ContentType="application/vnd.openxmlformats-officedocument.presentationml.notesSl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366" r:id="rId3"/>
    <p:sldId id="359" r:id="rId4"/>
    <p:sldId id="364" r:id="rId5"/>
    <p:sldId id="365" r:id="rId6"/>
    <p:sldId id="367" r:id="rId7"/>
    <p:sldId id="368" r:id="rId8"/>
    <p:sldId id="369" r:id="rId9"/>
    <p:sldId id="370" r:id="rId10"/>
    <p:sldId id="361" r:id="rId11"/>
    <p:sldId id="355" r:id="rId12"/>
    <p:sldId id="371" r:id="rId13"/>
    <p:sldId id="277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3F3C"/>
    <a:srgbClr val="9BBE53"/>
    <a:srgbClr val="3367A7"/>
    <a:srgbClr val="0066FF"/>
    <a:srgbClr val="FF5050"/>
    <a:srgbClr val="996633"/>
    <a:srgbClr val="FFCC66"/>
    <a:srgbClr val="E9E53B"/>
    <a:srgbClr val="FFFF99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8" autoAdjust="0"/>
    <p:restoredTop sz="95200" autoAdjust="0"/>
  </p:normalViewPr>
  <p:slideViewPr>
    <p:cSldViewPr>
      <p:cViewPr>
        <p:scale>
          <a:sx n="66" d="100"/>
          <a:sy n="66" d="100"/>
        </p:scale>
        <p:origin x="-402" y="-9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Nelly\Dropbox\Air-Q-Gov\AQM+Ass+Mng+Planing%20(Common%20Activities)\STE\Report\FINAL\TO%20SEND\Training%20Needs%20Analysis\Quest-sophisticated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Nelli\Dropbox\Air-Q-Gov\AQM+Ass+Mng+Planing%20(Common%20Activities)\STE\Report\FINAL\TO%20SEND\Training%20Needs%20Analysis\Quest-sophisticated.xlsx" TargetMode="External"/><Relationship Id="rId1" Type="http://schemas.openxmlformats.org/officeDocument/2006/relationships/themeOverride" Target="../theme/themeOverride10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Nelly\Dropbox\Air-Q-Gov\AQM+Ass+Mng+Planing%20(Common%20Activities)\STE\Report\FINAL\TO%20SEND\Training%20Needs%20Analysis\Quest-sophisticated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Nelli\Dropbox\Air-Q-Gov\AQM+Ass+Mng+Planing%20(Common%20Activities)\STE\Report\FINAL\TO%20SEND\Training%20Needs%20Analysis\Quest-sophisticated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Nelli\Dropbox\Air-Q-Gov\AQM+Ass+Mng+Planing%20(Common%20Activities)\STE\Report\FINAL\TO%20SEND\Training%20Needs%20Analysis\Quest-sophisticated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Nelli\Dropbox\Air-Q-Gov\AQM+Ass+Mng+Planing%20(Common%20Activities)\STE\Report\FINAL\TO%20SEND\Training%20Needs%20Analysis\Quest-sophisticated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Nelli\Dropbox\Air-Q-Gov\AQM+Ass+Mng+Planing%20(Common%20Activities)\STE\Report\FINAL\TO%20SEND\Training%20Needs%20Analysis\Quest-sophisticated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Nelli\Dropbox\Air-Q-Gov\AQM+Ass+Mng+Planing%20(Common%20Activities)\STE\Report\FINAL\TO%20SEND\Training%20Needs%20Analysis\Quest-sophisticated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Nelli\Dropbox\Air-Q-Gov\AQM+Ass+Mng+Planing%20(Common%20Activities)\STE\Report\FINAL\TO%20SEND\Training%20Needs%20Analysis\Quest-sophisticated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75"/>
      <c:rotY val="0"/>
      <c:rAngAx val="0"/>
      <c:perspective val="17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374603269575434E-2"/>
          <c:y val="0.22641331492988609"/>
          <c:w val="0.97625396730424563"/>
          <c:h val="0.77358679900026373"/>
        </c:manualLayout>
      </c:layout>
      <c:pie3DChart>
        <c:varyColors val="1"/>
        <c:ser>
          <c:idx val="0"/>
          <c:order val="0"/>
          <c:dPt>
            <c:idx val="1"/>
            <c:bubble3D val="0"/>
            <c:explosion val="19"/>
          </c:dPt>
          <c:dPt>
            <c:idx val="2"/>
            <c:bubble3D val="0"/>
            <c:explosion val="22"/>
          </c:dPt>
          <c:dLbls>
            <c:dLbl>
              <c:idx val="0"/>
              <c:layout>
                <c:manualLayout>
                  <c:x val="1.7308427138944718E-2"/>
                  <c:y val="-1.8350886426741569E-2"/>
                </c:manualLayout>
              </c:layout>
              <c:tx>
                <c:rich>
                  <a:bodyPr/>
                  <a:lstStyle/>
                  <a:p>
                    <a:pPr>
                      <a:defRPr>
                        <a:solidFill>
                          <a:sysClr val="window" lastClr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 smtClean="0">
                        <a:solidFill>
                          <a:sysClr val="window" lastClr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rPr>
                      <a:t> </a:t>
                    </a:r>
                    <a:r>
                      <a:rPr lang="en-US" sz="2000" b="1" dirty="0" smtClean="0">
                        <a:solidFill>
                          <a:sysClr val="window" lastClr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rPr>
                      <a:t>44.4%</a:t>
                    </a:r>
                    <a:endParaRPr lang="en-US" b="1" dirty="0"/>
                  </a:p>
                </c:rich>
              </c:tx>
              <c:spPr>
                <a:gradFill rotWithShape="1">
                  <a:gsLst>
                    <a:gs pos="0">
                      <a:srgbClr val="0F6FC6">
                        <a:shade val="51000"/>
                        <a:satMod val="130000"/>
                      </a:srgbClr>
                    </a:gs>
                    <a:gs pos="80000">
                      <a:srgbClr val="0F6FC6">
                        <a:shade val="93000"/>
                        <a:satMod val="130000"/>
                      </a:srgbClr>
                    </a:gs>
                    <a:gs pos="100000">
                      <a:srgbClr val="0F6FC6">
                        <a:shade val="94000"/>
                        <a:satMod val="135000"/>
                      </a:srgbClr>
                    </a:gs>
                  </a:gsLst>
                  <a:lin ang="16200000" scaled="0"/>
                </a:gradFill>
                <a:ln>
                  <a:noFill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threePt" dir="t">
                    <a:rot lat="0" lon="0" rev="1200000"/>
                  </a:lightRig>
                </a:scene3d>
                <a:sp3d>
                  <a:bevelT w="63500" h="25400"/>
                </a:sp3d>
              </c:sp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3211701065834813"/>
                  <c:y val="-7.06235283410305E-2"/>
                </c:manualLayout>
              </c:layout>
              <c:tx>
                <c:rich>
                  <a:bodyPr/>
                  <a:lstStyle/>
                  <a:p>
                    <a:pPr>
                      <a:defRPr sz="2000" b="1">
                        <a:solidFill>
                          <a:sysClr val="window" lastClr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33.3%</a:t>
                    </a:r>
                    <a:endParaRPr lang="en-US" dirty="0"/>
                  </a:p>
                </c:rich>
              </c:tx>
              <c:spPr>
                <a:gradFill rotWithShape="1">
                  <a:gsLst>
                    <a:gs pos="0">
                      <a:srgbClr val="BD3F3C"/>
                    </a:gs>
                    <a:gs pos="80000">
                      <a:srgbClr val="BD3F3C">
                        <a:lumMod val="80000"/>
                        <a:lumOff val="20000"/>
                      </a:srgbClr>
                    </a:gs>
                    <a:gs pos="100000">
                      <a:srgbClr val="BD3F3C">
                        <a:lumMod val="60000"/>
                        <a:lumOff val="40000"/>
                      </a:srgbClr>
                    </a:gs>
                  </a:gsLst>
                  <a:lin ang="16200000" scaled="0"/>
                </a:gradFill>
                <a:ln>
                  <a:noFill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threePt" dir="t">
                    <a:rot lat="0" lon="0" rev="1200000"/>
                  </a:lightRig>
                </a:scene3d>
                <a:sp3d>
                  <a:bevelT w="63500" h="25400"/>
                </a:sp3d>
              </c:sp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4.4577986779430347E-2"/>
                  <c:y val="4.5010823763776589E-2"/>
                </c:manualLayout>
              </c:layout>
              <c:tx>
                <c:rich>
                  <a:bodyPr/>
                  <a:lstStyle/>
                  <a:p>
                    <a:pPr>
                      <a:defRPr sz="2000">
                        <a:solidFill>
                          <a:sysClr val="window" lastClr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b="1" dirty="0" smtClean="0">
                        <a:solidFill>
                          <a:sysClr val="window" lastClr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rPr>
                      <a:t> 22.2%</a:t>
                    </a:r>
                    <a:endParaRPr lang="en-US" dirty="0"/>
                  </a:p>
                </c:rich>
              </c:tx>
              <c:spPr>
                <a:gradFill rotWithShape="1">
                  <a:gsLst>
                    <a:gs pos="0">
                      <a:srgbClr val="7CCA62">
                        <a:shade val="51000"/>
                        <a:satMod val="130000"/>
                      </a:srgbClr>
                    </a:gs>
                    <a:gs pos="80000">
                      <a:srgbClr val="7CCA62">
                        <a:shade val="93000"/>
                        <a:satMod val="130000"/>
                      </a:srgbClr>
                    </a:gs>
                    <a:gs pos="100000">
                      <a:srgbClr val="7CCA62">
                        <a:shade val="94000"/>
                        <a:satMod val="135000"/>
                      </a:srgbClr>
                    </a:gs>
                  </a:gsLst>
                  <a:lin ang="16200000" scaled="0"/>
                </a:gradFill>
                <a:ln>
                  <a:noFill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threePt" dir="t">
                    <a:rot lat="0" lon="0" rev="1200000"/>
                  </a:lightRig>
                </a:scene3d>
                <a:sp3d>
                  <a:bevelT w="63500" h="25400"/>
                </a:sp3d>
              </c:spPr>
              <c:showLegendKey val="0"/>
              <c:showVal val="0"/>
              <c:showCatName val="0"/>
              <c:showSerName val="0"/>
              <c:showPercent val="1"/>
              <c:showBubbleSize val="0"/>
            </c:dLbl>
            <c:spPr>
              <a:gradFill rotWithShape="1">
                <a:gsLst>
                  <a:gs pos="0">
                    <a:srgbClr val="009DD9">
                      <a:shade val="51000"/>
                      <a:satMod val="130000"/>
                    </a:srgbClr>
                  </a:gs>
                  <a:gs pos="80000">
                    <a:srgbClr val="009DD9">
                      <a:shade val="93000"/>
                      <a:satMod val="130000"/>
                    </a:srgbClr>
                  </a:gs>
                  <a:gs pos="100000">
                    <a:srgbClr val="009DD9">
                      <a:shade val="94000"/>
                      <a:satMod val="135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txPr>
              <a:bodyPr/>
              <a:lstStyle/>
              <a:p>
                <a:pPr>
                  <a:defRPr sz="2000" b="1">
                    <a:solidFill>
                      <a:sysClr val="window" lastClr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'Analysis Финал'!$D$8:$D$10</c:f>
              <c:strCache>
                <c:ptCount val="3"/>
                <c:pt idx="0">
                  <c:v>  1.    Ratification depends on investment needs at industrial installations and transport</c:v>
                </c:pt>
                <c:pt idx="1">
                  <c:v>  2.    Not enough resource for a high quality inventory</c:v>
                </c:pt>
                <c:pt idx="2">
                  <c:v>  3.    Other (Please, specify)</c:v>
                </c:pt>
              </c:strCache>
            </c:strRef>
          </c:cat>
          <c:val>
            <c:numRef>
              <c:f>'Analysis Финал'!$M$8:$M$10</c:f>
              <c:numCache>
                <c:formatCode>General</c:formatCode>
                <c:ptCount val="3"/>
                <c:pt idx="0">
                  <c:v>4</c:v>
                </c:pt>
                <c:pt idx="1">
                  <c:v>4</c:v>
                </c:pt>
                <c:pt idx="2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t"/>
      <c:layout>
        <c:manualLayout>
          <c:xMode val="edge"/>
          <c:yMode val="edge"/>
          <c:x val="0"/>
          <c:y val="1.6369758911260655E-2"/>
          <c:w val="0.99168021963975383"/>
          <c:h val="0.17119695806054874"/>
        </c:manualLayout>
      </c:layout>
      <c:overlay val="0"/>
      <c:txPr>
        <a:bodyPr/>
        <a:lstStyle/>
        <a:p>
          <a:pPr>
            <a:defRPr sz="1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en-US"/>
        </a:p>
      </c:txPr>
    </c:legend>
    <c:plotVisOnly val="1"/>
    <c:dispBlanksAs val="gap"/>
    <c:showDLblsOverMax val="0"/>
  </c:chart>
  <c:spPr>
    <a:gradFill rotWithShape="1">
      <a:gsLst>
        <a:gs pos="0">
          <a:srgbClr val="10CF9B">
            <a:shade val="51000"/>
            <a:satMod val="130000"/>
          </a:srgbClr>
        </a:gs>
        <a:gs pos="80000">
          <a:srgbClr val="10CF9B">
            <a:shade val="93000"/>
            <a:satMod val="130000"/>
          </a:srgbClr>
        </a:gs>
        <a:gs pos="100000">
          <a:srgbClr val="10CF9B">
            <a:shade val="94000"/>
            <a:satMod val="135000"/>
          </a:srgbClr>
        </a:gs>
      </a:gsLst>
      <a:lin ang="16200000" scaled="0"/>
    </a:gradFill>
    <a:ln>
      <a:noFill/>
    </a:ln>
    <a:effectLst>
      <a:outerShdw blurRad="40000" dist="23000" dir="5400000" rotWithShape="0">
        <a:srgbClr val="000000">
          <a:alpha val="35000"/>
        </a:srgbClr>
      </a:outerShdw>
    </a:effectLst>
    <a:scene3d>
      <a:camera prst="orthographicFront">
        <a:rot lat="0" lon="0" rev="0"/>
      </a:camera>
      <a:lightRig rig="threePt" dir="t">
        <a:rot lat="0" lon="0" rev="1200000"/>
      </a:lightRig>
    </a:scene3d>
    <a:sp3d>
      <a:bevelT w="63500" h="25400"/>
    </a:sp3d>
  </c:spPr>
  <c:txPr>
    <a:bodyPr/>
    <a:lstStyle/>
    <a:p>
      <a:pPr>
        <a:defRPr>
          <a:solidFill>
            <a:sysClr val="window" lastClr="FFFFFF"/>
          </a:solidFill>
          <a:latin typeface="+mn-lt"/>
          <a:ea typeface="+mn-ea"/>
          <a:cs typeface="+mn-cs"/>
        </a:defRPr>
      </a:pPr>
      <a:endParaRPr lang="en-US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5012222682001153E-2"/>
          <c:y val="0.35754439912835917"/>
          <c:w val="0.87528120051892111"/>
          <c:h val="0.64223208719074965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gradFill>
                <a:gsLst>
                  <a:gs pos="0">
                    <a:srgbClr val="FF9933"/>
                  </a:gs>
                  <a:gs pos="80000">
                    <a:srgbClr val="FF9933">
                      <a:lumMod val="80000"/>
                      <a:lumOff val="20000"/>
                    </a:srgbClr>
                  </a:gs>
                  <a:gs pos="100000">
                    <a:srgbClr val="FF9933">
                      <a:lumMod val="60000"/>
                      <a:lumOff val="40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5"/>
            <c:bubble3D val="0"/>
            <c:spPr>
              <a:gradFill>
                <a:gsLst>
                  <a:gs pos="0">
                    <a:srgbClr val="FFC000"/>
                  </a:gs>
                  <a:gs pos="80000">
                    <a:srgbClr val="FFC000">
                      <a:lumMod val="80000"/>
                      <a:lumOff val="20000"/>
                    </a:srgbClr>
                  </a:gs>
                  <a:gs pos="100000">
                    <a:srgbClr val="FFC000">
                      <a:lumMod val="60000"/>
                      <a:lumOff val="40000"/>
                    </a:srgbClr>
                  </a:gs>
                </a:gsLst>
                <a:lin ang="5400000" scaled="0"/>
              </a:gradFill>
              <a:scene3d>
                <a:camera prst="orthographicFront"/>
                <a:lightRig rig="threePt" dir="t"/>
              </a:scene3d>
              <a:sp3d>
                <a:bevelT w="63500" h="25400"/>
              </a:sp3d>
            </c:spPr>
          </c:dPt>
          <c:dPt>
            <c:idx val="6"/>
            <c:bubble3D val="0"/>
            <c:spPr>
              <a:scene3d>
                <a:camera prst="orthographicFront"/>
                <a:lightRig rig="threePt" dir="t"/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8.8966075052069132E-2"/>
                  <c:y val="4.472190044538173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7.8466751796637507E-2"/>
                  <c:y val="-0.1556388460528171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5.3859780360088594E-2"/>
                  <c:y val="4.905594112070551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4.1889363622173784E-2"/>
                  <c:y val="6.075572621011401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spPr>
              <a:solidFill>
                <a:schemeClr val="bg1"/>
              </a:solidFill>
              <a:ln w="22225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'STEs recomendations EN'!$C$23:$C$28</c:f>
              <c:strCache>
                <c:ptCount val="6"/>
                <c:pt idx="0">
                  <c:v>  Air pollution modeling</c:v>
                </c:pt>
                <c:pt idx="1">
                  <c:v>  Emission inventory and emission factors on EMEP/EEA Guide book 2009</c:v>
                </c:pt>
                <c:pt idx="2">
                  <c:v>  Forecasting, management, planning, emissions and air quality </c:v>
                </c:pt>
                <c:pt idx="3">
                  <c:v>  Defining zones and agglomerations and  AQM plans</c:v>
                </c:pt>
                <c:pt idx="4">
                  <c:v>  Best Available Techniques (BAT)</c:v>
                </c:pt>
                <c:pt idx="5">
                  <c:v>  Software for statistical data processing for emissions reporting</c:v>
                </c:pt>
              </c:strCache>
            </c:strRef>
          </c:cat>
          <c:val>
            <c:numRef>
              <c:f>'STEs recomendations EN'!$S$23:$S$28</c:f>
              <c:numCache>
                <c:formatCode>General</c:formatCode>
                <c:ptCount val="6"/>
                <c:pt idx="0">
                  <c:v>6</c:v>
                </c:pt>
                <c:pt idx="1">
                  <c:v>7</c:v>
                </c:pt>
                <c:pt idx="2">
                  <c:v>5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egendEntry>
        <c:idx val="1"/>
        <c:txPr>
          <a:bodyPr/>
          <a:lstStyle/>
          <a:p>
            <a:pPr>
              <a:defRPr sz="16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en-US"/>
          </a:p>
        </c:txPr>
      </c:legendEntry>
      <c:layout>
        <c:manualLayout>
          <c:xMode val="edge"/>
          <c:yMode val="edge"/>
          <c:x val="4.0828113816133361E-2"/>
          <c:y val="2.6917868507108474E-2"/>
          <c:w val="0.92449013953566483"/>
          <c:h val="0.26529251845112556"/>
        </c:manualLayout>
      </c:layout>
      <c:overlay val="0"/>
      <c:txPr>
        <a:bodyPr/>
        <a:lstStyle/>
        <a:p>
          <a:pPr>
            <a:defRPr sz="1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en-US"/>
        </a:p>
      </c:txPr>
    </c:legend>
    <c:plotVisOnly val="1"/>
    <c:dispBlanksAs val="gap"/>
    <c:showDLblsOverMax val="0"/>
  </c:chart>
  <c:spPr>
    <a:gradFill rotWithShape="1">
      <a:gsLst>
        <a:gs pos="0">
          <a:srgbClr val="0F6FC6">
            <a:shade val="51000"/>
            <a:satMod val="130000"/>
          </a:srgbClr>
        </a:gs>
        <a:gs pos="80000">
          <a:srgbClr val="0F6FC6">
            <a:shade val="93000"/>
            <a:satMod val="130000"/>
          </a:srgbClr>
        </a:gs>
        <a:gs pos="100000">
          <a:srgbClr val="0F6FC6">
            <a:shade val="94000"/>
            <a:satMod val="135000"/>
          </a:srgbClr>
        </a:gs>
      </a:gsLst>
      <a:lin ang="16200000" scaled="0"/>
    </a:gradFill>
    <a:ln>
      <a:noFill/>
    </a:ln>
    <a:effectLst>
      <a:outerShdw blurRad="40000" dist="23000" dir="5400000" rotWithShape="0">
        <a:srgbClr val="000000">
          <a:alpha val="35000"/>
        </a:srgbClr>
      </a:outerShdw>
    </a:effectLst>
    <a:scene3d>
      <a:camera prst="orthographicFront">
        <a:rot lat="0" lon="0" rev="0"/>
      </a:camera>
      <a:lightRig rig="threePt" dir="t">
        <a:rot lat="0" lon="0" rev="1200000"/>
      </a:lightRig>
    </a:scene3d>
    <a:sp3d>
      <a:bevelT w="63500" h="25400"/>
    </a:sp3d>
  </c:spPr>
  <c:txPr>
    <a:bodyPr/>
    <a:lstStyle/>
    <a:p>
      <a:pPr>
        <a:defRPr>
          <a:solidFill>
            <a:sysClr val="window" lastClr="FFFFFF"/>
          </a:solidFill>
          <a:latin typeface="+mn-lt"/>
          <a:ea typeface="+mn-ea"/>
          <a:cs typeface="+mn-cs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75"/>
      <c:rotY val="0"/>
      <c:rAngAx val="0"/>
      <c:perspective val="17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374603269575434E-2"/>
          <c:y val="0.22641331492988609"/>
          <c:w val="0.97625396730424563"/>
          <c:h val="0.77358679900026373"/>
        </c:manualLayout>
      </c:layout>
      <c:pie3DChart>
        <c:varyColors val="1"/>
        <c:ser>
          <c:idx val="0"/>
          <c:order val="0"/>
          <c:dPt>
            <c:idx val="1"/>
            <c:bubble3D val="0"/>
            <c:explosion val="19"/>
          </c:dPt>
          <c:dPt>
            <c:idx val="2"/>
            <c:bubble3D val="0"/>
            <c:explosion val="22"/>
          </c:dPt>
          <c:dLbls>
            <c:dLbl>
              <c:idx val="0"/>
              <c:layout>
                <c:manualLayout>
                  <c:x val="3.6736999344561906E-2"/>
                  <c:y val="-0.1339366600313176"/>
                </c:manualLayout>
              </c:layout>
              <c:tx>
                <c:rich>
                  <a:bodyPr/>
                  <a:lstStyle/>
                  <a:p>
                    <a:pPr>
                      <a:defRPr sz="2000" b="1">
                        <a:solidFill>
                          <a:sysClr val="window" lastClr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50.0%</a:t>
                    </a:r>
                    <a:endParaRPr lang="en-US" dirty="0"/>
                  </a:p>
                </c:rich>
              </c:tx>
              <c:spPr>
                <a:gradFill rotWithShape="1">
                  <a:gsLst>
                    <a:gs pos="0">
                      <a:srgbClr val="3367A7"/>
                    </a:gs>
                    <a:gs pos="80000">
                      <a:srgbClr val="3367A7">
                        <a:lumMod val="98000"/>
                        <a:lumOff val="2000"/>
                      </a:srgbClr>
                    </a:gs>
                    <a:gs pos="100000">
                      <a:srgbClr val="0066FF">
                        <a:lumMod val="60000"/>
                        <a:lumOff val="40000"/>
                      </a:srgbClr>
                    </a:gs>
                  </a:gsLst>
                  <a:lin ang="16200000" scaled="0"/>
                </a:gradFill>
                <a:ln>
                  <a:noFill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threePt" dir="t">
                    <a:rot lat="0" lon="0" rev="1200000"/>
                  </a:lightRig>
                </a:scene3d>
                <a:sp3d>
                  <a:bevelT w="63500" h="25400"/>
                </a:sp3d>
              </c:sp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6.3037642816153691E-2"/>
                  <c:y val="3.3107280292546552E-2"/>
                </c:manualLayout>
              </c:layout>
              <c:tx>
                <c:rich>
                  <a:bodyPr/>
                  <a:lstStyle/>
                  <a:p>
                    <a:r>
                      <a:rPr lang="en-US" sz="20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33.3%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9.5114448029431545E-2"/>
                  <c:y val="6.9263669970266561E-2"/>
                </c:manualLayout>
              </c:layout>
              <c:tx>
                <c:rich>
                  <a:bodyPr/>
                  <a:lstStyle/>
                  <a:p>
                    <a:pPr>
                      <a:defRPr sz="2000">
                        <a:solidFill>
                          <a:sysClr val="window" lastClr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b="1" dirty="0" smtClean="0">
                        <a:solidFill>
                          <a:sysClr val="window" lastClr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rPr>
                      <a:t> 16.7%</a:t>
                    </a:r>
                    <a:endParaRPr lang="en-US" dirty="0"/>
                  </a:p>
                </c:rich>
              </c:tx>
              <c:spPr>
                <a:gradFill rotWithShape="1">
                  <a:gsLst>
                    <a:gs pos="0">
                      <a:srgbClr val="7CCA62">
                        <a:shade val="51000"/>
                        <a:satMod val="130000"/>
                      </a:srgbClr>
                    </a:gs>
                    <a:gs pos="80000">
                      <a:srgbClr val="7CCA62">
                        <a:shade val="93000"/>
                        <a:satMod val="130000"/>
                      </a:srgbClr>
                    </a:gs>
                    <a:gs pos="100000">
                      <a:srgbClr val="7CCA62">
                        <a:shade val="94000"/>
                        <a:satMod val="135000"/>
                      </a:srgbClr>
                    </a:gs>
                  </a:gsLst>
                  <a:lin ang="16200000" scaled="0"/>
                </a:gradFill>
                <a:ln>
                  <a:noFill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threePt" dir="t">
                    <a:rot lat="0" lon="0" rev="1200000"/>
                  </a:lightRig>
                </a:scene3d>
                <a:sp3d>
                  <a:bevelT w="63500" h="25400"/>
                </a:sp3d>
              </c:spPr>
              <c:showLegendKey val="0"/>
              <c:showVal val="0"/>
              <c:showCatName val="0"/>
              <c:showSerName val="0"/>
              <c:showPercent val="1"/>
              <c:showBubbleSize val="0"/>
            </c:dLbl>
            <c:spPr>
              <a:gradFill rotWithShape="1">
                <a:gsLst>
                  <a:gs pos="0">
                    <a:srgbClr val="BD3F3C"/>
                  </a:gs>
                  <a:gs pos="80000">
                    <a:srgbClr val="BD3F3C"/>
                  </a:gs>
                  <a:gs pos="100000">
                    <a:srgbClr val="BD3F3C">
                      <a:lumMod val="60000"/>
                      <a:lumOff val="40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txPr>
              <a:bodyPr/>
              <a:lstStyle/>
              <a:p>
                <a:pPr>
                  <a:defRPr sz="2000" b="1">
                    <a:solidFill>
                      <a:sysClr val="window" lastClr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'Analysis Финал'!$D$12:$D$14</c:f>
              <c:strCache>
                <c:ptCount val="3"/>
                <c:pt idx="0">
                  <c:v>  1.    National classifications is not easily convertible to emission inventory formats</c:v>
                </c:pt>
                <c:pt idx="1">
                  <c:v>  2.    Translated version of the emissions reporting template would be helpful</c:v>
                </c:pt>
                <c:pt idx="2">
                  <c:v>  3.    Other (Please, specify)</c:v>
                </c:pt>
              </c:strCache>
            </c:strRef>
          </c:cat>
          <c:val>
            <c:numRef>
              <c:f>'Analysis Финал'!$M$12:$M$14</c:f>
              <c:numCache>
                <c:formatCode>General</c:formatCode>
                <c:ptCount val="3"/>
                <c:pt idx="0">
                  <c:v>3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t"/>
      <c:layout>
        <c:manualLayout>
          <c:xMode val="edge"/>
          <c:yMode val="edge"/>
          <c:x val="0"/>
          <c:y val="1.6369758911260655E-2"/>
          <c:w val="0.99168021963975383"/>
          <c:h val="0.17119695806054874"/>
        </c:manualLayout>
      </c:layout>
      <c:overlay val="0"/>
      <c:txPr>
        <a:bodyPr/>
        <a:lstStyle/>
        <a:p>
          <a:pPr>
            <a:defRPr sz="1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en-US"/>
        </a:p>
      </c:txPr>
    </c:legend>
    <c:plotVisOnly val="1"/>
    <c:dispBlanksAs val="gap"/>
    <c:showDLblsOverMax val="0"/>
  </c:chart>
  <c:spPr>
    <a:gradFill rotWithShape="1">
      <a:gsLst>
        <a:gs pos="0">
          <a:srgbClr val="10CF9B">
            <a:shade val="51000"/>
            <a:satMod val="130000"/>
          </a:srgbClr>
        </a:gs>
        <a:gs pos="80000">
          <a:srgbClr val="10CF9B">
            <a:shade val="93000"/>
            <a:satMod val="130000"/>
          </a:srgbClr>
        </a:gs>
        <a:gs pos="100000">
          <a:srgbClr val="10CF9B">
            <a:shade val="94000"/>
            <a:satMod val="135000"/>
          </a:srgbClr>
        </a:gs>
      </a:gsLst>
      <a:lin ang="16200000" scaled="0"/>
    </a:gradFill>
    <a:ln>
      <a:noFill/>
    </a:ln>
    <a:effectLst>
      <a:outerShdw blurRad="40000" dist="23000" dir="5400000" rotWithShape="0">
        <a:srgbClr val="000000">
          <a:alpha val="35000"/>
        </a:srgbClr>
      </a:outerShdw>
    </a:effectLst>
    <a:scene3d>
      <a:camera prst="orthographicFront">
        <a:rot lat="0" lon="0" rev="0"/>
      </a:camera>
      <a:lightRig rig="threePt" dir="t">
        <a:rot lat="0" lon="0" rev="1200000"/>
      </a:lightRig>
    </a:scene3d>
    <a:sp3d>
      <a:bevelT w="63500" h="25400"/>
    </a:sp3d>
  </c:spPr>
  <c:txPr>
    <a:bodyPr/>
    <a:lstStyle/>
    <a:p>
      <a:pPr>
        <a:defRPr>
          <a:solidFill>
            <a:sysClr val="window" lastClr="FFFFFF"/>
          </a:solidFill>
          <a:latin typeface="+mn-lt"/>
          <a:ea typeface="+mn-ea"/>
          <a:cs typeface="+mn-cs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75"/>
      <c:rotY val="0"/>
      <c:rAngAx val="0"/>
      <c:perspective val="17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374603269575434E-2"/>
          <c:y val="0.22641331492988609"/>
          <c:w val="0.97625396730424563"/>
          <c:h val="0.77358679900026373"/>
        </c:manualLayout>
      </c:layout>
      <c:pie3DChart>
        <c:varyColors val="1"/>
        <c:ser>
          <c:idx val="0"/>
          <c:order val="0"/>
          <c:dPt>
            <c:idx val="0"/>
            <c:bubble3D val="0"/>
            <c:explosion val="19"/>
          </c:dPt>
          <c:dPt>
            <c:idx val="1"/>
            <c:bubble3D val="0"/>
            <c:explosion val="19"/>
          </c:dPt>
          <c:dPt>
            <c:idx val="2"/>
            <c:bubble3D val="0"/>
            <c:explosion val="22"/>
          </c:dPt>
          <c:dPt>
            <c:idx val="3"/>
            <c:bubble3D val="0"/>
            <c:explosion val="24"/>
          </c:dPt>
          <c:dLbls>
            <c:dLbl>
              <c:idx val="0"/>
              <c:layout>
                <c:manualLayout>
                  <c:x val="6.2603051993031053E-2"/>
                  <c:y val="4.2499079165583792E-2"/>
                </c:manualLayout>
              </c:layout>
              <c:numFmt formatCode="0.0%" sourceLinked="0"/>
              <c:spPr>
                <a:solidFill>
                  <a:schemeClr val="lt1"/>
                </a:solidFill>
                <a:ln w="25400" cap="flat" cmpd="sng" algn="ctr">
                  <a:solidFill>
                    <a:schemeClr val="accent1"/>
                  </a:solidFill>
                  <a:prstDash val="solid"/>
                </a:ln>
                <a:effectLst/>
              </c:spPr>
              <c:txPr>
                <a:bodyPr/>
                <a:lstStyle/>
                <a:p>
                  <a:pPr>
                    <a:defRPr sz="1800" b="1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3603358451753741"/>
                  <c:y val="-6.0457453710542119E-2"/>
                </c:manualLayout>
              </c:layout>
              <c:numFmt formatCode="0.0%" sourceLinked="0"/>
              <c:spPr>
                <a:solidFill>
                  <a:schemeClr val="lt1"/>
                </a:solidFill>
                <a:ln w="25400" cap="flat" cmpd="sng" algn="ctr">
                  <a:solidFill>
                    <a:schemeClr val="accent2"/>
                  </a:solidFill>
                  <a:prstDash val="solid"/>
                </a:ln>
                <a:effectLst/>
              </c:spPr>
              <c:txPr>
                <a:bodyPr/>
                <a:lstStyle/>
                <a:p>
                  <a:pPr>
                    <a:defRPr sz="1800" b="1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5.6347431833924558E-2"/>
                  <c:y val="5.6716622323269905E-2"/>
                </c:manualLayout>
              </c:layout>
              <c:numFmt formatCode="0.0%" sourceLinked="0"/>
              <c:spPr>
                <a:solidFill>
                  <a:schemeClr val="lt1"/>
                </a:solidFill>
                <a:ln w="25400" cap="flat" cmpd="sng" algn="ctr">
                  <a:solidFill>
                    <a:schemeClr val="accent3"/>
                  </a:solidFill>
                  <a:prstDash val="solid"/>
                </a:ln>
                <a:effectLst/>
              </c:spPr>
              <c:txPr>
                <a:bodyPr/>
                <a:lstStyle/>
                <a:p>
                  <a:pPr>
                    <a:defRPr sz="1800" b="1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0.15916743981024747"/>
                  <c:y val="0.1024007602259363"/>
                </c:manualLayout>
              </c:layout>
              <c:numFmt formatCode="0.0%" sourceLinked="0"/>
              <c:spPr>
                <a:solidFill>
                  <a:schemeClr val="lt1"/>
                </a:solidFill>
                <a:ln w="25400" cap="flat" cmpd="sng" algn="ctr">
                  <a:solidFill>
                    <a:schemeClr val="accent4"/>
                  </a:solidFill>
                  <a:prstDash val="solid"/>
                </a:ln>
                <a:effectLst/>
              </c:spPr>
              <c:txPr>
                <a:bodyPr/>
                <a:lstStyle/>
                <a:p>
                  <a:pPr>
                    <a:defRPr sz="1800" b="1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'Analysis Финал'!$C$16:$C$19</c:f>
              <c:strCache>
                <c:ptCount val="4"/>
                <c:pt idx="0">
                  <c:v>  1.    Technical training</c:v>
                </c:pt>
                <c:pt idx="1">
                  <c:v>  2.    Implementing a system/tools (CollectER III, COPERT4)</c:v>
                </c:pt>
                <c:pt idx="2">
                  <c:v>  3.    Pilot projects</c:v>
                </c:pt>
                <c:pt idx="3">
                  <c:v>  4.   Other (Please, specify)</c:v>
                </c:pt>
              </c:strCache>
            </c:strRef>
          </c:cat>
          <c:val>
            <c:numRef>
              <c:f>'Analysis Финал'!$M$16:$M$19</c:f>
              <c:numCache>
                <c:formatCode>General</c:formatCode>
                <c:ptCount val="4"/>
                <c:pt idx="0">
                  <c:v>5</c:v>
                </c:pt>
                <c:pt idx="1">
                  <c:v>6</c:v>
                </c:pt>
                <c:pt idx="2">
                  <c:v>5</c:v>
                </c:pt>
                <c:pt idx="3">
                  <c:v>2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t"/>
      <c:legendEntry>
        <c:idx val="1"/>
        <c:txPr>
          <a:bodyPr/>
          <a:lstStyle/>
          <a:p>
            <a:pPr>
              <a:defRPr sz="16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en-US"/>
          </a:p>
        </c:txPr>
      </c:legendEntry>
      <c:layout>
        <c:manualLayout>
          <c:xMode val="edge"/>
          <c:yMode val="edge"/>
          <c:x val="0"/>
          <c:y val="1.6369758911260655E-2"/>
          <c:w val="0.99168021963975383"/>
          <c:h val="0.20384679745943188"/>
        </c:manualLayout>
      </c:layout>
      <c:overlay val="0"/>
      <c:txPr>
        <a:bodyPr/>
        <a:lstStyle/>
        <a:p>
          <a:pPr>
            <a:defRPr sz="1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en-US"/>
        </a:p>
      </c:txPr>
    </c:legend>
    <c:plotVisOnly val="1"/>
    <c:dispBlanksAs val="gap"/>
    <c:showDLblsOverMax val="0"/>
  </c:chart>
  <c:spPr>
    <a:gradFill rotWithShape="1">
      <a:gsLst>
        <a:gs pos="0">
          <a:srgbClr val="10CF9B">
            <a:shade val="51000"/>
            <a:satMod val="130000"/>
          </a:srgbClr>
        </a:gs>
        <a:gs pos="80000">
          <a:srgbClr val="10CF9B">
            <a:shade val="93000"/>
            <a:satMod val="130000"/>
          </a:srgbClr>
        </a:gs>
        <a:gs pos="100000">
          <a:srgbClr val="10CF9B">
            <a:shade val="94000"/>
            <a:satMod val="135000"/>
          </a:srgbClr>
        </a:gs>
      </a:gsLst>
      <a:lin ang="16200000" scaled="0"/>
    </a:gradFill>
    <a:ln>
      <a:noFill/>
    </a:ln>
    <a:effectLst>
      <a:outerShdw blurRad="40000" dist="23000" dir="5400000" rotWithShape="0">
        <a:srgbClr val="000000">
          <a:alpha val="35000"/>
        </a:srgbClr>
      </a:outerShdw>
    </a:effectLst>
    <a:scene3d>
      <a:camera prst="orthographicFront">
        <a:rot lat="0" lon="0" rev="0"/>
      </a:camera>
      <a:lightRig rig="threePt" dir="t">
        <a:rot lat="0" lon="0" rev="1200000"/>
      </a:lightRig>
    </a:scene3d>
    <a:sp3d>
      <a:bevelT w="63500" h="25400"/>
    </a:sp3d>
  </c:spPr>
  <c:txPr>
    <a:bodyPr/>
    <a:lstStyle/>
    <a:p>
      <a:pPr>
        <a:defRPr>
          <a:solidFill>
            <a:sysClr val="window" lastClr="FFFFFF"/>
          </a:solidFill>
          <a:latin typeface="+mn-lt"/>
          <a:ea typeface="+mn-ea"/>
          <a:cs typeface="+mn-cs"/>
        </a:defRPr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7622472146969426E-2"/>
          <c:y val="0.32920025138047038"/>
          <c:w val="0.87242831680612076"/>
          <c:h val="0.66051712083652292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rgbClr val="769534"/>
                  </a:gs>
                  <a:gs pos="80000">
                    <a:srgbClr val="9CC746"/>
                  </a:gs>
                  <a:gs pos="100000">
                    <a:srgbClr val="9BC348"/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5"/>
            <c:bubble3D val="0"/>
            <c:spPr>
              <a:scene3d>
                <a:camera prst="orthographicFront"/>
                <a:lightRig rig="threePt" dir="t"/>
              </a:scene3d>
              <a:sp3d>
                <a:bevelT w="63500" h="25400"/>
              </a:sp3d>
            </c:spPr>
          </c:dPt>
          <c:dPt>
            <c:idx val="6"/>
            <c:bubble3D val="0"/>
            <c:spPr>
              <a:scene3d>
                <a:camera prst="orthographicFront"/>
                <a:lightRig rig="threePt" dir="t"/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6.4191110769268755E-2"/>
                  <c:y val="8.219169321250613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1033579364875888"/>
                  <c:y val="3.972109098238153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1254055817159916"/>
                  <c:y val="-0.1275980067276869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5.3347230174804888E-2"/>
                  <c:y val="-0.1511635492321852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0.10490619750701964"/>
                  <c:y val="-0.1268798848958513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9.2675600146992221E-2"/>
                  <c:y val="2.6968152582734295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8.3358259338705956E-2"/>
                  <c:y val="6.054534500820358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solidFill>
                <a:schemeClr val="bg1"/>
              </a:solidFill>
              <a:ln w="22225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'Analysis Финал'!$C$50:$C$56</c:f>
              <c:strCache>
                <c:ptCount val="7"/>
                <c:pt idx="0">
                  <c:v>  1.    Power generating sector (Incomplete energy balance)</c:v>
                </c:pt>
                <c:pt idx="1">
                  <c:v>  2.    Industrial Data (Lack of data, uncertain quality)</c:v>
                </c:pt>
                <c:pt idx="2">
                  <c:v>  3.    Transport data</c:v>
                </c:pt>
                <c:pt idx="3">
                  <c:v>  4.    Agricultural data</c:v>
                </c:pt>
                <c:pt idx="4">
                  <c:v>  5.    Gaps in the time series</c:v>
                </c:pt>
                <c:pt idx="5">
                  <c:v>  6.    Not enough sector detail</c:v>
                </c:pt>
                <c:pt idx="6">
                  <c:v>  7.    Data collected by other institutions but not available for the emission inventory</c:v>
                </c:pt>
              </c:strCache>
            </c:strRef>
          </c:cat>
          <c:val>
            <c:numRef>
              <c:f>'Analysis Финал'!$M$50:$M$56</c:f>
              <c:numCache>
                <c:formatCode>General</c:formatCode>
                <c:ptCount val="7"/>
                <c:pt idx="0">
                  <c:v>2</c:v>
                </c:pt>
                <c:pt idx="1">
                  <c:v>3</c:v>
                </c:pt>
                <c:pt idx="2">
                  <c:v>5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egendEntry>
        <c:idx val="2"/>
        <c:txPr>
          <a:bodyPr/>
          <a:lstStyle/>
          <a:p>
            <a:pPr>
              <a:defRPr sz="14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en-US"/>
          </a:p>
        </c:txPr>
      </c:legendEntry>
      <c:legendEntry>
        <c:idx val="6"/>
        <c:txPr>
          <a:bodyPr/>
          <a:lstStyle/>
          <a:p>
            <a:pPr>
              <a:defRPr sz="14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en-US"/>
          </a:p>
        </c:txPr>
      </c:legendEntry>
      <c:layout>
        <c:manualLayout>
          <c:xMode val="edge"/>
          <c:yMode val="edge"/>
          <c:x val="0"/>
          <c:y val="6.3479777195849321E-4"/>
          <c:w val="1"/>
          <c:h val="0.33551955765598696"/>
        </c:manualLayout>
      </c:layout>
      <c:overlay val="0"/>
      <c:txPr>
        <a:bodyPr/>
        <a:lstStyle/>
        <a:p>
          <a:pPr>
            <a:defRPr sz="1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en-US"/>
        </a:p>
      </c:txPr>
    </c:legend>
    <c:plotVisOnly val="1"/>
    <c:dispBlanksAs val="gap"/>
    <c:showDLblsOverMax val="0"/>
  </c:chart>
  <c:spPr>
    <a:gradFill rotWithShape="1">
      <a:gsLst>
        <a:gs pos="0">
          <a:srgbClr val="10CF9B">
            <a:shade val="51000"/>
            <a:satMod val="130000"/>
          </a:srgbClr>
        </a:gs>
        <a:gs pos="80000">
          <a:srgbClr val="10CF9B">
            <a:shade val="93000"/>
            <a:satMod val="130000"/>
          </a:srgbClr>
        </a:gs>
        <a:gs pos="100000">
          <a:srgbClr val="10CF9B">
            <a:shade val="94000"/>
            <a:satMod val="135000"/>
          </a:srgbClr>
        </a:gs>
      </a:gsLst>
      <a:lin ang="16200000" scaled="0"/>
    </a:gradFill>
    <a:ln>
      <a:noFill/>
    </a:ln>
    <a:effectLst>
      <a:outerShdw blurRad="40000" dist="23000" dir="5400000" rotWithShape="0">
        <a:srgbClr val="000000">
          <a:alpha val="35000"/>
        </a:srgbClr>
      </a:outerShdw>
    </a:effectLst>
    <a:scene3d>
      <a:camera prst="orthographicFront">
        <a:rot lat="0" lon="0" rev="0"/>
      </a:camera>
      <a:lightRig rig="threePt" dir="t">
        <a:rot lat="0" lon="0" rev="1200000"/>
      </a:lightRig>
    </a:scene3d>
    <a:sp3d>
      <a:bevelT w="63500" h="25400"/>
    </a:sp3d>
  </c:spPr>
  <c:txPr>
    <a:bodyPr/>
    <a:lstStyle/>
    <a:p>
      <a:pPr>
        <a:defRPr>
          <a:solidFill>
            <a:sysClr val="window" lastClr="FFFFFF"/>
          </a:solidFill>
          <a:latin typeface="+mn-lt"/>
          <a:ea typeface="+mn-ea"/>
          <a:cs typeface="+mn-cs"/>
        </a:defRPr>
      </a:pPr>
      <a:endParaRPr lang="en-U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9964038314914603E-2"/>
          <c:y val="0.26014034383493134"/>
          <c:w val="0.94473027597572401"/>
          <c:h val="0.71318130661918322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rgbClr val="769534"/>
                  </a:gs>
                  <a:gs pos="80000">
                    <a:srgbClr val="9CC746"/>
                  </a:gs>
                  <a:gs pos="100000">
                    <a:srgbClr val="9BC348"/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0.19915005346502157"/>
                  <c:y val="-0.1104776434311174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352045213204672"/>
                  <c:y val="-0.1275539020014878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8.6030791810351396E-3"/>
                  <c:y val="1.334498027373765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8.9831839590987242E-2"/>
                  <c:y val="4.365425588822918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solidFill>
                <a:schemeClr val="bg1"/>
              </a:solidFill>
              <a:ln w="22225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'Analysis Финал'!$D$63:$E$66</c:f>
              <c:strCache>
                <c:ptCount val="4"/>
                <c:pt idx="0">
                  <c:v>  1.    National EFs (country specific)</c:v>
                </c:pt>
                <c:pt idx="1">
                  <c:v>  2.    EMEP/EEA EFs</c:v>
                </c:pt>
                <c:pt idx="2">
                  <c:v>  3.    EPA, AP-42 EFs (USA)</c:v>
                </c:pt>
                <c:pt idx="3">
                  <c:v>  4.    Other EFs</c:v>
                </c:pt>
              </c:strCache>
            </c:strRef>
          </c:cat>
          <c:val>
            <c:numRef>
              <c:f>'Analysis Финал'!$M$63:$M$66</c:f>
              <c:numCache>
                <c:formatCode>General</c:formatCode>
                <c:ptCount val="4"/>
                <c:pt idx="0">
                  <c:v>5</c:v>
                </c:pt>
                <c:pt idx="1">
                  <c:v>5</c:v>
                </c:pt>
                <c:pt idx="2">
                  <c:v>0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egendEntry>
        <c:idx val="0"/>
        <c:txPr>
          <a:bodyPr/>
          <a:lstStyle/>
          <a:p>
            <a:pPr>
              <a:defRPr sz="18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8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en-US"/>
          </a:p>
        </c:txPr>
      </c:legendEntry>
      <c:layout>
        <c:manualLayout>
          <c:xMode val="edge"/>
          <c:yMode val="edge"/>
          <c:x val="9.0091918161526591E-2"/>
          <c:y val="1.7732755500922678E-2"/>
          <c:w val="0.85037417789208003"/>
          <c:h val="0.15094974473086828"/>
        </c:manualLayout>
      </c:layout>
      <c:overlay val="0"/>
      <c:txPr>
        <a:bodyPr/>
        <a:lstStyle/>
        <a:p>
          <a:pPr>
            <a:defRPr sz="1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en-US"/>
        </a:p>
      </c:txPr>
    </c:legend>
    <c:plotVisOnly val="1"/>
    <c:dispBlanksAs val="gap"/>
    <c:showDLblsOverMax val="0"/>
  </c:chart>
  <c:spPr>
    <a:gradFill rotWithShape="1">
      <a:gsLst>
        <a:gs pos="0">
          <a:srgbClr val="10CF9B">
            <a:shade val="51000"/>
            <a:satMod val="130000"/>
          </a:srgbClr>
        </a:gs>
        <a:gs pos="80000">
          <a:srgbClr val="10CF9B">
            <a:shade val="93000"/>
            <a:satMod val="130000"/>
          </a:srgbClr>
        </a:gs>
        <a:gs pos="100000">
          <a:srgbClr val="10CF9B">
            <a:shade val="94000"/>
            <a:satMod val="135000"/>
          </a:srgbClr>
        </a:gs>
      </a:gsLst>
      <a:lin ang="16200000" scaled="0"/>
    </a:gradFill>
    <a:ln>
      <a:noFill/>
    </a:ln>
    <a:effectLst>
      <a:outerShdw blurRad="40000" dist="23000" dir="5400000" rotWithShape="0">
        <a:srgbClr val="000000">
          <a:alpha val="35000"/>
        </a:srgbClr>
      </a:outerShdw>
    </a:effectLst>
    <a:scene3d>
      <a:camera prst="orthographicFront">
        <a:rot lat="0" lon="0" rev="0"/>
      </a:camera>
      <a:lightRig rig="threePt" dir="t">
        <a:rot lat="0" lon="0" rev="1200000"/>
      </a:lightRig>
    </a:scene3d>
    <a:sp3d>
      <a:bevelT w="63500" h="25400"/>
    </a:sp3d>
  </c:spPr>
  <c:txPr>
    <a:bodyPr/>
    <a:lstStyle/>
    <a:p>
      <a:pPr>
        <a:defRPr>
          <a:solidFill>
            <a:sysClr val="window" lastClr="FFFFFF"/>
          </a:solidFill>
          <a:latin typeface="+mn-lt"/>
          <a:ea typeface="+mn-ea"/>
          <a:cs typeface="+mn-cs"/>
        </a:defRPr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2669145523476235E-2"/>
          <c:y val="0.30749857603619535"/>
          <c:w val="0.87965851272308104"/>
          <c:h val="0.68158279514958697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6.3583737695323883E-2"/>
                  <c:y val="7.121379751906070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9.1679382370476667E-2"/>
                  <c:y val="3.9890010640653596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8.9831839590987242E-2"/>
                  <c:y val="4.3654255888229181E-2"/>
                </c:manualLayout>
              </c:layout>
              <c:spPr>
                <a:solidFill>
                  <a:schemeClr val="bg1"/>
                </a:solidFill>
                <a:ln w="22225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txPr>
                <a:bodyPr/>
                <a:lstStyle/>
                <a:p>
                  <a:pPr>
                    <a:defRPr sz="1800" b="1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spPr>
              <a:solidFill>
                <a:schemeClr val="bg1"/>
              </a:solidFill>
              <a:ln w="22225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'Analysis Финал'!$C$82:$C$86</c:f>
              <c:strCache>
                <c:ptCount val="5"/>
                <c:pt idx="0">
                  <c:v>  1.     Energy sector</c:v>
                </c:pt>
                <c:pt idx="1">
                  <c:v>  2.     Industrial processes and Product use</c:v>
                </c:pt>
                <c:pt idx="2">
                  <c:v>  3.     Agriculture and forestry</c:v>
                </c:pt>
                <c:pt idx="3">
                  <c:v>  4.     Transport</c:v>
                </c:pt>
                <c:pt idx="4">
                  <c:v>  5.     Waste</c:v>
                </c:pt>
              </c:strCache>
            </c:strRef>
          </c:cat>
          <c:val>
            <c:numRef>
              <c:f>'Analysis Финал'!$M$82:$M$86</c:f>
              <c:numCache>
                <c:formatCode>General</c:formatCode>
                <c:ptCount val="5"/>
                <c:pt idx="0">
                  <c:v>3</c:v>
                </c:pt>
                <c:pt idx="1">
                  <c:v>4</c:v>
                </c:pt>
                <c:pt idx="2">
                  <c:v>4</c:v>
                </c:pt>
                <c:pt idx="3">
                  <c:v>6</c:v>
                </c:pt>
                <c:pt idx="4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egendEntry>
        <c:idx val="3"/>
        <c:txPr>
          <a:bodyPr/>
          <a:lstStyle/>
          <a:p>
            <a:pPr>
              <a:defRPr sz="16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16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en-US"/>
          </a:p>
        </c:txPr>
      </c:legendEntry>
      <c:layout>
        <c:manualLayout>
          <c:xMode val="edge"/>
          <c:yMode val="edge"/>
          <c:x val="0.14102435112277631"/>
          <c:y val="1.6092111215140072E-2"/>
          <c:w val="0.77080562846310874"/>
          <c:h val="0.26924541600479701"/>
        </c:manualLayout>
      </c:layout>
      <c:overlay val="0"/>
      <c:txPr>
        <a:bodyPr/>
        <a:lstStyle/>
        <a:p>
          <a:pPr>
            <a:defRPr sz="16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en-US"/>
        </a:p>
      </c:txPr>
    </c:legend>
    <c:plotVisOnly val="1"/>
    <c:dispBlanksAs val="gap"/>
    <c:showDLblsOverMax val="0"/>
  </c:chart>
  <c:spPr>
    <a:gradFill rotWithShape="1">
      <a:gsLst>
        <a:gs pos="0">
          <a:srgbClr val="10CF9B">
            <a:shade val="51000"/>
            <a:satMod val="130000"/>
          </a:srgbClr>
        </a:gs>
        <a:gs pos="80000">
          <a:srgbClr val="10CF9B">
            <a:shade val="93000"/>
            <a:satMod val="130000"/>
          </a:srgbClr>
        </a:gs>
        <a:gs pos="100000">
          <a:srgbClr val="10CF9B">
            <a:shade val="94000"/>
            <a:satMod val="135000"/>
          </a:srgbClr>
        </a:gs>
      </a:gsLst>
      <a:lin ang="16200000" scaled="0"/>
    </a:gradFill>
    <a:ln>
      <a:noFill/>
    </a:ln>
    <a:effectLst>
      <a:outerShdw blurRad="40000" dist="23000" dir="5400000" rotWithShape="0">
        <a:srgbClr val="000000">
          <a:alpha val="35000"/>
        </a:srgbClr>
      </a:outerShdw>
    </a:effectLst>
    <a:scene3d>
      <a:camera prst="orthographicFront">
        <a:rot lat="0" lon="0" rev="0"/>
      </a:camera>
      <a:lightRig rig="threePt" dir="t">
        <a:rot lat="0" lon="0" rev="1200000"/>
      </a:lightRig>
    </a:scene3d>
    <a:sp3d>
      <a:bevelT w="63500" h="25400"/>
    </a:sp3d>
  </c:spPr>
  <c:txPr>
    <a:bodyPr/>
    <a:lstStyle/>
    <a:p>
      <a:pPr>
        <a:defRPr>
          <a:solidFill>
            <a:sysClr val="window" lastClr="FFFFFF"/>
          </a:solidFill>
          <a:latin typeface="+mn-lt"/>
          <a:ea typeface="+mn-ea"/>
          <a:cs typeface="+mn-cs"/>
        </a:defRPr>
      </a:pPr>
      <a:endParaRPr lang="en-U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9964038314914603E-2"/>
          <c:y val="0.28647243672626149"/>
          <c:w val="0.9465378249549643"/>
          <c:h val="0.71318130661918322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rgbClr val="769534"/>
                  </a:gs>
                  <a:gs pos="80000">
                    <a:srgbClr val="9CC746"/>
                  </a:gs>
                  <a:gs pos="100000">
                    <a:srgbClr val="9BC348"/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0.10851065327015072"/>
                  <c:y val="6.855165842407906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8.3186424838818177E-2"/>
                  <c:y val="-0.1959938043998364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9.4205476733663251E-2"/>
                  <c:y val="-0.1683178746872811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0.13705865878150628"/>
                  <c:y val="1.315281873316367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8.9831910754332889E-2"/>
                  <c:y val="8.315218788591034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solidFill>
                <a:schemeClr val="bg1"/>
              </a:solidFill>
              <a:ln w="22225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'Analysis Финал'!$D$90:$E$94</c:f>
              <c:strCache>
                <c:ptCount val="5"/>
                <c:pt idx="0">
                  <c:v>  1.    Lack of financing </c:v>
                </c:pt>
                <c:pt idx="1">
                  <c:v>  2.    Institutional capacity is insufficient </c:v>
                </c:pt>
                <c:pt idx="2">
                  <c:v>  3.    Professional level of national experts is insufficient</c:v>
                </c:pt>
                <c:pt idx="3">
                  <c:v>  4.    Statistical data system is not developed enough</c:v>
                </c:pt>
                <c:pt idx="4">
                  <c:v>  5.    Other (Please, specify)</c:v>
                </c:pt>
              </c:strCache>
            </c:strRef>
          </c:cat>
          <c:val>
            <c:numRef>
              <c:f>'Analysis Финал'!$M$90:$M$94</c:f>
              <c:numCache>
                <c:formatCode>General</c:formatCode>
                <c:ptCount val="5"/>
                <c:pt idx="0">
                  <c:v>4</c:v>
                </c:pt>
                <c:pt idx="1">
                  <c:v>5</c:v>
                </c:pt>
                <c:pt idx="2">
                  <c:v>2</c:v>
                </c:pt>
                <c:pt idx="3">
                  <c:v>4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egendEntry>
        <c:idx val="1"/>
        <c:txPr>
          <a:bodyPr/>
          <a:lstStyle/>
          <a:p>
            <a:pPr>
              <a:defRPr sz="16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en-US"/>
          </a:p>
        </c:txPr>
      </c:legendEntry>
      <c:layout>
        <c:manualLayout>
          <c:xMode val="edge"/>
          <c:yMode val="edge"/>
          <c:x val="0.12154163021289006"/>
          <c:y val="1.6632549602195457E-2"/>
          <c:w val="0.76000318242481701"/>
          <c:h val="0.26149651074505942"/>
        </c:manualLayout>
      </c:layout>
      <c:overlay val="0"/>
      <c:txPr>
        <a:bodyPr/>
        <a:lstStyle/>
        <a:p>
          <a:pPr>
            <a:defRPr sz="1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en-US"/>
        </a:p>
      </c:txPr>
    </c:legend>
    <c:plotVisOnly val="1"/>
    <c:dispBlanksAs val="gap"/>
    <c:showDLblsOverMax val="0"/>
  </c:chart>
  <c:spPr>
    <a:gradFill rotWithShape="1">
      <a:gsLst>
        <a:gs pos="0">
          <a:srgbClr val="10CF9B">
            <a:shade val="51000"/>
            <a:satMod val="130000"/>
          </a:srgbClr>
        </a:gs>
        <a:gs pos="80000">
          <a:srgbClr val="10CF9B">
            <a:shade val="93000"/>
            <a:satMod val="130000"/>
          </a:srgbClr>
        </a:gs>
        <a:gs pos="100000">
          <a:srgbClr val="10CF9B">
            <a:shade val="94000"/>
            <a:satMod val="135000"/>
          </a:srgbClr>
        </a:gs>
      </a:gsLst>
      <a:lin ang="16200000" scaled="0"/>
    </a:gradFill>
    <a:ln>
      <a:noFill/>
    </a:ln>
    <a:effectLst>
      <a:outerShdw blurRad="40000" dist="23000" dir="5400000" rotWithShape="0">
        <a:srgbClr val="000000">
          <a:alpha val="35000"/>
        </a:srgbClr>
      </a:outerShdw>
    </a:effectLst>
    <a:scene3d>
      <a:camera prst="orthographicFront">
        <a:rot lat="0" lon="0" rev="0"/>
      </a:camera>
      <a:lightRig rig="threePt" dir="t">
        <a:rot lat="0" lon="0" rev="1200000"/>
      </a:lightRig>
    </a:scene3d>
    <a:sp3d>
      <a:bevelT w="63500" h="25400"/>
    </a:sp3d>
  </c:spPr>
  <c:txPr>
    <a:bodyPr/>
    <a:lstStyle/>
    <a:p>
      <a:pPr>
        <a:defRPr>
          <a:solidFill>
            <a:sysClr val="window" lastClr="FFFFFF"/>
          </a:solidFill>
          <a:latin typeface="+mn-lt"/>
          <a:ea typeface="+mn-ea"/>
          <a:cs typeface="+mn-cs"/>
        </a:defRPr>
      </a:pPr>
      <a:endParaRPr lang="en-US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0364802656335678E-2"/>
          <c:y val="0.32363096659662355"/>
          <c:w val="0.92549917371439683"/>
          <c:h val="0.67636899188924771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  <a:lumMod val="80000"/>
                      <a:lumOff val="20000"/>
                    </a:schemeClr>
                  </a:gs>
                  <a:gs pos="100000">
                    <a:schemeClr val="accent6">
                      <a:shade val="94000"/>
                      <a:satMod val="135000"/>
                      <a:lumMod val="60000"/>
                      <a:lumOff val="4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7.8044200692590146E-2"/>
                  <c:y val="7.911342538645975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9.8725657426436408E-2"/>
                  <c:y val="-0.1453286947290257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9.3910317411712435E-2"/>
                  <c:y val="-0.1453286947290257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7.0949748153443168E-2"/>
                  <c:y val="4.259442364474675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4.1125734531541308E-2"/>
                  <c:y val="5.927077986792897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spPr>
              <a:solidFill>
                <a:schemeClr val="bg1"/>
              </a:solidFill>
              <a:ln w="22225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'STEs recomendations EN'!$C$8:$C$12</c:f>
              <c:strCache>
                <c:ptCount val="5"/>
                <c:pt idx="0">
                  <c:v>  Specialists of the ministries and government agencies</c:v>
                </c:pt>
                <c:pt idx="1">
                  <c:v>  Territorial government authorities</c:v>
                </c:pt>
                <c:pt idx="2">
                  <c:v>  Private organizations and enterprises</c:v>
                </c:pt>
                <c:pt idx="3">
                  <c:v>  Professional experts freelancer </c:v>
                </c:pt>
                <c:pt idx="4">
                  <c:v>  Experts from national statistics offices</c:v>
                </c:pt>
              </c:strCache>
            </c:strRef>
          </c:cat>
          <c:val>
            <c:numRef>
              <c:f>'STEs recomendations EN'!$S$8:$S$12</c:f>
              <c:numCache>
                <c:formatCode>General</c:formatCode>
                <c:ptCount val="5"/>
                <c:pt idx="0">
                  <c:v>6</c:v>
                </c:pt>
                <c:pt idx="1">
                  <c:v>6</c:v>
                </c:pt>
                <c:pt idx="2">
                  <c:v>6</c:v>
                </c:pt>
                <c:pt idx="3">
                  <c:v>5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0.10368754252940604"/>
          <c:y val="1.5617986033239271E-2"/>
          <c:w val="0.76000318242481701"/>
          <c:h val="0.27224671418657631"/>
        </c:manualLayout>
      </c:layout>
      <c:overlay val="0"/>
      <c:txPr>
        <a:bodyPr/>
        <a:lstStyle/>
        <a:p>
          <a:pPr>
            <a:defRPr sz="1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en-US"/>
        </a:p>
      </c:txPr>
    </c:legend>
    <c:plotVisOnly val="1"/>
    <c:dispBlanksAs val="gap"/>
    <c:showDLblsOverMax val="0"/>
  </c:chart>
  <c:spPr>
    <a:gradFill rotWithShape="1">
      <a:gsLst>
        <a:gs pos="0">
          <a:srgbClr val="0F6FC6">
            <a:shade val="51000"/>
            <a:satMod val="130000"/>
          </a:srgbClr>
        </a:gs>
        <a:gs pos="80000">
          <a:srgbClr val="0F6FC6">
            <a:shade val="93000"/>
            <a:satMod val="130000"/>
          </a:srgbClr>
        </a:gs>
        <a:gs pos="100000">
          <a:srgbClr val="0F6FC6">
            <a:shade val="94000"/>
            <a:satMod val="135000"/>
          </a:srgbClr>
        </a:gs>
      </a:gsLst>
      <a:lin ang="16200000" scaled="0"/>
    </a:gradFill>
    <a:ln>
      <a:noFill/>
    </a:ln>
    <a:effectLst>
      <a:outerShdw blurRad="40000" dist="23000" dir="5400000" rotWithShape="0">
        <a:srgbClr val="000000">
          <a:alpha val="35000"/>
        </a:srgbClr>
      </a:outerShdw>
    </a:effectLst>
    <a:scene3d>
      <a:camera prst="orthographicFront">
        <a:rot lat="0" lon="0" rev="0"/>
      </a:camera>
      <a:lightRig rig="threePt" dir="t">
        <a:rot lat="0" lon="0" rev="1200000"/>
      </a:lightRig>
    </a:scene3d>
    <a:sp3d>
      <a:bevelT w="63500" h="25400"/>
    </a:sp3d>
  </c:spPr>
  <c:txPr>
    <a:bodyPr/>
    <a:lstStyle/>
    <a:p>
      <a:pPr>
        <a:defRPr>
          <a:solidFill>
            <a:sysClr val="window" lastClr="FFFFFF"/>
          </a:solidFill>
          <a:latin typeface="+mn-lt"/>
          <a:ea typeface="+mn-ea"/>
          <a:cs typeface="+mn-cs"/>
        </a:defRPr>
      </a:pPr>
      <a:endParaRPr lang="en-US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5035801567557712E-2"/>
          <c:y val="0.36283550611111892"/>
          <c:w val="0.83523408257424581"/>
          <c:h val="0.61048614434299564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gradFill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  <a:lumMod val="80000"/>
                      <a:lumOff val="20000"/>
                    </a:schemeClr>
                  </a:gs>
                  <a:gs pos="100000">
                    <a:schemeClr val="accent6">
                      <a:shade val="94000"/>
                      <a:satMod val="135000"/>
                      <a:lumMod val="60000"/>
                      <a:lumOff val="4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5"/>
            <c:bubble3D val="0"/>
            <c:spPr>
              <a:gradFill>
                <a:gsLst>
                  <a:gs pos="0">
                    <a:srgbClr val="FFC000"/>
                  </a:gs>
                  <a:gs pos="80000">
                    <a:srgbClr val="FFC000">
                      <a:lumMod val="80000"/>
                      <a:lumOff val="20000"/>
                    </a:srgbClr>
                  </a:gs>
                  <a:gs pos="100000">
                    <a:srgbClr val="FFC000">
                      <a:lumMod val="60000"/>
                      <a:lumOff val="40000"/>
                    </a:srgbClr>
                  </a:gs>
                </a:gsLst>
                <a:lin ang="5400000" scaled="0"/>
              </a:gradFill>
              <a:scene3d>
                <a:camera prst="orthographicFront"/>
                <a:lightRig rig="threePt" dir="t"/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7.8044200692590146E-2"/>
                  <c:y val="7.911342538645975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7.3883192296506861E-2"/>
                  <c:y val="-9.063941785755456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0.11120870464223984"/>
                  <c:y val="4.481618540447338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spPr>
              <a:solidFill>
                <a:schemeClr val="bg1"/>
              </a:solidFill>
              <a:ln w="22225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'STEs recomendations EN'!$C$15:$C$20</c:f>
              <c:strCache>
                <c:ptCount val="6"/>
                <c:pt idx="0">
                  <c:v>  Experience exchange workshops</c:v>
                </c:pt>
                <c:pt idx="1">
                  <c:v>  Development of sectoral manuals, instructions and other training material</c:v>
                </c:pt>
                <c:pt idx="2">
                  <c:v>  Establishment of information centers, portals and forums</c:v>
                </c:pt>
                <c:pt idx="3">
                  <c:v>  New/revised legislation provisions and governmental strategic documents</c:v>
                </c:pt>
                <c:pt idx="4">
                  <c:v>  Televised educational programs </c:v>
                </c:pt>
                <c:pt idx="5">
                  <c:v>  Training workshops</c:v>
                </c:pt>
              </c:strCache>
            </c:strRef>
          </c:cat>
          <c:val>
            <c:numRef>
              <c:f>'STEs recomendations EN'!$S$15:$S$20</c:f>
              <c:numCache>
                <c:formatCode>General</c:formatCode>
                <c:ptCount val="6"/>
                <c:pt idx="0">
                  <c:v>5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1</c:v>
                </c:pt>
                <c:pt idx="5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egendEntry>
        <c:idx val="5"/>
        <c:txPr>
          <a:bodyPr/>
          <a:lstStyle/>
          <a:p>
            <a:pPr>
              <a:defRPr sz="16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en-US"/>
          </a:p>
        </c:txPr>
      </c:legendEntry>
      <c:layout>
        <c:manualLayout>
          <c:xMode val="edge"/>
          <c:yMode val="edge"/>
          <c:x val="2.6927311169437154E-2"/>
          <c:y val="1.7943464728548249E-2"/>
          <c:w val="0.95072470107903195"/>
          <c:h val="0.31964443146632832"/>
        </c:manualLayout>
      </c:layout>
      <c:overlay val="0"/>
      <c:txPr>
        <a:bodyPr/>
        <a:lstStyle/>
        <a:p>
          <a:pPr>
            <a:defRPr sz="1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en-US"/>
        </a:p>
      </c:txPr>
    </c:legend>
    <c:plotVisOnly val="1"/>
    <c:dispBlanksAs val="gap"/>
    <c:showDLblsOverMax val="0"/>
  </c:chart>
  <c:spPr>
    <a:gradFill rotWithShape="1">
      <a:gsLst>
        <a:gs pos="0">
          <a:srgbClr val="0F6FC6">
            <a:shade val="51000"/>
            <a:satMod val="130000"/>
          </a:srgbClr>
        </a:gs>
        <a:gs pos="80000">
          <a:srgbClr val="0F6FC6">
            <a:shade val="93000"/>
            <a:satMod val="130000"/>
          </a:srgbClr>
        </a:gs>
        <a:gs pos="100000">
          <a:srgbClr val="0F6FC6">
            <a:shade val="94000"/>
            <a:satMod val="135000"/>
          </a:srgbClr>
        </a:gs>
      </a:gsLst>
      <a:lin ang="16200000" scaled="0"/>
    </a:gradFill>
    <a:ln>
      <a:noFill/>
    </a:ln>
    <a:effectLst>
      <a:outerShdw blurRad="40000" dist="23000" dir="5400000" rotWithShape="0">
        <a:srgbClr val="000000">
          <a:alpha val="35000"/>
        </a:srgbClr>
      </a:outerShdw>
    </a:effectLst>
    <a:scene3d>
      <a:camera prst="orthographicFront">
        <a:rot lat="0" lon="0" rev="0"/>
      </a:camera>
      <a:lightRig rig="threePt" dir="t">
        <a:rot lat="0" lon="0" rev="1200000"/>
      </a:lightRig>
    </a:scene3d>
    <a:sp3d>
      <a:bevelT w="63500" h="25400"/>
    </a:sp3d>
  </c:spPr>
  <c:txPr>
    <a:bodyPr/>
    <a:lstStyle/>
    <a:p>
      <a:pPr>
        <a:defRPr>
          <a:solidFill>
            <a:sysClr val="window" lastClr="FFFFFF"/>
          </a:solidFill>
          <a:latin typeface="+mn-lt"/>
          <a:ea typeface="+mn-ea"/>
          <a:cs typeface="+mn-cs"/>
        </a:defRPr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1AE344-FA18-423A-BC2A-C0D1D32ECB5A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CC922-47BE-4058-8925-92130D386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43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87665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0136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0136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504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647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6470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6470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6470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6470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6470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647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468560" y="0"/>
            <a:ext cx="10009112" cy="1109985"/>
          </a:xfrm>
        </p:spPr>
        <p:txBody>
          <a:bodyPr>
            <a:normAutofit/>
          </a:bodyPr>
          <a:lstStyle/>
          <a:p>
            <a:r>
              <a:rPr lang="en-GB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Air Quality Governance in the ENPI East Countries</a:t>
            </a:r>
            <a:endParaRPr lang="en-GB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42430" y="3501008"/>
            <a:ext cx="9180512" cy="302433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EMISSION  INVENTORY, 24-26 September </a:t>
            </a:r>
            <a:r>
              <a:rPr lang="en-GB" sz="2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2012</a:t>
            </a:r>
            <a:r>
              <a:rPr lang="en-GB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,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en-GB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Chisinau,  MOLDOVA</a:t>
            </a: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046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cs-CZ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TARGET </a:t>
            </a:r>
            <a:r>
              <a:rPr lang="cs-CZ" b="1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GROUPS</a:t>
            </a:r>
            <a:endParaRPr lang="cs-CZ" b="1" i="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5093407"/>
              </p:ext>
            </p:extLst>
          </p:nvPr>
        </p:nvGraphicFramePr>
        <p:xfrm>
          <a:off x="107504" y="1340768"/>
          <a:ext cx="8928992" cy="5400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64052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pPr algn="ctr"/>
            <a:r>
              <a:rPr lang="en-US" b="1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TRAINING TOOLS</a:t>
            </a:r>
            <a:endParaRPr lang="cs-CZ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9056856"/>
              </p:ext>
            </p:extLst>
          </p:nvPr>
        </p:nvGraphicFramePr>
        <p:xfrm>
          <a:off x="179512" y="1340768"/>
          <a:ext cx="8784976" cy="5400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8143410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pPr algn="ctr"/>
            <a:r>
              <a:rPr lang="en-US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TRAINING TOPICS</a:t>
            </a:r>
            <a:endParaRPr lang="cs-CZ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1961068"/>
              </p:ext>
            </p:extLst>
          </p:nvPr>
        </p:nvGraphicFramePr>
        <p:xfrm>
          <a:off x="179512" y="1268760"/>
          <a:ext cx="8784976" cy="5401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0081273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3568" y="3861048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b="1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for your attention !</a:t>
            </a:r>
            <a:endParaRPr lang="en-US" sz="3600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726920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468560" y="0"/>
            <a:ext cx="10009112" cy="1109985"/>
          </a:xfrm>
        </p:spPr>
        <p:txBody>
          <a:bodyPr>
            <a:normAutofit/>
          </a:bodyPr>
          <a:lstStyle/>
          <a:p>
            <a:r>
              <a:rPr lang="en-GB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Air Quality Governance in the ENPI East Countries</a:t>
            </a:r>
            <a:endParaRPr lang="en-GB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0" y="2852936"/>
            <a:ext cx="9180512" cy="302433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6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MAIN FINDINGS</a:t>
            </a:r>
            <a:endParaRPr lang="en-GB" sz="6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en-GB" sz="4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Emission Inventory submissions</a:t>
            </a:r>
            <a:endParaRPr lang="en-US" sz="44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7183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035" y="476672"/>
            <a:ext cx="8928992" cy="648072"/>
          </a:xfrm>
        </p:spPr>
        <p:txBody>
          <a:bodyPr>
            <a:noAutofit/>
          </a:bodyPr>
          <a:lstStyle/>
          <a:p>
            <a:pPr algn="ctr"/>
            <a:r>
              <a:rPr lang="en-US" sz="3200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Do you think that your countries have not ratified the relevant CLRTAP protocols because they cannot produce an emission inventory report?</a:t>
            </a:r>
            <a:endParaRPr lang="cs-CZ" sz="3200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2644076"/>
              </p:ext>
            </p:extLst>
          </p:nvPr>
        </p:nvGraphicFramePr>
        <p:xfrm>
          <a:off x="323528" y="1772816"/>
          <a:ext cx="8496944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896243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Do you have any difficulties with the CLRTAP reporting formats and templates?</a:t>
            </a:r>
            <a:r>
              <a:rPr lang="bg-BG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068318"/>
              </p:ext>
            </p:extLst>
          </p:nvPr>
        </p:nvGraphicFramePr>
        <p:xfrm>
          <a:off x="457200" y="1772817"/>
          <a:ext cx="8363272" cy="4824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4973968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" y="649809"/>
            <a:ext cx="9143999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What would be the best way of </a:t>
            </a:r>
            <a:r>
              <a:rPr lang="en-US" b="1" i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using </a:t>
            </a:r>
            <a:br>
              <a:rPr lang="en-US" b="1" i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</a:br>
            <a:r>
              <a:rPr lang="en-US" b="1" i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Air-Q-</a:t>
            </a:r>
            <a:r>
              <a:rPr lang="en-US" b="1" i="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Gov</a:t>
            </a:r>
            <a:r>
              <a:rPr lang="en-US" b="1" i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 </a:t>
            </a:r>
            <a:r>
              <a:rPr lang="en-US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project  to improve your inventory?</a:t>
            </a:r>
            <a:r>
              <a:rPr lang="bg-BG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5357203"/>
              </p:ext>
            </p:extLst>
          </p:nvPr>
        </p:nvGraphicFramePr>
        <p:xfrm>
          <a:off x="179512" y="1484784"/>
          <a:ext cx="8784976" cy="5184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737093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" y="476672"/>
            <a:ext cx="9143999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What are the weakest </a:t>
            </a:r>
            <a:r>
              <a:rPr lang="en-US" b="1" i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 points </a:t>
            </a:r>
            <a:r>
              <a:rPr lang="en-US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associated </a:t>
            </a:r>
            <a:r>
              <a:rPr lang="en-US" b="1" i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 with </a:t>
            </a:r>
            <a:r>
              <a:rPr lang="en-US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your activity datasets</a:t>
            </a:r>
            <a:r>
              <a:rPr lang="en-US" b="1" i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?</a:t>
            </a:r>
            <a:r>
              <a:rPr lang="bg-BG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0758173"/>
              </p:ext>
            </p:extLst>
          </p:nvPr>
        </p:nvGraphicFramePr>
        <p:xfrm>
          <a:off x="395536" y="1124744"/>
          <a:ext cx="8424936" cy="561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8426473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" y="649809"/>
            <a:ext cx="9143999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What </a:t>
            </a:r>
            <a:r>
              <a:rPr lang="en-US" b="1" i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 Emission </a:t>
            </a:r>
            <a:r>
              <a:rPr lang="en-US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Factors (EFs)  you are using for  </a:t>
            </a:r>
            <a:r>
              <a:rPr lang="en-US" b="1" i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compiling  your  </a:t>
            </a:r>
            <a:r>
              <a:rPr lang="en-US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inventory?</a:t>
            </a:r>
            <a:r>
              <a:rPr lang="bg-BG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3774445"/>
              </p:ext>
            </p:extLst>
          </p:nvPr>
        </p:nvGraphicFramePr>
        <p:xfrm>
          <a:off x="266598" y="1715322"/>
          <a:ext cx="8625882" cy="46809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5568807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" y="649809"/>
            <a:ext cx="9143999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300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Which sources have a priority for improvement?</a:t>
            </a:r>
            <a:r>
              <a:rPr lang="bg-BG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9403251"/>
              </p:ext>
            </p:extLst>
          </p:nvPr>
        </p:nvGraphicFramePr>
        <p:xfrm>
          <a:off x="457200" y="1628800"/>
          <a:ext cx="8229600" cy="48965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094599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" y="649809"/>
            <a:ext cx="9143999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300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Why you don't use COPERT4?</a:t>
            </a:r>
            <a:r>
              <a:rPr lang="bg-BG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787290"/>
              </p:ext>
            </p:extLst>
          </p:nvPr>
        </p:nvGraphicFramePr>
        <p:xfrm>
          <a:off x="457200" y="1700809"/>
          <a:ext cx="8229600" cy="46809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692541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2506</TotalTime>
  <Words>224</Words>
  <Application>Microsoft Office PowerPoint</Application>
  <PresentationFormat>On-screen Show (4:3)</PresentationFormat>
  <Paragraphs>73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Air Quality Governance in the ENPI East Countries</vt:lpstr>
      <vt:lpstr>Air Quality Governance in the ENPI East Countries</vt:lpstr>
      <vt:lpstr>Do you think that your countries have not ratified the relevant CLRTAP protocols because they cannot produce an emission inventory report?</vt:lpstr>
      <vt:lpstr>Do you have any difficulties with the CLRTAP reporting formats and templates? </vt:lpstr>
      <vt:lpstr>What would be the best way of using  Air-Q-Gov project  to improve your inventory? </vt:lpstr>
      <vt:lpstr>What are the weakest  points associated  with your activity datasets? </vt:lpstr>
      <vt:lpstr>What  Emission Factors (EFs)  you are using for  compiling  your  inventory? </vt:lpstr>
      <vt:lpstr>Which sources have a priority for improvement? </vt:lpstr>
      <vt:lpstr>Why you don't use COPERT4? </vt:lpstr>
      <vt:lpstr>TARGET GROUPS</vt:lpstr>
      <vt:lpstr>TRAINING TOOLS</vt:lpstr>
      <vt:lpstr>TRAINING TOPICS</vt:lpstr>
      <vt:lpstr>Thank you for your attention !</vt:lpstr>
    </vt:vector>
  </TitlesOfParts>
  <Company>MWH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Nelly Gromkova</cp:lastModifiedBy>
  <cp:revision>237</cp:revision>
  <cp:lastPrinted>2012-05-11T11:26:43Z</cp:lastPrinted>
  <dcterms:created xsi:type="dcterms:W3CDTF">2011-10-12T15:30:18Z</dcterms:created>
  <dcterms:modified xsi:type="dcterms:W3CDTF">2012-09-20T13:27:21Z</dcterms:modified>
</cp:coreProperties>
</file>