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366" r:id="rId3"/>
    <p:sldId id="359" r:id="rId4"/>
    <p:sldId id="364" r:id="rId5"/>
    <p:sldId id="365" r:id="rId6"/>
    <p:sldId id="367" r:id="rId7"/>
    <p:sldId id="368" r:id="rId8"/>
    <p:sldId id="369" r:id="rId9"/>
    <p:sldId id="370" r:id="rId10"/>
    <p:sldId id="361" r:id="rId11"/>
    <p:sldId id="355" r:id="rId12"/>
    <p:sldId id="371" r:id="rId13"/>
    <p:sldId id="277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F3C"/>
    <a:srgbClr val="9BBE53"/>
    <a:srgbClr val="3367A7"/>
    <a:srgbClr val="0066FF"/>
    <a:srgbClr val="FF5050"/>
    <a:srgbClr val="996633"/>
    <a:srgbClr val="FFCC66"/>
    <a:srgbClr val="E9E53B"/>
    <a:srgbClr val="FFFF99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5200" autoAdjust="0"/>
  </p:normalViewPr>
  <p:slideViewPr>
    <p:cSldViewPr>
      <p:cViewPr>
        <p:scale>
          <a:sx n="66" d="100"/>
          <a:sy n="66" d="100"/>
        </p:scale>
        <p:origin x="-402" y="-9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elli\Dropbox\Air-Q-Gov\AQM+Ass+Mng+Planing%20(Common%20Activities)\STE\Report\FINAL\TO%20SEND\Training%20Needs%20Analysis\Quest-sophisticated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17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3646070313585796"/>
          <c:w val="1"/>
          <c:h val="0.76353929686414201"/>
        </c:manualLayout>
      </c:layout>
      <c:pie3DChart>
        <c:varyColors val="1"/>
        <c:ser>
          <c:idx val="0"/>
          <c:order val="0"/>
          <c:explosion val="23"/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4.3023772508074667E-2"/>
                  <c:y val="-8.790737284333395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0635030290415738E-2"/>
                  <c:y val="-6.8985097235941734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7105092687007784E-2"/>
                  <c:y val="4.8284741013522273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3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'Analysis Финал'!$D$8:$D$10</c:f>
              <c:strCache>
                <c:ptCount val="3"/>
                <c:pt idx="0">
                  <c:v>  1.    Ратификация зависит от потребности инвестирования пром. предприятий и транспорта</c:v>
                </c:pt>
                <c:pt idx="1">
                  <c:v>  2.    Недостаточно ресурсов для проведения инвентаризации на должном уровне</c:v>
                </c:pt>
                <c:pt idx="2">
                  <c:v>  3.    Другое (пожалуйста, укажите что)</c:v>
                </c:pt>
              </c:strCache>
            </c:strRef>
          </c:cat>
          <c:val>
            <c:numRef>
              <c:f>'Analysis Финал'!$M$8:$M$10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egendEntry>
        <c:idx val="0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1.776914660525351E-2"/>
          <c:w val="1"/>
          <c:h val="0.17772294682407985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012270949858031E-2"/>
          <c:y val="0.35776784467828499"/>
          <c:w val="0.87528120051892111"/>
          <c:h val="0.64223208719074965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>
                <a:gsLst>
                  <a:gs pos="0">
                    <a:srgbClr val="FF9933"/>
                  </a:gs>
                  <a:gs pos="80000">
                    <a:srgbClr val="FF9933">
                      <a:lumMod val="80000"/>
                      <a:lumOff val="20000"/>
                    </a:srgbClr>
                  </a:gs>
                  <a:gs pos="100000">
                    <a:srgbClr val="FF9933">
                      <a:lumMod val="60000"/>
                      <a:lumOff val="40000"/>
                    </a:srgb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gradFill>
                <a:gsLst>
                  <a:gs pos="0">
                    <a:srgbClr val="FFC000"/>
                  </a:gs>
                  <a:gs pos="80000">
                    <a:srgbClr val="FFC000">
                      <a:lumMod val="80000"/>
                      <a:lumOff val="20000"/>
                    </a:srgbClr>
                  </a:gs>
                  <a:gs pos="100000">
                    <a:srgbClr val="FFC000">
                      <a:lumMod val="60000"/>
                      <a:lumOff val="40000"/>
                    </a:srgbClr>
                  </a:gs>
                </a:gsLst>
                <a:lin ang="5400000" scaled="0"/>
              </a:gra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8.8966075052069132E-2"/>
                  <c:y val="4.47219004453817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7.8466751796637507E-2"/>
                  <c:y val="-0.1556388460528171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5.3859780360088594E-2"/>
                  <c:y val="4.905594112070551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4.1889363622173784E-2"/>
                  <c:y val="6.075572621011401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'STEs recomendations EN'!$C$23:$C$28</c:f>
              <c:strCache>
                <c:ptCount val="6"/>
                <c:pt idx="0">
                  <c:v>  Mетодов моделирования загрязнения атмосферного воздуха</c:v>
                </c:pt>
                <c:pt idx="1">
                  <c:v>  Инвентаризация выбросов и коэффициентов выбросов ЕМЕП/ЕЭП тех. руководство 2009</c:v>
                </c:pt>
                <c:pt idx="2">
                  <c:v>  Прогнозирование, управление, планирование, выбросов и качества воздуха</c:v>
                </c:pt>
                <c:pt idx="3">
                  <c:v>  Определение зон и агломераций и планы по управлению качество воздуха</c:v>
                </c:pt>
                <c:pt idx="4">
                  <c:v>  Наилучшие доступные технологии (НДТ)</c:v>
                </c:pt>
                <c:pt idx="5">
                  <c:v>  Программное обеспечение для обработки данных стастической отчетности по выбросам</c:v>
                </c:pt>
              </c:strCache>
            </c:strRef>
          </c:cat>
          <c:val>
            <c:numRef>
              <c:f>'STEs recomendations EN'!$S$23:$S$28</c:f>
              <c:numCache>
                <c:formatCode>General</c:formatCode>
                <c:ptCount val="6"/>
                <c:pt idx="0">
                  <c:v>6</c:v>
                </c:pt>
                <c:pt idx="1">
                  <c:v>7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1"/>
        <c:txPr>
          <a:bodyPr/>
          <a:lstStyle/>
          <a:p>
            <a:pPr>
              <a:defRPr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2.6917868507108474E-2"/>
          <c:w val="1"/>
          <c:h val="0.30526648475047868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0F6FC6">
            <a:shade val="51000"/>
            <a:satMod val="130000"/>
          </a:srgbClr>
        </a:gs>
        <a:gs pos="80000">
          <a:srgbClr val="0F6FC6">
            <a:shade val="93000"/>
            <a:satMod val="130000"/>
          </a:srgbClr>
        </a:gs>
        <a:gs pos="100000">
          <a:srgbClr val="0F6FC6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17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3646070313585796"/>
          <c:w val="1"/>
          <c:h val="0.76353929686414201"/>
        </c:manualLayout>
      </c:layout>
      <c:pie3DChart>
        <c:varyColors val="1"/>
        <c:ser>
          <c:idx val="0"/>
          <c:order val="0"/>
          <c:explosion val="23"/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4.3023772508074667E-2"/>
                  <c:y val="-8.790737284333395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2094062782609251E-2"/>
                  <c:y val="-0.11636948818328431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7105092687007784E-2"/>
                  <c:y val="4.8284741013522273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3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lt1"/>
              </a:solidFill>
              <a:ln w="25400" cap="flat" cmpd="sng" algn="ctr">
                <a:solidFill>
                  <a:schemeClr val="accent5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'Analysis Финал'!$D$12:$D$14</c:f>
              <c:strCache>
                <c:ptCount val="3"/>
                <c:pt idx="0">
                  <c:v>  1.    Трудности с приведением национальных классификаций к отчетным форматам</c:v>
                </c:pt>
                <c:pt idx="1">
                  <c:v>  2.     Перевод отчетных форматов по инвентаризации на национальный язык </c:v>
                </c:pt>
                <c:pt idx="2">
                  <c:v>  3.    Другое (пожалуйста, укажите что)</c:v>
                </c:pt>
              </c:strCache>
            </c:strRef>
          </c:cat>
          <c:val>
            <c:numRef>
              <c:f>'Analysis Финал'!$M$12:$M$14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ayout>
        <c:manualLayout>
          <c:xMode val="edge"/>
          <c:yMode val="edge"/>
          <c:x val="0"/>
          <c:y val="1.776914660525351E-2"/>
          <c:w val="1"/>
          <c:h val="0.19194260527669402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  <c:perspective val="17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74603269575434E-2"/>
          <c:y val="0.22641331492988609"/>
          <c:w val="0.97625396730424563"/>
          <c:h val="0.77358679900026373"/>
        </c:manualLayout>
      </c:layout>
      <c:pie3DChart>
        <c:varyColors val="1"/>
        <c:ser>
          <c:idx val="0"/>
          <c:order val="0"/>
          <c:dPt>
            <c:idx val="0"/>
            <c:bubble3D val="0"/>
            <c:explosion val="19"/>
          </c:dPt>
          <c:dPt>
            <c:idx val="1"/>
            <c:bubble3D val="0"/>
            <c:explosion val="19"/>
          </c:dPt>
          <c:dPt>
            <c:idx val="2"/>
            <c:bubble3D val="0"/>
            <c:explosion val="22"/>
          </c:dPt>
          <c:dPt>
            <c:idx val="3"/>
            <c:bubble3D val="0"/>
            <c:explosion val="24"/>
          </c:dPt>
          <c:dLbls>
            <c:dLbl>
              <c:idx val="0"/>
              <c:layout>
                <c:manualLayout>
                  <c:x val="6.2603051993031053E-2"/>
                  <c:y val="4.2499079165583792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603358451753741"/>
                  <c:y val="-6.0457453710542119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2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5.6347431833924558E-2"/>
                  <c:y val="5.6716622323269905E-2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3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5916743981024747"/>
                  <c:y val="0.1024007602259363"/>
                </c:manualLayout>
              </c:layout>
              <c:numFmt formatCode="0.0%" sourceLinked="0"/>
              <c:spPr>
                <a:solidFill>
                  <a:schemeClr val="lt1"/>
                </a:solidFill>
                <a:ln w="25400" cap="flat" cmpd="sng" algn="ctr">
                  <a:solidFill>
                    <a:schemeClr val="accent4"/>
                  </a:solidFill>
                  <a:prstDash val="solid"/>
                </a:ln>
                <a:effectLst/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'Analysis Финал'!$C$16:$C$19</c:f>
              <c:strCache>
                <c:ptCount val="4"/>
                <c:pt idx="0">
                  <c:v>  1.   Техническое обучение</c:v>
                </c:pt>
                <c:pt idx="1">
                  <c:v>  2.   Имплементация программного обеспечения (CollectER III, COPERT4)</c:v>
                </c:pt>
                <c:pt idx="2">
                  <c:v>  3.   Пилотные проекты</c:v>
                </c:pt>
                <c:pt idx="3">
                  <c:v>  4.  Другое (пожалуйста, укажите что)</c:v>
                </c:pt>
              </c:strCache>
            </c:strRef>
          </c:cat>
          <c:val>
            <c:numRef>
              <c:f>'Analysis Финал'!$M$16:$M$19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t"/>
      <c:legendEntry>
        <c:idx val="1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1.6369758911260655E-2"/>
          <c:w val="0.99168021963975383"/>
          <c:h val="0.20384679745943188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622472146969426E-2"/>
          <c:y val="0.32920025138047038"/>
          <c:w val="0.87242831680612076"/>
          <c:h val="0.6605171208365229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rgbClr val="769534"/>
                  </a:gs>
                  <a:gs pos="80000">
                    <a:srgbClr val="9CC746"/>
                  </a:gs>
                  <a:gs pos="100000">
                    <a:srgbClr val="9BC348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Pt>
            <c:idx val="6"/>
            <c:bubble3D val="0"/>
            <c:spPr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6.4191110769268755E-2"/>
                  <c:y val="8.219169321250613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1033579364875888"/>
                  <c:y val="3.972109098238153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1254055817159916"/>
                  <c:y val="-0.1275980067276869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3347230174804888E-2"/>
                  <c:y val="-0.1511635492321852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10490619750701964"/>
                  <c:y val="-0.1268798848958513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9.2675600146992221E-2"/>
                  <c:y val="2.6968152582734295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8.3358259338705956E-2"/>
                  <c:y val="6.054534500820358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Финал'!$C$50:$C$56</c:f>
              <c:strCache>
                <c:ptCount val="7"/>
                <c:pt idx="0">
                  <c:v>  1.    Электроэнергетика (неполный энергобаланс)</c:v>
                </c:pt>
                <c:pt idx="1">
                  <c:v>  2.   Промышленные процессы (недостаточность данных, высокая неопределенность)</c:v>
                </c:pt>
                <c:pt idx="2">
                  <c:v>  3.   Данные по транспорту</c:v>
                </c:pt>
                <c:pt idx="3">
                  <c:v>  4.   Данные по сельскому и лесному хозяйству</c:v>
                </c:pt>
                <c:pt idx="4">
                  <c:v>  5.   Пробелы во временных рядах</c:v>
                </c:pt>
                <c:pt idx="5">
                  <c:v>  6.   Недостаточная детализация</c:v>
                </c:pt>
                <c:pt idx="6">
                  <c:v>  7.   Данные собираются другими организациями, но не доступны для разработки инвентаризации </c:v>
                </c:pt>
              </c:strCache>
            </c:strRef>
          </c:cat>
          <c:val>
            <c:numRef>
              <c:f>'Analysis Финал'!$M$50:$M$56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2"/>
        <c:txPr>
          <a:bodyPr/>
          <a:lstStyle/>
          <a:p>
            <a:pPr>
              <a:defRPr sz="14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14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"/>
          <c:y val="6.3479777195849321E-4"/>
          <c:w val="1"/>
          <c:h val="0.33551955765598696"/>
        </c:manualLayout>
      </c:layout>
      <c:overlay val="0"/>
      <c:txPr>
        <a:bodyPr/>
        <a:lstStyle/>
        <a:p>
          <a:pPr>
            <a:defRPr sz="14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074755485873792E-2"/>
          <c:y val="0.28681879037332886"/>
          <c:w val="0.94473027597572401"/>
          <c:h val="0.7131813066191832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rgbClr val="769534"/>
                  </a:gs>
                  <a:gs pos="80000">
                    <a:srgbClr val="9CC746"/>
                  </a:gs>
                  <a:gs pos="100000">
                    <a:srgbClr val="9BC348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0.19915005346502157"/>
                  <c:y val="-0.1104776434311174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52045213204672"/>
                  <c:y val="-0.1275539020014878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8.6030791810351396E-3"/>
                  <c:y val="1.334498027373765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9831839590987242E-2"/>
                  <c:y val="4.36542558882291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Финал'!$D$63:$E$66</c:f>
              <c:strCache>
                <c:ptCount val="4"/>
                <c:pt idx="0">
                  <c:v>  1.    Национальные КВ (специфические для страны)</c:v>
                </c:pt>
                <c:pt idx="1">
                  <c:v>  2.    КВ ЕМЕП/ЕАОС </c:v>
                </c:pt>
                <c:pt idx="2">
                  <c:v>  3.    КВ EPA, AP-42 (США)</c:v>
                </c:pt>
                <c:pt idx="3">
                  <c:v>  4.    Другие КВ</c:v>
                </c:pt>
              </c:strCache>
            </c:strRef>
          </c:cat>
          <c:val>
            <c:numRef>
              <c:f>'Analysis Финал'!$M$63:$M$66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0"/>
        <c:txPr>
          <a:bodyPr/>
          <a:lstStyle/>
          <a:p>
            <a:pPr>
              <a:defRPr sz="18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1.3531601753884417E-2"/>
          <c:y val="1.7732755500922678E-2"/>
          <c:w val="0.98646839824611554"/>
          <c:h val="0.21449534944199725"/>
        </c:manualLayout>
      </c:layout>
      <c:overlay val="0"/>
      <c:txPr>
        <a:bodyPr/>
        <a:lstStyle/>
        <a:p>
          <a:pPr>
            <a:defRPr sz="1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2669145523476235E-2"/>
          <c:y val="0.30749857603619535"/>
          <c:w val="0.87965851272308104"/>
          <c:h val="0.68158279514958697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6.3583737695323883E-2"/>
                  <c:y val="7.121379751906070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1679382370476667E-2"/>
                  <c:y val="3.989001064065359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9831839590987242E-2"/>
                  <c:y val="4.3654255888229181E-2"/>
                </c:manualLayout>
              </c:layout>
              <c:spPr>
                <a:solidFill>
                  <a:schemeClr val="bg1"/>
                </a:solidFill>
                <a:ln w="22225"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txPr>
                <a:bodyPr/>
                <a:lstStyle/>
                <a:p>
                  <a:pPr>
                    <a:defRPr sz="1800" b="1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Финал'!$C$82:$C$86</c:f>
              <c:strCache>
                <c:ptCount val="5"/>
                <c:pt idx="0">
                  <c:v>  1.   Энергетика</c:v>
                </c:pt>
                <c:pt idx="1">
                  <c:v>  2.   Промышленные процессы и использование продукции</c:v>
                </c:pt>
                <c:pt idx="2">
                  <c:v>  3.   Сельское и лесное хозяйства</c:v>
                </c:pt>
                <c:pt idx="3">
                  <c:v>  4.    Транспорт</c:v>
                </c:pt>
                <c:pt idx="4">
                  <c:v>  5.    Отходы</c:v>
                </c:pt>
              </c:strCache>
            </c:strRef>
          </c:cat>
          <c:val>
            <c:numRef>
              <c:f>'Analysis Финал'!$M$82:$M$86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3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0.14102435112277631"/>
          <c:y val="1.6092111215140072E-2"/>
          <c:w val="0.77080562846310874"/>
          <c:h val="0.26924541600479701"/>
        </c:manualLayout>
      </c:layout>
      <c:overlay val="0"/>
      <c:txPr>
        <a:bodyPr/>
        <a:lstStyle/>
        <a:p>
          <a:pPr>
            <a:defRPr sz="16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964038314914603E-2"/>
          <c:y val="0.32174628744954259"/>
          <c:w val="0.89869835714980084"/>
          <c:h val="0.67790745472725256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rgbClr val="769534"/>
                  </a:gs>
                  <a:gs pos="80000">
                    <a:srgbClr val="9CC746"/>
                  </a:gs>
                  <a:gs pos="100000">
                    <a:srgbClr val="9BC348"/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0.10851065327015072"/>
                  <c:y val="6.855165842407906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3186424838818177E-2"/>
                  <c:y val="-0.1959938043998364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4205476733663251E-2"/>
                  <c:y val="-0.1683178746872811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3705865878150628"/>
                  <c:y val="1.315281873316367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8.9831910754332889E-2"/>
                  <c:y val="8.315218788591034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'Analysis Финал'!$D$90:$E$94</c:f>
              <c:strCache>
                <c:ptCount val="5"/>
                <c:pt idx="0">
                  <c:v>  1.   Недостаток финансирования</c:v>
                </c:pt>
                <c:pt idx="1">
                  <c:v>  2.   Недостаточность институциональной базы </c:v>
                </c:pt>
                <c:pt idx="2">
                  <c:v>  3.   Недостаточный профессиональный уровень национальных экспертов</c:v>
                </c:pt>
                <c:pt idx="3">
                  <c:v>  4.   Недостаточно развита система статистической отчетности </c:v>
                </c:pt>
                <c:pt idx="4">
                  <c:v>  5.   Другое (пожалуйста, укажите что)</c:v>
                </c:pt>
              </c:strCache>
            </c:strRef>
          </c:cat>
          <c:val>
            <c:numRef>
              <c:f>'Analysis Финал'!$M$90:$M$94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4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1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4.4381136385729561E-2"/>
          <c:y val="1.4281005814168799E-2"/>
          <c:w val="0.93592908525323226"/>
          <c:h val="0.28011739436358923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10CF9B">
            <a:shade val="51000"/>
            <a:satMod val="130000"/>
          </a:srgbClr>
        </a:gs>
        <a:gs pos="80000">
          <a:srgbClr val="10CF9B">
            <a:shade val="93000"/>
            <a:satMod val="130000"/>
          </a:srgbClr>
        </a:gs>
        <a:gs pos="100000">
          <a:srgbClr val="10CF9B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0364802656335678E-2"/>
          <c:y val="0.32363096659662355"/>
          <c:w val="0.92549917371439683"/>
          <c:h val="0.67636899188924771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  <a:lumMod val="80000"/>
                      <a:lumOff val="20000"/>
                    </a:schemeClr>
                  </a:gs>
                  <a:gs pos="100000">
                    <a:schemeClr val="accent6">
                      <a:shade val="94000"/>
                      <a:satMod val="135000"/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7.8044200692590146E-2"/>
                  <c:y val="7.91134253864597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8725657426436408E-2"/>
                  <c:y val="-0.145328694729025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3910317411712435E-2"/>
                  <c:y val="-0.145328694729025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7.0949748153443168E-2"/>
                  <c:y val="4.259442364474675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4.1125734531541308E-2"/>
                  <c:y val="5.92707798679289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'STEs recomendations EN'!$C$8:$C$12</c:f>
              <c:strCache>
                <c:ptCount val="5"/>
                <c:pt idx="0">
                  <c:v>  Специалистов министерств и ведомств </c:v>
                </c:pt>
                <c:pt idx="1">
                  <c:v>  Территориальных органов управления</c:v>
                </c:pt>
                <c:pt idx="2">
                  <c:v>  Частных организаций и предприятий</c:v>
                </c:pt>
                <c:pt idx="3">
                  <c:v>  Практических специалистов</c:v>
                </c:pt>
                <c:pt idx="4">
                  <c:v>  Эксперты из национальных статистических управлений</c:v>
                </c:pt>
              </c:strCache>
            </c:strRef>
          </c:cat>
          <c:val>
            <c:numRef>
              <c:f>'STEs recomendations EN'!$S$8:$S$12</c:f>
              <c:numCache>
                <c:formatCode>General</c:formatCode>
                <c:ptCount val="5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10368754252940604"/>
          <c:y val="1.5617986033239271E-2"/>
          <c:w val="0.76000318242481701"/>
          <c:h val="0.27224671418657631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0F6FC6">
            <a:shade val="51000"/>
            <a:satMod val="130000"/>
          </a:srgbClr>
        </a:gs>
        <a:gs pos="80000">
          <a:srgbClr val="0F6FC6">
            <a:shade val="93000"/>
            <a:satMod val="130000"/>
          </a:srgbClr>
        </a:gs>
        <a:gs pos="100000">
          <a:srgbClr val="0F6FC6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5035801567557712E-2"/>
          <c:y val="0.36283550611111892"/>
          <c:w val="0.83523408257424581"/>
          <c:h val="0.6104861443429956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  <a:lumMod val="80000"/>
                      <a:lumOff val="20000"/>
                    </a:schemeClr>
                  </a:gs>
                  <a:gs pos="100000">
                    <a:schemeClr val="accent6">
                      <a:shade val="94000"/>
                      <a:satMod val="135000"/>
                      <a:lumMod val="60000"/>
                      <a:lumOff val="4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5"/>
            <c:bubble3D val="0"/>
            <c:spPr>
              <a:gradFill>
                <a:gsLst>
                  <a:gs pos="0">
                    <a:srgbClr val="FFC000"/>
                  </a:gs>
                  <a:gs pos="80000">
                    <a:srgbClr val="FFC000">
                      <a:lumMod val="80000"/>
                      <a:lumOff val="20000"/>
                    </a:srgbClr>
                  </a:gs>
                  <a:gs pos="100000">
                    <a:srgbClr val="FFC000">
                      <a:lumMod val="60000"/>
                      <a:lumOff val="40000"/>
                    </a:srgbClr>
                  </a:gs>
                </a:gsLst>
                <a:lin ang="5400000" scaled="0"/>
              </a:gradFill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dPt>
          <c:dLbls>
            <c:dLbl>
              <c:idx val="0"/>
              <c:layout>
                <c:manualLayout>
                  <c:x val="-7.8044200692590146E-2"/>
                  <c:y val="7.911342538645975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3883192296506861E-2"/>
                  <c:y val="-9.063941785755456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120870464223984"/>
                  <c:y val="4.481618540447338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pPr>
              <a:solidFill>
                <a:schemeClr val="bg1"/>
              </a:solidFill>
              <a:ln w="22225"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'STEs recomendations EN'!$C$15:$C$20</c:f>
              <c:strCache>
                <c:ptCount val="6"/>
                <c:pt idx="0">
                  <c:v>  Семинары по обмену опытом</c:v>
                </c:pt>
                <c:pt idx="1">
                  <c:v>  Разработка отраслевых пособий, инструкций и другой методической документации</c:v>
                </c:pt>
                <c:pt idx="2">
                  <c:v>  Создание информационных центров, порталов и форумов</c:v>
                </c:pt>
                <c:pt idx="3">
                  <c:v>  Новые / пересмотренные положения законодательства</c:v>
                </c:pt>
                <c:pt idx="4">
                  <c:v>  Проведение телевизионных познавательных программ</c:v>
                </c:pt>
                <c:pt idx="5">
                  <c:v>  Обучающие семинары</c:v>
                </c:pt>
              </c:strCache>
            </c:strRef>
          </c:cat>
          <c:val>
            <c:numRef>
              <c:f>'STEs recomendations EN'!$S$15:$S$20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1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egendEntry>
        <c:idx val="5"/>
        <c:txPr>
          <a:bodyPr/>
          <a:lstStyle/>
          <a:p>
            <a:pPr>
              <a:defRPr sz="1600" b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</c:legendEntry>
      <c:layout>
        <c:manualLayout>
          <c:xMode val="edge"/>
          <c:yMode val="edge"/>
          <c:x val="2.6927311169437154E-2"/>
          <c:y val="1.7943464728548249E-2"/>
          <c:w val="0.95072470107903195"/>
          <c:h val="0.31964443146632832"/>
        </c:manualLayout>
      </c:layout>
      <c:overlay val="0"/>
      <c:txPr>
        <a:bodyPr/>
        <a:lstStyle/>
        <a:p>
          <a:pPr>
            <a:defRPr sz="16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legend>
    <c:plotVisOnly val="1"/>
    <c:dispBlanksAs val="gap"/>
    <c:showDLblsOverMax val="0"/>
  </c:chart>
  <c:spPr>
    <a:gradFill rotWithShape="1">
      <a:gsLst>
        <a:gs pos="0">
          <a:srgbClr val="0F6FC6">
            <a:shade val="51000"/>
            <a:satMod val="130000"/>
          </a:srgbClr>
        </a:gs>
        <a:gs pos="80000">
          <a:srgbClr val="0F6FC6">
            <a:shade val="93000"/>
            <a:satMod val="130000"/>
          </a:srgbClr>
        </a:gs>
        <a:gs pos="100000">
          <a:srgbClr val="0F6FC6">
            <a:shade val="94000"/>
            <a:satMod val="135000"/>
          </a:srgbClr>
        </a:gs>
      </a:gsLst>
      <a:lin ang="16200000" scaled="0"/>
    </a:gradFill>
    <a:ln>
      <a:noFill/>
    </a:ln>
    <a:effectLst>
      <a:outerShdw blurRad="40000" dist="23000" dir="5400000" rotWithShape="0">
        <a:srgbClr val="000000">
          <a:alpha val="35000"/>
        </a:srgbClr>
      </a:outerShdw>
    </a:effectLst>
    <a:scene3d>
      <a:camera prst="orthographicFront">
        <a:rot lat="0" lon="0" rev="0"/>
      </a:camera>
      <a:lightRig rig="threePt" dir="t">
        <a:rot lat="0" lon="0" rev="1200000"/>
      </a:lightRig>
    </a:scene3d>
    <a:sp3d>
      <a:bevelT w="63500" h="25400"/>
    </a:sp3d>
  </c:spPr>
  <c:txPr>
    <a:bodyPr/>
    <a:lstStyle/>
    <a:p>
      <a:pPr>
        <a:defRPr>
          <a:solidFill>
            <a:sysClr val="window" lastClr="FFFFFF"/>
          </a:solidFill>
          <a:latin typeface="+mn-lt"/>
          <a:ea typeface="+mn-ea"/>
          <a:cs typeface="+mn-cs"/>
        </a:defRPr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AE344-FA18-423A-BC2A-C0D1D32ECB5A}" type="datetimeFigureOut">
              <a:rPr lang="en-US" smtClean="0"/>
              <a:t>9/20/2012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CC922-47BE-4058-8925-92130D386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3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7665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136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0136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0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847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47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20/09/2012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188640"/>
            <a:ext cx="10009112" cy="1109985"/>
          </a:xfrm>
        </p:spPr>
        <p:txBody>
          <a:bodyPr>
            <a:normAutofit/>
          </a:bodyPr>
          <a:lstStyle/>
          <a:p>
            <a:r>
              <a:rPr lang="ru-RU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КАЧЕСТВОМ ВОЗДУХА В СТРАНАХ ВОСТОЧНОГО РЕГИОНА ЕИСП</a:t>
            </a:r>
            <a:endParaRPr lang="en-GB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42430" y="3501008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ИНВЕНТАРИЗАЦИЯ ВЫБРОСОВ</a:t>
            </a:r>
            <a:r>
              <a:rPr lang="ru-RU" sz="2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, </a:t>
            </a:r>
            <a:r>
              <a:rPr lang="ru-RU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24-26</a:t>
            </a:r>
            <a:r>
              <a:rPr lang="ru-RU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сентября </a:t>
            </a:r>
            <a:r>
              <a:rPr lang="ru-RU" sz="2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2012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,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Кишинев, </a:t>
            </a:r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МОЛДОВА</a:t>
            </a:r>
            <a:endParaRPr lang="en-US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Целевая аудитория</a:t>
            </a:r>
            <a:endParaRPr lang="cs-CZ" b="1" i="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818322"/>
              </p:ext>
            </p:extLst>
          </p:nvPr>
        </p:nvGraphicFramePr>
        <p:xfrm>
          <a:off x="107504" y="1340768"/>
          <a:ext cx="8928992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4052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ru-RU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Средства обучения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115265"/>
              </p:ext>
            </p:extLst>
          </p:nvPr>
        </p:nvGraphicFramePr>
        <p:xfrm>
          <a:off x="179512" y="1340768"/>
          <a:ext cx="8784976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14341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ctr"/>
            <a:r>
              <a:rPr lang="ru-RU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Рассматриваемые темы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962329"/>
              </p:ext>
            </p:extLst>
          </p:nvPr>
        </p:nvGraphicFramePr>
        <p:xfrm>
          <a:off x="179512" y="1268760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08127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3568" y="3861048"/>
            <a:ext cx="7772400" cy="1470025"/>
          </a:xfrm>
        </p:spPr>
        <p:txBody>
          <a:bodyPr>
            <a:normAutofit/>
          </a:bodyPr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ваше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36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26920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468560" y="0"/>
            <a:ext cx="10009112" cy="1109985"/>
          </a:xfrm>
        </p:spPr>
        <p:txBody>
          <a:bodyPr>
            <a:normAutofit/>
          </a:bodyPr>
          <a:lstStyle/>
          <a:p>
            <a:r>
              <a:rPr lang="en-GB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Air Quality Governance in the ENPI East Countries</a:t>
            </a:r>
            <a:endParaRPr lang="en-GB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0" y="2852936"/>
            <a:ext cx="9180512" cy="302433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ОСНОВНЫЕ ВЫВОДЫ</a:t>
            </a: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endParaRPr lang="en-US" sz="440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</a:tabLst>
            </a:pPr>
            <a:r>
              <a:rPr lang="ru-RU" sz="440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по </a:t>
            </a:r>
            <a:r>
              <a:rPr lang="ru-RU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инвентаризации выбросов</a:t>
            </a:r>
            <a:endParaRPr lang="en-US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183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476672"/>
            <a:ext cx="9252520" cy="648072"/>
          </a:xfrm>
        </p:spPr>
        <p:txBody>
          <a:bodyPr>
            <a:noAutofit/>
          </a:bodyPr>
          <a:lstStyle/>
          <a:p>
            <a:pPr algn="ctr"/>
            <a:r>
              <a:rPr lang="ru-RU" sz="2800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Как Вы считаете, Ваша страна не ратифицировала соответствующие протоколы к КТЗВБР из-за того, что не может провести инвентаризацию на нужном уровне</a:t>
            </a:r>
            <a:r>
              <a:rPr lang="en-US" sz="3200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endParaRPr lang="cs-CZ" sz="32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709550"/>
              </p:ext>
            </p:extLst>
          </p:nvPr>
        </p:nvGraphicFramePr>
        <p:xfrm>
          <a:off x="107504" y="1556792"/>
          <a:ext cx="892899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89624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Есть ли у Вас трудности с отчетными форматами в рамках </a:t>
            </a:r>
            <a:r>
              <a:rPr lang="ru-RU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КТЗВБР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0334172"/>
              </p:ext>
            </p:extLst>
          </p:nvPr>
        </p:nvGraphicFramePr>
        <p:xfrm>
          <a:off x="457200" y="1628801"/>
          <a:ext cx="850728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497396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Как Вы считаете, каким путем проект </a:t>
            </a:r>
            <a:r>
              <a:rPr lang="ru-RU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Air-Q-Gov</a:t>
            </a:r>
            <a:r>
              <a:rPr lang="ru-RU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мог бы помочь в улучшении качества Вашей инвентаризации</a:t>
            </a:r>
            <a:r>
              <a:rPr lang="ru-RU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682424"/>
              </p:ext>
            </p:extLst>
          </p:nvPr>
        </p:nvGraphicFramePr>
        <p:xfrm>
          <a:off x="179512" y="1484784"/>
          <a:ext cx="8784976" cy="5184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37093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6205" y="260648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Для каких секторов наиболее сложно собрать исходные </a:t>
            </a:r>
            <a:r>
              <a:rPr lang="ru-RU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данные</a:t>
            </a:r>
            <a:r>
              <a:rPr lang="en-US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</a:t>
            </a:r>
            <a:r>
              <a:rPr lang="ru-RU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9408721"/>
              </p:ext>
            </p:extLst>
          </p:nvPr>
        </p:nvGraphicFramePr>
        <p:xfrm>
          <a:off x="395536" y="1124744"/>
          <a:ext cx="8424936" cy="561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842647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Используете ли Вы на текущий момент КВ по умолчанию для проведения </a:t>
            </a:r>
            <a:r>
              <a:rPr lang="ru-RU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инвентаризации</a:t>
            </a:r>
            <a:r>
              <a:rPr lang="en-US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804961"/>
              </p:ext>
            </p:extLst>
          </p:nvPr>
        </p:nvGraphicFramePr>
        <p:xfrm>
          <a:off x="251520" y="1556792"/>
          <a:ext cx="8625882" cy="498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56880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649809"/>
            <a:ext cx="9143999" cy="648072"/>
          </a:xfrm>
        </p:spPr>
        <p:txBody>
          <a:bodyPr>
            <a:noAutofit/>
          </a:bodyPr>
          <a:lstStyle/>
          <a:p>
            <a:pPr algn="ctr"/>
            <a:r>
              <a:rPr lang="ru-RU" sz="4400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Какие источники являются приоритетными для </a:t>
            </a:r>
            <a:r>
              <a:rPr lang="ru-RU" sz="4400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улучшения</a:t>
            </a:r>
            <a:r>
              <a:rPr lang="en-US" sz="4400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r>
              <a:rPr lang="bg-BG" sz="44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4400" b="1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sz="44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567268"/>
              </p:ext>
            </p:extLst>
          </p:nvPr>
        </p:nvGraphicFramePr>
        <p:xfrm>
          <a:off x="457200" y="1628800"/>
          <a:ext cx="8229600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94599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4507" y="476672"/>
            <a:ext cx="9143999" cy="648072"/>
          </a:xfrm>
        </p:spPr>
        <p:txBody>
          <a:bodyPr>
            <a:noAutofit/>
          </a:bodyPr>
          <a:lstStyle/>
          <a:p>
            <a:pPr algn="ctr"/>
            <a:r>
              <a:rPr lang="ru-RU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Используете ли вы программное обеспечение </a:t>
            </a:r>
            <a:r>
              <a:rPr lang="ru-RU" b="1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COPERT4</a:t>
            </a:r>
            <a:r>
              <a:rPr lang="ru-RU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 </a:t>
            </a:r>
            <a:r>
              <a:rPr lang="en-US" i="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</a:rPr>
              <a:t>?</a:t>
            </a:r>
            <a:r>
              <a:rPr lang="bg-BG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i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912311"/>
              </p:ext>
            </p:extLst>
          </p:nvPr>
        </p:nvGraphicFramePr>
        <p:xfrm>
          <a:off x="457200" y="1268760"/>
          <a:ext cx="82296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92541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2668</TotalTime>
  <Words>224</Words>
  <Application>Microsoft Office PowerPoint</Application>
  <PresentationFormat>On-screen Show (4:3)</PresentationFormat>
  <Paragraphs>73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УПРАВЛЕНИЕ КАЧЕСТВОМ ВОЗДУХА В СТРАНАХ ВОСТОЧНОГО РЕГИОНА ЕИСП</vt:lpstr>
      <vt:lpstr>Air Quality Governance in the ENPI East Countries</vt:lpstr>
      <vt:lpstr>Как Вы считаете, Ваша страна не ратифицировала соответствующие протоколы к КТЗВБР из-за того, что не может провести инвентаризацию на нужном уровне?</vt:lpstr>
      <vt:lpstr>Есть ли у Вас трудности с отчетными форматами в рамках КТЗВБР ? </vt:lpstr>
      <vt:lpstr>Как Вы считаете, каким путем проект Air-Q-Gov мог бы помочь в улучшении качества Вашей инвентаризации? </vt:lpstr>
      <vt:lpstr>Для каких секторов наиболее сложно собрать исходные данные ?</vt:lpstr>
      <vt:lpstr>Используете ли Вы на текущий момент КВ по умолчанию для проведения инвентаризации? </vt:lpstr>
      <vt:lpstr>Какие источники являются приоритетными для улучшения? </vt:lpstr>
      <vt:lpstr>Используете ли вы программное обеспечение COPERT4 ? </vt:lpstr>
      <vt:lpstr>Целевая аудитория</vt:lpstr>
      <vt:lpstr>Средства обучения</vt:lpstr>
      <vt:lpstr>Рассматриваемые темы</vt:lpstr>
      <vt:lpstr>Спасибо за ваше внимание !</vt:lpstr>
    </vt:vector>
  </TitlesOfParts>
  <Company>MWH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 de Campos</dc:creator>
  <cp:lastModifiedBy>Nelly Gromkova</cp:lastModifiedBy>
  <cp:revision>249</cp:revision>
  <cp:lastPrinted>2012-05-11T11:26:43Z</cp:lastPrinted>
  <dcterms:created xsi:type="dcterms:W3CDTF">2011-10-12T15:30:18Z</dcterms:created>
  <dcterms:modified xsi:type="dcterms:W3CDTF">2012-09-20T13:26:20Z</dcterms:modified>
</cp:coreProperties>
</file>