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notesSlides/notesSlide4.xml" ContentType="application/vnd.openxmlformats-officedocument.presentationml.notesSlide+xml"/>
  <Override PartName="/ppt/charts/chart2.xml" ContentType="application/vnd.openxmlformats-officedocument.drawingml.chart+xml"/>
  <Override PartName="/ppt/theme/themeOverride2.xml" ContentType="application/vnd.openxmlformats-officedocument.themeOverride+xml"/>
  <Override PartName="/ppt/notesSlides/notesSlide5.xml" ContentType="application/vnd.openxmlformats-officedocument.presentationml.notesSlide+xml"/>
  <Override PartName="/ppt/charts/chart3.xml" ContentType="application/vnd.openxmlformats-officedocument.drawingml.chart+xml"/>
  <Override PartName="/ppt/theme/themeOverride3.xml" ContentType="application/vnd.openxmlformats-officedocument.themeOverride+xml"/>
  <Override PartName="/ppt/notesSlides/notesSlide6.xml" ContentType="application/vnd.openxmlformats-officedocument.presentationml.notesSlide+xml"/>
  <Override PartName="/ppt/charts/chart4.xml" ContentType="application/vnd.openxmlformats-officedocument.drawingml.chart+xml"/>
  <Override PartName="/ppt/theme/themeOverride4.xml" ContentType="application/vnd.openxmlformats-officedocument.themeOverride+xml"/>
  <Override PartName="/ppt/notesSlides/notesSlide7.xml" ContentType="application/vnd.openxmlformats-officedocument.presentationml.notesSlide+xml"/>
  <Override PartName="/ppt/charts/chart5.xml" ContentType="application/vnd.openxmlformats-officedocument.drawingml.chart+xml"/>
  <Override PartName="/ppt/theme/themeOverride5.xml" ContentType="application/vnd.openxmlformats-officedocument.themeOverride+xml"/>
  <Override PartName="/ppt/notesSlides/notesSlide8.xml" ContentType="application/vnd.openxmlformats-officedocument.presentationml.notesSlide+xml"/>
  <Override PartName="/ppt/charts/chart6.xml" ContentType="application/vnd.openxmlformats-officedocument.drawingml.chart+xml"/>
  <Override PartName="/ppt/theme/themeOverride6.xml" ContentType="application/vnd.openxmlformats-officedocument.themeOverride+xml"/>
  <Override PartName="/ppt/notesSlides/notesSlide9.xml" ContentType="application/vnd.openxmlformats-officedocument.presentationml.notesSlide+xml"/>
  <Override PartName="/ppt/charts/chart7.xml" ContentType="application/vnd.openxmlformats-officedocument.drawingml.chart+xml"/>
  <Override PartName="/ppt/theme/themeOverride7.xml" ContentType="application/vnd.openxmlformats-officedocument.themeOverride+xml"/>
  <Override PartName="/ppt/notesSlides/notesSlide10.xml" ContentType="application/vnd.openxmlformats-officedocument.presentationml.notesSlide+xml"/>
  <Override PartName="/ppt/charts/chart8.xml" ContentType="application/vnd.openxmlformats-officedocument.drawingml.chart+xml"/>
  <Override PartName="/ppt/theme/themeOverride8.xml" ContentType="application/vnd.openxmlformats-officedocument.themeOverride+xml"/>
  <Override PartName="/ppt/notesSlides/notesSlide11.xml" ContentType="application/vnd.openxmlformats-officedocument.presentationml.notesSlide+xml"/>
  <Override PartName="/ppt/charts/chart9.xml" ContentType="application/vnd.openxmlformats-officedocument.drawingml.chart+xml"/>
  <Override PartName="/ppt/theme/themeOverride9.xml" ContentType="application/vnd.openxmlformats-officedocument.themeOverride+xml"/>
  <Override PartName="/ppt/notesSlides/notesSlide12.xml" ContentType="application/vnd.openxmlformats-officedocument.presentationml.notesSlide+xml"/>
  <Override PartName="/ppt/charts/chart10.xml" ContentType="application/vnd.openxmlformats-officedocument.drawingml.chart+xml"/>
  <Override PartName="/ppt/theme/themeOverride10.xml" ContentType="application/vnd.openxmlformats-officedocument.themeOverr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handoutMasterIdLst>
    <p:handoutMasterId r:id="rId16"/>
  </p:handoutMasterIdLst>
  <p:sldIdLst>
    <p:sldId id="257" r:id="rId2"/>
    <p:sldId id="366" r:id="rId3"/>
    <p:sldId id="359" r:id="rId4"/>
    <p:sldId id="364" r:id="rId5"/>
    <p:sldId id="365" r:id="rId6"/>
    <p:sldId id="367" r:id="rId7"/>
    <p:sldId id="368" r:id="rId8"/>
    <p:sldId id="369" r:id="rId9"/>
    <p:sldId id="370" r:id="rId10"/>
    <p:sldId id="361" r:id="rId11"/>
    <p:sldId id="355" r:id="rId12"/>
    <p:sldId id="371" r:id="rId13"/>
    <p:sldId id="277" r:id="rId14"/>
  </p:sldIdLst>
  <p:sldSz cx="9144000" cy="6858000" type="screen4x3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D3F3C"/>
    <a:srgbClr val="9BBE53"/>
    <a:srgbClr val="3367A7"/>
    <a:srgbClr val="0066FF"/>
    <a:srgbClr val="FF5050"/>
    <a:srgbClr val="996633"/>
    <a:srgbClr val="FFCC66"/>
    <a:srgbClr val="E9E53B"/>
    <a:srgbClr val="FFFF99"/>
    <a:srgbClr val="FFFFE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898" autoAdjust="0"/>
    <p:restoredTop sz="95200" autoAdjust="0"/>
  </p:normalViewPr>
  <p:slideViewPr>
    <p:cSldViewPr>
      <p:cViewPr>
        <p:scale>
          <a:sx n="66" d="100"/>
          <a:sy n="66" d="100"/>
        </p:scale>
        <p:origin x="-402" y="-96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Nelli\Dropbox\Air-Q-Gov\AQM+Ass+Mng+Planing%20(Common%20Activities)\STE\Report\FINAL\TO%20SEND\Training%20Needs%20Analysis\Quest-sophisticated.xlsx" TargetMode="External"/><Relationship Id="rId1" Type="http://schemas.openxmlformats.org/officeDocument/2006/relationships/themeOverride" Target="../theme/themeOverride1.xml"/></Relationships>
</file>

<file path=ppt/charts/_rels/chart10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Nelli\Dropbox\Air-Q-Gov\AQM+Ass+Mng+Planing%20(Common%20Activities)\STE\Report\FINAL\TO%20SEND\Training%20Needs%20Analysis\Quest-sophisticated.xlsx" TargetMode="External"/><Relationship Id="rId1" Type="http://schemas.openxmlformats.org/officeDocument/2006/relationships/themeOverride" Target="../theme/themeOverride10.xml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Nelli\Dropbox\Air-Q-Gov\AQM+Ass+Mng+Planing%20(Common%20Activities)\STE\Report\FINAL\TO%20SEND\Training%20Needs%20Analysis\Quest-sophisticated.xlsx" TargetMode="External"/><Relationship Id="rId1" Type="http://schemas.openxmlformats.org/officeDocument/2006/relationships/themeOverride" Target="../theme/themeOverride2.xml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Nelli\Dropbox\Air-Q-Gov\AQM+Ass+Mng+Planing%20(Common%20Activities)\STE\Report\FINAL\TO%20SEND\Training%20Needs%20Analysis\Quest-sophisticated.xlsx" TargetMode="External"/><Relationship Id="rId1" Type="http://schemas.openxmlformats.org/officeDocument/2006/relationships/themeOverride" Target="../theme/themeOverride3.xml"/></Relationships>
</file>

<file path=ppt/charts/_rels/chart4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1.xlsx"/><Relationship Id="rId1" Type="http://schemas.openxmlformats.org/officeDocument/2006/relationships/themeOverride" Target="../theme/themeOverride4.xml"/></Relationships>
</file>

<file path=ppt/charts/_rels/chart5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Nelli\Dropbox\Air-Q-Gov\AQM+Ass+Mng+Planing%20(Common%20Activities)\STE\Report\FINAL\TO%20SEND\Training%20Needs%20Analysis\Quest-sophisticated.xlsx" TargetMode="External"/><Relationship Id="rId1" Type="http://schemas.openxmlformats.org/officeDocument/2006/relationships/themeOverride" Target="../theme/themeOverride5.xml"/></Relationships>
</file>

<file path=ppt/charts/_rels/chart6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Nelli\Dropbox\Air-Q-Gov\AQM+Ass+Mng+Planing%20(Common%20Activities)\STE\Report\FINAL\TO%20SEND\Training%20Needs%20Analysis\Quest-sophisticated.xlsx" TargetMode="External"/><Relationship Id="rId1" Type="http://schemas.openxmlformats.org/officeDocument/2006/relationships/themeOverride" Target="../theme/themeOverride6.xml"/></Relationships>
</file>

<file path=ppt/charts/_rels/chart7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Nelli\Dropbox\Air-Q-Gov\AQM+Ass+Mng+Planing%20(Common%20Activities)\STE\Report\FINAL\TO%20SEND\Training%20Needs%20Analysis\Quest-sophisticated.xlsx" TargetMode="External"/><Relationship Id="rId1" Type="http://schemas.openxmlformats.org/officeDocument/2006/relationships/themeOverride" Target="../theme/themeOverride7.xml"/></Relationships>
</file>

<file path=ppt/charts/_rels/chart8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Nelli\Dropbox\Air-Q-Gov\AQM+Ass+Mng+Planing%20(Common%20Activities)\STE\Report\FINAL\TO%20SEND\Training%20Needs%20Analysis\Quest-sophisticated.xlsx" TargetMode="External"/><Relationship Id="rId1" Type="http://schemas.openxmlformats.org/officeDocument/2006/relationships/themeOverride" Target="../theme/themeOverride8.xml"/></Relationships>
</file>

<file path=ppt/charts/_rels/chart9.xml.rels><?xml version="1.0" encoding="UTF-8" standalone="yes"?>
<Relationships xmlns="http://schemas.openxmlformats.org/package/2006/relationships"><Relationship Id="rId2" Type="http://schemas.openxmlformats.org/officeDocument/2006/relationships/oleObject" Target="file:///C:\Users\Nelli\Dropbox\Air-Q-Gov\AQM+Ass+Mng+Planing%20(Common%20Activities)\STE\Report\FINAL\TO%20SEND\Training%20Needs%20Analysis\Quest-sophisticated.xlsx" TargetMode="External"/><Relationship Id="rId1" Type="http://schemas.openxmlformats.org/officeDocument/2006/relationships/themeOverride" Target="../theme/themeOverride9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26"/>
    </mc:Choice>
    <mc:Fallback>
      <c:style val="26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view3D>
      <c:rotX val="75"/>
      <c:rotY val="0"/>
      <c:rAngAx val="0"/>
      <c:perspective val="17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"/>
          <c:y val="0.23646070313585796"/>
          <c:w val="1"/>
          <c:h val="0.76353929686414201"/>
        </c:manualLayout>
      </c:layout>
      <c:pie3DChart>
        <c:varyColors val="1"/>
        <c:ser>
          <c:idx val="0"/>
          <c:order val="0"/>
          <c:explosion val="23"/>
          <c:dPt>
            <c:idx val="1"/>
            <c:bubble3D val="0"/>
          </c:dPt>
          <c:dPt>
            <c:idx val="2"/>
            <c:bubble3D val="0"/>
          </c:dPt>
          <c:dLbls>
            <c:dLbl>
              <c:idx val="0"/>
              <c:layout>
                <c:manualLayout>
                  <c:x val="4.3023772508074667E-2"/>
                  <c:y val="-8.7907372843333956E-2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</c:dLbl>
            <c:dLbl>
              <c:idx val="1"/>
              <c:layout>
                <c:manualLayout>
                  <c:x val="-9.0635030290415738E-2"/>
                  <c:y val="-6.8985097235941734E-2"/>
                </c:manualLayout>
              </c:layout>
              <c:numFmt formatCode="0.0%" sourceLinked="0"/>
              <c:spPr>
                <a:solidFill>
                  <a:schemeClr val="lt1"/>
                </a:solidFill>
                <a:ln w="25400" cap="flat" cmpd="sng" algn="ctr">
                  <a:solidFill>
                    <a:schemeClr val="accent2"/>
                  </a:solidFill>
                  <a:prstDash val="solid"/>
                </a:ln>
                <a:effectLst/>
              </c:spPr>
              <c:txPr>
                <a:bodyPr/>
                <a:lstStyle/>
                <a:p>
                  <a:pPr>
                    <a:defRPr sz="1800" b="1">
                      <a:solidFill>
                        <a:schemeClr val="tx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defRPr>
                  </a:pPr>
                  <a:endParaRPr lang="en-US"/>
                </a:p>
              </c:txPr>
              <c:showLegendKey val="0"/>
              <c:showVal val="0"/>
              <c:showCatName val="0"/>
              <c:showSerName val="0"/>
              <c:showPercent val="1"/>
              <c:showBubbleSize val="0"/>
            </c:dLbl>
            <c:dLbl>
              <c:idx val="2"/>
              <c:layout>
                <c:manualLayout>
                  <c:x val="-7.7105092687007784E-2"/>
                  <c:y val="4.8284741013522273E-2"/>
                </c:manualLayout>
              </c:layout>
              <c:numFmt formatCode="0.0%" sourceLinked="0"/>
              <c:spPr>
                <a:solidFill>
                  <a:schemeClr val="lt1"/>
                </a:solidFill>
                <a:ln w="25400" cap="flat" cmpd="sng" algn="ctr">
                  <a:solidFill>
                    <a:schemeClr val="accent3"/>
                  </a:solidFill>
                  <a:prstDash val="solid"/>
                </a:ln>
                <a:effectLst/>
              </c:spPr>
              <c:txPr>
                <a:bodyPr/>
                <a:lstStyle/>
                <a:p>
                  <a:pPr>
                    <a:defRPr sz="1800" b="1">
                      <a:solidFill>
                        <a:schemeClr val="tx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defRPr>
                  </a:pPr>
                  <a:endParaRPr lang="en-US"/>
                </a:p>
              </c:txPr>
              <c:showLegendKey val="0"/>
              <c:showVal val="0"/>
              <c:showCatName val="0"/>
              <c:showSerName val="0"/>
              <c:showPercent val="1"/>
              <c:showBubbleSize val="0"/>
            </c:dLbl>
            <c:numFmt formatCode="0.0%" sourceLinked="0"/>
            <c:spPr>
              <a:solidFill>
                <a:schemeClr val="lt1"/>
              </a:solidFill>
              <a:ln w="25400" cap="flat" cmpd="sng" algn="ctr">
                <a:solidFill>
                  <a:schemeClr val="accent5"/>
                </a:solidFill>
                <a:prstDash val="solid"/>
              </a:ln>
              <a:effectLst/>
            </c:spPr>
            <c:txPr>
              <a:bodyPr/>
              <a:lstStyle/>
              <a:p>
                <a:pPr>
                  <a:defRPr sz="1800" b="1">
                    <a:solidFill>
                      <a:schemeClr val="tx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0"/>
          </c:dLbls>
          <c:cat>
            <c:strRef>
              <c:f>'Analysis Финал'!$D$8:$D$10</c:f>
              <c:strCache>
                <c:ptCount val="3"/>
                <c:pt idx="0">
                  <c:v>  1.    Ратификация зависит от потребности инвестирования пром. предприятий и транспорта</c:v>
                </c:pt>
                <c:pt idx="1">
                  <c:v>  2.    Недостаточно ресурсов для проведения инвентаризации на должном уровне</c:v>
                </c:pt>
                <c:pt idx="2">
                  <c:v>  3.    Другое (пожалуйста, укажите что)</c:v>
                </c:pt>
              </c:strCache>
            </c:strRef>
          </c:cat>
          <c:val>
            <c:numRef>
              <c:f>'Analysis Финал'!$M$8:$M$10</c:f>
              <c:numCache>
                <c:formatCode>General</c:formatCode>
                <c:ptCount val="3"/>
                <c:pt idx="0">
                  <c:v>4</c:v>
                </c:pt>
                <c:pt idx="1">
                  <c:v>3</c:v>
                </c:pt>
                <c:pt idx="2">
                  <c:v>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0"/>
        </c:dLbls>
      </c:pie3DChart>
    </c:plotArea>
    <c:legend>
      <c:legendPos val="t"/>
      <c:legendEntry>
        <c:idx val="0"/>
        <c:txPr>
          <a:bodyPr/>
          <a:lstStyle/>
          <a:p>
            <a:pPr>
              <a:defRPr sz="1600" b="1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pPr>
            <a:endParaRPr lang="en-US"/>
          </a:p>
        </c:txPr>
      </c:legendEntry>
      <c:layout>
        <c:manualLayout>
          <c:xMode val="edge"/>
          <c:yMode val="edge"/>
          <c:x val="0"/>
          <c:y val="1.776914660525351E-2"/>
          <c:w val="1"/>
          <c:h val="0.17772294682407985"/>
        </c:manualLayout>
      </c:layout>
      <c:overlay val="0"/>
      <c:txPr>
        <a:bodyPr/>
        <a:lstStyle/>
        <a:p>
          <a:pPr>
            <a:defRPr sz="16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defRPr>
          </a:pPr>
          <a:endParaRPr lang="en-US"/>
        </a:p>
      </c:txPr>
    </c:legend>
    <c:plotVisOnly val="1"/>
    <c:dispBlanksAs val="gap"/>
    <c:showDLblsOverMax val="0"/>
  </c:chart>
  <c:spPr>
    <a:gradFill rotWithShape="1">
      <a:gsLst>
        <a:gs pos="0">
          <a:srgbClr val="10CF9B">
            <a:shade val="51000"/>
            <a:satMod val="130000"/>
          </a:srgbClr>
        </a:gs>
        <a:gs pos="80000">
          <a:srgbClr val="10CF9B">
            <a:shade val="93000"/>
            <a:satMod val="130000"/>
          </a:srgbClr>
        </a:gs>
        <a:gs pos="100000">
          <a:srgbClr val="10CF9B">
            <a:shade val="94000"/>
            <a:satMod val="135000"/>
          </a:srgbClr>
        </a:gs>
      </a:gsLst>
      <a:lin ang="16200000" scaled="0"/>
    </a:gradFill>
    <a:ln>
      <a:noFill/>
    </a:ln>
    <a:effectLst>
      <a:outerShdw blurRad="40000" dist="23000" dir="5400000" rotWithShape="0">
        <a:srgbClr val="000000">
          <a:alpha val="35000"/>
        </a:srgbClr>
      </a:outerShdw>
    </a:effectLst>
    <a:scene3d>
      <a:camera prst="orthographicFront">
        <a:rot lat="0" lon="0" rev="0"/>
      </a:camera>
      <a:lightRig rig="threePt" dir="t">
        <a:rot lat="0" lon="0" rev="1200000"/>
      </a:lightRig>
    </a:scene3d>
    <a:sp3d>
      <a:bevelT w="63500" h="25400"/>
    </a:sp3d>
  </c:spPr>
  <c:txPr>
    <a:bodyPr/>
    <a:lstStyle/>
    <a:p>
      <a:pPr>
        <a:defRPr>
          <a:solidFill>
            <a:sysClr val="window" lastClr="FFFFFF"/>
          </a:solidFill>
          <a:latin typeface="+mn-lt"/>
          <a:ea typeface="+mn-ea"/>
          <a:cs typeface="+mn-cs"/>
        </a:defRPr>
      </a:pPr>
      <a:endParaRPr lang="en-US"/>
    </a:p>
  </c:txPr>
  <c:externalData r:id="rId2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7.5012270949858031E-2"/>
          <c:y val="0.35776784467828499"/>
          <c:w val="0.87528120051892111"/>
          <c:h val="0.64223208719074965"/>
        </c:manualLayout>
      </c:layout>
      <c:pie3DChart>
        <c:varyColors val="1"/>
        <c:ser>
          <c:idx val="0"/>
          <c:order val="0"/>
          <c:explosion val="25"/>
          <c:dPt>
            <c:idx val="0"/>
            <c:bubble3D val="0"/>
            <c:spPr>
              <a:gradFill>
                <a:gsLst>
                  <a:gs pos="0">
                    <a:srgbClr val="FF9933"/>
                  </a:gs>
                  <a:gs pos="80000">
                    <a:srgbClr val="FF9933">
                      <a:lumMod val="80000"/>
                      <a:lumOff val="20000"/>
                    </a:srgbClr>
                  </a:gs>
                  <a:gs pos="100000">
                    <a:srgbClr val="FF9933">
                      <a:lumMod val="60000"/>
                      <a:lumOff val="40000"/>
                    </a:srgb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</c:dPt>
          <c:dPt>
            <c:idx val="1"/>
            <c:bubble3D val="0"/>
            <c:spPr>
              <a:gradFill rotWithShape="1">
                <a:gsLst>
                  <a:gs pos="0">
                    <a:schemeClr val="accent2">
                      <a:shade val="51000"/>
                      <a:satMod val="130000"/>
                    </a:schemeClr>
                  </a:gs>
                  <a:gs pos="80000">
                    <a:schemeClr val="accent2">
                      <a:shade val="93000"/>
                      <a:satMod val="130000"/>
                    </a:schemeClr>
                  </a:gs>
                  <a:gs pos="100000">
                    <a:schemeClr val="accent2"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</c:dPt>
          <c:dPt>
            <c:idx val="2"/>
            <c:bubble3D val="0"/>
            <c:spPr>
              <a:gradFill rotWithShape="1">
                <a:gsLst>
                  <a:gs pos="0">
                    <a:schemeClr val="accent3">
                      <a:shade val="51000"/>
                      <a:satMod val="130000"/>
                    </a:schemeClr>
                  </a:gs>
                  <a:gs pos="80000">
                    <a:schemeClr val="accent3">
                      <a:shade val="93000"/>
                      <a:satMod val="130000"/>
                    </a:schemeClr>
                  </a:gs>
                  <a:gs pos="100000">
                    <a:schemeClr val="accent3"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</c:dPt>
          <c:dPt>
            <c:idx val="3"/>
            <c:bubble3D val="0"/>
            <c:spPr>
              <a:gradFill rotWithShape="1">
                <a:gsLst>
                  <a:gs pos="0">
                    <a:schemeClr val="accent4">
                      <a:shade val="51000"/>
                      <a:satMod val="130000"/>
                    </a:schemeClr>
                  </a:gs>
                  <a:gs pos="80000">
                    <a:schemeClr val="accent4">
                      <a:shade val="93000"/>
                      <a:satMod val="130000"/>
                    </a:schemeClr>
                  </a:gs>
                  <a:gs pos="100000">
                    <a:schemeClr val="accent4"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</c:dPt>
          <c:dPt>
            <c:idx val="4"/>
            <c:bubble3D val="0"/>
            <c:spPr>
              <a:gradFill rotWithShape="1">
                <a:gsLst>
                  <a:gs pos="0">
                    <a:schemeClr val="accent5">
                      <a:shade val="51000"/>
                      <a:satMod val="130000"/>
                    </a:schemeClr>
                  </a:gs>
                  <a:gs pos="80000">
                    <a:schemeClr val="accent5">
                      <a:shade val="93000"/>
                      <a:satMod val="130000"/>
                    </a:schemeClr>
                  </a:gs>
                  <a:gs pos="100000">
                    <a:schemeClr val="accent5"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</c:dPt>
          <c:dPt>
            <c:idx val="5"/>
            <c:bubble3D val="0"/>
            <c:spPr>
              <a:gradFill>
                <a:gsLst>
                  <a:gs pos="0">
                    <a:srgbClr val="FFC000"/>
                  </a:gs>
                  <a:gs pos="80000">
                    <a:srgbClr val="FFC000">
                      <a:lumMod val="80000"/>
                      <a:lumOff val="20000"/>
                    </a:srgbClr>
                  </a:gs>
                  <a:gs pos="100000">
                    <a:srgbClr val="FFC000">
                      <a:lumMod val="60000"/>
                      <a:lumOff val="40000"/>
                    </a:srgbClr>
                  </a:gs>
                </a:gsLst>
                <a:lin ang="5400000" scaled="0"/>
              </a:gradFill>
              <a:scene3d>
                <a:camera prst="orthographicFront"/>
                <a:lightRig rig="threePt" dir="t"/>
              </a:scene3d>
              <a:sp3d>
                <a:bevelT w="63500" h="25400"/>
              </a:sp3d>
            </c:spPr>
          </c:dPt>
          <c:dPt>
            <c:idx val="6"/>
            <c:bubble3D val="0"/>
            <c:spPr>
              <a:scene3d>
                <a:camera prst="orthographicFront"/>
                <a:lightRig rig="threePt" dir="t"/>
              </a:scene3d>
              <a:sp3d>
                <a:bevelT w="63500" h="25400"/>
              </a:sp3d>
            </c:spPr>
          </c:dPt>
          <c:dLbls>
            <c:dLbl>
              <c:idx val="0"/>
              <c:layout>
                <c:manualLayout>
                  <c:x val="-8.8966075052069132E-2"/>
                  <c:y val="4.4721900445381733E-2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</c:dLbl>
            <c:dLbl>
              <c:idx val="1"/>
              <c:layout>
                <c:manualLayout>
                  <c:x val="-7.8466751796637507E-2"/>
                  <c:y val="-0.15563884605281714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</c:dLbl>
            <c:dLbl>
              <c:idx val="4"/>
              <c:layout>
                <c:manualLayout>
                  <c:x val="5.3859780360088594E-2"/>
                  <c:y val="4.9055941120705514E-2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</c:dLbl>
            <c:dLbl>
              <c:idx val="5"/>
              <c:layout>
                <c:manualLayout>
                  <c:x val="4.1889363622173784E-2"/>
                  <c:y val="6.0755726210114012E-2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</c:dLbl>
            <c:spPr>
              <a:solidFill>
                <a:schemeClr val="bg1"/>
              </a:solidFill>
              <a:ln w="22225"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/>
              </a:sp3d>
            </c:spPr>
            <c:txPr>
              <a:bodyPr/>
              <a:lstStyle/>
              <a:p>
                <a:pPr>
                  <a:defRPr sz="1600" b="1">
                    <a:solidFill>
                      <a:schemeClr val="tx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</c:dLbls>
          <c:cat>
            <c:strRef>
              <c:f>'STEs recomendations EN'!$C$23:$C$28</c:f>
              <c:strCache>
                <c:ptCount val="6"/>
                <c:pt idx="0">
                  <c:v>  Mетодов моделирования загрязнения атмосферного воздуха</c:v>
                </c:pt>
                <c:pt idx="1">
                  <c:v>  Инвентаризация выбросов и коэффициентов выбросов ЕМЕП/ЕЭП тех. руководство 2009</c:v>
                </c:pt>
                <c:pt idx="2">
                  <c:v>  Прогнозирование, управление, планирование, выбросов и качества воздуха</c:v>
                </c:pt>
                <c:pt idx="3">
                  <c:v>  Определение зон и агломераций и планы по управлению качество воздуха</c:v>
                </c:pt>
                <c:pt idx="4">
                  <c:v>  Наилучшие доступные технологии (НДТ)</c:v>
                </c:pt>
                <c:pt idx="5">
                  <c:v>  Программное обеспечение для обработки данных стастической отчетности по выбросам</c:v>
                </c:pt>
              </c:strCache>
            </c:strRef>
          </c:cat>
          <c:val>
            <c:numRef>
              <c:f>'STEs recomendations EN'!$S$23:$S$28</c:f>
              <c:numCache>
                <c:formatCode>General</c:formatCode>
                <c:ptCount val="6"/>
                <c:pt idx="0">
                  <c:v>6</c:v>
                </c:pt>
                <c:pt idx="1">
                  <c:v>7</c:v>
                </c:pt>
                <c:pt idx="2">
                  <c:v>5</c:v>
                </c:pt>
                <c:pt idx="3">
                  <c:v>3</c:v>
                </c:pt>
                <c:pt idx="4">
                  <c:v>2</c:v>
                </c:pt>
                <c:pt idx="5">
                  <c:v>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</c:pie3DChart>
    </c:plotArea>
    <c:legend>
      <c:legendPos val="t"/>
      <c:legendEntry>
        <c:idx val="1"/>
        <c:txPr>
          <a:bodyPr/>
          <a:lstStyle/>
          <a:p>
            <a:pPr>
              <a:defRPr sz="1600" b="1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pPr>
            <a:endParaRPr lang="en-US"/>
          </a:p>
        </c:txPr>
      </c:legendEntry>
      <c:layout>
        <c:manualLayout>
          <c:xMode val="edge"/>
          <c:yMode val="edge"/>
          <c:x val="0"/>
          <c:y val="2.6917868507108474E-2"/>
          <c:w val="1"/>
          <c:h val="0.30526648475047868"/>
        </c:manualLayout>
      </c:layout>
      <c:overlay val="0"/>
      <c:txPr>
        <a:bodyPr/>
        <a:lstStyle/>
        <a:p>
          <a:pPr>
            <a:defRPr sz="16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defRPr>
          </a:pPr>
          <a:endParaRPr lang="en-US"/>
        </a:p>
      </c:txPr>
    </c:legend>
    <c:plotVisOnly val="1"/>
    <c:dispBlanksAs val="gap"/>
    <c:showDLblsOverMax val="0"/>
  </c:chart>
  <c:spPr>
    <a:gradFill rotWithShape="1">
      <a:gsLst>
        <a:gs pos="0">
          <a:srgbClr val="0F6FC6">
            <a:shade val="51000"/>
            <a:satMod val="130000"/>
          </a:srgbClr>
        </a:gs>
        <a:gs pos="80000">
          <a:srgbClr val="0F6FC6">
            <a:shade val="93000"/>
            <a:satMod val="130000"/>
          </a:srgbClr>
        </a:gs>
        <a:gs pos="100000">
          <a:srgbClr val="0F6FC6">
            <a:shade val="94000"/>
            <a:satMod val="135000"/>
          </a:srgbClr>
        </a:gs>
      </a:gsLst>
      <a:lin ang="16200000" scaled="0"/>
    </a:gradFill>
    <a:ln>
      <a:noFill/>
    </a:ln>
    <a:effectLst>
      <a:outerShdw blurRad="40000" dist="23000" dir="5400000" rotWithShape="0">
        <a:srgbClr val="000000">
          <a:alpha val="35000"/>
        </a:srgbClr>
      </a:outerShdw>
    </a:effectLst>
    <a:scene3d>
      <a:camera prst="orthographicFront">
        <a:rot lat="0" lon="0" rev="0"/>
      </a:camera>
      <a:lightRig rig="threePt" dir="t">
        <a:rot lat="0" lon="0" rev="1200000"/>
      </a:lightRig>
    </a:scene3d>
    <a:sp3d>
      <a:bevelT w="63500" h="25400"/>
    </a:sp3d>
  </c:spPr>
  <c:txPr>
    <a:bodyPr/>
    <a:lstStyle/>
    <a:p>
      <a:pPr>
        <a:defRPr>
          <a:solidFill>
            <a:sysClr val="window" lastClr="FFFFFF"/>
          </a:solidFill>
          <a:latin typeface="+mn-lt"/>
          <a:ea typeface="+mn-ea"/>
          <a:cs typeface="+mn-cs"/>
        </a:defRPr>
      </a:pPr>
      <a:endParaRPr lang="en-US"/>
    </a:p>
  </c:txPr>
  <c:externalData r:id="rId2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26"/>
    </mc:Choice>
    <mc:Fallback>
      <c:style val="26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view3D>
      <c:rotX val="75"/>
      <c:rotY val="0"/>
      <c:rAngAx val="0"/>
      <c:perspective val="17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"/>
          <c:y val="0.23646070313585796"/>
          <c:w val="1"/>
          <c:h val="0.76353929686414201"/>
        </c:manualLayout>
      </c:layout>
      <c:pie3DChart>
        <c:varyColors val="1"/>
        <c:ser>
          <c:idx val="0"/>
          <c:order val="0"/>
          <c:explosion val="23"/>
          <c:dPt>
            <c:idx val="1"/>
            <c:bubble3D val="0"/>
          </c:dPt>
          <c:dPt>
            <c:idx val="2"/>
            <c:bubble3D val="0"/>
          </c:dPt>
          <c:dLbls>
            <c:dLbl>
              <c:idx val="0"/>
              <c:layout>
                <c:manualLayout>
                  <c:x val="4.3023772508074667E-2"/>
                  <c:y val="-8.7907372843333956E-2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</c:dLbl>
            <c:dLbl>
              <c:idx val="1"/>
              <c:layout>
                <c:manualLayout>
                  <c:x val="-8.2094062782609251E-2"/>
                  <c:y val="-0.11636948818328431"/>
                </c:manualLayout>
              </c:layout>
              <c:numFmt formatCode="0.0%" sourceLinked="0"/>
              <c:spPr>
                <a:solidFill>
                  <a:schemeClr val="lt1"/>
                </a:solidFill>
                <a:ln w="25400" cap="flat" cmpd="sng" algn="ctr">
                  <a:solidFill>
                    <a:schemeClr val="accent2"/>
                  </a:solidFill>
                  <a:prstDash val="solid"/>
                </a:ln>
                <a:effectLst/>
              </c:spPr>
              <c:txPr>
                <a:bodyPr/>
                <a:lstStyle/>
                <a:p>
                  <a:pPr>
                    <a:defRPr sz="1800" b="1">
                      <a:solidFill>
                        <a:schemeClr val="tx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defRPr>
                  </a:pPr>
                  <a:endParaRPr lang="en-US"/>
                </a:p>
              </c:txPr>
              <c:showLegendKey val="0"/>
              <c:showVal val="0"/>
              <c:showCatName val="0"/>
              <c:showSerName val="0"/>
              <c:showPercent val="1"/>
              <c:showBubbleSize val="0"/>
            </c:dLbl>
            <c:dLbl>
              <c:idx val="2"/>
              <c:layout>
                <c:manualLayout>
                  <c:x val="-7.7105092687007784E-2"/>
                  <c:y val="4.8284741013522273E-2"/>
                </c:manualLayout>
              </c:layout>
              <c:numFmt formatCode="0.0%" sourceLinked="0"/>
              <c:spPr>
                <a:solidFill>
                  <a:schemeClr val="lt1"/>
                </a:solidFill>
                <a:ln w="25400" cap="flat" cmpd="sng" algn="ctr">
                  <a:solidFill>
                    <a:schemeClr val="accent3"/>
                  </a:solidFill>
                  <a:prstDash val="solid"/>
                </a:ln>
                <a:effectLst/>
              </c:spPr>
              <c:txPr>
                <a:bodyPr/>
                <a:lstStyle/>
                <a:p>
                  <a:pPr>
                    <a:defRPr sz="1800" b="1">
                      <a:solidFill>
                        <a:schemeClr val="tx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defRPr>
                  </a:pPr>
                  <a:endParaRPr lang="en-US"/>
                </a:p>
              </c:txPr>
              <c:showLegendKey val="0"/>
              <c:showVal val="0"/>
              <c:showCatName val="0"/>
              <c:showSerName val="0"/>
              <c:showPercent val="1"/>
              <c:showBubbleSize val="0"/>
            </c:dLbl>
            <c:numFmt formatCode="0.0%" sourceLinked="0"/>
            <c:spPr>
              <a:solidFill>
                <a:schemeClr val="lt1"/>
              </a:solidFill>
              <a:ln w="25400" cap="flat" cmpd="sng" algn="ctr">
                <a:solidFill>
                  <a:schemeClr val="accent5"/>
                </a:solidFill>
                <a:prstDash val="solid"/>
              </a:ln>
              <a:effectLst/>
            </c:spPr>
            <c:txPr>
              <a:bodyPr/>
              <a:lstStyle/>
              <a:p>
                <a:pPr>
                  <a:defRPr sz="1800" b="1">
                    <a:solidFill>
                      <a:schemeClr val="tx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0"/>
          </c:dLbls>
          <c:cat>
            <c:strRef>
              <c:f>'Analysis Финал'!$D$12:$D$14</c:f>
              <c:strCache>
                <c:ptCount val="3"/>
                <c:pt idx="0">
                  <c:v>  1.    Трудности с приведением национальных классификаций к отчетным форматам</c:v>
                </c:pt>
                <c:pt idx="1">
                  <c:v>  2.     Перевод отчетных форматов по инвентаризации на национальный язык </c:v>
                </c:pt>
                <c:pt idx="2">
                  <c:v>  3.    Другое (пожалуйста, укажите что)</c:v>
                </c:pt>
              </c:strCache>
            </c:strRef>
          </c:cat>
          <c:val>
            <c:numRef>
              <c:f>'Analysis Финал'!$M$12:$M$14</c:f>
              <c:numCache>
                <c:formatCode>General</c:formatCode>
                <c:ptCount val="3"/>
                <c:pt idx="0">
                  <c:v>3</c:v>
                </c:pt>
                <c:pt idx="1">
                  <c:v>2</c:v>
                </c:pt>
                <c:pt idx="2">
                  <c:v>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0"/>
        </c:dLbls>
      </c:pie3DChart>
    </c:plotArea>
    <c:legend>
      <c:legendPos val="t"/>
      <c:layout>
        <c:manualLayout>
          <c:xMode val="edge"/>
          <c:yMode val="edge"/>
          <c:x val="0"/>
          <c:y val="1.776914660525351E-2"/>
          <c:w val="1"/>
          <c:h val="0.19194260527669402"/>
        </c:manualLayout>
      </c:layout>
      <c:overlay val="0"/>
      <c:txPr>
        <a:bodyPr/>
        <a:lstStyle/>
        <a:p>
          <a:pPr>
            <a:defRPr sz="16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defRPr>
          </a:pPr>
          <a:endParaRPr lang="en-US"/>
        </a:p>
      </c:txPr>
    </c:legend>
    <c:plotVisOnly val="1"/>
    <c:dispBlanksAs val="gap"/>
    <c:showDLblsOverMax val="0"/>
  </c:chart>
  <c:spPr>
    <a:gradFill rotWithShape="1">
      <a:gsLst>
        <a:gs pos="0">
          <a:srgbClr val="10CF9B">
            <a:shade val="51000"/>
            <a:satMod val="130000"/>
          </a:srgbClr>
        </a:gs>
        <a:gs pos="80000">
          <a:srgbClr val="10CF9B">
            <a:shade val="93000"/>
            <a:satMod val="130000"/>
          </a:srgbClr>
        </a:gs>
        <a:gs pos="100000">
          <a:srgbClr val="10CF9B">
            <a:shade val="94000"/>
            <a:satMod val="135000"/>
          </a:srgbClr>
        </a:gs>
      </a:gsLst>
      <a:lin ang="16200000" scaled="0"/>
    </a:gradFill>
    <a:ln>
      <a:noFill/>
    </a:ln>
    <a:effectLst>
      <a:outerShdw blurRad="40000" dist="23000" dir="5400000" rotWithShape="0">
        <a:srgbClr val="000000">
          <a:alpha val="35000"/>
        </a:srgbClr>
      </a:outerShdw>
    </a:effectLst>
    <a:scene3d>
      <a:camera prst="orthographicFront">
        <a:rot lat="0" lon="0" rev="0"/>
      </a:camera>
      <a:lightRig rig="threePt" dir="t">
        <a:rot lat="0" lon="0" rev="1200000"/>
      </a:lightRig>
    </a:scene3d>
    <a:sp3d>
      <a:bevelT w="63500" h="25400"/>
    </a:sp3d>
  </c:spPr>
  <c:txPr>
    <a:bodyPr/>
    <a:lstStyle/>
    <a:p>
      <a:pPr>
        <a:defRPr>
          <a:solidFill>
            <a:sysClr val="window" lastClr="FFFFFF"/>
          </a:solidFill>
          <a:latin typeface="+mn-lt"/>
          <a:ea typeface="+mn-ea"/>
          <a:cs typeface="+mn-cs"/>
        </a:defRPr>
      </a:pPr>
      <a:endParaRPr lang="en-US"/>
    </a:p>
  </c:txPr>
  <c:externalData r:id="rId2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26"/>
    </mc:Choice>
    <mc:Fallback>
      <c:style val="26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view3D>
      <c:rotX val="75"/>
      <c:rotY val="0"/>
      <c:rAngAx val="0"/>
      <c:perspective val="17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2.374603269575434E-2"/>
          <c:y val="0.22641331492988609"/>
          <c:w val="0.97625396730424563"/>
          <c:h val="0.77358679900026373"/>
        </c:manualLayout>
      </c:layout>
      <c:pie3DChart>
        <c:varyColors val="1"/>
        <c:ser>
          <c:idx val="0"/>
          <c:order val="0"/>
          <c:dPt>
            <c:idx val="0"/>
            <c:bubble3D val="0"/>
            <c:explosion val="19"/>
          </c:dPt>
          <c:dPt>
            <c:idx val="1"/>
            <c:bubble3D val="0"/>
            <c:explosion val="19"/>
          </c:dPt>
          <c:dPt>
            <c:idx val="2"/>
            <c:bubble3D val="0"/>
            <c:explosion val="22"/>
          </c:dPt>
          <c:dPt>
            <c:idx val="3"/>
            <c:bubble3D val="0"/>
            <c:explosion val="24"/>
          </c:dPt>
          <c:dLbls>
            <c:dLbl>
              <c:idx val="0"/>
              <c:layout>
                <c:manualLayout>
                  <c:x val="6.2603051993031053E-2"/>
                  <c:y val="4.2499079165583792E-2"/>
                </c:manualLayout>
              </c:layout>
              <c:numFmt formatCode="0.0%" sourceLinked="0"/>
              <c:spPr>
                <a:solidFill>
                  <a:schemeClr val="lt1"/>
                </a:solidFill>
                <a:ln w="25400" cap="flat" cmpd="sng" algn="ctr">
                  <a:solidFill>
                    <a:schemeClr val="accent1"/>
                  </a:solidFill>
                  <a:prstDash val="solid"/>
                </a:ln>
                <a:effectLst/>
              </c:spPr>
              <c:txPr>
                <a:bodyPr/>
                <a:lstStyle/>
                <a:p>
                  <a:pPr>
                    <a:defRPr sz="1800" b="1">
                      <a:solidFill>
                        <a:schemeClr val="tx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defRPr>
                  </a:pPr>
                  <a:endParaRPr lang="en-US"/>
                </a:p>
              </c:txPr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</c:dLbl>
            <c:dLbl>
              <c:idx val="1"/>
              <c:layout>
                <c:manualLayout>
                  <c:x val="0.13603358451753741"/>
                  <c:y val="-6.0457453710542119E-2"/>
                </c:manualLayout>
              </c:layout>
              <c:numFmt formatCode="0.0%" sourceLinked="0"/>
              <c:spPr>
                <a:solidFill>
                  <a:schemeClr val="lt1"/>
                </a:solidFill>
                <a:ln w="25400" cap="flat" cmpd="sng" algn="ctr">
                  <a:solidFill>
                    <a:schemeClr val="accent2"/>
                  </a:solidFill>
                  <a:prstDash val="solid"/>
                </a:ln>
                <a:effectLst/>
              </c:spPr>
              <c:txPr>
                <a:bodyPr/>
                <a:lstStyle/>
                <a:p>
                  <a:pPr>
                    <a:defRPr sz="1800" b="1">
                      <a:solidFill>
                        <a:schemeClr val="tx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defRPr>
                  </a:pPr>
                  <a:endParaRPr lang="en-US"/>
                </a:p>
              </c:txPr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</c:dLbl>
            <c:dLbl>
              <c:idx val="2"/>
              <c:layout>
                <c:manualLayout>
                  <c:x val="-5.6347431833924558E-2"/>
                  <c:y val="5.6716622323269905E-2"/>
                </c:manualLayout>
              </c:layout>
              <c:numFmt formatCode="0.0%" sourceLinked="0"/>
              <c:spPr>
                <a:solidFill>
                  <a:schemeClr val="lt1"/>
                </a:solidFill>
                <a:ln w="25400" cap="flat" cmpd="sng" algn="ctr">
                  <a:solidFill>
                    <a:schemeClr val="accent3"/>
                  </a:solidFill>
                  <a:prstDash val="solid"/>
                </a:ln>
                <a:effectLst/>
              </c:spPr>
              <c:txPr>
                <a:bodyPr/>
                <a:lstStyle/>
                <a:p>
                  <a:pPr>
                    <a:defRPr sz="1800" b="1">
                      <a:solidFill>
                        <a:schemeClr val="tx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defRPr>
                  </a:pPr>
                  <a:endParaRPr lang="en-US"/>
                </a:p>
              </c:txPr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</c:dLbl>
            <c:dLbl>
              <c:idx val="3"/>
              <c:layout>
                <c:manualLayout>
                  <c:x val="-0.15916743981024747"/>
                  <c:y val="0.1024007602259363"/>
                </c:manualLayout>
              </c:layout>
              <c:numFmt formatCode="0.0%" sourceLinked="0"/>
              <c:spPr>
                <a:solidFill>
                  <a:schemeClr val="lt1"/>
                </a:solidFill>
                <a:ln w="25400" cap="flat" cmpd="sng" algn="ctr">
                  <a:solidFill>
                    <a:schemeClr val="accent4"/>
                  </a:solidFill>
                  <a:prstDash val="solid"/>
                </a:ln>
                <a:effectLst/>
              </c:spPr>
              <c:txPr>
                <a:bodyPr/>
                <a:lstStyle/>
                <a:p>
                  <a:pPr>
                    <a:defRPr sz="1800" b="1">
                      <a:solidFill>
                        <a:schemeClr val="tx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defRPr>
                  </a:pPr>
                  <a:endParaRPr lang="en-US"/>
                </a:p>
              </c:txPr>
              <c:dLblPos val="bestFit"/>
              <c:showLegendKey val="0"/>
              <c:showVal val="0"/>
              <c:showCatName val="0"/>
              <c:showSerName val="0"/>
              <c:showPercent val="1"/>
              <c:showBubbleSize val="0"/>
            </c:dLbl>
            <c:numFmt formatCode="0.0%" sourceLinked="0"/>
            <c:spPr>
              <a:solidFill>
                <a:schemeClr val="bg1"/>
              </a:solidFill>
            </c:spPr>
            <c:txPr>
              <a:bodyPr/>
              <a:lstStyle/>
              <a:p>
                <a:pPr>
                  <a:defRPr sz="1800" b="1">
                    <a:solidFill>
                      <a:schemeClr val="tx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defRPr>
                </a:pPr>
                <a:endParaRPr lang="en-US"/>
              </a:p>
            </c:txPr>
            <c:dLblPos val="inEnd"/>
            <c:showLegendKey val="0"/>
            <c:showVal val="0"/>
            <c:showCatName val="0"/>
            <c:showSerName val="0"/>
            <c:showPercent val="1"/>
            <c:showBubbleSize val="0"/>
            <c:showLeaderLines val="0"/>
          </c:dLbls>
          <c:cat>
            <c:strRef>
              <c:f>'Analysis Финал'!$C$16:$C$19</c:f>
              <c:strCache>
                <c:ptCount val="4"/>
                <c:pt idx="0">
                  <c:v>  1.   Техническое обучение</c:v>
                </c:pt>
                <c:pt idx="1">
                  <c:v>  2.   Имплементация программного обеспечения (CollectER III, COPERT4)</c:v>
                </c:pt>
                <c:pt idx="2">
                  <c:v>  3.   Пилотные проекты</c:v>
                </c:pt>
                <c:pt idx="3">
                  <c:v>  4.  Другое (пожалуйста, укажите что)</c:v>
                </c:pt>
              </c:strCache>
            </c:strRef>
          </c:cat>
          <c:val>
            <c:numRef>
              <c:f>'Analysis Финал'!$M$16:$M$19</c:f>
              <c:numCache>
                <c:formatCode>General</c:formatCode>
                <c:ptCount val="4"/>
                <c:pt idx="0">
                  <c:v>5</c:v>
                </c:pt>
                <c:pt idx="1">
                  <c:v>6</c:v>
                </c:pt>
                <c:pt idx="2">
                  <c:v>5</c:v>
                </c:pt>
                <c:pt idx="3">
                  <c:v>2</c:v>
                </c:pt>
              </c:numCache>
            </c:numRef>
          </c:val>
        </c:ser>
        <c:dLbls>
          <c:dLblPos val="inEnd"/>
          <c:showLegendKey val="0"/>
          <c:showVal val="0"/>
          <c:showCatName val="0"/>
          <c:showSerName val="0"/>
          <c:showPercent val="1"/>
          <c:showBubbleSize val="0"/>
          <c:showLeaderLines val="0"/>
        </c:dLbls>
      </c:pie3DChart>
    </c:plotArea>
    <c:legend>
      <c:legendPos val="t"/>
      <c:legendEntry>
        <c:idx val="1"/>
        <c:txPr>
          <a:bodyPr/>
          <a:lstStyle/>
          <a:p>
            <a:pPr>
              <a:defRPr sz="1600" b="1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pPr>
            <a:endParaRPr lang="en-US"/>
          </a:p>
        </c:txPr>
      </c:legendEntry>
      <c:layout>
        <c:manualLayout>
          <c:xMode val="edge"/>
          <c:yMode val="edge"/>
          <c:x val="0"/>
          <c:y val="1.6369758911260655E-2"/>
          <c:w val="0.99168021963975383"/>
          <c:h val="0.20384679745943188"/>
        </c:manualLayout>
      </c:layout>
      <c:overlay val="0"/>
      <c:txPr>
        <a:bodyPr/>
        <a:lstStyle/>
        <a:p>
          <a:pPr>
            <a:defRPr sz="16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defRPr>
          </a:pPr>
          <a:endParaRPr lang="en-US"/>
        </a:p>
      </c:txPr>
    </c:legend>
    <c:plotVisOnly val="1"/>
    <c:dispBlanksAs val="gap"/>
    <c:showDLblsOverMax val="0"/>
  </c:chart>
  <c:spPr>
    <a:gradFill rotWithShape="1">
      <a:gsLst>
        <a:gs pos="0">
          <a:srgbClr val="10CF9B">
            <a:shade val="51000"/>
            <a:satMod val="130000"/>
          </a:srgbClr>
        </a:gs>
        <a:gs pos="80000">
          <a:srgbClr val="10CF9B">
            <a:shade val="93000"/>
            <a:satMod val="130000"/>
          </a:srgbClr>
        </a:gs>
        <a:gs pos="100000">
          <a:srgbClr val="10CF9B">
            <a:shade val="94000"/>
            <a:satMod val="135000"/>
          </a:srgbClr>
        </a:gs>
      </a:gsLst>
      <a:lin ang="16200000" scaled="0"/>
    </a:gradFill>
    <a:ln>
      <a:noFill/>
    </a:ln>
    <a:effectLst>
      <a:outerShdw blurRad="40000" dist="23000" dir="5400000" rotWithShape="0">
        <a:srgbClr val="000000">
          <a:alpha val="35000"/>
        </a:srgbClr>
      </a:outerShdw>
    </a:effectLst>
    <a:scene3d>
      <a:camera prst="orthographicFront">
        <a:rot lat="0" lon="0" rev="0"/>
      </a:camera>
      <a:lightRig rig="threePt" dir="t">
        <a:rot lat="0" lon="0" rev="1200000"/>
      </a:lightRig>
    </a:scene3d>
    <a:sp3d>
      <a:bevelT w="63500" h="25400"/>
    </a:sp3d>
  </c:spPr>
  <c:txPr>
    <a:bodyPr/>
    <a:lstStyle/>
    <a:p>
      <a:pPr>
        <a:defRPr>
          <a:solidFill>
            <a:sysClr val="window" lastClr="FFFFFF"/>
          </a:solidFill>
          <a:latin typeface="+mn-lt"/>
          <a:ea typeface="+mn-ea"/>
          <a:cs typeface="+mn-cs"/>
        </a:defRPr>
      </a:pPr>
      <a:endParaRPr lang="en-US"/>
    </a:p>
  </c:txPr>
  <c:externalData r:id="rId2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view3D>
      <c:rotX val="30"/>
      <c:rotY val="0"/>
      <c:rAngAx val="0"/>
      <c:perspective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6.7622472146969426E-2"/>
          <c:y val="0.32920025138047038"/>
          <c:w val="0.87242831680612076"/>
          <c:h val="0.66051712083652292"/>
        </c:manualLayout>
      </c:layout>
      <c:pie3DChart>
        <c:varyColors val="1"/>
        <c:ser>
          <c:idx val="0"/>
          <c:order val="0"/>
          <c:explosion val="25"/>
          <c:dPt>
            <c:idx val="0"/>
            <c:bubble3D val="0"/>
            <c:spPr>
              <a:gradFill rotWithShape="1">
                <a:gsLst>
                  <a:gs pos="0">
                    <a:schemeClr val="accent6">
                      <a:shade val="51000"/>
                      <a:satMod val="130000"/>
                    </a:schemeClr>
                  </a:gs>
                  <a:gs pos="80000">
                    <a:schemeClr val="accent6">
                      <a:shade val="93000"/>
                      <a:satMod val="130000"/>
                    </a:schemeClr>
                  </a:gs>
                  <a:gs pos="100000">
                    <a:schemeClr val="accent6"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</c:dPt>
          <c:dPt>
            <c:idx val="1"/>
            <c:bubble3D val="0"/>
            <c:spPr>
              <a:gradFill rotWithShape="1">
                <a:gsLst>
                  <a:gs pos="0">
                    <a:schemeClr val="accent2">
                      <a:shade val="51000"/>
                      <a:satMod val="130000"/>
                    </a:schemeClr>
                  </a:gs>
                  <a:gs pos="80000">
                    <a:schemeClr val="accent2">
                      <a:shade val="93000"/>
                      <a:satMod val="130000"/>
                    </a:schemeClr>
                  </a:gs>
                  <a:gs pos="100000">
                    <a:schemeClr val="accent2"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</c:dPt>
          <c:dPt>
            <c:idx val="2"/>
            <c:bubble3D val="0"/>
            <c:spPr>
              <a:gradFill rotWithShape="1">
                <a:gsLst>
                  <a:gs pos="0">
                    <a:srgbClr val="769534"/>
                  </a:gs>
                  <a:gs pos="80000">
                    <a:srgbClr val="9CC746"/>
                  </a:gs>
                  <a:gs pos="100000">
                    <a:srgbClr val="9BC348"/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</c:dPt>
          <c:dPt>
            <c:idx val="3"/>
            <c:bubble3D val="0"/>
            <c:spPr>
              <a:gradFill rotWithShape="1">
                <a:gsLst>
                  <a:gs pos="0">
                    <a:schemeClr val="accent4">
                      <a:shade val="51000"/>
                      <a:satMod val="130000"/>
                    </a:schemeClr>
                  </a:gs>
                  <a:gs pos="80000">
                    <a:schemeClr val="accent4">
                      <a:shade val="93000"/>
                      <a:satMod val="130000"/>
                    </a:schemeClr>
                  </a:gs>
                  <a:gs pos="100000">
                    <a:schemeClr val="accent4"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</c:dPt>
          <c:dPt>
            <c:idx val="4"/>
            <c:bubble3D val="0"/>
            <c:spPr>
              <a:gradFill rotWithShape="1">
                <a:gsLst>
                  <a:gs pos="0">
                    <a:schemeClr val="accent5">
                      <a:shade val="51000"/>
                      <a:satMod val="130000"/>
                    </a:schemeClr>
                  </a:gs>
                  <a:gs pos="80000">
                    <a:schemeClr val="accent5">
                      <a:shade val="93000"/>
                      <a:satMod val="130000"/>
                    </a:schemeClr>
                  </a:gs>
                  <a:gs pos="100000">
                    <a:schemeClr val="accent5"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</c:dPt>
          <c:dPt>
            <c:idx val="5"/>
            <c:bubble3D val="0"/>
            <c:spPr>
              <a:scene3d>
                <a:camera prst="orthographicFront"/>
                <a:lightRig rig="threePt" dir="t"/>
              </a:scene3d>
              <a:sp3d>
                <a:bevelT w="63500" h="25400"/>
              </a:sp3d>
            </c:spPr>
          </c:dPt>
          <c:dPt>
            <c:idx val="6"/>
            <c:bubble3D val="0"/>
            <c:spPr>
              <a:scene3d>
                <a:camera prst="orthographicFront"/>
                <a:lightRig rig="threePt" dir="t"/>
              </a:scene3d>
              <a:sp3d>
                <a:bevelT w="63500" h="25400"/>
              </a:sp3d>
            </c:spPr>
          </c:dPt>
          <c:dLbls>
            <c:dLbl>
              <c:idx val="0"/>
              <c:layout>
                <c:manualLayout>
                  <c:x val="-6.4191110769268755E-2"/>
                  <c:y val="8.2191693212506134E-2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</c:dLbl>
            <c:dLbl>
              <c:idx val="1"/>
              <c:layout>
                <c:manualLayout>
                  <c:x val="-0.11033579364875888"/>
                  <c:y val="3.9721090982381531E-2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</c:dLbl>
            <c:dLbl>
              <c:idx val="2"/>
              <c:layout>
                <c:manualLayout>
                  <c:x val="-0.11254055817159916"/>
                  <c:y val="-0.12759800672768692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</c:dLbl>
            <c:dLbl>
              <c:idx val="3"/>
              <c:layout>
                <c:manualLayout>
                  <c:x val="5.3347230174804888E-2"/>
                  <c:y val="-0.15116354923218522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</c:dLbl>
            <c:dLbl>
              <c:idx val="4"/>
              <c:layout>
                <c:manualLayout>
                  <c:x val="0.10490619750701964"/>
                  <c:y val="-0.12687988489585131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</c:dLbl>
            <c:dLbl>
              <c:idx val="5"/>
              <c:layout>
                <c:manualLayout>
                  <c:x val="9.2675600146992221E-2"/>
                  <c:y val="2.6968152582734295E-3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</c:dLbl>
            <c:dLbl>
              <c:idx val="6"/>
              <c:layout>
                <c:manualLayout>
                  <c:x val="8.3358259338705956E-2"/>
                  <c:y val="6.0545345008203584E-2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</c:dLbl>
            <c:numFmt formatCode="0.0%" sourceLinked="0"/>
            <c:spPr>
              <a:solidFill>
                <a:schemeClr val="bg1"/>
              </a:solidFill>
              <a:ln w="22225"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/>
              </a:sp3d>
            </c:spPr>
            <c:txPr>
              <a:bodyPr/>
              <a:lstStyle/>
              <a:p>
                <a:pPr>
                  <a:defRPr sz="1800" b="1">
                    <a:solidFill>
                      <a:schemeClr val="tx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</c:dLbls>
          <c:cat>
            <c:strRef>
              <c:f>'Analysis Финал'!$C$50:$C$56</c:f>
              <c:strCache>
                <c:ptCount val="7"/>
                <c:pt idx="0">
                  <c:v>  1.    Электроэнергетика (неполный энергобаланс)</c:v>
                </c:pt>
                <c:pt idx="1">
                  <c:v>  2.   Промышленные процессы (недостаточность данных, высокая неопределенность)</c:v>
                </c:pt>
                <c:pt idx="2">
                  <c:v>  3.   Данные по транспорту</c:v>
                </c:pt>
                <c:pt idx="3">
                  <c:v>  4.   Данные по сельскому и лесному хозяйству</c:v>
                </c:pt>
                <c:pt idx="4">
                  <c:v>  5.   Пробелы во временных рядах</c:v>
                </c:pt>
                <c:pt idx="5">
                  <c:v>  6.   Недостаточная детализация</c:v>
                </c:pt>
                <c:pt idx="6">
                  <c:v>  7.   Данные собираются другими организациями, но не доступны для разработки инвентаризации </c:v>
                </c:pt>
              </c:strCache>
            </c:strRef>
          </c:cat>
          <c:val>
            <c:numRef>
              <c:f>'Analysis Финал'!$M$50:$M$56</c:f>
              <c:numCache>
                <c:formatCode>General</c:formatCode>
                <c:ptCount val="7"/>
                <c:pt idx="0">
                  <c:v>2</c:v>
                </c:pt>
                <c:pt idx="1">
                  <c:v>3</c:v>
                </c:pt>
                <c:pt idx="2">
                  <c:v>5</c:v>
                </c:pt>
                <c:pt idx="3">
                  <c:v>3</c:v>
                </c:pt>
                <c:pt idx="4">
                  <c:v>2</c:v>
                </c:pt>
                <c:pt idx="5">
                  <c:v>2</c:v>
                </c:pt>
                <c:pt idx="6">
                  <c:v>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</c:pie3DChart>
    </c:plotArea>
    <c:legend>
      <c:legendPos val="t"/>
      <c:legendEntry>
        <c:idx val="2"/>
        <c:txPr>
          <a:bodyPr/>
          <a:lstStyle/>
          <a:p>
            <a:pPr>
              <a:defRPr sz="1400" b="1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pPr>
            <a:endParaRPr lang="en-US"/>
          </a:p>
        </c:txPr>
      </c:legendEntry>
      <c:legendEntry>
        <c:idx val="6"/>
        <c:txPr>
          <a:bodyPr/>
          <a:lstStyle/>
          <a:p>
            <a:pPr>
              <a:defRPr sz="1400" b="1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pPr>
            <a:endParaRPr lang="en-US"/>
          </a:p>
        </c:txPr>
      </c:legendEntry>
      <c:layout>
        <c:manualLayout>
          <c:xMode val="edge"/>
          <c:yMode val="edge"/>
          <c:x val="0"/>
          <c:y val="6.3479777195849321E-4"/>
          <c:w val="1"/>
          <c:h val="0.33551955765598696"/>
        </c:manualLayout>
      </c:layout>
      <c:overlay val="0"/>
      <c:txPr>
        <a:bodyPr/>
        <a:lstStyle/>
        <a:p>
          <a:pPr>
            <a:defRPr sz="14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defRPr>
          </a:pPr>
          <a:endParaRPr lang="en-US"/>
        </a:p>
      </c:txPr>
    </c:legend>
    <c:plotVisOnly val="1"/>
    <c:dispBlanksAs val="gap"/>
    <c:showDLblsOverMax val="0"/>
  </c:chart>
  <c:spPr>
    <a:gradFill rotWithShape="1">
      <a:gsLst>
        <a:gs pos="0">
          <a:srgbClr val="10CF9B">
            <a:shade val="51000"/>
            <a:satMod val="130000"/>
          </a:srgbClr>
        </a:gs>
        <a:gs pos="80000">
          <a:srgbClr val="10CF9B">
            <a:shade val="93000"/>
            <a:satMod val="130000"/>
          </a:srgbClr>
        </a:gs>
        <a:gs pos="100000">
          <a:srgbClr val="10CF9B">
            <a:shade val="94000"/>
            <a:satMod val="135000"/>
          </a:srgbClr>
        </a:gs>
      </a:gsLst>
      <a:lin ang="16200000" scaled="0"/>
    </a:gradFill>
    <a:ln>
      <a:noFill/>
    </a:ln>
    <a:effectLst>
      <a:outerShdw blurRad="40000" dist="23000" dir="5400000" rotWithShape="0">
        <a:srgbClr val="000000">
          <a:alpha val="35000"/>
        </a:srgbClr>
      </a:outerShdw>
    </a:effectLst>
    <a:scene3d>
      <a:camera prst="orthographicFront">
        <a:rot lat="0" lon="0" rev="0"/>
      </a:camera>
      <a:lightRig rig="threePt" dir="t">
        <a:rot lat="0" lon="0" rev="1200000"/>
      </a:lightRig>
    </a:scene3d>
    <a:sp3d>
      <a:bevelT w="63500" h="25400"/>
    </a:sp3d>
  </c:spPr>
  <c:txPr>
    <a:bodyPr/>
    <a:lstStyle/>
    <a:p>
      <a:pPr>
        <a:defRPr>
          <a:solidFill>
            <a:sysClr val="window" lastClr="FFFFFF"/>
          </a:solidFill>
          <a:latin typeface="+mn-lt"/>
          <a:ea typeface="+mn-ea"/>
          <a:cs typeface="+mn-cs"/>
        </a:defRPr>
      </a:pPr>
      <a:endParaRPr lang="en-US"/>
    </a:p>
  </c:txPr>
  <c:externalData r:id="rId2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view3D>
      <c:rotX val="30"/>
      <c:rotY val="0"/>
      <c:rAngAx val="0"/>
      <c:perspective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2.4074755485873792E-2"/>
          <c:y val="0.28681879037332886"/>
          <c:w val="0.94473027597572401"/>
          <c:h val="0.71318130661918322"/>
        </c:manualLayout>
      </c:layout>
      <c:pie3DChart>
        <c:varyColors val="1"/>
        <c:ser>
          <c:idx val="0"/>
          <c:order val="0"/>
          <c:explosion val="25"/>
          <c:dPt>
            <c:idx val="0"/>
            <c:bubble3D val="0"/>
            <c:spPr>
              <a:gradFill rotWithShape="1">
                <a:gsLst>
                  <a:gs pos="0">
                    <a:schemeClr val="accent6">
                      <a:shade val="51000"/>
                      <a:satMod val="130000"/>
                    </a:schemeClr>
                  </a:gs>
                  <a:gs pos="80000">
                    <a:schemeClr val="accent6">
                      <a:shade val="93000"/>
                      <a:satMod val="130000"/>
                    </a:schemeClr>
                  </a:gs>
                  <a:gs pos="100000">
                    <a:schemeClr val="accent6"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</c:dPt>
          <c:dPt>
            <c:idx val="1"/>
            <c:bubble3D val="0"/>
            <c:spPr>
              <a:gradFill rotWithShape="1">
                <a:gsLst>
                  <a:gs pos="0">
                    <a:schemeClr val="accent2">
                      <a:shade val="51000"/>
                      <a:satMod val="130000"/>
                    </a:schemeClr>
                  </a:gs>
                  <a:gs pos="80000">
                    <a:schemeClr val="accent2">
                      <a:shade val="93000"/>
                      <a:satMod val="130000"/>
                    </a:schemeClr>
                  </a:gs>
                  <a:gs pos="100000">
                    <a:schemeClr val="accent2"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</c:dPt>
          <c:dPt>
            <c:idx val="2"/>
            <c:bubble3D val="0"/>
            <c:spPr>
              <a:gradFill rotWithShape="1">
                <a:gsLst>
                  <a:gs pos="0">
                    <a:srgbClr val="769534"/>
                  </a:gs>
                  <a:gs pos="80000">
                    <a:srgbClr val="9CC746"/>
                  </a:gs>
                  <a:gs pos="100000">
                    <a:srgbClr val="9BC348"/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</c:dPt>
          <c:dPt>
            <c:idx val="3"/>
            <c:bubble3D val="0"/>
            <c:spPr>
              <a:gradFill rotWithShape="1">
                <a:gsLst>
                  <a:gs pos="0">
                    <a:schemeClr val="accent4">
                      <a:shade val="51000"/>
                      <a:satMod val="130000"/>
                    </a:schemeClr>
                  </a:gs>
                  <a:gs pos="80000">
                    <a:schemeClr val="accent4">
                      <a:shade val="93000"/>
                      <a:satMod val="130000"/>
                    </a:schemeClr>
                  </a:gs>
                  <a:gs pos="100000">
                    <a:schemeClr val="accent4"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</c:dPt>
          <c:dPt>
            <c:idx val="4"/>
            <c:bubble3D val="0"/>
            <c:spPr>
              <a:gradFill rotWithShape="1">
                <a:gsLst>
                  <a:gs pos="0">
                    <a:schemeClr val="accent5">
                      <a:shade val="51000"/>
                      <a:satMod val="130000"/>
                    </a:schemeClr>
                  </a:gs>
                  <a:gs pos="80000">
                    <a:schemeClr val="accent5">
                      <a:shade val="93000"/>
                      <a:satMod val="130000"/>
                    </a:schemeClr>
                  </a:gs>
                  <a:gs pos="100000">
                    <a:schemeClr val="accent5"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</c:dPt>
          <c:dLbls>
            <c:dLbl>
              <c:idx val="0"/>
              <c:layout>
                <c:manualLayout>
                  <c:x val="-0.19915005346502157"/>
                  <c:y val="-0.11047764343111742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</c:dLbl>
            <c:dLbl>
              <c:idx val="1"/>
              <c:layout>
                <c:manualLayout>
                  <c:x val="0.1352045213204672"/>
                  <c:y val="-0.12755390200148786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</c:dLbl>
            <c:dLbl>
              <c:idx val="2"/>
              <c:layout>
                <c:manualLayout>
                  <c:x val="-8.6030791810351396E-3"/>
                  <c:y val="1.3344980273737657E-2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</c:dLbl>
            <c:dLbl>
              <c:idx val="4"/>
              <c:layout>
                <c:manualLayout>
                  <c:x val="8.9831839590987242E-2"/>
                  <c:y val="4.3654255888229181E-2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</c:dLbl>
            <c:numFmt formatCode="0.0%" sourceLinked="0"/>
            <c:spPr>
              <a:solidFill>
                <a:schemeClr val="bg1"/>
              </a:solidFill>
              <a:ln w="22225"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/>
              </a:sp3d>
            </c:spPr>
            <c:txPr>
              <a:bodyPr/>
              <a:lstStyle/>
              <a:p>
                <a:pPr>
                  <a:defRPr sz="1800" b="1">
                    <a:solidFill>
                      <a:schemeClr val="tx1"/>
                    </a:solidFill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</c:dLbls>
          <c:cat>
            <c:strRef>
              <c:f>'Analysis Финал'!$D$63:$E$66</c:f>
              <c:strCache>
                <c:ptCount val="4"/>
                <c:pt idx="0">
                  <c:v>  1.    Национальные КВ (специфические для страны)</c:v>
                </c:pt>
                <c:pt idx="1">
                  <c:v>  2.    КВ ЕМЕП/ЕАОС </c:v>
                </c:pt>
                <c:pt idx="2">
                  <c:v>  3.    КВ EPA, AP-42 (США)</c:v>
                </c:pt>
                <c:pt idx="3">
                  <c:v>  4.    Другие КВ</c:v>
                </c:pt>
              </c:strCache>
            </c:strRef>
          </c:cat>
          <c:val>
            <c:numRef>
              <c:f>'Analysis Финал'!$M$63:$M$66</c:f>
              <c:numCache>
                <c:formatCode>General</c:formatCode>
                <c:ptCount val="4"/>
                <c:pt idx="0">
                  <c:v>5</c:v>
                </c:pt>
                <c:pt idx="1">
                  <c:v>5</c:v>
                </c:pt>
                <c:pt idx="2">
                  <c:v>0</c:v>
                </c:pt>
                <c:pt idx="3">
                  <c:v>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</c:pie3DChart>
    </c:plotArea>
    <c:legend>
      <c:legendPos val="t"/>
      <c:legendEntry>
        <c:idx val="0"/>
        <c:txPr>
          <a:bodyPr/>
          <a:lstStyle/>
          <a:p>
            <a:pPr>
              <a:defRPr sz="1800" b="1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pPr>
            <a:endParaRPr lang="en-US"/>
          </a:p>
        </c:txPr>
      </c:legendEntry>
      <c:legendEntry>
        <c:idx val="1"/>
        <c:txPr>
          <a:bodyPr/>
          <a:lstStyle/>
          <a:p>
            <a:pPr>
              <a:defRPr sz="1800" b="1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pPr>
            <a:endParaRPr lang="en-US"/>
          </a:p>
        </c:txPr>
      </c:legendEntry>
      <c:layout>
        <c:manualLayout>
          <c:xMode val="edge"/>
          <c:yMode val="edge"/>
          <c:x val="1.3531601753884417E-2"/>
          <c:y val="1.7732755500922678E-2"/>
          <c:w val="0.98646839824611554"/>
          <c:h val="0.21449534944199725"/>
        </c:manualLayout>
      </c:layout>
      <c:overlay val="0"/>
      <c:txPr>
        <a:bodyPr/>
        <a:lstStyle/>
        <a:p>
          <a:pPr>
            <a:defRPr sz="18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defRPr>
          </a:pPr>
          <a:endParaRPr lang="en-US"/>
        </a:p>
      </c:txPr>
    </c:legend>
    <c:plotVisOnly val="1"/>
    <c:dispBlanksAs val="gap"/>
    <c:showDLblsOverMax val="0"/>
  </c:chart>
  <c:spPr>
    <a:gradFill rotWithShape="1">
      <a:gsLst>
        <a:gs pos="0">
          <a:srgbClr val="10CF9B">
            <a:shade val="51000"/>
            <a:satMod val="130000"/>
          </a:srgbClr>
        </a:gs>
        <a:gs pos="80000">
          <a:srgbClr val="10CF9B">
            <a:shade val="93000"/>
            <a:satMod val="130000"/>
          </a:srgbClr>
        </a:gs>
        <a:gs pos="100000">
          <a:srgbClr val="10CF9B">
            <a:shade val="94000"/>
            <a:satMod val="135000"/>
          </a:srgbClr>
        </a:gs>
      </a:gsLst>
      <a:lin ang="16200000" scaled="0"/>
    </a:gradFill>
    <a:ln>
      <a:noFill/>
    </a:ln>
    <a:effectLst>
      <a:outerShdw blurRad="40000" dist="23000" dir="5400000" rotWithShape="0">
        <a:srgbClr val="000000">
          <a:alpha val="35000"/>
        </a:srgbClr>
      </a:outerShdw>
    </a:effectLst>
    <a:scene3d>
      <a:camera prst="orthographicFront">
        <a:rot lat="0" lon="0" rev="0"/>
      </a:camera>
      <a:lightRig rig="threePt" dir="t">
        <a:rot lat="0" lon="0" rev="1200000"/>
      </a:lightRig>
    </a:scene3d>
    <a:sp3d>
      <a:bevelT w="63500" h="25400"/>
    </a:sp3d>
  </c:spPr>
  <c:txPr>
    <a:bodyPr/>
    <a:lstStyle/>
    <a:p>
      <a:pPr>
        <a:defRPr>
          <a:solidFill>
            <a:sysClr val="window" lastClr="FFFFFF"/>
          </a:solidFill>
          <a:latin typeface="+mn-lt"/>
          <a:ea typeface="+mn-ea"/>
          <a:cs typeface="+mn-cs"/>
        </a:defRPr>
      </a:pPr>
      <a:endParaRPr lang="en-US"/>
    </a:p>
  </c:txPr>
  <c:externalData r:id="rId2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5.2669145523476235E-2"/>
          <c:y val="0.30749857603619535"/>
          <c:w val="0.87965851272308104"/>
          <c:h val="0.68158279514958697"/>
        </c:manualLayout>
      </c:layout>
      <c:pie3DChart>
        <c:varyColors val="1"/>
        <c:ser>
          <c:idx val="0"/>
          <c:order val="0"/>
          <c:explosion val="25"/>
          <c:dPt>
            <c:idx val="0"/>
            <c:bubble3D val="0"/>
            <c:spPr>
              <a:gradFill rotWithShape="1">
                <a:gsLst>
                  <a:gs pos="0">
                    <a:schemeClr val="accent6">
                      <a:shade val="51000"/>
                      <a:satMod val="130000"/>
                    </a:schemeClr>
                  </a:gs>
                  <a:gs pos="80000">
                    <a:schemeClr val="accent6">
                      <a:shade val="93000"/>
                      <a:satMod val="130000"/>
                    </a:schemeClr>
                  </a:gs>
                  <a:gs pos="100000">
                    <a:schemeClr val="accent6"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</c:dPt>
          <c:dPt>
            <c:idx val="1"/>
            <c:bubble3D val="0"/>
            <c:spPr>
              <a:gradFill rotWithShape="1">
                <a:gsLst>
                  <a:gs pos="0">
                    <a:schemeClr val="accent2">
                      <a:shade val="51000"/>
                      <a:satMod val="130000"/>
                    </a:schemeClr>
                  </a:gs>
                  <a:gs pos="80000">
                    <a:schemeClr val="accent2">
                      <a:shade val="93000"/>
                      <a:satMod val="130000"/>
                    </a:schemeClr>
                  </a:gs>
                  <a:gs pos="100000">
                    <a:schemeClr val="accent2"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</c:dPt>
          <c:dPt>
            <c:idx val="2"/>
            <c:bubble3D val="0"/>
            <c:spPr>
              <a:gradFill rotWithShape="1">
                <a:gsLst>
                  <a:gs pos="0">
                    <a:schemeClr val="accent3">
                      <a:shade val="51000"/>
                      <a:satMod val="130000"/>
                    </a:schemeClr>
                  </a:gs>
                  <a:gs pos="80000">
                    <a:schemeClr val="accent3">
                      <a:shade val="93000"/>
                      <a:satMod val="130000"/>
                    </a:schemeClr>
                  </a:gs>
                  <a:gs pos="100000">
                    <a:schemeClr val="accent3"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</c:dPt>
          <c:dPt>
            <c:idx val="3"/>
            <c:bubble3D val="0"/>
            <c:spPr>
              <a:gradFill rotWithShape="1">
                <a:gsLst>
                  <a:gs pos="0">
                    <a:schemeClr val="accent4">
                      <a:shade val="51000"/>
                      <a:satMod val="130000"/>
                    </a:schemeClr>
                  </a:gs>
                  <a:gs pos="80000">
                    <a:schemeClr val="accent4">
                      <a:shade val="93000"/>
                      <a:satMod val="130000"/>
                    </a:schemeClr>
                  </a:gs>
                  <a:gs pos="100000">
                    <a:schemeClr val="accent4"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</c:dPt>
          <c:dPt>
            <c:idx val="4"/>
            <c:bubble3D val="0"/>
            <c:spPr>
              <a:gradFill rotWithShape="1">
                <a:gsLst>
                  <a:gs pos="0">
                    <a:schemeClr val="accent5">
                      <a:shade val="51000"/>
                      <a:satMod val="130000"/>
                    </a:schemeClr>
                  </a:gs>
                  <a:gs pos="80000">
                    <a:schemeClr val="accent5">
                      <a:shade val="93000"/>
                      <a:satMod val="130000"/>
                    </a:schemeClr>
                  </a:gs>
                  <a:gs pos="100000">
                    <a:schemeClr val="accent5"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</c:dPt>
          <c:dLbls>
            <c:dLbl>
              <c:idx val="0"/>
              <c:layout>
                <c:manualLayout>
                  <c:x val="-6.3583737695323883E-2"/>
                  <c:y val="7.1213797519060706E-2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</c:dLbl>
            <c:dLbl>
              <c:idx val="1"/>
              <c:layout>
                <c:manualLayout>
                  <c:x val="-9.1679382370476667E-2"/>
                  <c:y val="3.9890010640653596E-3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</c:dLbl>
            <c:dLbl>
              <c:idx val="4"/>
              <c:layout>
                <c:manualLayout>
                  <c:x val="8.9831839590987242E-2"/>
                  <c:y val="4.3654255888229181E-2"/>
                </c:manualLayout>
              </c:layout>
              <c:spPr>
                <a:solidFill>
                  <a:schemeClr val="bg1"/>
                </a:solidFill>
                <a:ln w="22225">
                  <a:noFill/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  <a:scene3d>
                  <a:camera prst="orthographicFront"/>
                  <a:lightRig rig="threePt" dir="t"/>
                </a:scene3d>
                <a:sp3d>
                  <a:bevelT/>
                </a:sp3d>
              </c:spPr>
              <c:txPr>
                <a:bodyPr/>
                <a:lstStyle/>
                <a:p>
                  <a:pPr>
                    <a:defRPr sz="1800" b="1">
                      <a:solidFill>
                        <a:schemeClr val="tx1"/>
                      </a:solidFill>
                      <a:effectLst>
                        <a:outerShdw blurRad="38100" dist="38100" dir="2700000" algn="tl">
                          <a:srgbClr val="000000">
                            <a:alpha val="43137"/>
                          </a:srgbClr>
                        </a:outerShdw>
                      </a:effectLst>
                    </a:defRPr>
                  </a:pPr>
                  <a:endParaRPr lang="en-US"/>
                </a:p>
              </c:txPr>
              <c:showLegendKey val="0"/>
              <c:showVal val="0"/>
              <c:showCatName val="0"/>
              <c:showSerName val="0"/>
              <c:showPercent val="1"/>
              <c:showBubbleSize val="0"/>
            </c:dLbl>
            <c:spPr>
              <a:solidFill>
                <a:schemeClr val="bg1"/>
              </a:solidFill>
              <a:ln w="22225"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/>
              </a:sp3d>
            </c:spPr>
            <c:txPr>
              <a:bodyPr/>
              <a:lstStyle/>
              <a:p>
                <a:pPr>
                  <a:defRPr sz="1600" b="1">
                    <a:solidFill>
                      <a:schemeClr val="tx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</c:dLbls>
          <c:cat>
            <c:strRef>
              <c:f>'Analysis Финал'!$C$82:$C$86</c:f>
              <c:strCache>
                <c:ptCount val="5"/>
                <c:pt idx="0">
                  <c:v>  1.   Энергетика</c:v>
                </c:pt>
                <c:pt idx="1">
                  <c:v>  2.   Промышленные процессы и использование продукции</c:v>
                </c:pt>
                <c:pt idx="2">
                  <c:v>  3.   Сельское и лесное хозяйства</c:v>
                </c:pt>
                <c:pt idx="3">
                  <c:v>  4.    Транспорт</c:v>
                </c:pt>
                <c:pt idx="4">
                  <c:v>  5.    Отходы</c:v>
                </c:pt>
              </c:strCache>
            </c:strRef>
          </c:cat>
          <c:val>
            <c:numRef>
              <c:f>'Analysis Финал'!$M$82:$M$86</c:f>
              <c:numCache>
                <c:formatCode>General</c:formatCode>
                <c:ptCount val="5"/>
                <c:pt idx="0">
                  <c:v>3</c:v>
                </c:pt>
                <c:pt idx="1">
                  <c:v>4</c:v>
                </c:pt>
                <c:pt idx="2">
                  <c:v>4</c:v>
                </c:pt>
                <c:pt idx="3">
                  <c:v>6</c:v>
                </c:pt>
                <c:pt idx="4">
                  <c:v>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</c:pie3DChart>
    </c:plotArea>
    <c:legend>
      <c:legendPos val="t"/>
      <c:legendEntry>
        <c:idx val="3"/>
        <c:txPr>
          <a:bodyPr/>
          <a:lstStyle/>
          <a:p>
            <a:pPr>
              <a:defRPr sz="1600" b="1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pPr>
            <a:endParaRPr lang="en-US"/>
          </a:p>
        </c:txPr>
      </c:legendEntry>
      <c:legendEntry>
        <c:idx val="4"/>
        <c:txPr>
          <a:bodyPr/>
          <a:lstStyle/>
          <a:p>
            <a:pPr>
              <a:defRPr sz="1600" b="1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pPr>
            <a:endParaRPr lang="en-US"/>
          </a:p>
        </c:txPr>
      </c:legendEntry>
      <c:layout>
        <c:manualLayout>
          <c:xMode val="edge"/>
          <c:yMode val="edge"/>
          <c:x val="0.14102435112277631"/>
          <c:y val="1.6092111215140072E-2"/>
          <c:w val="0.77080562846310874"/>
          <c:h val="0.26924541600479701"/>
        </c:manualLayout>
      </c:layout>
      <c:overlay val="0"/>
      <c:txPr>
        <a:bodyPr/>
        <a:lstStyle/>
        <a:p>
          <a:pPr>
            <a:defRPr sz="1600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defRPr>
          </a:pPr>
          <a:endParaRPr lang="en-US"/>
        </a:p>
      </c:txPr>
    </c:legend>
    <c:plotVisOnly val="1"/>
    <c:dispBlanksAs val="gap"/>
    <c:showDLblsOverMax val="0"/>
  </c:chart>
  <c:spPr>
    <a:gradFill rotWithShape="1">
      <a:gsLst>
        <a:gs pos="0">
          <a:srgbClr val="10CF9B">
            <a:shade val="51000"/>
            <a:satMod val="130000"/>
          </a:srgbClr>
        </a:gs>
        <a:gs pos="80000">
          <a:srgbClr val="10CF9B">
            <a:shade val="93000"/>
            <a:satMod val="130000"/>
          </a:srgbClr>
        </a:gs>
        <a:gs pos="100000">
          <a:srgbClr val="10CF9B">
            <a:shade val="94000"/>
            <a:satMod val="135000"/>
          </a:srgbClr>
        </a:gs>
      </a:gsLst>
      <a:lin ang="16200000" scaled="0"/>
    </a:gradFill>
    <a:ln>
      <a:noFill/>
    </a:ln>
    <a:effectLst>
      <a:outerShdw blurRad="40000" dist="23000" dir="5400000" rotWithShape="0">
        <a:srgbClr val="000000">
          <a:alpha val="35000"/>
        </a:srgbClr>
      </a:outerShdw>
    </a:effectLst>
    <a:scene3d>
      <a:camera prst="orthographicFront">
        <a:rot lat="0" lon="0" rev="0"/>
      </a:camera>
      <a:lightRig rig="threePt" dir="t">
        <a:rot lat="0" lon="0" rev="1200000"/>
      </a:lightRig>
    </a:scene3d>
    <a:sp3d>
      <a:bevelT w="63500" h="25400"/>
    </a:sp3d>
  </c:spPr>
  <c:txPr>
    <a:bodyPr/>
    <a:lstStyle/>
    <a:p>
      <a:pPr>
        <a:defRPr>
          <a:solidFill>
            <a:sysClr val="window" lastClr="FFFFFF"/>
          </a:solidFill>
          <a:latin typeface="+mn-lt"/>
          <a:ea typeface="+mn-ea"/>
          <a:cs typeface="+mn-cs"/>
        </a:defRPr>
      </a:pPr>
      <a:endParaRPr lang="en-US"/>
    </a:p>
  </c:txPr>
  <c:externalData r:id="rId2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view3D>
      <c:rotX val="30"/>
      <c:rotY val="0"/>
      <c:rAngAx val="0"/>
      <c:perspective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2.9964038314914603E-2"/>
          <c:y val="0.32174628744954259"/>
          <c:w val="0.89869835714980084"/>
          <c:h val="0.67790745472725256"/>
        </c:manualLayout>
      </c:layout>
      <c:pie3DChart>
        <c:varyColors val="1"/>
        <c:ser>
          <c:idx val="0"/>
          <c:order val="0"/>
          <c:explosion val="25"/>
          <c:dPt>
            <c:idx val="0"/>
            <c:bubble3D val="0"/>
            <c:spPr>
              <a:gradFill rotWithShape="1">
                <a:gsLst>
                  <a:gs pos="0">
                    <a:schemeClr val="accent6">
                      <a:shade val="51000"/>
                      <a:satMod val="130000"/>
                    </a:schemeClr>
                  </a:gs>
                  <a:gs pos="80000">
                    <a:schemeClr val="accent6">
                      <a:shade val="93000"/>
                      <a:satMod val="130000"/>
                    </a:schemeClr>
                  </a:gs>
                  <a:gs pos="100000">
                    <a:schemeClr val="accent6"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</c:dPt>
          <c:dPt>
            <c:idx val="1"/>
            <c:bubble3D val="0"/>
            <c:spPr>
              <a:gradFill rotWithShape="1">
                <a:gsLst>
                  <a:gs pos="0">
                    <a:schemeClr val="accent2">
                      <a:shade val="51000"/>
                      <a:satMod val="130000"/>
                    </a:schemeClr>
                  </a:gs>
                  <a:gs pos="80000">
                    <a:schemeClr val="accent2">
                      <a:shade val="93000"/>
                      <a:satMod val="130000"/>
                    </a:schemeClr>
                  </a:gs>
                  <a:gs pos="100000">
                    <a:schemeClr val="accent2"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</c:dPt>
          <c:dPt>
            <c:idx val="2"/>
            <c:bubble3D val="0"/>
            <c:spPr>
              <a:gradFill rotWithShape="1">
                <a:gsLst>
                  <a:gs pos="0">
                    <a:srgbClr val="769534"/>
                  </a:gs>
                  <a:gs pos="80000">
                    <a:srgbClr val="9CC746"/>
                  </a:gs>
                  <a:gs pos="100000">
                    <a:srgbClr val="9BC348"/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</c:dPt>
          <c:dPt>
            <c:idx val="3"/>
            <c:bubble3D val="0"/>
            <c:spPr>
              <a:gradFill rotWithShape="1">
                <a:gsLst>
                  <a:gs pos="0">
                    <a:schemeClr val="accent4">
                      <a:shade val="51000"/>
                      <a:satMod val="130000"/>
                    </a:schemeClr>
                  </a:gs>
                  <a:gs pos="80000">
                    <a:schemeClr val="accent4">
                      <a:shade val="93000"/>
                      <a:satMod val="130000"/>
                    </a:schemeClr>
                  </a:gs>
                  <a:gs pos="100000">
                    <a:schemeClr val="accent4"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</c:dPt>
          <c:dPt>
            <c:idx val="4"/>
            <c:bubble3D val="0"/>
            <c:spPr>
              <a:gradFill rotWithShape="1">
                <a:gsLst>
                  <a:gs pos="0">
                    <a:schemeClr val="accent5">
                      <a:shade val="51000"/>
                      <a:satMod val="130000"/>
                    </a:schemeClr>
                  </a:gs>
                  <a:gs pos="80000">
                    <a:schemeClr val="accent5">
                      <a:shade val="93000"/>
                      <a:satMod val="130000"/>
                    </a:schemeClr>
                  </a:gs>
                  <a:gs pos="100000">
                    <a:schemeClr val="accent5"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</c:dPt>
          <c:dLbls>
            <c:dLbl>
              <c:idx val="0"/>
              <c:layout>
                <c:manualLayout>
                  <c:x val="-0.10851065327015072"/>
                  <c:y val="6.8551658424079065E-2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</c:dLbl>
            <c:dLbl>
              <c:idx val="1"/>
              <c:layout>
                <c:manualLayout>
                  <c:x val="-8.3186424838818177E-2"/>
                  <c:y val="-0.19599380439983641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</c:dLbl>
            <c:dLbl>
              <c:idx val="2"/>
              <c:layout>
                <c:manualLayout>
                  <c:x val="9.4205476733663251E-2"/>
                  <c:y val="-0.16831787468728113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</c:dLbl>
            <c:dLbl>
              <c:idx val="3"/>
              <c:layout>
                <c:manualLayout>
                  <c:x val="0.13705865878150628"/>
                  <c:y val="1.3152818733163679E-2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</c:dLbl>
            <c:dLbl>
              <c:idx val="4"/>
              <c:layout>
                <c:manualLayout>
                  <c:x val="8.9831910754332889E-2"/>
                  <c:y val="8.3152187885910347E-2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</c:dLbl>
            <c:numFmt formatCode="0.0%" sourceLinked="0"/>
            <c:spPr>
              <a:solidFill>
                <a:schemeClr val="bg1"/>
              </a:solidFill>
              <a:ln w="22225"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/>
              </a:sp3d>
            </c:spPr>
            <c:txPr>
              <a:bodyPr/>
              <a:lstStyle/>
              <a:p>
                <a:pPr>
                  <a:defRPr sz="1800" b="1">
                    <a:solidFill>
                      <a:schemeClr val="tx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</c:dLbls>
          <c:cat>
            <c:strRef>
              <c:f>'Analysis Финал'!$D$90:$E$94</c:f>
              <c:strCache>
                <c:ptCount val="5"/>
                <c:pt idx="0">
                  <c:v>  1.   Недостаток финансирования</c:v>
                </c:pt>
                <c:pt idx="1">
                  <c:v>  2.   Недостаточность институциональной базы </c:v>
                </c:pt>
                <c:pt idx="2">
                  <c:v>  3.   Недостаточный профессиональный уровень национальных экспертов</c:v>
                </c:pt>
                <c:pt idx="3">
                  <c:v>  4.   Недостаточно развита система статистической отчетности </c:v>
                </c:pt>
                <c:pt idx="4">
                  <c:v>  5.   Другое (пожалуйста, укажите что)</c:v>
                </c:pt>
              </c:strCache>
            </c:strRef>
          </c:cat>
          <c:val>
            <c:numRef>
              <c:f>'Analysis Финал'!$M$90:$M$94</c:f>
              <c:numCache>
                <c:formatCode>General</c:formatCode>
                <c:ptCount val="5"/>
                <c:pt idx="0">
                  <c:v>4</c:v>
                </c:pt>
                <c:pt idx="1">
                  <c:v>5</c:v>
                </c:pt>
                <c:pt idx="2">
                  <c:v>2</c:v>
                </c:pt>
                <c:pt idx="3">
                  <c:v>4</c:v>
                </c:pt>
                <c:pt idx="4">
                  <c:v>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</c:pie3DChart>
    </c:plotArea>
    <c:legend>
      <c:legendPos val="t"/>
      <c:legendEntry>
        <c:idx val="1"/>
        <c:txPr>
          <a:bodyPr/>
          <a:lstStyle/>
          <a:p>
            <a:pPr>
              <a:defRPr sz="1600" b="1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pPr>
            <a:endParaRPr lang="en-US"/>
          </a:p>
        </c:txPr>
      </c:legendEntry>
      <c:layout>
        <c:manualLayout>
          <c:xMode val="edge"/>
          <c:yMode val="edge"/>
          <c:x val="4.4381136385729561E-2"/>
          <c:y val="1.4281005814168799E-2"/>
          <c:w val="0.93592908525323226"/>
          <c:h val="0.28011739436358923"/>
        </c:manualLayout>
      </c:layout>
      <c:overlay val="0"/>
      <c:txPr>
        <a:bodyPr/>
        <a:lstStyle/>
        <a:p>
          <a:pPr>
            <a:defRPr sz="16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defRPr>
          </a:pPr>
          <a:endParaRPr lang="en-US"/>
        </a:p>
      </c:txPr>
    </c:legend>
    <c:plotVisOnly val="1"/>
    <c:dispBlanksAs val="gap"/>
    <c:showDLblsOverMax val="0"/>
  </c:chart>
  <c:spPr>
    <a:gradFill rotWithShape="1">
      <a:gsLst>
        <a:gs pos="0">
          <a:srgbClr val="10CF9B">
            <a:shade val="51000"/>
            <a:satMod val="130000"/>
          </a:srgbClr>
        </a:gs>
        <a:gs pos="80000">
          <a:srgbClr val="10CF9B">
            <a:shade val="93000"/>
            <a:satMod val="130000"/>
          </a:srgbClr>
        </a:gs>
        <a:gs pos="100000">
          <a:srgbClr val="10CF9B">
            <a:shade val="94000"/>
            <a:satMod val="135000"/>
          </a:srgbClr>
        </a:gs>
      </a:gsLst>
      <a:lin ang="16200000" scaled="0"/>
    </a:gradFill>
    <a:ln>
      <a:noFill/>
    </a:ln>
    <a:effectLst>
      <a:outerShdw blurRad="40000" dist="23000" dir="5400000" rotWithShape="0">
        <a:srgbClr val="000000">
          <a:alpha val="35000"/>
        </a:srgbClr>
      </a:outerShdw>
    </a:effectLst>
    <a:scene3d>
      <a:camera prst="orthographicFront">
        <a:rot lat="0" lon="0" rev="0"/>
      </a:camera>
      <a:lightRig rig="threePt" dir="t">
        <a:rot lat="0" lon="0" rev="1200000"/>
      </a:lightRig>
    </a:scene3d>
    <a:sp3d>
      <a:bevelT w="63500" h="25400"/>
    </a:sp3d>
  </c:spPr>
  <c:txPr>
    <a:bodyPr/>
    <a:lstStyle/>
    <a:p>
      <a:pPr>
        <a:defRPr>
          <a:solidFill>
            <a:sysClr val="window" lastClr="FFFFFF"/>
          </a:solidFill>
          <a:latin typeface="+mn-lt"/>
          <a:ea typeface="+mn-ea"/>
          <a:cs typeface="+mn-cs"/>
        </a:defRPr>
      </a:pPr>
      <a:endParaRPr lang="en-US"/>
    </a:p>
  </c:txPr>
  <c:externalData r:id="rId2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4.0364802656335678E-2"/>
          <c:y val="0.32363096659662355"/>
          <c:w val="0.92549917371439683"/>
          <c:h val="0.67636899188924771"/>
        </c:manualLayout>
      </c:layout>
      <c:pie3DChart>
        <c:varyColors val="1"/>
        <c:ser>
          <c:idx val="0"/>
          <c:order val="0"/>
          <c:explosion val="25"/>
          <c:dPt>
            <c:idx val="0"/>
            <c:bubble3D val="0"/>
            <c:spPr>
              <a:gradFill rotWithShape="1">
                <a:gsLst>
                  <a:gs pos="0">
                    <a:schemeClr val="accent6">
                      <a:shade val="51000"/>
                      <a:satMod val="130000"/>
                    </a:schemeClr>
                  </a:gs>
                  <a:gs pos="80000">
                    <a:schemeClr val="accent6">
                      <a:shade val="93000"/>
                      <a:satMod val="130000"/>
                      <a:lumMod val="80000"/>
                      <a:lumOff val="20000"/>
                    </a:schemeClr>
                  </a:gs>
                  <a:gs pos="100000">
                    <a:schemeClr val="accent6">
                      <a:shade val="94000"/>
                      <a:satMod val="135000"/>
                      <a:lumMod val="60000"/>
                      <a:lumOff val="40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</c:dPt>
          <c:dPt>
            <c:idx val="1"/>
            <c:bubble3D val="0"/>
            <c:spPr>
              <a:gradFill rotWithShape="1">
                <a:gsLst>
                  <a:gs pos="0">
                    <a:schemeClr val="accent2">
                      <a:shade val="51000"/>
                      <a:satMod val="130000"/>
                    </a:schemeClr>
                  </a:gs>
                  <a:gs pos="80000">
                    <a:schemeClr val="accent2">
                      <a:shade val="93000"/>
                      <a:satMod val="130000"/>
                    </a:schemeClr>
                  </a:gs>
                  <a:gs pos="100000">
                    <a:schemeClr val="accent2"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</c:dPt>
          <c:dPt>
            <c:idx val="2"/>
            <c:bubble3D val="0"/>
            <c:spPr>
              <a:gradFill rotWithShape="1">
                <a:gsLst>
                  <a:gs pos="0">
                    <a:schemeClr val="accent3">
                      <a:shade val="51000"/>
                      <a:satMod val="130000"/>
                    </a:schemeClr>
                  </a:gs>
                  <a:gs pos="80000">
                    <a:schemeClr val="accent3">
                      <a:shade val="93000"/>
                      <a:satMod val="130000"/>
                    </a:schemeClr>
                  </a:gs>
                  <a:gs pos="100000">
                    <a:schemeClr val="accent3"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</c:dPt>
          <c:dPt>
            <c:idx val="3"/>
            <c:bubble3D val="0"/>
            <c:spPr>
              <a:gradFill rotWithShape="1">
                <a:gsLst>
                  <a:gs pos="0">
                    <a:schemeClr val="accent4">
                      <a:shade val="51000"/>
                      <a:satMod val="130000"/>
                    </a:schemeClr>
                  </a:gs>
                  <a:gs pos="80000">
                    <a:schemeClr val="accent4">
                      <a:shade val="93000"/>
                      <a:satMod val="130000"/>
                    </a:schemeClr>
                  </a:gs>
                  <a:gs pos="100000">
                    <a:schemeClr val="accent4"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</c:dPt>
          <c:dPt>
            <c:idx val="4"/>
            <c:bubble3D val="0"/>
            <c:spPr>
              <a:gradFill rotWithShape="1">
                <a:gsLst>
                  <a:gs pos="0">
                    <a:schemeClr val="accent5">
                      <a:shade val="51000"/>
                      <a:satMod val="130000"/>
                    </a:schemeClr>
                  </a:gs>
                  <a:gs pos="80000">
                    <a:schemeClr val="accent5">
                      <a:shade val="93000"/>
                      <a:satMod val="130000"/>
                    </a:schemeClr>
                  </a:gs>
                  <a:gs pos="100000">
                    <a:schemeClr val="accent5"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</c:dPt>
          <c:dLbls>
            <c:dLbl>
              <c:idx val="0"/>
              <c:layout>
                <c:manualLayout>
                  <c:x val="-7.8044200692590146E-2"/>
                  <c:y val="7.9113425386459754E-2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</c:dLbl>
            <c:dLbl>
              <c:idx val="1"/>
              <c:layout>
                <c:manualLayout>
                  <c:x val="-9.8725657426436408E-2"/>
                  <c:y val="-0.14532869472902571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</c:dLbl>
            <c:dLbl>
              <c:idx val="2"/>
              <c:layout>
                <c:manualLayout>
                  <c:x val="9.3910317411712435E-2"/>
                  <c:y val="-0.14532869472902571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</c:dLbl>
            <c:dLbl>
              <c:idx val="3"/>
              <c:layout>
                <c:manualLayout>
                  <c:x val="7.0949748153443168E-2"/>
                  <c:y val="4.2594423644746755E-2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</c:dLbl>
            <c:dLbl>
              <c:idx val="4"/>
              <c:layout>
                <c:manualLayout>
                  <c:x val="4.1125734531541308E-2"/>
                  <c:y val="5.9270779867928974E-2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</c:dLbl>
            <c:spPr>
              <a:solidFill>
                <a:schemeClr val="bg1"/>
              </a:solidFill>
              <a:ln w="22225"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/>
              </a:sp3d>
            </c:spPr>
            <c:txPr>
              <a:bodyPr/>
              <a:lstStyle/>
              <a:p>
                <a:pPr>
                  <a:defRPr sz="1800" b="1">
                    <a:solidFill>
                      <a:schemeClr val="tx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</c:dLbls>
          <c:cat>
            <c:strRef>
              <c:f>'STEs recomendations EN'!$C$8:$C$12</c:f>
              <c:strCache>
                <c:ptCount val="5"/>
                <c:pt idx="0">
                  <c:v>  Специалистов министерств и ведомств </c:v>
                </c:pt>
                <c:pt idx="1">
                  <c:v>  Территориальных органов управления</c:v>
                </c:pt>
                <c:pt idx="2">
                  <c:v>  Частных организаций и предприятий</c:v>
                </c:pt>
                <c:pt idx="3">
                  <c:v>  Практических специалистов</c:v>
                </c:pt>
                <c:pt idx="4">
                  <c:v>  Эксперты из национальных статистических управлений</c:v>
                </c:pt>
              </c:strCache>
            </c:strRef>
          </c:cat>
          <c:val>
            <c:numRef>
              <c:f>'STEs recomendations EN'!$S$8:$S$12</c:f>
              <c:numCache>
                <c:formatCode>General</c:formatCode>
                <c:ptCount val="5"/>
                <c:pt idx="0">
                  <c:v>6</c:v>
                </c:pt>
                <c:pt idx="1">
                  <c:v>6</c:v>
                </c:pt>
                <c:pt idx="2">
                  <c:v>6</c:v>
                </c:pt>
                <c:pt idx="3">
                  <c:v>5</c:v>
                </c:pt>
                <c:pt idx="4">
                  <c:v>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</c:pie3DChart>
    </c:plotArea>
    <c:legend>
      <c:legendPos val="t"/>
      <c:layout>
        <c:manualLayout>
          <c:xMode val="edge"/>
          <c:yMode val="edge"/>
          <c:x val="0.10368754252940604"/>
          <c:y val="1.5617986033239271E-2"/>
          <c:w val="0.76000318242481701"/>
          <c:h val="0.27224671418657631"/>
        </c:manualLayout>
      </c:layout>
      <c:overlay val="0"/>
      <c:txPr>
        <a:bodyPr/>
        <a:lstStyle/>
        <a:p>
          <a:pPr>
            <a:defRPr sz="16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defRPr>
          </a:pPr>
          <a:endParaRPr lang="en-US"/>
        </a:p>
      </c:txPr>
    </c:legend>
    <c:plotVisOnly val="1"/>
    <c:dispBlanksAs val="gap"/>
    <c:showDLblsOverMax val="0"/>
  </c:chart>
  <c:spPr>
    <a:gradFill rotWithShape="1">
      <a:gsLst>
        <a:gs pos="0">
          <a:srgbClr val="0F6FC6">
            <a:shade val="51000"/>
            <a:satMod val="130000"/>
          </a:srgbClr>
        </a:gs>
        <a:gs pos="80000">
          <a:srgbClr val="0F6FC6">
            <a:shade val="93000"/>
            <a:satMod val="130000"/>
          </a:srgbClr>
        </a:gs>
        <a:gs pos="100000">
          <a:srgbClr val="0F6FC6">
            <a:shade val="94000"/>
            <a:satMod val="135000"/>
          </a:srgbClr>
        </a:gs>
      </a:gsLst>
      <a:lin ang="16200000" scaled="0"/>
    </a:gradFill>
    <a:ln>
      <a:noFill/>
    </a:ln>
    <a:effectLst>
      <a:outerShdw blurRad="40000" dist="23000" dir="5400000" rotWithShape="0">
        <a:srgbClr val="000000">
          <a:alpha val="35000"/>
        </a:srgbClr>
      </a:outerShdw>
    </a:effectLst>
    <a:scene3d>
      <a:camera prst="orthographicFront">
        <a:rot lat="0" lon="0" rev="0"/>
      </a:camera>
      <a:lightRig rig="threePt" dir="t">
        <a:rot lat="0" lon="0" rev="1200000"/>
      </a:lightRig>
    </a:scene3d>
    <a:sp3d>
      <a:bevelT w="63500" h="25400"/>
    </a:sp3d>
  </c:spPr>
  <c:txPr>
    <a:bodyPr/>
    <a:lstStyle/>
    <a:p>
      <a:pPr>
        <a:defRPr>
          <a:solidFill>
            <a:sysClr val="window" lastClr="FFFFFF"/>
          </a:solidFill>
          <a:latin typeface="+mn-lt"/>
          <a:ea typeface="+mn-ea"/>
          <a:cs typeface="+mn-cs"/>
        </a:defRPr>
      </a:pPr>
      <a:endParaRPr lang="en-US"/>
    </a:p>
  </c:txPr>
  <c:externalData r:id="rId2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9.5035801567557712E-2"/>
          <c:y val="0.36283550611111892"/>
          <c:w val="0.83523408257424581"/>
          <c:h val="0.61048614434299564"/>
        </c:manualLayout>
      </c:layout>
      <c:pie3DChart>
        <c:varyColors val="1"/>
        <c:ser>
          <c:idx val="0"/>
          <c:order val="0"/>
          <c:explosion val="25"/>
          <c:dPt>
            <c:idx val="0"/>
            <c:bubble3D val="0"/>
            <c:spPr>
              <a:gradFill>
                <a:gsLst>
                  <a:gs pos="0">
                    <a:schemeClr val="accent6">
                      <a:shade val="51000"/>
                      <a:satMod val="130000"/>
                    </a:schemeClr>
                  </a:gs>
                  <a:gs pos="80000">
                    <a:schemeClr val="accent6">
                      <a:shade val="93000"/>
                      <a:satMod val="130000"/>
                      <a:lumMod val="80000"/>
                      <a:lumOff val="20000"/>
                    </a:schemeClr>
                  </a:gs>
                  <a:gs pos="100000">
                    <a:schemeClr val="accent6">
                      <a:shade val="94000"/>
                      <a:satMod val="135000"/>
                      <a:lumMod val="60000"/>
                      <a:lumOff val="40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</c:dPt>
          <c:dPt>
            <c:idx val="1"/>
            <c:bubble3D val="0"/>
            <c:spPr>
              <a:gradFill rotWithShape="1">
                <a:gsLst>
                  <a:gs pos="0">
                    <a:schemeClr val="accent2">
                      <a:shade val="51000"/>
                      <a:satMod val="130000"/>
                    </a:schemeClr>
                  </a:gs>
                  <a:gs pos="80000">
                    <a:schemeClr val="accent2">
                      <a:shade val="93000"/>
                      <a:satMod val="130000"/>
                    </a:schemeClr>
                  </a:gs>
                  <a:gs pos="100000">
                    <a:schemeClr val="accent2"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</c:dPt>
          <c:dPt>
            <c:idx val="2"/>
            <c:bubble3D val="0"/>
            <c:spPr>
              <a:gradFill rotWithShape="1">
                <a:gsLst>
                  <a:gs pos="0">
                    <a:schemeClr val="accent3">
                      <a:shade val="51000"/>
                      <a:satMod val="130000"/>
                    </a:schemeClr>
                  </a:gs>
                  <a:gs pos="80000">
                    <a:schemeClr val="accent3">
                      <a:shade val="93000"/>
                      <a:satMod val="130000"/>
                    </a:schemeClr>
                  </a:gs>
                  <a:gs pos="100000">
                    <a:schemeClr val="accent3"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</c:dPt>
          <c:dPt>
            <c:idx val="3"/>
            <c:bubble3D val="0"/>
            <c:spPr>
              <a:gradFill rotWithShape="1">
                <a:gsLst>
                  <a:gs pos="0">
                    <a:schemeClr val="accent4">
                      <a:shade val="51000"/>
                      <a:satMod val="130000"/>
                    </a:schemeClr>
                  </a:gs>
                  <a:gs pos="80000">
                    <a:schemeClr val="accent4">
                      <a:shade val="93000"/>
                      <a:satMod val="130000"/>
                    </a:schemeClr>
                  </a:gs>
                  <a:gs pos="100000">
                    <a:schemeClr val="accent4"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</c:dPt>
          <c:dPt>
            <c:idx val="4"/>
            <c:bubble3D val="0"/>
            <c:spPr>
              <a:gradFill rotWithShape="1">
                <a:gsLst>
                  <a:gs pos="0">
                    <a:schemeClr val="accent5">
                      <a:shade val="51000"/>
                      <a:satMod val="130000"/>
                    </a:schemeClr>
                  </a:gs>
                  <a:gs pos="80000">
                    <a:schemeClr val="accent5">
                      <a:shade val="93000"/>
                      <a:satMod val="130000"/>
                    </a:schemeClr>
                  </a:gs>
                  <a:gs pos="100000">
                    <a:schemeClr val="accent5">
                      <a:shade val="94000"/>
                      <a:satMod val="135000"/>
                    </a:schemeClr>
                  </a:gs>
                </a:gsLst>
                <a:lin ang="16200000" scaled="0"/>
              </a:gradFill>
              <a:ln>
                <a:noFill/>
              </a:ln>
              <a:effectLst>
                <a:outerShdw blurRad="40000" dist="23000" dir="5400000" rotWithShape="0">
                  <a:srgbClr val="000000">
                    <a:alpha val="35000"/>
                  </a:srgbClr>
                </a:outerShdw>
              </a:effectLst>
              <a:scene3d>
                <a:camera prst="orthographicFront">
                  <a:rot lat="0" lon="0" rev="0"/>
                </a:camera>
                <a:lightRig rig="threePt" dir="t">
                  <a:rot lat="0" lon="0" rev="1200000"/>
                </a:lightRig>
              </a:scene3d>
              <a:sp3d>
                <a:bevelT w="63500" h="25400"/>
              </a:sp3d>
            </c:spPr>
          </c:dPt>
          <c:dPt>
            <c:idx val="5"/>
            <c:bubble3D val="0"/>
            <c:spPr>
              <a:gradFill>
                <a:gsLst>
                  <a:gs pos="0">
                    <a:srgbClr val="FFC000"/>
                  </a:gs>
                  <a:gs pos="80000">
                    <a:srgbClr val="FFC000">
                      <a:lumMod val="80000"/>
                      <a:lumOff val="20000"/>
                    </a:srgbClr>
                  </a:gs>
                  <a:gs pos="100000">
                    <a:srgbClr val="FFC000">
                      <a:lumMod val="60000"/>
                      <a:lumOff val="40000"/>
                    </a:srgbClr>
                  </a:gs>
                </a:gsLst>
                <a:lin ang="5400000" scaled="0"/>
              </a:gradFill>
              <a:scene3d>
                <a:camera prst="orthographicFront"/>
                <a:lightRig rig="threePt" dir="t"/>
              </a:scene3d>
              <a:sp3d>
                <a:bevelT w="63500" h="25400"/>
              </a:sp3d>
            </c:spPr>
          </c:dPt>
          <c:dLbls>
            <c:dLbl>
              <c:idx val="0"/>
              <c:layout>
                <c:manualLayout>
                  <c:x val="-7.8044200692590146E-2"/>
                  <c:y val="7.9113425386459754E-2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</c:dLbl>
            <c:dLbl>
              <c:idx val="4"/>
              <c:layout>
                <c:manualLayout>
                  <c:x val="7.3883192296506861E-2"/>
                  <c:y val="-9.0639417857554569E-2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</c:dLbl>
            <c:dLbl>
              <c:idx val="5"/>
              <c:layout>
                <c:manualLayout>
                  <c:x val="0.11120870464223984"/>
                  <c:y val="4.4816185404473387E-2"/>
                </c:manualLayout>
              </c:layout>
              <c:showLegendKey val="0"/>
              <c:showVal val="0"/>
              <c:showCatName val="0"/>
              <c:showSerName val="0"/>
              <c:showPercent val="1"/>
              <c:showBubbleSize val="0"/>
            </c:dLbl>
            <c:spPr>
              <a:solidFill>
                <a:schemeClr val="bg1"/>
              </a:solidFill>
              <a:ln w="22225"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  <a:scene3d>
                <a:camera prst="orthographicFront"/>
                <a:lightRig rig="threePt" dir="t"/>
              </a:scene3d>
              <a:sp3d>
                <a:bevelT/>
              </a:sp3d>
            </c:spPr>
            <c:txPr>
              <a:bodyPr/>
              <a:lstStyle/>
              <a:p>
                <a:pPr>
                  <a:defRPr sz="1800" b="1">
                    <a:solidFill>
                      <a:schemeClr val="tx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</c:dLbls>
          <c:cat>
            <c:strRef>
              <c:f>'STEs recomendations EN'!$C$15:$C$20</c:f>
              <c:strCache>
                <c:ptCount val="6"/>
                <c:pt idx="0">
                  <c:v>  Семинары по обмену опытом</c:v>
                </c:pt>
                <c:pt idx="1">
                  <c:v>  Разработка отраслевых пособий, инструкций и другой методической документации</c:v>
                </c:pt>
                <c:pt idx="2">
                  <c:v>  Создание информационных центров, порталов и форумов</c:v>
                </c:pt>
                <c:pt idx="3">
                  <c:v>  Новые / пересмотренные положения законодательства</c:v>
                </c:pt>
                <c:pt idx="4">
                  <c:v>  Проведение телевизионных познавательных программ</c:v>
                </c:pt>
                <c:pt idx="5">
                  <c:v>  Обучающие семинары</c:v>
                </c:pt>
              </c:strCache>
            </c:strRef>
          </c:cat>
          <c:val>
            <c:numRef>
              <c:f>'STEs recomendations EN'!$S$15:$S$20</c:f>
              <c:numCache>
                <c:formatCode>General</c:formatCode>
                <c:ptCount val="6"/>
                <c:pt idx="0">
                  <c:v>5</c:v>
                </c:pt>
                <c:pt idx="1">
                  <c:v>3</c:v>
                </c:pt>
                <c:pt idx="2">
                  <c:v>4</c:v>
                </c:pt>
                <c:pt idx="3">
                  <c:v>5</c:v>
                </c:pt>
                <c:pt idx="4">
                  <c:v>1</c:v>
                </c:pt>
                <c:pt idx="5">
                  <c:v>7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</c:pie3DChart>
    </c:plotArea>
    <c:legend>
      <c:legendPos val="t"/>
      <c:legendEntry>
        <c:idx val="5"/>
        <c:txPr>
          <a:bodyPr/>
          <a:lstStyle/>
          <a:p>
            <a:pPr>
              <a:defRPr sz="1600" b="1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pPr>
            <a:endParaRPr lang="en-US"/>
          </a:p>
        </c:txPr>
      </c:legendEntry>
      <c:layout>
        <c:manualLayout>
          <c:xMode val="edge"/>
          <c:yMode val="edge"/>
          <c:x val="2.6927311169437154E-2"/>
          <c:y val="1.7943464728548249E-2"/>
          <c:w val="0.95072470107903195"/>
          <c:h val="0.31964443146632832"/>
        </c:manualLayout>
      </c:layout>
      <c:overlay val="0"/>
      <c:txPr>
        <a:bodyPr/>
        <a:lstStyle/>
        <a:p>
          <a:pPr>
            <a:defRPr sz="1600" b="1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defRPr>
          </a:pPr>
          <a:endParaRPr lang="en-US"/>
        </a:p>
      </c:txPr>
    </c:legend>
    <c:plotVisOnly val="1"/>
    <c:dispBlanksAs val="gap"/>
    <c:showDLblsOverMax val="0"/>
  </c:chart>
  <c:spPr>
    <a:gradFill rotWithShape="1">
      <a:gsLst>
        <a:gs pos="0">
          <a:srgbClr val="0F6FC6">
            <a:shade val="51000"/>
            <a:satMod val="130000"/>
          </a:srgbClr>
        </a:gs>
        <a:gs pos="80000">
          <a:srgbClr val="0F6FC6">
            <a:shade val="93000"/>
            <a:satMod val="130000"/>
          </a:srgbClr>
        </a:gs>
        <a:gs pos="100000">
          <a:srgbClr val="0F6FC6">
            <a:shade val="94000"/>
            <a:satMod val="135000"/>
          </a:srgbClr>
        </a:gs>
      </a:gsLst>
      <a:lin ang="16200000" scaled="0"/>
    </a:gradFill>
    <a:ln>
      <a:noFill/>
    </a:ln>
    <a:effectLst>
      <a:outerShdw blurRad="40000" dist="23000" dir="5400000" rotWithShape="0">
        <a:srgbClr val="000000">
          <a:alpha val="35000"/>
        </a:srgbClr>
      </a:outerShdw>
    </a:effectLst>
    <a:scene3d>
      <a:camera prst="orthographicFront">
        <a:rot lat="0" lon="0" rev="0"/>
      </a:camera>
      <a:lightRig rig="threePt" dir="t">
        <a:rot lat="0" lon="0" rev="1200000"/>
      </a:lightRig>
    </a:scene3d>
    <a:sp3d>
      <a:bevelT w="63500" h="25400"/>
    </a:sp3d>
  </c:spPr>
  <c:txPr>
    <a:bodyPr/>
    <a:lstStyle/>
    <a:p>
      <a:pPr>
        <a:defRPr>
          <a:solidFill>
            <a:sysClr val="window" lastClr="FFFFFF"/>
          </a:solidFill>
          <a:latin typeface="+mn-lt"/>
          <a:ea typeface="+mn-ea"/>
          <a:cs typeface="+mn-cs"/>
        </a:defRPr>
      </a:pPr>
      <a:endParaRPr lang="en-US"/>
    </a:p>
  </c:txPr>
  <c:externalData r:id="rId2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F1AE344-FA18-423A-BC2A-C0D1D32ECB5A}" type="datetimeFigureOut">
              <a:rPr lang="en-US" smtClean="0"/>
              <a:t>9/20/2012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32CC922-47BE-4058-8925-92130D38697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254378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60" cy="496332"/>
          </a:xfrm>
          <a:prstGeom prst="rect">
            <a:avLst/>
          </a:prstGeom>
        </p:spPr>
        <p:txBody>
          <a:bodyPr vert="horz" lIns="92108" tIns="46054" rIns="92108" bIns="46054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0442" y="0"/>
            <a:ext cx="2945660" cy="496332"/>
          </a:xfrm>
          <a:prstGeom prst="rect">
            <a:avLst/>
          </a:prstGeom>
        </p:spPr>
        <p:txBody>
          <a:bodyPr vert="horz" lIns="92108" tIns="46054" rIns="92108" bIns="46054" rtlCol="0"/>
          <a:lstStyle>
            <a:lvl1pPr algn="r">
              <a:defRPr sz="1200"/>
            </a:lvl1pPr>
          </a:lstStyle>
          <a:p>
            <a:fld id="{D5F3A010-5C24-4441-AA09-F84D667FBE29}" type="datetimeFigureOut">
              <a:rPr lang="en-GB" smtClean="0"/>
              <a:pPr/>
              <a:t>20/09/2012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108" tIns="46054" rIns="92108" bIns="46054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768" y="4715154"/>
            <a:ext cx="5438140" cy="4466987"/>
          </a:xfrm>
          <a:prstGeom prst="rect">
            <a:avLst/>
          </a:prstGeom>
        </p:spPr>
        <p:txBody>
          <a:bodyPr vert="horz" lIns="92108" tIns="46054" rIns="92108" bIns="46054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60" cy="496332"/>
          </a:xfrm>
          <a:prstGeom prst="rect">
            <a:avLst/>
          </a:prstGeom>
        </p:spPr>
        <p:txBody>
          <a:bodyPr vert="horz" lIns="92108" tIns="46054" rIns="92108" bIns="46054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0442" y="9428583"/>
            <a:ext cx="2945660" cy="496332"/>
          </a:xfrm>
          <a:prstGeom prst="rect">
            <a:avLst/>
          </a:prstGeom>
        </p:spPr>
        <p:txBody>
          <a:bodyPr vert="horz" lIns="92108" tIns="46054" rIns="92108" bIns="46054" rtlCol="0" anchor="b"/>
          <a:lstStyle>
            <a:lvl1pPr algn="r">
              <a:defRPr sz="1200"/>
            </a:lvl1pPr>
          </a:lstStyle>
          <a:p>
            <a:fld id="{F12E0633-D742-427C-95D8-0F1C541939B4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012453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418958-F946-4E52-80DC-D02C8EECAE73}" type="slidenum">
              <a:rPr lang="en-US" smtClean="0"/>
              <a:pPr/>
              <a:t>1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184716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0876655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5301366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5301366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418958-F946-4E52-80DC-D02C8EECAE73}" type="slidenum">
              <a:rPr lang="en-US" smtClean="0"/>
              <a:pPr/>
              <a:t>13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550493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E418958-F946-4E52-80DC-D02C8EECAE73}" type="slidenum">
              <a:rPr lang="en-US" smtClean="0"/>
              <a:pPr/>
              <a:t>2</a:t>
            </a:fld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idx="1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184716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/>
              <a:pPr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864708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>
                <a:solidFill>
                  <a:prstClr val="black"/>
                </a:solidFill>
              </a:rPr>
              <a:pPr/>
              <a:t>4</a:t>
            </a:fld>
            <a:endParaRPr lang="en-GB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864708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>
                <a:solidFill>
                  <a:prstClr val="black"/>
                </a:solidFill>
              </a:rPr>
              <a:pPr/>
              <a:t>5</a:t>
            </a:fld>
            <a:endParaRPr lang="en-GB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864708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>
                <a:solidFill>
                  <a:prstClr val="black"/>
                </a:solidFill>
              </a:rPr>
              <a:pPr/>
              <a:t>6</a:t>
            </a:fld>
            <a:endParaRPr lang="en-GB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864708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>
                <a:solidFill>
                  <a:prstClr val="black"/>
                </a:solidFill>
              </a:rPr>
              <a:pPr/>
              <a:t>7</a:t>
            </a:fld>
            <a:endParaRPr lang="en-GB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864708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>
                <a:solidFill>
                  <a:prstClr val="black"/>
                </a:solidFill>
              </a:rPr>
              <a:pPr/>
              <a:t>8</a:t>
            </a:fld>
            <a:endParaRPr lang="en-GB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864708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2E0633-D742-427C-95D8-0F1C541939B4}" type="slidenum">
              <a:rPr lang="en-GB" smtClean="0">
                <a:solidFill>
                  <a:prstClr val="black"/>
                </a:solidFill>
              </a:rPr>
              <a:pPr/>
              <a:t>9</a:t>
            </a:fld>
            <a:endParaRPr lang="en-GB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864708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 cstate="print"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3356992"/>
            <a:ext cx="7772400" cy="1470025"/>
          </a:xfrm>
        </p:spPr>
        <p:txBody>
          <a:bodyPr/>
          <a:lstStyle>
            <a:lvl1pPr algn="ctr">
              <a:defRPr b="0" i="0">
                <a:solidFill>
                  <a:srgbClr val="FFFFE1"/>
                </a:solidFill>
                <a:latin typeface="Eras Light ITC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941168"/>
            <a:ext cx="6400800" cy="144016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Click to edit Master subtitle style</a:t>
            </a:r>
            <a:endParaRPr lang="en-GB" dirty="0"/>
          </a:p>
        </p:txBody>
      </p:sp>
      <p:pic>
        <p:nvPicPr>
          <p:cNvPr id="8" name="Picture 2" descr="800px-Flag_of_Europe_svg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56376" y="6093296"/>
            <a:ext cx="842184" cy="56383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8"/>
          <p:cNvPicPr>
            <a:picLocks noChangeAspect="1" noChangeArrowheads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6199806"/>
            <a:ext cx="7308304" cy="45732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ED63F-EBE3-42E5-807B-7C5B8724F34A}" type="datetimeFigureOut">
              <a:rPr lang="en-GB" smtClean="0"/>
              <a:pPr/>
              <a:t>20/09/2012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ED63F-EBE3-42E5-807B-7C5B8724F34A}" type="datetimeFigureOut">
              <a:rPr lang="en-GB" smtClean="0"/>
              <a:pPr/>
              <a:t>20/09/2012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lowchart: Document 9"/>
          <p:cNvSpPr/>
          <p:nvPr userDrawn="1"/>
        </p:nvSpPr>
        <p:spPr>
          <a:xfrm>
            <a:off x="0" y="0"/>
            <a:ext cx="9144000" cy="1628800"/>
          </a:xfrm>
          <a:prstGeom prst="flowChartDocument">
            <a:avLst/>
          </a:prstGeom>
          <a:solidFill>
            <a:schemeClr val="bg1"/>
          </a:solidFill>
          <a:ln>
            <a:noFill/>
          </a:ln>
          <a:effectLst>
            <a:outerShdw blurRad="279400" dist="38100" dir="5400000" algn="t" rotWithShape="0">
              <a:schemeClr val="accent2">
                <a:lumMod val="75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lnSpc>
                <a:spcPct val="80000"/>
              </a:lnSpc>
              <a:defRPr sz="4000" i="1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16832"/>
            <a:ext cx="8229600" cy="4464496"/>
          </a:xfrm>
        </p:spPr>
        <p:txBody>
          <a:bodyPr/>
          <a:lstStyle>
            <a:lvl1pPr>
              <a:spcBef>
                <a:spcPts val="1200"/>
              </a:spcBef>
              <a:defRPr sz="2800">
                <a:solidFill>
                  <a:schemeClr val="accent2"/>
                </a:solidFill>
              </a:defRPr>
            </a:lvl1pPr>
            <a:lvl2pPr>
              <a:defRPr sz="2400">
                <a:solidFill>
                  <a:schemeClr val="tx2"/>
                </a:solidFill>
              </a:defRPr>
            </a:lvl2pPr>
            <a:lvl3pPr>
              <a:defRPr sz="2400">
                <a:solidFill>
                  <a:schemeClr val="tx2"/>
                </a:solidFill>
              </a:defRPr>
            </a:lvl3pPr>
            <a:lvl4pPr>
              <a:defRPr sz="2400">
                <a:solidFill>
                  <a:schemeClr val="tx2"/>
                </a:solidFill>
              </a:defRPr>
            </a:lvl4pPr>
            <a:lvl5pPr>
              <a:defRPr sz="2400">
                <a:solidFill>
                  <a:schemeClr val="tx2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ED63F-EBE3-42E5-807B-7C5B8724F34A}" type="datetimeFigureOut">
              <a:rPr lang="en-GB" smtClean="0"/>
              <a:pPr/>
              <a:t>20/09/2012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ED63F-EBE3-42E5-807B-7C5B8724F34A}" type="datetimeFigureOut">
              <a:rPr lang="en-GB" smtClean="0"/>
              <a:pPr/>
              <a:t>20/09/2012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lowchart: Document 7"/>
          <p:cNvSpPr/>
          <p:nvPr userDrawn="1"/>
        </p:nvSpPr>
        <p:spPr>
          <a:xfrm>
            <a:off x="0" y="0"/>
            <a:ext cx="9144000" cy="1628800"/>
          </a:xfrm>
          <a:prstGeom prst="flowChartDocumen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ED63F-EBE3-42E5-807B-7C5B8724F34A}" type="datetimeFigureOut">
              <a:rPr lang="en-GB" smtClean="0"/>
              <a:pPr/>
              <a:t>20/09/2012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lowchart: Document 9"/>
          <p:cNvSpPr/>
          <p:nvPr userDrawn="1"/>
        </p:nvSpPr>
        <p:spPr>
          <a:xfrm>
            <a:off x="0" y="0"/>
            <a:ext cx="9144000" cy="1628800"/>
          </a:xfrm>
          <a:prstGeom prst="flowChartDocumen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ED63F-EBE3-42E5-807B-7C5B8724F34A}" type="datetimeFigureOut">
              <a:rPr lang="en-GB" smtClean="0"/>
              <a:pPr/>
              <a:t>20/09/2012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lowchart: Document 5"/>
          <p:cNvSpPr/>
          <p:nvPr userDrawn="1"/>
        </p:nvSpPr>
        <p:spPr>
          <a:xfrm>
            <a:off x="0" y="0"/>
            <a:ext cx="9144000" cy="1628800"/>
          </a:xfrm>
          <a:prstGeom prst="flowChartDocumen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ED63F-EBE3-42E5-807B-7C5B8724F34A}" type="datetimeFigureOut">
              <a:rPr lang="en-GB" smtClean="0"/>
              <a:pPr/>
              <a:t>20/09/2012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ED63F-EBE3-42E5-807B-7C5B8724F34A}" type="datetimeFigureOut">
              <a:rPr lang="en-GB" smtClean="0"/>
              <a:pPr/>
              <a:t>20/09/2012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ED63F-EBE3-42E5-807B-7C5B8724F34A}" type="datetimeFigureOut">
              <a:rPr lang="en-GB" smtClean="0"/>
              <a:pPr/>
              <a:t>20/09/2012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CED63F-EBE3-42E5-807B-7C5B8724F34A}" type="datetimeFigureOut">
              <a:rPr lang="en-GB" smtClean="0"/>
              <a:pPr/>
              <a:t>20/09/2012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 l="-11000" r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4ECED63F-EBE3-42E5-807B-7C5B8724F34A}" type="datetimeFigureOut">
              <a:rPr lang="en-GB" smtClean="0"/>
              <a:pPr/>
              <a:t>20/09/2012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957505A1-0D79-4501-8057-91F0F4624B08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4400" i="1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8.xm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0.xml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-468560" y="188640"/>
            <a:ext cx="10009112" cy="1109985"/>
          </a:xfrm>
        </p:spPr>
        <p:txBody>
          <a:bodyPr>
            <a:normAutofit/>
          </a:bodyPr>
          <a:lstStyle/>
          <a:p>
            <a:r>
              <a:rPr lang="ru-RU" sz="3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УПРАВЛЕНИЕ КАЧЕСТВОМ ВОЗДУХА В СТРАНАХ ВОСТОЧНОГО РЕГИОНА ЕИСП</a:t>
            </a:r>
            <a:endParaRPr lang="en-GB" sz="3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Subtitle 9"/>
          <p:cNvSpPr>
            <a:spLocks noGrp="1"/>
          </p:cNvSpPr>
          <p:nvPr>
            <p:ph type="subTitle" idx="1"/>
          </p:nvPr>
        </p:nvSpPr>
        <p:spPr>
          <a:xfrm>
            <a:off x="-42430" y="3501008"/>
            <a:ext cx="9180512" cy="3024336"/>
          </a:xfrm>
        </p:spPr>
        <p:txBody>
          <a:bodyPr>
            <a:normAutofit/>
          </a:bodyPr>
          <a:lstStyle/>
          <a:p>
            <a:pPr>
              <a:lnSpc>
                <a:spcPct val="120000"/>
              </a:lnSpc>
              <a:spcBef>
                <a:spcPts val="0"/>
              </a:spcBef>
              <a:tabLst>
                <a:tab pos="540385" algn="l"/>
                <a:tab pos="756285" algn="l"/>
                <a:tab pos="972185" algn="l"/>
                <a:tab pos="-900430" algn="l"/>
              </a:tabLst>
            </a:pPr>
            <a:r>
              <a:rPr lang="ru-RU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ras Light ITC" pitchFamily="34" charset="0"/>
              </a:rPr>
              <a:t>ИНВЕНТАРИЗАЦИЯ ВЫБРОСОВ</a:t>
            </a:r>
            <a:r>
              <a:rPr lang="ru-RU" sz="28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ras Light ITC" pitchFamily="34" charset="0"/>
              </a:rPr>
              <a:t>, </a:t>
            </a:r>
            <a:r>
              <a:rPr lang="ru-RU" sz="28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ras Light ITC" pitchFamily="34" charset="0"/>
              </a:rPr>
              <a:t>24-26</a:t>
            </a:r>
            <a:r>
              <a:rPr lang="ru-RU" sz="28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ras Light ITC" pitchFamily="34" charset="0"/>
              </a:rPr>
              <a:t> сентября </a:t>
            </a:r>
            <a:r>
              <a:rPr lang="ru-RU" sz="2800" b="1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ras Light ITC" pitchFamily="34" charset="0"/>
              </a:rPr>
              <a:t>2012</a:t>
            </a:r>
            <a:r>
              <a:rPr lang="en-GB" sz="2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ras Light ITC" pitchFamily="34" charset="0"/>
                <a:ea typeface="+mj-ea"/>
                <a:cs typeface="+mj-cs"/>
              </a:rPr>
              <a:t>, </a:t>
            </a:r>
            <a:endParaRPr lang="en-US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Eras Light ITC" pitchFamily="34" charset="0"/>
              <a:ea typeface="+mj-ea"/>
              <a:cs typeface="+mj-cs"/>
            </a:endParaRPr>
          </a:p>
          <a:p>
            <a:pPr>
              <a:lnSpc>
                <a:spcPct val="120000"/>
              </a:lnSpc>
              <a:spcBef>
                <a:spcPts val="0"/>
              </a:spcBef>
              <a:tabLst>
                <a:tab pos="540385" algn="l"/>
                <a:tab pos="756285" algn="l"/>
                <a:tab pos="972185" algn="l"/>
              </a:tabLst>
            </a:pPr>
            <a:endParaRPr lang="en-GB" sz="2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Eras Light ITC" pitchFamily="34" charset="0"/>
            </a:endParaRPr>
          </a:p>
          <a:p>
            <a:pPr>
              <a:lnSpc>
                <a:spcPct val="120000"/>
              </a:lnSpc>
              <a:spcBef>
                <a:spcPts val="0"/>
              </a:spcBef>
              <a:tabLst>
                <a:tab pos="540385" algn="l"/>
                <a:tab pos="756285" algn="l"/>
                <a:tab pos="972185" algn="l"/>
              </a:tabLst>
            </a:pPr>
            <a:endParaRPr lang="en-GB" sz="2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Eras Light ITC" pitchFamily="34" charset="0"/>
            </a:endParaRPr>
          </a:p>
          <a:p>
            <a:pPr lvl="0">
              <a:lnSpc>
                <a:spcPct val="120000"/>
              </a:lnSpc>
              <a:spcBef>
                <a:spcPts val="0"/>
              </a:spcBef>
              <a:tabLst>
                <a:tab pos="540385" algn="l"/>
                <a:tab pos="756285" algn="l"/>
                <a:tab pos="972185" algn="l"/>
              </a:tabLst>
            </a:pPr>
            <a:r>
              <a:rPr lang="ru-RU" sz="280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ras Light ITC" pitchFamily="34" charset="0"/>
              </a:rPr>
              <a:t>Кишинев, </a:t>
            </a:r>
            <a:r>
              <a:rPr lang="ru-RU" sz="28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ras Light ITC" pitchFamily="34" charset="0"/>
              </a:rPr>
              <a:t>МОЛДОВА</a:t>
            </a:r>
            <a:endParaRPr lang="en-US" sz="2800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Eras Light ITC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604653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95536" y="188640"/>
            <a:ext cx="8229600" cy="1143000"/>
          </a:xfrm>
        </p:spPr>
        <p:txBody>
          <a:bodyPr>
            <a:normAutofit/>
          </a:bodyPr>
          <a:lstStyle/>
          <a:p>
            <a:pPr algn="ctr"/>
            <a:r>
              <a:rPr lang="ru-RU" b="1" i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Целевая аудитория</a:t>
            </a:r>
            <a:endParaRPr lang="cs-CZ" b="1" i="0" dirty="0"/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8818322"/>
              </p:ext>
            </p:extLst>
          </p:nvPr>
        </p:nvGraphicFramePr>
        <p:xfrm>
          <a:off x="107504" y="1340768"/>
          <a:ext cx="8928992" cy="54005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8640522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143000"/>
          </a:xfrm>
        </p:spPr>
        <p:txBody>
          <a:bodyPr/>
          <a:lstStyle/>
          <a:p>
            <a:pPr algn="ctr"/>
            <a:r>
              <a:rPr lang="ru-RU" b="1" i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Средства обучения</a:t>
            </a:r>
            <a:endParaRPr lang="cs-CZ" b="1" i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9" name="Content Placeholder 8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39115265"/>
              </p:ext>
            </p:extLst>
          </p:nvPr>
        </p:nvGraphicFramePr>
        <p:xfrm>
          <a:off x="179512" y="1340768"/>
          <a:ext cx="8784976" cy="540059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3681434102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143000"/>
          </a:xfrm>
        </p:spPr>
        <p:txBody>
          <a:bodyPr/>
          <a:lstStyle/>
          <a:p>
            <a:pPr algn="ctr"/>
            <a:r>
              <a:rPr lang="ru-RU" b="1" i="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Рассматриваемые темы</a:t>
            </a:r>
            <a:endParaRPr lang="cs-CZ" b="1" i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97962329"/>
              </p:ext>
            </p:extLst>
          </p:nvPr>
        </p:nvGraphicFramePr>
        <p:xfrm>
          <a:off x="179512" y="1268760"/>
          <a:ext cx="8784976" cy="54726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130081273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>
          <a:xfrm>
            <a:off x="683568" y="3861048"/>
            <a:ext cx="7772400" cy="1470025"/>
          </a:xfrm>
        </p:spPr>
        <p:txBody>
          <a:bodyPr>
            <a:normAutofit/>
          </a:bodyPr>
          <a:lstStyle/>
          <a:p>
            <a:r>
              <a:rPr lang="ru-RU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Спасибо за ваше </a:t>
            </a:r>
            <a:r>
              <a:rPr lang="ru-RU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внимание</a:t>
            </a:r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3600" b="1" i="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!</a:t>
            </a:r>
            <a:endParaRPr lang="en-US" sz="3600" b="1" i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27269203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-468560" y="0"/>
            <a:ext cx="10009112" cy="1109985"/>
          </a:xfrm>
        </p:spPr>
        <p:txBody>
          <a:bodyPr>
            <a:normAutofit/>
          </a:bodyPr>
          <a:lstStyle/>
          <a:p>
            <a:r>
              <a:rPr lang="en-GB" sz="3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Air Quality Governance in the ENPI East Countries</a:t>
            </a:r>
            <a:endParaRPr lang="en-GB" sz="3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Subtitle 9"/>
          <p:cNvSpPr>
            <a:spLocks noGrp="1"/>
          </p:cNvSpPr>
          <p:nvPr>
            <p:ph type="subTitle" idx="1"/>
          </p:nvPr>
        </p:nvSpPr>
        <p:spPr>
          <a:xfrm>
            <a:off x="0" y="2852936"/>
            <a:ext cx="9180512" cy="3024336"/>
          </a:xfrm>
        </p:spPr>
        <p:txBody>
          <a:bodyPr>
            <a:normAutofit/>
          </a:bodyPr>
          <a:lstStyle/>
          <a:p>
            <a:pPr>
              <a:lnSpc>
                <a:spcPct val="120000"/>
              </a:lnSpc>
              <a:spcBef>
                <a:spcPts val="0"/>
              </a:spcBef>
              <a:tabLst>
                <a:tab pos="540385" algn="l"/>
                <a:tab pos="756285" algn="l"/>
                <a:tab pos="972185" algn="l"/>
                <a:tab pos="-900430" algn="l"/>
              </a:tabLst>
            </a:pPr>
            <a:r>
              <a:rPr lang="ru-RU" sz="60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ras Light ITC" pitchFamily="34" charset="0"/>
              </a:rPr>
              <a:t>ОСНОВНЫЕ ВЫВОДЫ</a:t>
            </a:r>
            <a:endParaRPr lang="en-GB" sz="28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Eras Light ITC" pitchFamily="34" charset="0"/>
            </a:endParaRPr>
          </a:p>
          <a:p>
            <a:pPr lvl="0">
              <a:lnSpc>
                <a:spcPct val="120000"/>
              </a:lnSpc>
              <a:spcBef>
                <a:spcPts val="0"/>
              </a:spcBef>
              <a:tabLst>
                <a:tab pos="540385" algn="l"/>
                <a:tab pos="756285" algn="l"/>
                <a:tab pos="972185" algn="l"/>
              </a:tabLst>
            </a:pPr>
            <a:endParaRPr lang="en-US" sz="4400" smtClean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Eras Light ITC" pitchFamily="34" charset="0"/>
            </a:endParaRPr>
          </a:p>
          <a:p>
            <a:pPr lvl="0">
              <a:lnSpc>
                <a:spcPct val="120000"/>
              </a:lnSpc>
              <a:spcBef>
                <a:spcPts val="0"/>
              </a:spcBef>
              <a:tabLst>
                <a:tab pos="540385" algn="l"/>
                <a:tab pos="756285" algn="l"/>
                <a:tab pos="972185" algn="l"/>
              </a:tabLst>
            </a:pPr>
            <a:r>
              <a:rPr lang="ru-RU" sz="440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ras Light ITC" pitchFamily="34" charset="0"/>
              </a:rPr>
              <a:t>по </a:t>
            </a:r>
            <a:r>
              <a:rPr lang="ru-RU" sz="440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ras Light ITC" pitchFamily="34" charset="0"/>
              </a:rPr>
              <a:t>инвентаризации выбросов</a:t>
            </a:r>
            <a:endParaRPr lang="en-US" sz="4400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Eras Light ITC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6771835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0" y="476672"/>
            <a:ext cx="9252520" cy="648072"/>
          </a:xfrm>
        </p:spPr>
        <p:txBody>
          <a:bodyPr>
            <a:noAutofit/>
          </a:bodyPr>
          <a:lstStyle/>
          <a:p>
            <a:pPr algn="ctr"/>
            <a:r>
              <a:rPr lang="ru-RU" sz="2800" i="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ras Light ITC" pitchFamily="34" charset="0"/>
              </a:rPr>
              <a:t>Как Вы считаете, Ваша страна не ратифицировала соответствующие протоколы к КТЗВБР из-за того, что не может провести инвентаризацию на нужном уровне</a:t>
            </a:r>
            <a:r>
              <a:rPr lang="en-US" sz="3200" b="1" i="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ras Light ITC" pitchFamily="34" charset="0"/>
              </a:rPr>
              <a:t>?</a:t>
            </a:r>
            <a:endParaRPr lang="cs-CZ" sz="3200" b="1" i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Eras Light ITC" pitchFamily="34" charset="0"/>
            </a:endParaRP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84709550"/>
              </p:ext>
            </p:extLst>
          </p:nvPr>
        </p:nvGraphicFramePr>
        <p:xfrm>
          <a:off x="107504" y="1556792"/>
          <a:ext cx="8928992" cy="511256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68962434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39552" y="620688"/>
            <a:ext cx="8229600" cy="648072"/>
          </a:xfrm>
        </p:spPr>
        <p:txBody>
          <a:bodyPr>
            <a:normAutofit fontScale="90000"/>
          </a:bodyPr>
          <a:lstStyle/>
          <a:p>
            <a:pPr algn="ctr"/>
            <a:r>
              <a:rPr lang="ru-RU" i="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ras Light ITC" pitchFamily="34" charset="0"/>
              </a:rPr>
              <a:t>Есть ли у Вас трудности с отчетными форматами в рамках </a:t>
            </a:r>
            <a:r>
              <a:rPr lang="ru-RU" i="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ras Light ITC" pitchFamily="34" charset="0"/>
              </a:rPr>
              <a:t>КТЗВБР</a:t>
            </a:r>
            <a:r>
              <a:rPr lang="en-US" b="1" i="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ras Light ITC" pitchFamily="34" charset="0"/>
              </a:rPr>
              <a:t> </a:t>
            </a:r>
            <a:r>
              <a:rPr lang="en-US" b="1" i="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ras Light ITC" pitchFamily="34" charset="0"/>
              </a:rPr>
              <a:t>?</a:t>
            </a:r>
            <a:r>
              <a:rPr lang="bg-BG" b="1" i="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bg-BG" b="1" i="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cs-CZ" b="1" i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Eras Light ITC" pitchFamily="34" charset="0"/>
            </a:endParaRP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70334172"/>
              </p:ext>
            </p:extLst>
          </p:nvPr>
        </p:nvGraphicFramePr>
        <p:xfrm>
          <a:off x="457200" y="1628801"/>
          <a:ext cx="8507288" cy="50405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4149739680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" y="649809"/>
            <a:ext cx="9143999" cy="648072"/>
          </a:xfrm>
        </p:spPr>
        <p:txBody>
          <a:bodyPr>
            <a:normAutofit fontScale="90000"/>
          </a:bodyPr>
          <a:lstStyle/>
          <a:p>
            <a:pPr algn="ctr"/>
            <a:r>
              <a:rPr lang="ru-RU" i="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ras Light ITC" pitchFamily="34" charset="0"/>
              </a:rPr>
              <a:t>Как Вы считаете, каким путем проект </a:t>
            </a:r>
            <a:r>
              <a:rPr lang="ru-RU" b="1" i="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ras Light ITC" pitchFamily="34" charset="0"/>
              </a:rPr>
              <a:t>Air-Q-Gov</a:t>
            </a:r>
            <a:r>
              <a:rPr lang="ru-RU" i="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ras Light ITC" pitchFamily="34" charset="0"/>
              </a:rPr>
              <a:t> мог бы помочь в улучшении качества Вашей инвентаризации</a:t>
            </a:r>
            <a:r>
              <a:rPr lang="ru-RU" b="1" i="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ras Light ITC" pitchFamily="34" charset="0"/>
              </a:rPr>
              <a:t>?</a:t>
            </a:r>
            <a:r>
              <a:rPr lang="bg-BG" b="1" i="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bg-BG" b="1" i="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cs-CZ" b="1" i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Eras Light ITC" pitchFamily="34" charset="0"/>
            </a:endParaRP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659682424"/>
              </p:ext>
            </p:extLst>
          </p:nvPr>
        </p:nvGraphicFramePr>
        <p:xfrm>
          <a:off x="179512" y="1484784"/>
          <a:ext cx="8784976" cy="51845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173709345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-16205" y="260648"/>
            <a:ext cx="9143999" cy="648072"/>
          </a:xfrm>
        </p:spPr>
        <p:txBody>
          <a:bodyPr>
            <a:normAutofit fontScale="90000"/>
          </a:bodyPr>
          <a:lstStyle/>
          <a:p>
            <a:pPr algn="ctr"/>
            <a:r>
              <a:rPr lang="ru-RU" i="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ras Light ITC" pitchFamily="34" charset="0"/>
              </a:rPr>
              <a:t>Для каких секторов наиболее сложно собрать исходные </a:t>
            </a:r>
            <a:r>
              <a:rPr lang="ru-RU" i="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ras Light ITC" pitchFamily="34" charset="0"/>
              </a:rPr>
              <a:t>данные</a:t>
            </a:r>
            <a:r>
              <a:rPr lang="en-US" i="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ras Light ITC" pitchFamily="34" charset="0"/>
              </a:rPr>
              <a:t> </a:t>
            </a:r>
            <a:r>
              <a:rPr lang="ru-RU" b="1" i="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ras Light ITC" pitchFamily="34" charset="0"/>
              </a:rPr>
              <a:t>?</a:t>
            </a:r>
            <a:endParaRPr lang="cs-CZ" b="1" i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Eras Light ITC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graphicFrame>
        <p:nvGraphicFramePr>
          <p:cNvPr id="5" name="Chart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059408721"/>
              </p:ext>
            </p:extLst>
          </p:nvPr>
        </p:nvGraphicFramePr>
        <p:xfrm>
          <a:off x="395536" y="1124744"/>
          <a:ext cx="8424936" cy="561662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98426473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" y="649809"/>
            <a:ext cx="9143999" cy="648072"/>
          </a:xfrm>
        </p:spPr>
        <p:txBody>
          <a:bodyPr>
            <a:normAutofit fontScale="90000"/>
          </a:bodyPr>
          <a:lstStyle/>
          <a:p>
            <a:pPr algn="ctr"/>
            <a:r>
              <a:rPr lang="ru-RU" i="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ras Light ITC" pitchFamily="34" charset="0"/>
              </a:rPr>
              <a:t>Используете ли Вы на текущий момент КВ по умолчанию для проведения </a:t>
            </a:r>
            <a:r>
              <a:rPr lang="ru-RU" i="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ras Light ITC" pitchFamily="34" charset="0"/>
              </a:rPr>
              <a:t>инвентаризации</a:t>
            </a:r>
            <a:r>
              <a:rPr lang="en-US" b="1" i="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ras Light ITC" pitchFamily="34" charset="0"/>
              </a:rPr>
              <a:t>?</a:t>
            </a:r>
            <a:r>
              <a:rPr lang="bg-BG" b="1" i="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bg-BG" b="1" i="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cs-CZ" b="1" i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Eras Light ITC" pitchFamily="34" charset="0"/>
            </a:endParaRPr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094804961"/>
              </p:ext>
            </p:extLst>
          </p:nvPr>
        </p:nvGraphicFramePr>
        <p:xfrm>
          <a:off x="251520" y="1556792"/>
          <a:ext cx="8625882" cy="49834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4255688074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" y="649809"/>
            <a:ext cx="9143999" cy="648072"/>
          </a:xfrm>
        </p:spPr>
        <p:txBody>
          <a:bodyPr>
            <a:noAutofit/>
          </a:bodyPr>
          <a:lstStyle/>
          <a:p>
            <a:pPr algn="ctr"/>
            <a:r>
              <a:rPr lang="ru-RU" sz="4400" i="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ras Light ITC" pitchFamily="34" charset="0"/>
              </a:rPr>
              <a:t>Какие источники являются приоритетными для </a:t>
            </a:r>
            <a:r>
              <a:rPr lang="ru-RU" sz="4400" i="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ras Light ITC" pitchFamily="34" charset="0"/>
              </a:rPr>
              <a:t>улучшения</a:t>
            </a:r>
            <a:r>
              <a:rPr lang="en-US" sz="4400" b="1" i="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ras Light ITC" pitchFamily="34" charset="0"/>
              </a:rPr>
              <a:t>?</a:t>
            </a:r>
            <a:r>
              <a:rPr lang="bg-BG" sz="4400" b="1" i="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bg-BG" sz="4400" b="1" i="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cs-CZ" sz="4400" b="1" i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Eras Light ITC" pitchFamily="34" charset="0"/>
            </a:endParaRP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26567268"/>
              </p:ext>
            </p:extLst>
          </p:nvPr>
        </p:nvGraphicFramePr>
        <p:xfrm>
          <a:off x="457200" y="1628800"/>
          <a:ext cx="8229600" cy="489654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10945996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-4507" y="476672"/>
            <a:ext cx="9143999" cy="648072"/>
          </a:xfrm>
        </p:spPr>
        <p:txBody>
          <a:bodyPr>
            <a:noAutofit/>
          </a:bodyPr>
          <a:lstStyle/>
          <a:p>
            <a:pPr algn="ctr"/>
            <a:r>
              <a:rPr lang="ru-RU" i="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ras Light ITC" pitchFamily="34" charset="0"/>
              </a:rPr>
              <a:t>Используете ли вы программное обеспечение </a:t>
            </a:r>
            <a:r>
              <a:rPr lang="ru-RU" b="1" i="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ras Light ITC" pitchFamily="34" charset="0"/>
              </a:rPr>
              <a:t>COPERT4</a:t>
            </a:r>
            <a:r>
              <a:rPr lang="ru-RU" i="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ras Light ITC" pitchFamily="34" charset="0"/>
              </a:rPr>
              <a:t> </a:t>
            </a:r>
            <a:r>
              <a:rPr lang="en-US" i="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Eras Light ITC" pitchFamily="34" charset="0"/>
              </a:rPr>
              <a:t>?</a:t>
            </a:r>
            <a:r>
              <a:rPr lang="bg-BG" i="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bg-BG" i="0" dirty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cs-CZ" i="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Eras Light ITC" pitchFamily="34" charset="0"/>
            </a:endParaRPr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64912311"/>
              </p:ext>
            </p:extLst>
          </p:nvPr>
        </p:nvGraphicFramePr>
        <p:xfrm>
          <a:off x="457200" y="1268760"/>
          <a:ext cx="8229600" cy="5400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469254148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10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4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5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6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7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8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ppt/theme/themeOverride9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2668</TotalTime>
  <Words>224</Words>
  <Application>Microsoft Office PowerPoint</Application>
  <PresentationFormat>On-screen Show (4:3)</PresentationFormat>
  <Paragraphs>73</Paragraphs>
  <Slides>13</Slides>
  <Notes>13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Office Theme</vt:lpstr>
      <vt:lpstr>УПРАВЛЕНИЕ КАЧЕСТВОМ ВОЗДУХА В СТРАНАХ ВОСТОЧНОГО РЕГИОНА ЕИСП</vt:lpstr>
      <vt:lpstr>Air Quality Governance in the ENPI East Countries</vt:lpstr>
      <vt:lpstr>Как Вы считаете, Ваша страна не ратифицировала соответствующие протоколы к КТЗВБР из-за того, что не может провести инвентаризацию на нужном уровне?</vt:lpstr>
      <vt:lpstr>Есть ли у Вас трудности с отчетными форматами в рамках КТЗВБР ? </vt:lpstr>
      <vt:lpstr>Как Вы считаете, каким путем проект Air-Q-Gov мог бы помочь в улучшении качества Вашей инвентаризации? </vt:lpstr>
      <vt:lpstr>Для каких секторов наиболее сложно собрать исходные данные ?</vt:lpstr>
      <vt:lpstr>Используете ли Вы на текущий момент КВ по умолчанию для проведения инвентаризации? </vt:lpstr>
      <vt:lpstr>Какие источники являются приоритетными для улучшения? </vt:lpstr>
      <vt:lpstr>Используете ли вы программное обеспечение COPERT4 ? </vt:lpstr>
      <vt:lpstr>Целевая аудитория</vt:lpstr>
      <vt:lpstr>Средства обучения</vt:lpstr>
      <vt:lpstr>Рассматриваемые темы</vt:lpstr>
      <vt:lpstr>Спасибо за ваше внимание !</vt:lpstr>
    </vt:vector>
  </TitlesOfParts>
  <Company>MWH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Barbara de Campos</dc:creator>
  <cp:lastModifiedBy>Nelly Gromkova</cp:lastModifiedBy>
  <cp:revision>249</cp:revision>
  <cp:lastPrinted>2012-05-11T11:26:43Z</cp:lastPrinted>
  <dcterms:created xsi:type="dcterms:W3CDTF">2011-10-12T15:30:18Z</dcterms:created>
  <dcterms:modified xsi:type="dcterms:W3CDTF">2012-09-20T13:26:20Z</dcterms:modified>
</cp:coreProperties>
</file>