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364" r:id="rId3"/>
    <p:sldId id="359" r:id="rId4"/>
    <p:sldId id="362" r:id="rId5"/>
    <p:sldId id="365" r:id="rId6"/>
    <p:sldId id="366" r:id="rId7"/>
    <p:sldId id="367" r:id="rId8"/>
    <p:sldId id="277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3898" autoAdjust="0"/>
    <p:restoredTop sz="95200" autoAdjust="0"/>
  </p:normalViewPr>
  <p:slideViewPr>
    <p:cSldViewPr>
      <p:cViewPr>
        <p:scale>
          <a:sx n="100" d="100"/>
          <a:sy n="100" d="100"/>
        </p:scale>
        <p:origin x="-2676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88213A-32EE-4EA1-BB34-12164F83BE37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BD8C1D-B6ED-4546-94F7-532C396775C3}">
      <dgm:prSet phldrT="[Text]" custT="1"/>
      <dgm:spPr/>
      <dgm:t>
        <a:bodyPr/>
        <a:lstStyle/>
        <a:p>
          <a:pPr rtl="0"/>
          <a:r>
            <a:rPr lang="ru-RU" sz="2000" b="1" dirty="0" smtClean="0">
              <a:solidFill>
                <a:schemeClr val="accent1"/>
              </a:solidFill>
            </a:rPr>
            <a:t>Анализ</a:t>
          </a:r>
          <a:r>
            <a:rPr lang="en-US" sz="2000" b="1" dirty="0" smtClean="0">
              <a:solidFill>
                <a:schemeClr val="accent1"/>
              </a:solidFill>
            </a:rPr>
            <a:t> </a:t>
          </a:r>
        </a:p>
        <a:p>
          <a:r>
            <a:rPr lang="ru-RU" sz="2000" b="0" dirty="0" smtClean="0">
              <a:solidFill>
                <a:schemeClr val="accent1"/>
              </a:solidFill>
            </a:rPr>
            <a:t>действующего национального законодательства относительно требований протоколов</a:t>
          </a:r>
          <a:endParaRPr lang="en-US" sz="2000" b="0" dirty="0">
            <a:solidFill>
              <a:schemeClr val="accent1"/>
            </a:solidFill>
          </a:endParaRPr>
        </a:p>
      </dgm:t>
    </dgm:pt>
    <dgm:pt modelId="{B7760A30-EEF7-48C4-9B48-96D29C439A55}" type="parTrans" cxnId="{B104465E-13F9-48FB-BCD4-1AE95FA78CCB}">
      <dgm:prSet/>
      <dgm:spPr/>
      <dgm:t>
        <a:bodyPr/>
        <a:lstStyle/>
        <a:p>
          <a:endParaRPr lang="en-US"/>
        </a:p>
      </dgm:t>
    </dgm:pt>
    <dgm:pt modelId="{35B9AC2B-7D7B-4D4F-9E62-6AC21518A073}" type="sibTrans" cxnId="{B104465E-13F9-48FB-BCD4-1AE95FA78CCB}">
      <dgm:prSet/>
      <dgm:spPr/>
      <dgm:t>
        <a:bodyPr/>
        <a:lstStyle/>
        <a:p>
          <a:endParaRPr lang="en-US"/>
        </a:p>
      </dgm:t>
    </dgm:pt>
    <dgm:pt modelId="{8E4F71BE-8E18-4CE6-9B7D-89DFFCC1C45E}">
      <dgm:prSet phldrT="[Text]" custT="1"/>
      <dgm:spPr/>
      <dgm:t>
        <a:bodyPr/>
        <a:lstStyle/>
        <a:p>
          <a:pPr rtl="0"/>
          <a:r>
            <a:rPr lang="ru-RU" sz="2000" b="1" dirty="0" smtClean="0">
              <a:solidFill>
                <a:schemeClr val="accent1"/>
              </a:solidFill>
            </a:rPr>
            <a:t>Выбор и </a:t>
          </a:r>
          <a:r>
            <a:rPr lang="ru-RU" sz="2000" b="1" smtClean="0">
              <a:solidFill>
                <a:schemeClr val="accent1"/>
              </a:solidFill>
            </a:rPr>
            <a:t>обоснование действий</a:t>
          </a:r>
          <a:endParaRPr lang="en-US" sz="2000" b="1" dirty="0" smtClean="0">
            <a:solidFill>
              <a:schemeClr val="accent1"/>
            </a:solidFill>
          </a:endParaRPr>
        </a:p>
        <a:p>
          <a:pPr rtl="0"/>
          <a:r>
            <a:rPr lang="ru-RU" sz="2000" b="0" dirty="0" smtClean="0">
              <a:solidFill>
                <a:schemeClr val="accent1"/>
              </a:solidFill>
            </a:rPr>
            <a:t>по уменьшению ущерба здоровью населению и окружающей среде в результате трансграничного загрязнения воздуха</a:t>
          </a:r>
          <a:endParaRPr lang="en-US" sz="2000" b="0" dirty="0" smtClean="0">
            <a:solidFill>
              <a:schemeClr val="accent1"/>
            </a:solidFill>
          </a:endParaRPr>
        </a:p>
      </dgm:t>
    </dgm:pt>
    <dgm:pt modelId="{0CF935F4-3B81-4DC7-B350-01EDD7F410D7}" type="parTrans" cxnId="{79166C9B-21BE-4FCB-AAA7-93F721588482}">
      <dgm:prSet/>
      <dgm:spPr/>
      <dgm:t>
        <a:bodyPr/>
        <a:lstStyle/>
        <a:p>
          <a:endParaRPr lang="en-US"/>
        </a:p>
      </dgm:t>
    </dgm:pt>
    <dgm:pt modelId="{E9AF4B34-1D6A-42B1-9CE0-6F1D29EF8440}" type="sibTrans" cxnId="{79166C9B-21BE-4FCB-AAA7-93F721588482}">
      <dgm:prSet/>
      <dgm:spPr/>
      <dgm:t>
        <a:bodyPr/>
        <a:lstStyle/>
        <a:p>
          <a:endParaRPr lang="en-US"/>
        </a:p>
      </dgm:t>
    </dgm:pt>
    <dgm:pt modelId="{E5B02AEE-6586-473F-8406-E3E435B5A023}">
      <dgm:prSet phldrT="[Text]" custT="1"/>
      <dgm:spPr/>
      <dgm:t>
        <a:bodyPr/>
        <a:lstStyle/>
        <a:p>
          <a:pPr rtl="0"/>
          <a:r>
            <a:rPr lang="uk-UA" sz="2000" b="1" dirty="0" err="1" smtClean="0">
              <a:solidFill>
                <a:schemeClr val="accent1"/>
              </a:solidFill>
            </a:rPr>
            <a:t>Возможные</a:t>
          </a:r>
          <a:r>
            <a:rPr lang="uk-UA" sz="2000" b="1" dirty="0" smtClean="0">
              <a:solidFill>
                <a:schemeClr val="accent1"/>
              </a:solidFill>
            </a:rPr>
            <a:t> </a:t>
          </a:r>
          <a:r>
            <a:rPr lang="uk-UA" sz="2000" b="1" dirty="0" err="1" smtClean="0">
              <a:solidFill>
                <a:schemeClr val="accent1"/>
              </a:solidFill>
            </a:rPr>
            <a:t>мероприятия</a:t>
          </a:r>
          <a:endParaRPr lang="uk-UA" sz="2000" b="1" dirty="0" smtClean="0">
            <a:solidFill>
              <a:schemeClr val="accent1"/>
            </a:solidFill>
          </a:endParaRPr>
        </a:p>
        <a:p>
          <a:r>
            <a:rPr lang="ru-RU" sz="2000" b="0" dirty="0" smtClean="0">
              <a:solidFill>
                <a:schemeClr val="accent1"/>
              </a:solidFill>
            </a:rPr>
            <a:t>по сокращению и выбросов SO</a:t>
          </a:r>
          <a:r>
            <a:rPr lang="ru-RU" sz="2000" b="0" baseline="-25000" dirty="0" smtClean="0">
              <a:solidFill>
                <a:schemeClr val="accent1"/>
              </a:solidFill>
            </a:rPr>
            <a:t>2</a:t>
          </a:r>
          <a:r>
            <a:rPr lang="ru-RU" sz="2000" b="0" dirty="0" smtClean="0">
              <a:solidFill>
                <a:schemeClr val="accent1"/>
              </a:solidFill>
            </a:rPr>
            <a:t>, NO</a:t>
          </a:r>
          <a:r>
            <a:rPr lang="ru-RU" sz="2000" b="0" baseline="-25000" dirty="0" smtClean="0">
              <a:solidFill>
                <a:schemeClr val="accent1"/>
              </a:solidFill>
            </a:rPr>
            <a:t>X</a:t>
          </a:r>
          <a:r>
            <a:rPr lang="ru-RU" sz="2000" b="0" dirty="0" smtClean="0">
              <a:solidFill>
                <a:schemeClr val="accent1"/>
              </a:solidFill>
            </a:rPr>
            <a:t>, NH</a:t>
          </a:r>
          <a:r>
            <a:rPr lang="ru-RU" sz="2000" b="0" baseline="-25000" dirty="0" smtClean="0">
              <a:solidFill>
                <a:schemeClr val="accent1"/>
              </a:solidFill>
            </a:rPr>
            <a:t>3</a:t>
          </a:r>
          <a:r>
            <a:rPr lang="ru-RU" sz="2000" b="0" dirty="0" smtClean="0">
              <a:solidFill>
                <a:schemeClr val="accent1"/>
              </a:solidFill>
            </a:rPr>
            <a:t>, ЛОС, ТМ и СОЗ в результате антропогенной деятельности</a:t>
          </a:r>
          <a:endParaRPr lang="en-US" sz="2000" b="0" dirty="0" smtClean="0">
            <a:solidFill>
              <a:schemeClr val="accent1"/>
            </a:solidFill>
          </a:endParaRPr>
        </a:p>
      </dgm:t>
    </dgm:pt>
    <dgm:pt modelId="{1C0D2B49-9035-448F-9717-C4BBA28E0B0F}" type="parTrans" cxnId="{62746545-0FD4-4F66-9B71-96BA79199E3E}">
      <dgm:prSet/>
      <dgm:spPr/>
      <dgm:t>
        <a:bodyPr/>
        <a:lstStyle/>
        <a:p>
          <a:endParaRPr lang="en-US"/>
        </a:p>
      </dgm:t>
    </dgm:pt>
    <dgm:pt modelId="{1A04EA29-C381-41C2-8652-F0AB7A02708B}" type="sibTrans" cxnId="{62746545-0FD4-4F66-9B71-96BA79199E3E}">
      <dgm:prSet/>
      <dgm:spPr/>
      <dgm:t>
        <a:bodyPr/>
        <a:lstStyle/>
        <a:p>
          <a:endParaRPr lang="en-US"/>
        </a:p>
      </dgm:t>
    </dgm:pt>
    <dgm:pt modelId="{E5350429-9A71-45B1-9C85-014E93388F66}" type="pres">
      <dgm:prSet presAssocID="{8188213A-32EE-4EA1-BB34-12164F83BE37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AF7EF01-2C01-4506-84D3-CAFBC3D838BE}" type="pres">
      <dgm:prSet presAssocID="{8188213A-32EE-4EA1-BB34-12164F83BE37}" presName="arrow" presStyleLbl="bgShp" presStyleIdx="0" presStyleCnt="1" custScaleX="65814" custScaleY="55561" custLinFactNeighborX="-22765" custLinFactNeighborY="-11110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rgbClr val="FF0000"/>
        </a:solidFill>
      </dgm:spPr>
    </dgm:pt>
    <dgm:pt modelId="{66DD07D8-3303-4730-ABEB-4468B003F20D}" type="pres">
      <dgm:prSet presAssocID="{8188213A-32EE-4EA1-BB34-12164F83BE37}" presName="arrowDiagram3" presStyleCnt="0"/>
      <dgm:spPr/>
    </dgm:pt>
    <dgm:pt modelId="{B308ACEE-5FCE-43C6-B3BF-E7746C307FF7}" type="pres">
      <dgm:prSet presAssocID="{44BD8C1D-B6ED-4546-94F7-532C396775C3}" presName="bullet3a" presStyleLbl="node1" presStyleIdx="0" presStyleCnt="3" custLinFactX="-306617" custLinFactNeighborX="-400000" custLinFactNeighborY="-49060"/>
      <dgm:spPr/>
    </dgm:pt>
    <dgm:pt modelId="{281C46FB-FC19-4146-88F7-CAE7DB55B51D}" type="pres">
      <dgm:prSet presAssocID="{44BD8C1D-B6ED-4546-94F7-532C396775C3}" presName="textBox3a" presStyleLbl="revTx" presStyleIdx="0" presStyleCnt="3" custScaleX="146641" custScaleY="154328" custLinFactNeighborX="-57981" custLinFactNeighborY="469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6BFBC8-86B1-475D-BD73-B87AFF172500}" type="pres">
      <dgm:prSet presAssocID="{8E4F71BE-8E18-4CE6-9B7D-89DFFCC1C45E}" presName="bullet3b" presStyleLbl="node1" presStyleIdx="1" presStyleCnt="3" custLinFactX="-55800" custLinFactNeighborX="-100000" custLinFactNeighborY="-37175"/>
      <dgm:spPr/>
    </dgm:pt>
    <dgm:pt modelId="{4E380C3D-4800-44CC-AC06-44E239D83E8E}" type="pres">
      <dgm:prSet presAssocID="{8E4F71BE-8E18-4CE6-9B7D-89DFFCC1C45E}" presName="textBox3b" presStyleLbl="revTx" presStyleIdx="1" presStyleCnt="3" custScaleX="186662" custLinFactX="48677" custLinFactNeighborX="100000" custLinFactNeighborY="-336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1D503B-1DE7-49CD-AFC1-DA409A5E9EAD}" type="pres">
      <dgm:prSet presAssocID="{E5B02AEE-6586-473F-8406-E3E435B5A023}" presName="bullet3c" presStyleLbl="node1" presStyleIdx="2" presStyleCnt="3" custLinFactNeighborX="-28340" custLinFactNeighborY="-79897"/>
      <dgm:spPr/>
    </dgm:pt>
    <dgm:pt modelId="{4CD742F1-2A2A-4097-B75A-6EE995F9A804}" type="pres">
      <dgm:prSet presAssocID="{E5B02AEE-6586-473F-8406-E3E435B5A023}" presName="textBox3c" presStyleLbl="revTx" presStyleIdx="2" presStyleCnt="3" custFlipVert="0" custScaleX="130304" custScaleY="83392" custLinFactX="-42716" custLinFactNeighborX="-100000" custLinFactNeighborY="159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5F2FFD-162E-4A68-A8D5-94243E483E2B}" type="presOf" srcId="{44BD8C1D-B6ED-4546-94F7-532C396775C3}" destId="{281C46FB-FC19-4146-88F7-CAE7DB55B51D}" srcOrd="0" destOrd="0" presId="urn:microsoft.com/office/officeart/2005/8/layout/arrow2"/>
    <dgm:cxn modelId="{79166C9B-21BE-4FCB-AAA7-93F721588482}" srcId="{8188213A-32EE-4EA1-BB34-12164F83BE37}" destId="{8E4F71BE-8E18-4CE6-9B7D-89DFFCC1C45E}" srcOrd="1" destOrd="0" parTransId="{0CF935F4-3B81-4DC7-B350-01EDD7F410D7}" sibTransId="{E9AF4B34-1D6A-42B1-9CE0-6F1D29EF8440}"/>
    <dgm:cxn modelId="{B104465E-13F9-48FB-BCD4-1AE95FA78CCB}" srcId="{8188213A-32EE-4EA1-BB34-12164F83BE37}" destId="{44BD8C1D-B6ED-4546-94F7-532C396775C3}" srcOrd="0" destOrd="0" parTransId="{B7760A30-EEF7-48C4-9B48-96D29C439A55}" sibTransId="{35B9AC2B-7D7B-4D4F-9E62-6AC21518A073}"/>
    <dgm:cxn modelId="{62746545-0FD4-4F66-9B71-96BA79199E3E}" srcId="{8188213A-32EE-4EA1-BB34-12164F83BE37}" destId="{E5B02AEE-6586-473F-8406-E3E435B5A023}" srcOrd="2" destOrd="0" parTransId="{1C0D2B49-9035-448F-9717-C4BBA28E0B0F}" sibTransId="{1A04EA29-C381-41C2-8652-F0AB7A02708B}"/>
    <dgm:cxn modelId="{3EDCE78E-1F6C-4EAA-8A53-D57DF7B46AC4}" type="presOf" srcId="{8188213A-32EE-4EA1-BB34-12164F83BE37}" destId="{E5350429-9A71-45B1-9C85-014E93388F66}" srcOrd="0" destOrd="0" presId="urn:microsoft.com/office/officeart/2005/8/layout/arrow2"/>
    <dgm:cxn modelId="{F423A678-CB4A-4C0E-8908-F63F28FDFF6C}" type="presOf" srcId="{8E4F71BE-8E18-4CE6-9B7D-89DFFCC1C45E}" destId="{4E380C3D-4800-44CC-AC06-44E239D83E8E}" srcOrd="0" destOrd="0" presId="urn:microsoft.com/office/officeart/2005/8/layout/arrow2"/>
    <dgm:cxn modelId="{F04BD1BB-7602-44F0-B292-5349B65010CB}" type="presOf" srcId="{E5B02AEE-6586-473F-8406-E3E435B5A023}" destId="{4CD742F1-2A2A-4097-B75A-6EE995F9A804}" srcOrd="0" destOrd="0" presId="urn:microsoft.com/office/officeart/2005/8/layout/arrow2"/>
    <dgm:cxn modelId="{49A480C0-C18C-495D-BEE2-7CD36207641D}" type="presParOf" srcId="{E5350429-9A71-45B1-9C85-014E93388F66}" destId="{BAF7EF01-2C01-4506-84D3-CAFBC3D838BE}" srcOrd="0" destOrd="0" presId="urn:microsoft.com/office/officeart/2005/8/layout/arrow2"/>
    <dgm:cxn modelId="{2FAF29D6-9325-409D-A75A-680CC10A9D04}" type="presParOf" srcId="{E5350429-9A71-45B1-9C85-014E93388F66}" destId="{66DD07D8-3303-4730-ABEB-4468B003F20D}" srcOrd="1" destOrd="0" presId="urn:microsoft.com/office/officeart/2005/8/layout/arrow2"/>
    <dgm:cxn modelId="{537A72D5-DEA7-4153-84D7-BFC846386066}" type="presParOf" srcId="{66DD07D8-3303-4730-ABEB-4468B003F20D}" destId="{B308ACEE-5FCE-43C6-B3BF-E7746C307FF7}" srcOrd="0" destOrd="0" presId="urn:microsoft.com/office/officeart/2005/8/layout/arrow2"/>
    <dgm:cxn modelId="{45145094-CE4C-48B6-81DE-981920D976F1}" type="presParOf" srcId="{66DD07D8-3303-4730-ABEB-4468B003F20D}" destId="{281C46FB-FC19-4146-88F7-CAE7DB55B51D}" srcOrd="1" destOrd="0" presId="urn:microsoft.com/office/officeart/2005/8/layout/arrow2"/>
    <dgm:cxn modelId="{6E5F6454-C919-4B34-AB6B-2E46CF6AE1A3}" type="presParOf" srcId="{66DD07D8-3303-4730-ABEB-4468B003F20D}" destId="{B36BFBC8-86B1-475D-BD73-B87AFF172500}" srcOrd="2" destOrd="0" presId="urn:microsoft.com/office/officeart/2005/8/layout/arrow2"/>
    <dgm:cxn modelId="{B8820EAA-814F-46A6-97B6-9F2A01868E67}" type="presParOf" srcId="{66DD07D8-3303-4730-ABEB-4468B003F20D}" destId="{4E380C3D-4800-44CC-AC06-44E239D83E8E}" srcOrd="3" destOrd="0" presId="urn:microsoft.com/office/officeart/2005/8/layout/arrow2"/>
    <dgm:cxn modelId="{4029F9E0-2EC7-4B22-BC52-978F15A7010C}" type="presParOf" srcId="{66DD07D8-3303-4730-ABEB-4468B003F20D}" destId="{8A1D503B-1DE7-49CD-AFC1-DA409A5E9EAD}" srcOrd="4" destOrd="0" presId="urn:microsoft.com/office/officeart/2005/8/layout/arrow2"/>
    <dgm:cxn modelId="{A292E868-09E3-48A1-9D4A-C3B730DFAB42}" type="presParOf" srcId="{66DD07D8-3303-4730-ABEB-4468B003F20D}" destId="{4CD742F1-2A2A-4097-B75A-6EE995F9A804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7EF01-2C01-4506-84D3-CAFBC3D838BE}">
      <dsp:nvSpPr>
        <dsp:cNvPr id="0" name=""/>
        <dsp:cNvSpPr/>
      </dsp:nvSpPr>
      <dsp:spPr>
        <a:xfrm>
          <a:off x="49725" y="0"/>
          <a:ext cx="5157379" cy="2721202"/>
        </a:xfrm>
        <a:prstGeom prst="swooshArrow">
          <a:avLst>
            <a:gd name="adj1" fmla="val 25000"/>
            <a:gd name="adj2" fmla="val 2500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</dsp:sp>
    <dsp:sp modelId="{B308ACEE-5FCE-43C6-B3BF-E7746C307FF7}">
      <dsp:nvSpPr>
        <dsp:cNvPr id="0" name=""/>
        <dsp:cNvSpPr/>
      </dsp:nvSpPr>
      <dsp:spPr>
        <a:xfrm>
          <a:off x="49722" y="2544061"/>
          <a:ext cx="203743" cy="203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1C46FB-FC19-4146-88F7-CAE7DB55B51D}">
      <dsp:nvSpPr>
        <dsp:cNvPr id="0" name=""/>
        <dsp:cNvSpPr/>
      </dsp:nvSpPr>
      <dsp:spPr>
        <a:xfrm>
          <a:off x="106832" y="2713278"/>
          <a:ext cx="2677454" cy="21844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60" tIns="0" rIns="0" bIns="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accent1"/>
              </a:solidFill>
            </a:rPr>
            <a:t>Анализ</a:t>
          </a:r>
          <a:r>
            <a:rPr lang="en-US" sz="2000" b="1" kern="1200" dirty="0" smtClean="0">
              <a:solidFill>
                <a:schemeClr val="accent1"/>
              </a:solidFill>
            </a:rPr>
            <a:t>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accent1"/>
              </a:solidFill>
            </a:rPr>
            <a:t>действующего национального законодательства относительно требований протоколов</a:t>
          </a:r>
          <a:endParaRPr lang="en-US" sz="2000" b="0" kern="1200" dirty="0">
            <a:solidFill>
              <a:schemeClr val="accent1"/>
            </a:solidFill>
          </a:endParaRPr>
        </a:p>
      </dsp:txBody>
      <dsp:txXfrm>
        <a:off x="106832" y="2713278"/>
        <a:ext cx="2677454" cy="2184406"/>
      </dsp:txXfrm>
    </dsp:sp>
    <dsp:sp modelId="{B36BFBC8-86B1-475D-BD73-B87AFF172500}">
      <dsp:nvSpPr>
        <dsp:cNvPr id="0" name=""/>
        <dsp:cNvSpPr/>
      </dsp:nvSpPr>
      <dsp:spPr>
        <a:xfrm>
          <a:off x="2714019" y="1175909"/>
          <a:ext cx="368305" cy="3683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80C3D-4800-44CC-AC06-44E239D83E8E}">
      <dsp:nvSpPr>
        <dsp:cNvPr id="0" name=""/>
        <dsp:cNvSpPr/>
      </dsp:nvSpPr>
      <dsp:spPr>
        <a:xfrm>
          <a:off x="5453246" y="599843"/>
          <a:ext cx="3510572" cy="2664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5158" tIns="0" rIns="0" bIns="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accent1"/>
              </a:solidFill>
            </a:rPr>
            <a:t>Выбор и </a:t>
          </a:r>
          <a:r>
            <a:rPr lang="ru-RU" sz="2000" b="1" kern="1200" smtClean="0">
              <a:solidFill>
                <a:schemeClr val="accent1"/>
              </a:solidFill>
            </a:rPr>
            <a:t>обоснование действий</a:t>
          </a:r>
          <a:endParaRPr lang="en-US" sz="2000" b="1" kern="1200" dirty="0" smtClean="0">
            <a:solidFill>
              <a:schemeClr val="accent1"/>
            </a:solidFill>
          </a:endParaRP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accent1"/>
              </a:solidFill>
            </a:rPr>
            <a:t>по уменьшению ущерба здоровью населению и окружающей среде в результате трансграничного загрязнения воздуха</a:t>
          </a:r>
          <a:endParaRPr lang="en-US" sz="2000" b="0" kern="1200" dirty="0" smtClean="0">
            <a:solidFill>
              <a:schemeClr val="accent1"/>
            </a:solidFill>
          </a:endParaRPr>
        </a:p>
      </dsp:txBody>
      <dsp:txXfrm>
        <a:off x="5453246" y="599843"/>
        <a:ext cx="3510572" cy="2664340"/>
      </dsp:txXfrm>
    </dsp:sp>
    <dsp:sp modelId="{8A1D503B-1DE7-49CD-AFC1-DA409A5E9EAD}">
      <dsp:nvSpPr>
        <dsp:cNvPr id="0" name=""/>
        <dsp:cNvSpPr/>
      </dsp:nvSpPr>
      <dsp:spPr>
        <a:xfrm>
          <a:off x="5306304" y="95787"/>
          <a:ext cx="509359" cy="509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D742F1-2A2A-4097-B75A-6EE995F9A804}">
      <dsp:nvSpPr>
        <dsp:cNvPr id="0" name=""/>
        <dsp:cNvSpPr/>
      </dsp:nvSpPr>
      <dsp:spPr>
        <a:xfrm>
          <a:off x="2736296" y="1584166"/>
          <a:ext cx="2450641" cy="2838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899" tIns="0" rIns="0" bIns="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err="1" smtClean="0">
              <a:solidFill>
                <a:schemeClr val="accent1"/>
              </a:solidFill>
            </a:rPr>
            <a:t>Возможные</a:t>
          </a:r>
          <a:r>
            <a:rPr lang="uk-UA" sz="2000" b="1" kern="1200" dirty="0" smtClean="0">
              <a:solidFill>
                <a:schemeClr val="accent1"/>
              </a:solidFill>
            </a:rPr>
            <a:t> </a:t>
          </a:r>
          <a:r>
            <a:rPr lang="uk-UA" sz="2000" b="1" kern="1200" dirty="0" err="1" smtClean="0">
              <a:solidFill>
                <a:schemeClr val="accent1"/>
              </a:solidFill>
            </a:rPr>
            <a:t>мероприятия</a:t>
          </a:r>
          <a:endParaRPr lang="uk-UA" sz="2000" b="1" kern="1200" dirty="0" smtClean="0">
            <a:solidFill>
              <a:schemeClr val="accent1"/>
            </a:solidFill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accent1"/>
              </a:solidFill>
            </a:rPr>
            <a:t>по сокращению и выбросов SO</a:t>
          </a:r>
          <a:r>
            <a:rPr lang="ru-RU" sz="2000" b="0" kern="1200" baseline="-25000" dirty="0" smtClean="0">
              <a:solidFill>
                <a:schemeClr val="accent1"/>
              </a:solidFill>
            </a:rPr>
            <a:t>2</a:t>
          </a:r>
          <a:r>
            <a:rPr lang="ru-RU" sz="2000" b="0" kern="1200" dirty="0" smtClean="0">
              <a:solidFill>
                <a:schemeClr val="accent1"/>
              </a:solidFill>
            </a:rPr>
            <a:t>, NO</a:t>
          </a:r>
          <a:r>
            <a:rPr lang="ru-RU" sz="2000" b="0" kern="1200" baseline="-25000" dirty="0" smtClean="0">
              <a:solidFill>
                <a:schemeClr val="accent1"/>
              </a:solidFill>
            </a:rPr>
            <a:t>X</a:t>
          </a:r>
          <a:r>
            <a:rPr lang="ru-RU" sz="2000" b="0" kern="1200" dirty="0" smtClean="0">
              <a:solidFill>
                <a:schemeClr val="accent1"/>
              </a:solidFill>
            </a:rPr>
            <a:t>, NH</a:t>
          </a:r>
          <a:r>
            <a:rPr lang="ru-RU" sz="2000" b="0" kern="1200" baseline="-25000" dirty="0" smtClean="0">
              <a:solidFill>
                <a:schemeClr val="accent1"/>
              </a:solidFill>
            </a:rPr>
            <a:t>3</a:t>
          </a:r>
          <a:r>
            <a:rPr lang="ru-RU" sz="2000" b="0" kern="1200" dirty="0" smtClean="0">
              <a:solidFill>
                <a:schemeClr val="accent1"/>
              </a:solidFill>
            </a:rPr>
            <a:t>, ЛОС, ТМ и СОЗ в результате антропогенной деятельности</a:t>
          </a:r>
          <a:endParaRPr lang="en-US" sz="2000" b="0" kern="1200" dirty="0" smtClean="0">
            <a:solidFill>
              <a:schemeClr val="accent1"/>
            </a:solidFill>
          </a:endParaRPr>
        </a:p>
      </dsp:txBody>
      <dsp:txXfrm>
        <a:off x="2736296" y="1584166"/>
        <a:ext cx="2450641" cy="28385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1AE344-FA18-423A-BC2A-C0D1D32ECB5A}" type="datetimeFigureOut">
              <a:rPr lang="en-US" smtClean="0"/>
              <a:pPr/>
              <a:t>9/21/2012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CC922-47BE-4058-8925-92130D386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43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21/09/2012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04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21/09/2012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21/09/2012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11560" y="158775"/>
            <a:ext cx="8064896" cy="1109985"/>
          </a:xfrm>
        </p:spPr>
        <p:txBody>
          <a:bodyPr>
            <a:normAutofit/>
          </a:bodyPr>
          <a:lstStyle/>
          <a:p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качеством атмосферного воздуха в странах Восточного региона ЕИСП</a:t>
            </a:r>
            <a:endParaRPr lang="en-GB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467544" y="3140968"/>
            <a:ext cx="8280920" cy="295232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Оценка и укрепление национального потенциала для ратификации протоколов к Конвенции ТЗВБР и выполнения международных обязательств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13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ru-RU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Региональный пилотный проект </a:t>
            </a:r>
            <a:r>
              <a:rPr lang="ru-RU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1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68952" cy="1143000"/>
          </a:xfrm>
        </p:spPr>
        <p:txBody>
          <a:bodyPr>
            <a:noAutofit/>
          </a:bodyPr>
          <a:lstStyle/>
          <a:p>
            <a:pPr algn="ctr"/>
            <a:r>
              <a:rPr lang="ru-RU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Состояние по ратификации Конвенции ТЗВБР и протоколов к ней</a:t>
            </a: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9508803"/>
              </p:ext>
            </p:extLst>
          </p:nvPr>
        </p:nvGraphicFramePr>
        <p:xfrm>
          <a:off x="611560" y="1700808"/>
          <a:ext cx="7992439" cy="4896432"/>
        </p:xfrm>
        <a:graphic>
          <a:graphicData uri="http://schemas.openxmlformats.org/drawingml/2006/table">
            <a:tbl>
              <a:tblPr firstRow="1" firstCol="1" bandRow="1"/>
              <a:tblGrid>
                <a:gridCol w="4032448"/>
                <a:gridCol w="565713"/>
                <a:gridCol w="565713"/>
                <a:gridCol w="565713"/>
                <a:gridCol w="565713"/>
                <a:gridCol w="565713"/>
                <a:gridCol w="565713"/>
                <a:gridCol w="565713"/>
              </a:tblGrid>
              <a:tr h="32811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FFFF"/>
                          </a:solidFill>
                          <a:effectLst/>
                          <a:latin typeface="Arial Narrow"/>
                          <a:ea typeface="Calibri"/>
                          <a:cs typeface="Arial"/>
                        </a:rPr>
                        <a:t>Конвенция </a:t>
                      </a:r>
                      <a:r>
                        <a:rPr lang="en-GB" sz="1200" b="1" dirty="0" smtClean="0">
                          <a:solidFill>
                            <a:srgbClr val="FFFFFF"/>
                          </a:solidFill>
                          <a:effectLst/>
                          <a:latin typeface="Arial Narrow"/>
                          <a:ea typeface="Calibri"/>
                          <a:cs typeface="Arial"/>
                        </a:rPr>
                        <a:t>ТЗВБР </a:t>
                      </a:r>
                      <a:r>
                        <a:rPr lang="bg-BG" sz="1200" b="1" dirty="0">
                          <a:solidFill>
                            <a:srgbClr val="FFFFFF"/>
                          </a:solidFill>
                          <a:effectLst/>
                          <a:latin typeface="Arial Narrow"/>
                          <a:ea typeface="Calibri"/>
                          <a:cs typeface="Arial"/>
                        </a:rPr>
                        <a:t>и </a:t>
                      </a:r>
                      <a:r>
                        <a:rPr lang="bg-BG" sz="1200" b="1" dirty="0" smtClean="0">
                          <a:solidFill>
                            <a:srgbClr val="FFFFFF"/>
                          </a:solidFill>
                          <a:effectLst/>
                          <a:latin typeface="Arial Narrow"/>
                          <a:ea typeface="Calibri"/>
                          <a:cs typeface="Arial"/>
                        </a:rPr>
                        <a:t>протоколы к ней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АРМ</a:t>
                      </a:r>
                      <a:endParaRPr lang="en-US" sz="12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АЗЕР</a:t>
                      </a:r>
                      <a:endParaRPr lang="en-US" sz="12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БЕЛ</a:t>
                      </a:r>
                      <a:endParaRPr lang="en-US" sz="12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ГРУЗ</a:t>
                      </a:r>
                      <a:endParaRPr lang="en-US" sz="12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РМ</a:t>
                      </a:r>
                      <a:endParaRPr lang="en-US" sz="12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РФ</a:t>
                      </a:r>
                      <a:endParaRPr lang="en-US" sz="12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FFFF"/>
                          </a:solidFill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УКР</a:t>
                      </a:r>
                      <a:endParaRPr lang="en-US" sz="12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4363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Arial Narrow"/>
                          <a:ea typeface="Calibri"/>
                          <a:cs typeface="Arial"/>
                        </a:rPr>
                        <a:t>Женевская Конвенция 1979 г. о трансграничном загрязнении воздуха на большие расстояния (ТЗВБР)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72000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Протокол </a:t>
                      </a:r>
                      <a:r>
                        <a:rPr lang="ru-RU" sz="1200" b="1" dirty="0" smtClean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1984 г. о долгосрочном финансировании совместной программ наблюдения и оценки распространения загрязнителей воздуха на </a:t>
                      </a: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большие расстояния загрязняющих веществ в Европе</a:t>
                      </a: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 </a:t>
                      </a:r>
                      <a:r>
                        <a:rPr lang="ru-RU" sz="1200" b="1" dirty="0" smtClean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(ЕМЕП)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72000"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Протокол 1985 г. </a:t>
                      </a:r>
                      <a:r>
                        <a:rPr lang="ru-RU" sz="1200" b="1" dirty="0" smtClean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о сокращении </a:t>
                      </a: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выбросов серы </a:t>
                      </a:r>
                      <a:r>
                        <a:rPr lang="ru-RU" sz="1200" b="1" dirty="0" smtClean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или их трансграничных потоков по меньшей мере на 30%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72000"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Протокол </a:t>
                      </a:r>
                      <a:r>
                        <a:rPr lang="ru-RU" sz="1200" b="1" dirty="0" smtClean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1988 г. о об</a:t>
                      </a:r>
                      <a:r>
                        <a:rPr lang="ru-RU" sz="1200" b="1" baseline="0" dirty="0" smtClean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 </a:t>
                      </a:r>
                      <a:r>
                        <a:rPr lang="ru-RU" sz="1200" b="1" dirty="0" smtClean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ограничении выбросов окислов азота или их трансграничных потоков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72000"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Протокол </a:t>
                      </a:r>
                      <a:r>
                        <a:rPr lang="ru-RU" sz="1200" b="1" dirty="0" smtClean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1991 г. об</a:t>
                      </a:r>
                      <a:r>
                        <a:rPr lang="ru-RU" sz="1200" b="1" baseline="0" dirty="0" smtClean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 </a:t>
                      </a:r>
                      <a:r>
                        <a:rPr lang="ru-RU" sz="1200" b="1" dirty="0" smtClean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ограничении выбросов </a:t>
                      </a: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летучих органических соединений (ЛОС) </a:t>
                      </a:r>
                      <a:r>
                        <a:rPr lang="ru-RU" sz="1200" b="1" dirty="0" smtClean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или их трансграничных потоков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П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03737">
                <a:tc>
                  <a:txBody>
                    <a:bodyPr/>
                    <a:lstStyle/>
                    <a:p>
                      <a:pPr marL="72000"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Протокол 1994 г. о дальнейшем сокращении выбросов </a:t>
                      </a:r>
                      <a:r>
                        <a:rPr lang="ru-RU" sz="1200" b="1" dirty="0" smtClean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серы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П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П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72000"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Протокол </a:t>
                      </a:r>
                      <a:r>
                        <a:rPr lang="ru-RU" sz="1200" b="1" dirty="0" smtClean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1998 г. по тяжёлым металлам 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П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П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72000"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Протокол </a:t>
                      </a:r>
                      <a:r>
                        <a:rPr lang="ru-RU" sz="1200" b="1" dirty="0" smtClean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1998 г. по стойким органическим загрязнителям (СОЗ)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П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Р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П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marL="72000">
                        <a:spcAft>
                          <a:spcPts val="600"/>
                        </a:spcAft>
                      </a:pPr>
                      <a:r>
                        <a:rPr lang="ru-RU" sz="1200" b="1" i="0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Гётеборгский</a:t>
                      </a:r>
                      <a:r>
                        <a:rPr lang="ru-RU" sz="1200" b="1" i="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протокол 1999 г. о борьбе с подкислением, </a:t>
                      </a:r>
                      <a:r>
                        <a:rPr lang="ru-RU" sz="1200" b="1" i="0" kern="120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эвтрофикацией</a:t>
                      </a:r>
                      <a:r>
                        <a:rPr lang="ru-RU" sz="1200" b="1" i="0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и приземным озоном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 err="1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П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 err="1">
                          <a:effectLst/>
                          <a:latin typeface="Arial Narrow" pitchFamily="34" charset="0"/>
                          <a:ea typeface="Calibri"/>
                          <a:cs typeface="Arial"/>
                        </a:rPr>
                        <a:t>П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200" b="1" dirty="0">
                          <a:effectLst/>
                          <a:latin typeface="Arial Narrow" pitchFamily="34" charset="0"/>
                          <a:ea typeface="Calibri"/>
                          <a:cs typeface="Times New Roman"/>
                        </a:rPr>
                        <a:t> </a:t>
                      </a:r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b="1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4366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4604" y="188640"/>
            <a:ext cx="8229600" cy="1143000"/>
          </a:xfrm>
        </p:spPr>
        <p:txBody>
          <a:bodyPr/>
          <a:lstStyle/>
          <a:p>
            <a:pPr algn="ctr"/>
            <a:r>
              <a:rPr lang="ru-RU" b="1" i="0" dirty="0" smtClean="0"/>
              <a:t>ОСНОВНАЯ ЦЕЛЬ ПРОЕКТА</a:t>
            </a: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4086490"/>
              </p:ext>
            </p:extLst>
          </p:nvPr>
        </p:nvGraphicFramePr>
        <p:xfrm>
          <a:off x="107504" y="1412776"/>
          <a:ext cx="9036496" cy="48976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896243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r>
              <a:rPr lang="ru-RU" b="1" i="0" u="sng" dirty="0" smtClean="0">
                <a:solidFill>
                  <a:schemeClr val="accent1"/>
                </a:solidFill>
              </a:rPr>
              <a:t>Этап</a:t>
            </a:r>
            <a:r>
              <a:rPr lang="en-US" b="1" i="0" u="sng" dirty="0" smtClean="0">
                <a:solidFill>
                  <a:schemeClr val="accent1"/>
                </a:solidFill>
              </a:rPr>
              <a:t> 1</a:t>
            </a:r>
            <a:endParaRPr lang="en-US" sz="2200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52528"/>
          </a:xfrm>
        </p:spPr>
        <p:txBody>
          <a:bodyPr>
            <a:normAutofit fontScale="92500"/>
          </a:bodyPr>
          <a:lstStyle/>
          <a:p>
            <a:pPr lvl="0"/>
            <a:r>
              <a:rPr lang="ru-RU" b="1" dirty="0" smtClean="0">
                <a:solidFill>
                  <a:schemeClr val="accent1"/>
                </a:solidFill>
              </a:rPr>
              <a:t>Рассмотрение </a:t>
            </a:r>
            <a:r>
              <a:rPr lang="ru-RU" b="1" dirty="0">
                <a:solidFill>
                  <a:schemeClr val="accent1"/>
                </a:solidFill>
              </a:rPr>
              <a:t>основных требований протоколов </a:t>
            </a:r>
            <a:r>
              <a:rPr lang="ru-RU" b="1" dirty="0" smtClean="0">
                <a:solidFill>
                  <a:schemeClr val="accent1"/>
                </a:solidFill>
              </a:rPr>
              <a:t>к Конвенции ТЗВБР (учитывая ожидаемые изменения);</a:t>
            </a:r>
            <a:endParaRPr lang="ru-RU" b="1" dirty="0">
              <a:solidFill>
                <a:schemeClr val="accent1"/>
              </a:solidFill>
            </a:endParaRPr>
          </a:p>
          <a:p>
            <a:pPr lvl="0"/>
            <a:r>
              <a:rPr lang="ru-RU" b="1" dirty="0" smtClean="0">
                <a:solidFill>
                  <a:schemeClr val="accent1"/>
                </a:solidFill>
              </a:rPr>
              <a:t>Анализ природоохранного </a:t>
            </a:r>
            <a:r>
              <a:rPr lang="ru-RU" b="1" dirty="0">
                <a:solidFill>
                  <a:schemeClr val="accent1"/>
                </a:solidFill>
              </a:rPr>
              <a:t>законодательства в </a:t>
            </a:r>
            <a:r>
              <a:rPr lang="ru-RU" b="1" dirty="0" smtClean="0">
                <a:solidFill>
                  <a:schemeClr val="accent1"/>
                </a:solidFill>
              </a:rPr>
              <a:t>странах-партнёрах по тематике протоколов КТЗВБР;</a:t>
            </a:r>
            <a:endParaRPr lang="ru-RU" b="1" dirty="0">
              <a:solidFill>
                <a:schemeClr val="accent1"/>
              </a:solidFill>
            </a:endParaRPr>
          </a:p>
          <a:p>
            <a:pPr lvl="0"/>
            <a:r>
              <a:rPr lang="ru-RU" b="1" dirty="0" smtClean="0">
                <a:solidFill>
                  <a:schemeClr val="accent1"/>
                </a:solidFill>
              </a:rPr>
              <a:t>Описание органов государственного управления, </a:t>
            </a:r>
            <a:r>
              <a:rPr lang="ru-RU" b="1" dirty="0">
                <a:solidFill>
                  <a:schemeClr val="accent1"/>
                </a:solidFill>
              </a:rPr>
              <a:t>ответственных за ратификацию и реализацию </a:t>
            </a:r>
            <a:r>
              <a:rPr lang="ru-RU" b="1" dirty="0" smtClean="0">
                <a:solidFill>
                  <a:schemeClr val="accent1"/>
                </a:solidFill>
              </a:rPr>
              <a:t>требований </a:t>
            </a:r>
            <a:r>
              <a:rPr lang="ru-RU" b="1" dirty="0">
                <a:solidFill>
                  <a:schemeClr val="accent1"/>
                </a:solidFill>
              </a:rPr>
              <a:t>протоколов;</a:t>
            </a:r>
          </a:p>
          <a:p>
            <a:pPr lvl="0"/>
            <a:r>
              <a:rPr lang="ru-RU" b="1" dirty="0">
                <a:solidFill>
                  <a:schemeClr val="accent1"/>
                </a:solidFill>
              </a:rPr>
              <a:t>Анализ </a:t>
            </a:r>
            <a:r>
              <a:rPr lang="ru-RU" b="1" dirty="0" smtClean="0">
                <a:solidFill>
                  <a:schemeClr val="accent1"/>
                </a:solidFill>
              </a:rPr>
              <a:t>нынешнего состояния </a:t>
            </a:r>
            <a:r>
              <a:rPr lang="ru-RU" b="1" dirty="0">
                <a:solidFill>
                  <a:schemeClr val="accent1"/>
                </a:solidFill>
              </a:rPr>
              <a:t>и </a:t>
            </a:r>
            <a:r>
              <a:rPr lang="ru-RU" b="1" dirty="0" smtClean="0">
                <a:solidFill>
                  <a:schemeClr val="accent1"/>
                </a:solidFill>
              </a:rPr>
              <a:t>исходных условий;</a:t>
            </a:r>
            <a:endParaRPr lang="ru-RU" b="1" dirty="0">
              <a:solidFill>
                <a:schemeClr val="accent1"/>
              </a:solidFill>
            </a:endParaRPr>
          </a:p>
          <a:p>
            <a:pPr lvl="0"/>
            <a:r>
              <a:rPr lang="ru-RU" b="1" dirty="0" smtClean="0">
                <a:solidFill>
                  <a:schemeClr val="accent1"/>
                </a:solidFill>
              </a:rPr>
              <a:t>Подготовка необходимых баз данных</a:t>
            </a:r>
            <a:endParaRPr lang="en-US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19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r>
              <a:rPr lang="ru-RU" b="1" i="0" u="sng" dirty="0">
                <a:solidFill>
                  <a:schemeClr val="accent1"/>
                </a:solidFill>
              </a:rPr>
              <a:t>Этап</a:t>
            </a:r>
            <a:r>
              <a:rPr lang="en-US" b="1" i="0" u="sng" dirty="0" smtClean="0">
                <a:solidFill>
                  <a:schemeClr val="accent1"/>
                </a:solidFill>
              </a:rPr>
              <a:t> 2</a:t>
            </a:r>
            <a:endParaRPr lang="en-US" sz="2200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52528"/>
          </a:xfrm>
        </p:spPr>
        <p:txBody>
          <a:bodyPr>
            <a:normAutofit lnSpcReduction="10000"/>
          </a:bodyPr>
          <a:lstStyle/>
          <a:p>
            <a:pPr lvl="0"/>
            <a:r>
              <a:rPr lang="ru-RU" b="1" dirty="0" smtClean="0">
                <a:solidFill>
                  <a:schemeClr val="accent1"/>
                </a:solidFill>
              </a:rPr>
              <a:t>Национальный </a:t>
            </a:r>
            <a:r>
              <a:rPr lang="ru-RU" b="1" dirty="0">
                <a:solidFill>
                  <a:schemeClr val="accent1"/>
                </a:solidFill>
              </a:rPr>
              <a:t>кадастр выбросов соответствующих загрязнителей (SO</a:t>
            </a:r>
            <a:r>
              <a:rPr lang="ru-RU" b="1" baseline="-25000" dirty="0">
                <a:solidFill>
                  <a:schemeClr val="accent1"/>
                </a:solidFill>
              </a:rPr>
              <a:t>2</a:t>
            </a:r>
            <a:r>
              <a:rPr lang="ru-RU" b="1" dirty="0">
                <a:solidFill>
                  <a:schemeClr val="accent1"/>
                </a:solidFill>
              </a:rPr>
              <a:t>, </a:t>
            </a:r>
            <a:r>
              <a:rPr lang="ru-RU" b="1" dirty="0" err="1">
                <a:solidFill>
                  <a:schemeClr val="accent1"/>
                </a:solidFill>
              </a:rPr>
              <a:t>NO</a:t>
            </a:r>
            <a:r>
              <a:rPr lang="ru-RU" b="1" baseline="-25000" dirty="0" err="1">
                <a:solidFill>
                  <a:schemeClr val="accent1"/>
                </a:solidFill>
              </a:rPr>
              <a:t>x</a:t>
            </a:r>
            <a:r>
              <a:rPr lang="ru-RU" b="1" dirty="0">
                <a:solidFill>
                  <a:schemeClr val="accent1"/>
                </a:solidFill>
              </a:rPr>
              <a:t>, ЛОС, NH</a:t>
            </a:r>
            <a:r>
              <a:rPr lang="ru-RU" b="1" baseline="-25000" dirty="0">
                <a:solidFill>
                  <a:schemeClr val="accent1"/>
                </a:solidFill>
              </a:rPr>
              <a:t>3</a:t>
            </a:r>
            <a:r>
              <a:rPr lang="ru-RU" b="1" dirty="0">
                <a:solidFill>
                  <a:schemeClr val="accent1"/>
                </a:solidFill>
              </a:rPr>
              <a:t>, СОЗ, ТМ и РМ) </a:t>
            </a:r>
            <a:r>
              <a:rPr lang="ru-RU" b="1" dirty="0" smtClean="0">
                <a:solidFill>
                  <a:schemeClr val="accent1"/>
                </a:solidFill>
              </a:rPr>
              <a:t>соответствующий Руководству ЕМЕП </a:t>
            </a:r>
            <a:r>
              <a:rPr lang="ru-RU" b="1" dirty="0">
                <a:solidFill>
                  <a:schemeClr val="accent1"/>
                </a:solidFill>
              </a:rPr>
              <a:t>/ </a:t>
            </a:r>
            <a:r>
              <a:rPr lang="ru-RU" b="1" dirty="0" smtClean="0">
                <a:solidFill>
                  <a:schemeClr val="accent1"/>
                </a:solidFill>
              </a:rPr>
              <a:t>ЕАОС по </a:t>
            </a:r>
            <a:r>
              <a:rPr lang="ru-RU" b="1" dirty="0">
                <a:solidFill>
                  <a:schemeClr val="accent1"/>
                </a:solidFill>
              </a:rPr>
              <a:t>инвентаризации выбросов </a:t>
            </a:r>
            <a:r>
              <a:rPr lang="ru-RU" b="1" dirty="0" smtClean="0">
                <a:solidFill>
                  <a:schemeClr val="accent1"/>
                </a:solidFill>
              </a:rPr>
              <a:t>и Руководящим принципам </a:t>
            </a:r>
            <a:r>
              <a:rPr lang="ru-RU" b="1" dirty="0">
                <a:solidFill>
                  <a:schemeClr val="accent1"/>
                </a:solidFill>
              </a:rPr>
              <a:t>ЕМЕП </a:t>
            </a:r>
            <a:r>
              <a:rPr lang="ru-RU" b="1" dirty="0" smtClean="0">
                <a:solidFill>
                  <a:schemeClr val="accent1"/>
                </a:solidFill>
              </a:rPr>
              <a:t>по отчётности </a:t>
            </a:r>
            <a:r>
              <a:rPr lang="ru-RU" b="1" dirty="0">
                <a:solidFill>
                  <a:schemeClr val="accent1"/>
                </a:solidFill>
              </a:rPr>
              <a:t>о </a:t>
            </a:r>
            <a:r>
              <a:rPr lang="ru-RU" b="1" dirty="0" smtClean="0">
                <a:solidFill>
                  <a:schemeClr val="accent1"/>
                </a:solidFill>
              </a:rPr>
              <a:t>выбросах;</a:t>
            </a:r>
            <a:endParaRPr lang="ru-RU" b="1" dirty="0">
              <a:solidFill>
                <a:schemeClr val="accent1"/>
              </a:solidFill>
            </a:endParaRPr>
          </a:p>
          <a:p>
            <a:pPr lvl="0"/>
            <a:r>
              <a:rPr lang="ru-RU" b="1" dirty="0" smtClean="0">
                <a:solidFill>
                  <a:schemeClr val="accent1"/>
                </a:solidFill>
              </a:rPr>
              <a:t>Национальные прогнозные оценки </a:t>
            </a:r>
            <a:r>
              <a:rPr lang="ru-RU" b="1" dirty="0">
                <a:solidFill>
                  <a:schemeClr val="accent1"/>
                </a:solidFill>
              </a:rPr>
              <a:t>выбросов соответствующих загрязняющих веществ </a:t>
            </a:r>
            <a:r>
              <a:rPr lang="ru-RU" b="1" dirty="0" smtClean="0">
                <a:solidFill>
                  <a:schemeClr val="accent1"/>
                </a:solidFill>
              </a:rPr>
              <a:t>(где возможно, с использованием GAINS) </a:t>
            </a:r>
            <a:r>
              <a:rPr lang="ru-RU" b="1" dirty="0">
                <a:solidFill>
                  <a:schemeClr val="accent1"/>
                </a:solidFill>
              </a:rPr>
              <a:t>и оценка </a:t>
            </a:r>
            <a:r>
              <a:rPr lang="ru-RU" b="1" dirty="0" smtClean="0">
                <a:solidFill>
                  <a:schemeClr val="accent1"/>
                </a:solidFill>
              </a:rPr>
              <a:t>возможных </a:t>
            </a:r>
            <a:r>
              <a:rPr lang="ru-RU" b="1" dirty="0">
                <a:solidFill>
                  <a:schemeClr val="accent1"/>
                </a:solidFill>
              </a:rPr>
              <a:t>национальных предельных значений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>
                <a:solidFill>
                  <a:schemeClr val="accent1"/>
                </a:solidFill>
              </a:rPr>
              <a:t>выбросов SO</a:t>
            </a:r>
            <a:r>
              <a:rPr lang="ru-RU" b="1" baseline="-25000" dirty="0">
                <a:solidFill>
                  <a:schemeClr val="accent1"/>
                </a:solidFill>
              </a:rPr>
              <a:t>2</a:t>
            </a:r>
            <a:r>
              <a:rPr lang="ru-RU" b="1" dirty="0">
                <a:solidFill>
                  <a:schemeClr val="accent1"/>
                </a:solidFill>
              </a:rPr>
              <a:t>, </a:t>
            </a:r>
            <a:r>
              <a:rPr lang="ru-RU" b="1" dirty="0" err="1">
                <a:solidFill>
                  <a:schemeClr val="accent1"/>
                </a:solidFill>
              </a:rPr>
              <a:t>NO</a:t>
            </a:r>
            <a:r>
              <a:rPr lang="ru-RU" b="1" baseline="-25000" dirty="0" err="1">
                <a:solidFill>
                  <a:schemeClr val="accent1"/>
                </a:solidFill>
              </a:rPr>
              <a:t>x</a:t>
            </a:r>
            <a:r>
              <a:rPr lang="ru-RU" b="1" dirty="0">
                <a:solidFill>
                  <a:schemeClr val="accent1"/>
                </a:solidFill>
              </a:rPr>
              <a:t>, </a:t>
            </a:r>
            <a:r>
              <a:rPr lang="ru-RU" b="1" dirty="0" smtClean="0">
                <a:solidFill>
                  <a:schemeClr val="accent1"/>
                </a:solidFill>
              </a:rPr>
              <a:t>ЛОС, </a:t>
            </a:r>
            <a:r>
              <a:rPr lang="ru-RU" b="1" dirty="0">
                <a:solidFill>
                  <a:schemeClr val="accent1"/>
                </a:solidFill>
              </a:rPr>
              <a:t>NH</a:t>
            </a:r>
            <a:r>
              <a:rPr lang="ru-RU" b="1" baseline="-25000" dirty="0">
                <a:solidFill>
                  <a:schemeClr val="accent1"/>
                </a:solidFill>
              </a:rPr>
              <a:t>3</a:t>
            </a:r>
            <a:r>
              <a:rPr lang="ru-RU" b="1" dirty="0">
                <a:solidFill>
                  <a:schemeClr val="accent1"/>
                </a:solidFill>
              </a:rPr>
              <a:t> и ТЧ</a:t>
            </a:r>
            <a:r>
              <a:rPr lang="ru-RU" b="1" baseline="-25000" dirty="0">
                <a:solidFill>
                  <a:schemeClr val="accent1"/>
                </a:solidFill>
              </a:rPr>
              <a:t>2.5</a:t>
            </a:r>
            <a:r>
              <a:rPr lang="ru-RU" b="1" dirty="0">
                <a:solidFill>
                  <a:schemeClr val="accent1"/>
                </a:solidFill>
              </a:rPr>
              <a:t>.</a:t>
            </a:r>
            <a:endParaRPr lang="en-US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58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r>
              <a:rPr lang="ru-RU" b="1" i="0" u="sng" dirty="0">
                <a:solidFill>
                  <a:schemeClr val="accent1"/>
                </a:solidFill>
              </a:rPr>
              <a:t>Этап</a:t>
            </a:r>
            <a:r>
              <a:rPr lang="en-US" b="1" i="0" u="sng" dirty="0" smtClean="0">
                <a:solidFill>
                  <a:schemeClr val="accent1"/>
                </a:solidFill>
              </a:rPr>
              <a:t> 3</a:t>
            </a:r>
            <a:endParaRPr lang="en-US" sz="2200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10445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1"/>
                </a:solidFill>
              </a:rPr>
              <a:t>Определение </a:t>
            </a:r>
            <a:r>
              <a:rPr lang="ru-RU" sz="3200" b="1" dirty="0">
                <a:solidFill>
                  <a:schemeClr val="accent1"/>
                </a:solidFill>
              </a:rPr>
              <a:t>основных требований </a:t>
            </a:r>
            <a:r>
              <a:rPr lang="ru-RU" sz="3200" b="1" dirty="0" smtClean="0">
                <a:solidFill>
                  <a:schemeClr val="accent1"/>
                </a:solidFill>
              </a:rPr>
              <a:t>и изменений в законодательстве </a:t>
            </a:r>
            <a:r>
              <a:rPr lang="ru-RU" sz="3200" b="1" dirty="0">
                <a:solidFill>
                  <a:schemeClr val="accent1"/>
                </a:solidFill>
              </a:rPr>
              <a:t>для выполнения обязательств по протоколам;</a:t>
            </a:r>
          </a:p>
          <a:p>
            <a:r>
              <a:rPr lang="ru-RU" sz="3200" b="1" dirty="0">
                <a:solidFill>
                  <a:schemeClr val="accent1"/>
                </a:solidFill>
              </a:rPr>
              <a:t>Анализ затрат и </a:t>
            </a:r>
            <a:r>
              <a:rPr lang="ru-RU" sz="3200" b="1" dirty="0" smtClean="0">
                <a:solidFill>
                  <a:schemeClr val="accent1"/>
                </a:solidFill>
              </a:rPr>
              <a:t>выгод, </a:t>
            </a:r>
            <a:r>
              <a:rPr lang="ru-RU" sz="3200" b="1" dirty="0">
                <a:solidFill>
                  <a:schemeClr val="accent1"/>
                </a:solidFill>
              </a:rPr>
              <a:t>последствий и рисков, связанных с ратификацией и </a:t>
            </a:r>
            <a:r>
              <a:rPr lang="ru-RU" sz="3200" b="1" dirty="0" smtClean="0">
                <a:solidFill>
                  <a:schemeClr val="accent1"/>
                </a:solidFill>
              </a:rPr>
              <a:t>выполнением </a:t>
            </a:r>
            <a:r>
              <a:rPr lang="ru-RU" sz="3200" b="1" dirty="0">
                <a:solidFill>
                  <a:schemeClr val="accent1"/>
                </a:solidFill>
              </a:rPr>
              <a:t>отдельных протоколов </a:t>
            </a:r>
            <a:r>
              <a:rPr lang="ru-RU" sz="3200" b="1" dirty="0" smtClean="0">
                <a:solidFill>
                  <a:schemeClr val="accent1"/>
                </a:solidFill>
              </a:rPr>
              <a:t>         к Конвенции ТЗВБР</a:t>
            </a:r>
            <a:endParaRPr lang="en-US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58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r>
              <a:rPr lang="ru-RU" b="1" i="0" u="sng" dirty="0">
                <a:solidFill>
                  <a:schemeClr val="accent1"/>
                </a:solidFill>
              </a:rPr>
              <a:t>Этап</a:t>
            </a:r>
            <a:r>
              <a:rPr lang="en-US" b="1" i="0" u="sng" dirty="0" smtClean="0">
                <a:solidFill>
                  <a:schemeClr val="accent1"/>
                </a:solidFill>
              </a:rPr>
              <a:t> 4</a:t>
            </a:r>
            <a:endParaRPr lang="en-US" sz="2200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3816424"/>
          </a:xfrm>
        </p:spPr>
        <p:txBody>
          <a:bodyPr>
            <a:normAutofit lnSpcReduction="10000"/>
          </a:bodyPr>
          <a:lstStyle/>
          <a:p>
            <a:r>
              <a:rPr lang="ru-RU" sz="3200" b="1" dirty="0" smtClean="0">
                <a:solidFill>
                  <a:schemeClr val="accent1"/>
                </a:solidFill>
              </a:rPr>
              <a:t>Разработка </a:t>
            </a:r>
            <a:r>
              <a:rPr lang="ru-RU" sz="3200" b="1" dirty="0">
                <a:solidFill>
                  <a:schemeClr val="accent1"/>
                </a:solidFill>
              </a:rPr>
              <a:t>проекта </a:t>
            </a:r>
            <a:r>
              <a:rPr lang="ru-RU" sz="3200" b="1" dirty="0" smtClean="0">
                <a:solidFill>
                  <a:schemeClr val="accent1"/>
                </a:solidFill>
              </a:rPr>
              <a:t>концепции </a:t>
            </a:r>
            <a:r>
              <a:rPr lang="ru-RU" sz="3200" b="1" dirty="0">
                <a:solidFill>
                  <a:schemeClr val="accent1"/>
                </a:solidFill>
              </a:rPr>
              <a:t>/ </a:t>
            </a:r>
            <a:r>
              <a:rPr lang="ru-RU" sz="3200" b="1" dirty="0" smtClean="0">
                <a:solidFill>
                  <a:schemeClr val="accent1"/>
                </a:solidFill>
              </a:rPr>
              <a:t>национальной стратегии по подготовке ратификации протоколов </a:t>
            </a:r>
            <a:r>
              <a:rPr lang="ru-RU" sz="3200" b="1" dirty="0">
                <a:solidFill>
                  <a:schemeClr val="accent1"/>
                </a:solidFill>
              </a:rPr>
              <a:t>к </a:t>
            </a:r>
            <a:r>
              <a:rPr lang="ru-RU" sz="3200" b="1" dirty="0" smtClean="0">
                <a:solidFill>
                  <a:schemeClr val="accent1"/>
                </a:solidFill>
              </a:rPr>
              <a:t>Конвенции ТЗВБР</a:t>
            </a:r>
            <a:r>
              <a:rPr lang="ru-RU" sz="3200" b="1" dirty="0">
                <a:solidFill>
                  <a:schemeClr val="accent1"/>
                </a:solidFill>
              </a:rPr>
              <a:t>;</a:t>
            </a:r>
          </a:p>
          <a:p>
            <a:r>
              <a:rPr lang="ru-RU" sz="3200" b="1" dirty="0">
                <a:solidFill>
                  <a:schemeClr val="accent1"/>
                </a:solidFill>
              </a:rPr>
              <a:t>Разработка проекта Национального плана действий (</a:t>
            </a:r>
            <a:r>
              <a:rPr lang="ru-RU" sz="3200" b="1" dirty="0" smtClean="0">
                <a:solidFill>
                  <a:schemeClr val="accent1"/>
                </a:solidFill>
              </a:rPr>
              <a:t>дорожных карт) </a:t>
            </a:r>
            <a:r>
              <a:rPr lang="ru-RU" sz="3200" b="1" dirty="0">
                <a:solidFill>
                  <a:schemeClr val="accent1"/>
                </a:solidFill>
              </a:rPr>
              <a:t>по подготовке ратификации протоколов к Конвенции ТЗВБР</a:t>
            </a:r>
            <a:r>
              <a:rPr lang="ru-RU" sz="3200" b="1" dirty="0" smtClean="0">
                <a:solidFill>
                  <a:schemeClr val="accent1"/>
                </a:solidFill>
              </a:rPr>
              <a:t> </a:t>
            </a:r>
            <a:r>
              <a:rPr lang="ru-RU" sz="3200" b="1" dirty="0">
                <a:solidFill>
                  <a:schemeClr val="accent1"/>
                </a:solidFill>
              </a:rPr>
              <a:t>в </a:t>
            </a:r>
            <a:r>
              <a:rPr lang="ru-RU" sz="3200" b="1" dirty="0" smtClean="0">
                <a:solidFill>
                  <a:schemeClr val="accent1"/>
                </a:solidFill>
              </a:rPr>
              <a:t>странах-партнёрах</a:t>
            </a:r>
            <a:r>
              <a:rPr lang="ru-RU" sz="3200" b="1" dirty="0">
                <a:solidFill>
                  <a:schemeClr val="accent1"/>
                </a:solidFill>
              </a:rPr>
              <a:t>.</a:t>
            </a:r>
            <a:endParaRPr lang="en-US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58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3568" y="3861048"/>
            <a:ext cx="7772400" cy="1470025"/>
          </a:xfrm>
        </p:spPr>
        <p:txBody>
          <a:bodyPr>
            <a:norm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en-US" sz="36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26920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2455</TotalTime>
  <Words>455</Words>
  <Application>Microsoft Office PowerPoint</Application>
  <PresentationFormat>Экран (4:3)</PresentationFormat>
  <Paragraphs>115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Управление качеством атмосферного воздуха в странах Восточного региона ЕИСП</vt:lpstr>
      <vt:lpstr>Состояние по ратификации Конвенции ТЗВБР и протоколов к ней</vt:lpstr>
      <vt:lpstr>ОСНОВНАЯ ЦЕЛЬ ПРОЕКТА</vt:lpstr>
      <vt:lpstr>Этап 1</vt:lpstr>
      <vt:lpstr>Этап 2</vt:lpstr>
      <vt:lpstr>Этап 3</vt:lpstr>
      <vt:lpstr>Этап 4</vt:lpstr>
      <vt:lpstr>Спасибо за внимание!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Galina</cp:lastModifiedBy>
  <cp:revision>244</cp:revision>
  <cp:lastPrinted>2012-05-11T11:26:43Z</cp:lastPrinted>
  <dcterms:created xsi:type="dcterms:W3CDTF">2011-10-12T15:30:18Z</dcterms:created>
  <dcterms:modified xsi:type="dcterms:W3CDTF">2012-09-21T06:49:57Z</dcterms:modified>
</cp:coreProperties>
</file>