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364" r:id="rId3"/>
    <p:sldId id="359" r:id="rId4"/>
    <p:sldId id="362" r:id="rId5"/>
    <p:sldId id="365" r:id="rId6"/>
    <p:sldId id="366" r:id="rId7"/>
    <p:sldId id="367" r:id="rId8"/>
    <p:sldId id="368" r:id="rId9"/>
    <p:sldId id="277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8" autoAdjust="0"/>
    <p:restoredTop sz="95200" autoAdjust="0"/>
  </p:normalViewPr>
  <p:slideViewPr>
    <p:cSldViewPr>
      <p:cViewPr>
        <p:scale>
          <a:sx n="110" d="100"/>
          <a:sy n="110" d="100"/>
        </p:scale>
        <p:origin x="-163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8213A-32EE-4EA1-BB34-12164F83BE3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D8C1D-B6ED-4546-94F7-532C396775C3}">
      <dgm:prSet phldrT="[Text]" custT="1"/>
      <dgm:spPr/>
      <dgm:t>
        <a:bodyPr/>
        <a:lstStyle/>
        <a:p>
          <a:pPr rtl="0"/>
          <a:r>
            <a:rPr lang="en-US" sz="2000" b="1" dirty="0" smtClean="0">
              <a:solidFill>
                <a:schemeClr val="accent1"/>
              </a:solidFill>
            </a:rPr>
            <a:t>Analysis </a:t>
          </a:r>
        </a:p>
        <a:p>
          <a:pPr rtl="0"/>
          <a:r>
            <a:rPr lang="en-US" sz="2000" b="0" dirty="0" smtClean="0">
              <a:solidFill>
                <a:schemeClr val="accent1"/>
              </a:solidFill>
            </a:rPr>
            <a:t>of the current national legislation in accordance with the Protocols requirements</a:t>
          </a:r>
          <a:r>
            <a:rPr lang="en-US" sz="2000" b="1" dirty="0" smtClean="0">
              <a:solidFill>
                <a:schemeClr val="accent1"/>
              </a:solidFill>
            </a:rPr>
            <a:t> </a:t>
          </a:r>
          <a:endParaRPr lang="en-US" sz="2000" b="0" dirty="0">
            <a:solidFill>
              <a:schemeClr val="accent1"/>
            </a:solidFill>
          </a:endParaRPr>
        </a:p>
      </dgm:t>
    </dgm:pt>
    <dgm:pt modelId="{B7760A30-EEF7-48C4-9B48-96D29C439A55}" type="parTrans" cxnId="{B104465E-13F9-48FB-BCD4-1AE95FA78CCB}">
      <dgm:prSet/>
      <dgm:spPr/>
      <dgm:t>
        <a:bodyPr/>
        <a:lstStyle/>
        <a:p>
          <a:endParaRPr lang="en-US"/>
        </a:p>
      </dgm:t>
    </dgm:pt>
    <dgm:pt modelId="{35B9AC2B-7D7B-4D4F-9E62-6AC21518A073}" type="sibTrans" cxnId="{B104465E-13F9-48FB-BCD4-1AE95FA78CCB}">
      <dgm:prSet/>
      <dgm:spPr/>
      <dgm:t>
        <a:bodyPr/>
        <a:lstStyle/>
        <a:p>
          <a:endParaRPr lang="en-US"/>
        </a:p>
      </dgm:t>
    </dgm:pt>
    <dgm:pt modelId="{8E4F71BE-8E18-4CE6-9B7D-89DFFCC1C45E}">
      <dgm:prSet phldrT="[Text]" custT="1"/>
      <dgm:spPr/>
      <dgm:t>
        <a:bodyPr/>
        <a:lstStyle/>
        <a:p>
          <a:pPr rtl="0"/>
          <a:r>
            <a:rPr lang="en-US" sz="2000" b="1" dirty="0" smtClean="0">
              <a:solidFill>
                <a:schemeClr val="accent1"/>
              </a:solidFill>
            </a:rPr>
            <a:t>Justify to the decision-makers</a:t>
          </a:r>
        </a:p>
        <a:p>
          <a:pPr rtl="0"/>
          <a:r>
            <a:rPr lang="en-US" sz="2000" b="0" dirty="0" smtClean="0">
              <a:solidFill>
                <a:schemeClr val="accent1"/>
              </a:solidFill>
            </a:rPr>
            <a:t>an urgent necessity of such actions in order to reduce the damage to human health and the environment caused by transboundary air pollution</a:t>
          </a:r>
        </a:p>
      </dgm:t>
    </dgm:pt>
    <dgm:pt modelId="{0CF935F4-3B81-4DC7-B350-01EDD7F410D7}" type="parTrans" cxnId="{79166C9B-21BE-4FCB-AAA7-93F721588482}">
      <dgm:prSet/>
      <dgm:spPr/>
      <dgm:t>
        <a:bodyPr/>
        <a:lstStyle/>
        <a:p>
          <a:endParaRPr lang="en-US"/>
        </a:p>
      </dgm:t>
    </dgm:pt>
    <dgm:pt modelId="{E9AF4B34-1D6A-42B1-9CE0-6F1D29EF8440}" type="sibTrans" cxnId="{79166C9B-21BE-4FCB-AAA7-93F721588482}">
      <dgm:prSet/>
      <dgm:spPr/>
      <dgm:t>
        <a:bodyPr/>
        <a:lstStyle/>
        <a:p>
          <a:endParaRPr lang="en-US"/>
        </a:p>
      </dgm:t>
    </dgm:pt>
    <dgm:pt modelId="{E5B02AEE-6586-473F-8406-E3E435B5A023}">
      <dgm:prSet phldrT="[Text]" custT="1"/>
      <dgm:spPr/>
      <dgm:t>
        <a:bodyPr/>
        <a:lstStyle/>
        <a:p>
          <a:pPr rtl="0"/>
          <a:r>
            <a:rPr lang="en-US" sz="2000" b="1" dirty="0" smtClean="0">
              <a:solidFill>
                <a:schemeClr val="accent1"/>
              </a:solidFill>
            </a:rPr>
            <a:t>Propose measures</a:t>
          </a:r>
        </a:p>
        <a:p>
          <a:pPr rtl="0"/>
          <a:r>
            <a:rPr lang="en-US" sz="2000" b="0" dirty="0" smtClean="0">
              <a:solidFill>
                <a:schemeClr val="accent1"/>
              </a:solidFill>
            </a:rPr>
            <a:t>for reducing and control of the emissions of SO</a:t>
          </a:r>
          <a:r>
            <a:rPr lang="en-US" sz="2000" b="0" baseline="-25000" dirty="0" smtClean="0">
              <a:solidFill>
                <a:schemeClr val="accent1"/>
              </a:solidFill>
            </a:rPr>
            <a:t>2</a:t>
          </a:r>
          <a:r>
            <a:rPr lang="en-US" sz="2000" b="0" dirty="0" smtClean="0">
              <a:solidFill>
                <a:schemeClr val="accent1"/>
              </a:solidFill>
            </a:rPr>
            <a:t>, NO</a:t>
          </a:r>
          <a:r>
            <a:rPr lang="en-US" sz="2000" b="0" baseline="-25000" dirty="0" smtClean="0">
              <a:solidFill>
                <a:schemeClr val="accent1"/>
              </a:solidFill>
            </a:rPr>
            <a:t>X</a:t>
          </a:r>
          <a:r>
            <a:rPr lang="en-US" sz="2000" b="0" dirty="0" smtClean="0">
              <a:solidFill>
                <a:schemeClr val="accent1"/>
              </a:solidFill>
            </a:rPr>
            <a:t>, NH</a:t>
          </a:r>
          <a:r>
            <a:rPr lang="en-US" sz="2000" b="0" baseline="-25000" dirty="0" smtClean="0">
              <a:solidFill>
                <a:schemeClr val="accent1"/>
              </a:solidFill>
            </a:rPr>
            <a:t>3</a:t>
          </a:r>
          <a:r>
            <a:rPr lang="en-US" sz="2000" b="0" dirty="0" smtClean="0">
              <a:solidFill>
                <a:schemeClr val="accent1"/>
              </a:solidFill>
            </a:rPr>
            <a:t>, VOC, HM and POPs caused by anthropogenic activities</a:t>
          </a:r>
        </a:p>
      </dgm:t>
    </dgm:pt>
    <dgm:pt modelId="{1C0D2B49-9035-448F-9717-C4BBA28E0B0F}" type="parTrans" cxnId="{62746545-0FD4-4F66-9B71-96BA79199E3E}">
      <dgm:prSet/>
      <dgm:spPr/>
      <dgm:t>
        <a:bodyPr/>
        <a:lstStyle/>
        <a:p>
          <a:endParaRPr lang="en-US"/>
        </a:p>
      </dgm:t>
    </dgm:pt>
    <dgm:pt modelId="{1A04EA29-C381-41C2-8652-F0AB7A02708B}" type="sibTrans" cxnId="{62746545-0FD4-4F66-9B71-96BA79199E3E}">
      <dgm:prSet/>
      <dgm:spPr/>
      <dgm:t>
        <a:bodyPr/>
        <a:lstStyle/>
        <a:p>
          <a:endParaRPr lang="en-US"/>
        </a:p>
      </dgm:t>
    </dgm:pt>
    <dgm:pt modelId="{E5350429-9A71-45B1-9C85-014E93388F66}" type="pres">
      <dgm:prSet presAssocID="{8188213A-32EE-4EA1-BB34-12164F83BE3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F7EF01-2C01-4506-84D3-CAFBC3D838BE}" type="pres">
      <dgm:prSet presAssocID="{8188213A-32EE-4EA1-BB34-12164F83BE37}" presName="arrow" presStyleLbl="bgShp" presStyleIdx="0" presStyleCnt="1" custScaleX="65814" custScaleY="55561" custLinFactNeighborX="-22765" custLinFactNeighborY="-11110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</dgm:pt>
    <dgm:pt modelId="{66DD07D8-3303-4730-ABEB-4468B003F20D}" type="pres">
      <dgm:prSet presAssocID="{8188213A-32EE-4EA1-BB34-12164F83BE37}" presName="arrowDiagram3" presStyleCnt="0"/>
      <dgm:spPr/>
    </dgm:pt>
    <dgm:pt modelId="{B308ACEE-5FCE-43C6-B3BF-E7746C307FF7}" type="pres">
      <dgm:prSet presAssocID="{44BD8C1D-B6ED-4546-94F7-532C396775C3}" presName="bullet3a" presStyleLbl="node1" presStyleIdx="0" presStyleCnt="3" custLinFactX="-306617" custLinFactNeighborX="-400000" custLinFactNeighborY="-49060"/>
      <dgm:spPr/>
    </dgm:pt>
    <dgm:pt modelId="{281C46FB-FC19-4146-88F7-CAE7DB55B51D}" type="pres">
      <dgm:prSet presAssocID="{44BD8C1D-B6ED-4546-94F7-532C396775C3}" presName="textBox3a" presStyleLbl="revTx" presStyleIdx="0" presStyleCnt="3" custScaleX="146641" custScaleY="89704" custLinFactNeighborX="-57981" custLinFactNeighborY="6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BFBC8-86B1-475D-BD73-B87AFF172500}" type="pres">
      <dgm:prSet presAssocID="{8E4F71BE-8E18-4CE6-9B7D-89DFFCC1C45E}" presName="bullet3b" presStyleLbl="node1" presStyleIdx="1" presStyleCnt="3" custLinFactX="-55800" custLinFactNeighborX="-100000" custLinFactNeighborY="-37175"/>
      <dgm:spPr/>
    </dgm:pt>
    <dgm:pt modelId="{4E380C3D-4800-44CC-AC06-44E239D83E8E}" type="pres">
      <dgm:prSet presAssocID="{8E4F71BE-8E18-4CE6-9B7D-89DFFCC1C45E}" presName="textBox3b" presStyleLbl="revTx" presStyleIdx="1" presStyleCnt="3" custScaleX="198094" custLinFactX="48677" custLinFactNeighborX="100000" custLinFactNeighborY="-336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D503B-1DE7-49CD-AFC1-DA409A5E9EAD}" type="pres">
      <dgm:prSet presAssocID="{E5B02AEE-6586-473F-8406-E3E435B5A023}" presName="bullet3c" presStyleLbl="node1" presStyleIdx="2" presStyleCnt="3" custLinFactNeighborX="-28340" custLinFactNeighborY="-79897"/>
      <dgm:spPr/>
    </dgm:pt>
    <dgm:pt modelId="{4CD742F1-2A2A-4097-B75A-6EE995F9A804}" type="pres">
      <dgm:prSet presAssocID="{E5B02AEE-6586-473F-8406-E3E435B5A023}" presName="textBox3c" presStyleLbl="revTx" presStyleIdx="2" presStyleCnt="3" custFlipVert="0" custScaleX="137710" custScaleY="46304" custLinFactX="-33332" custLinFactNeighborX="-100000" custLinFactNeighborY="2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F2FFD-162E-4A68-A8D5-94243E483E2B}" type="presOf" srcId="{44BD8C1D-B6ED-4546-94F7-532C396775C3}" destId="{281C46FB-FC19-4146-88F7-CAE7DB55B51D}" srcOrd="0" destOrd="0" presId="urn:microsoft.com/office/officeart/2005/8/layout/arrow2"/>
    <dgm:cxn modelId="{79166C9B-21BE-4FCB-AAA7-93F721588482}" srcId="{8188213A-32EE-4EA1-BB34-12164F83BE37}" destId="{8E4F71BE-8E18-4CE6-9B7D-89DFFCC1C45E}" srcOrd="1" destOrd="0" parTransId="{0CF935F4-3B81-4DC7-B350-01EDD7F410D7}" sibTransId="{E9AF4B34-1D6A-42B1-9CE0-6F1D29EF8440}"/>
    <dgm:cxn modelId="{B104465E-13F9-48FB-BCD4-1AE95FA78CCB}" srcId="{8188213A-32EE-4EA1-BB34-12164F83BE37}" destId="{44BD8C1D-B6ED-4546-94F7-532C396775C3}" srcOrd="0" destOrd="0" parTransId="{B7760A30-EEF7-48C4-9B48-96D29C439A55}" sibTransId="{35B9AC2B-7D7B-4D4F-9E62-6AC21518A073}"/>
    <dgm:cxn modelId="{62746545-0FD4-4F66-9B71-96BA79199E3E}" srcId="{8188213A-32EE-4EA1-BB34-12164F83BE37}" destId="{E5B02AEE-6586-473F-8406-E3E435B5A023}" srcOrd="2" destOrd="0" parTransId="{1C0D2B49-9035-448F-9717-C4BBA28E0B0F}" sibTransId="{1A04EA29-C381-41C2-8652-F0AB7A02708B}"/>
    <dgm:cxn modelId="{3EDCE78E-1F6C-4EAA-8A53-D57DF7B46AC4}" type="presOf" srcId="{8188213A-32EE-4EA1-BB34-12164F83BE37}" destId="{E5350429-9A71-45B1-9C85-014E93388F66}" srcOrd="0" destOrd="0" presId="urn:microsoft.com/office/officeart/2005/8/layout/arrow2"/>
    <dgm:cxn modelId="{F423A678-CB4A-4C0E-8908-F63F28FDFF6C}" type="presOf" srcId="{8E4F71BE-8E18-4CE6-9B7D-89DFFCC1C45E}" destId="{4E380C3D-4800-44CC-AC06-44E239D83E8E}" srcOrd="0" destOrd="0" presId="urn:microsoft.com/office/officeart/2005/8/layout/arrow2"/>
    <dgm:cxn modelId="{F04BD1BB-7602-44F0-B292-5349B65010CB}" type="presOf" srcId="{E5B02AEE-6586-473F-8406-E3E435B5A023}" destId="{4CD742F1-2A2A-4097-B75A-6EE995F9A804}" srcOrd="0" destOrd="0" presId="urn:microsoft.com/office/officeart/2005/8/layout/arrow2"/>
    <dgm:cxn modelId="{49A480C0-C18C-495D-BEE2-7CD36207641D}" type="presParOf" srcId="{E5350429-9A71-45B1-9C85-014E93388F66}" destId="{BAF7EF01-2C01-4506-84D3-CAFBC3D838BE}" srcOrd="0" destOrd="0" presId="urn:microsoft.com/office/officeart/2005/8/layout/arrow2"/>
    <dgm:cxn modelId="{2FAF29D6-9325-409D-A75A-680CC10A9D04}" type="presParOf" srcId="{E5350429-9A71-45B1-9C85-014E93388F66}" destId="{66DD07D8-3303-4730-ABEB-4468B003F20D}" srcOrd="1" destOrd="0" presId="urn:microsoft.com/office/officeart/2005/8/layout/arrow2"/>
    <dgm:cxn modelId="{537A72D5-DEA7-4153-84D7-BFC846386066}" type="presParOf" srcId="{66DD07D8-3303-4730-ABEB-4468B003F20D}" destId="{B308ACEE-5FCE-43C6-B3BF-E7746C307FF7}" srcOrd="0" destOrd="0" presId="urn:microsoft.com/office/officeart/2005/8/layout/arrow2"/>
    <dgm:cxn modelId="{45145094-CE4C-48B6-81DE-981920D976F1}" type="presParOf" srcId="{66DD07D8-3303-4730-ABEB-4468B003F20D}" destId="{281C46FB-FC19-4146-88F7-CAE7DB55B51D}" srcOrd="1" destOrd="0" presId="urn:microsoft.com/office/officeart/2005/8/layout/arrow2"/>
    <dgm:cxn modelId="{6E5F6454-C919-4B34-AB6B-2E46CF6AE1A3}" type="presParOf" srcId="{66DD07D8-3303-4730-ABEB-4468B003F20D}" destId="{B36BFBC8-86B1-475D-BD73-B87AFF172500}" srcOrd="2" destOrd="0" presId="urn:microsoft.com/office/officeart/2005/8/layout/arrow2"/>
    <dgm:cxn modelId="{B8820EAA-814F-46A6-97B6-9F2A01868E67}" type="presParOf" srcId="{66DD07D8-3303-4730-ABEB-4468B003F20D}" destId="{4E380C3D-4800-44CC-AC06-44E239D83E8E}" srcOrd="3" destOrd="0" presId="urn:microsoft.com/office/officeart/2005/8/layout/arrow2"/>
    <dgm:cxn modelId="{4029F9E0-2EC7-4B22-BC52-978F15A7010C}" type="presParOf" srcId="{66DD07D8-3303-4730-ABEB-4468B003F20D}" destId="{8A1D503B-1DE7-49CD-AFC1-DA409A5E9EAD}" srcOrd="4" destOrd="0" presId="urn:microsoft.com/office/officeart/2005/8/layout/arrow2"/>
    <dgm:cxn modelId="{A292E868-09E3-48A1-9D4A-C3B730DFAB42}" type="presParOf" srcId="{66DD07D8-3303-4730-ABEB-4468B003F20D}" destId="{4CD742F1-2A2A-4097-B75A-6EE995F9A80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7EF01-2C01-4506-84D3-CAFBC3D838BE}">
      <dsp:nvSpPr>
        <dsp:cNvPr id="0" name=""/>
        <dsp:cNvSpPr/>
      </dsp:nvSpPr>
      <dsp:spPr>
        <a:xfrm>
          <a:off x="14904" y="0"/>
          <a:ext cx="5157379" cy="2721202"/>
        </a:xfrm>
        <a:prstGeom prst="swooshArrow">
          <a:avLst>
            <a:gd name="adj1" fmla="val 25000"/>
            <a:gd name="adj2" fmla="val 25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B308ACEE-5FCE-43C6-B3BF-E7746C307FF7}">
      <dsp:nvSpPr>
        <dsp:cNvPr id="0" name=""/>
        <dsp:cNvSpPr/>
      </dsp:nvSpPr>
      <dsp:spPr>
        <a:xfrm>
          <a:off x="14900" y="2736304"/>
          <a:ext cx="203743" cy="203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C46FB-FC19-4146-88F7-CAE7DB55B51D}">
      <dsp:nvSpPr>
        <dsp:cNvPr id="0" name=""/>
        <dsp:cNvSpPr/>
      </dsp:nvSpPr>
      <dsp:spPr>
        <a:xfrm>
          <a:off x="72011" y="3096350"/>
          <a:ext cx="2677454" cy="1269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60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1"/>
              </a:solidFill>
            </a:rPr>
            <a:t>Analysis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accent1"/>
              </a:solidFill>
            </a:rPr>
            <a:t>of the current national legislation in accordance with the Protocols requirements</a:t>
          </a:r>
          <a:r>
            <a:rPr lang="en-US" sz="2000" b="1" kern="1200" dirty="0" smtClean="0">
              <a:solidFill>
                <a:schemeClr val="accent1"/>
              </a:solidFill>
            </a:rPr>
            <a:t> </a:t>
          </a:r>
          <a:endParaRPr lang="en-US" sz="2000" b="0" kern="1200" dirty="0">
            <a:solidFill>
              <a:schemeClr val="accent1"/>
            </a:solidFill>
          </a:endParaRPr>
        </a:p>
      </dsp:txBody>
      <dsp:txXfrm>
        <a:off x="72011" y="3096350"/>
        <a:ext cx="2677454" cy="1269698"/>
      </dsp:txXfrm>
    </dsp:sp>
    <dsp:sp modelId="{B36BFBC8-86B1-475D-BD73-B87AFF172500}">
      <dsp:nvSpPr>
        <dsp:cNvPr id="0" name=""/>
        <dsp:cNvSpPr/>
      </dsp:nvSpPr>
      <dsp:spPr>
        <a:xfrm>
          <a:off x="2679197" y="1368153"/>
          <a:ext cx="368305" cy="368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0C3D-4800-44CC-AC06-44E239D83E8E}">
      <dsp:nvSpPr>
        <dsp:cNvPr id="0" name=""/>
        <dsp:cNvSpPr/>
      </dsp:nvSpPr>
      <dsp:spPr>
        <a:xfrm>
          <a:off x="5310920" y="792087"/>
          <a:ext cx="3725575" cy="2664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58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1"/>
              </a:solidFill>
            </a:rPr>
            <a:t>Justify to the decision-makers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accent1"/>
              </a:solidFill>
            </a:rPr>
            <a:t>an urgent necessity of such actions in order to reduce the damage to human health and the environment caused by transboundary air pollution</a:t>
          </a:r>
        </a:p>
      </dsp:txBody>
      <dsp:txXfrm>
        <a:off x="5310920" y="792087"/>
        <a:ext cx="3725575" cy="2664340"/>
      </dsp:txXfrm>
    </dsp:sp>
    <dsp:sp modelId="{8A1D503B-1DE7-49CD-AFC1-DA409A5E9EAD}">
      <dsp:nvSpPr>
        <dsp:cNvPr id="0" name=""/>
        <dsp:cNvSpPr/>
      </dsp:nvSpPr>
      <dsp:spPr>
        <a:xfrm>
          <a:off x="5271483" y="288030"/>
          <a:ext cx="509359" cy="509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742F1-2A2A-4097-B75A-6EE995F9A804}">
      <dsp:nvSpPr>
        <dsp:cNvPr id="0" name=""/>
        <dsp:cNvSpPr/>
      </dsp:nvSpPr>
      <dsp:spPr>
        <a:xfrm>
          <a:off x="2808317" y="1872195"/>
          <a:ext cx="2589927" cy="1576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899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1"/>
              </a:solidFill>
            </a:rPr>
            <a:t>Propose measures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accent1"/>
              </a:solidFill>
            </a:rPr>
            <a:t>for reducing and control of the emissions of SO</a:t>
          </a:r>
          <a:r>
            <a:rPr lang="en-US" sz="2000" b="0" kern="1200" baseline="-25000" dirty="0" smtClean="0">
              <a:solidFill>
                <a:schemeClr val="accent1"/>
              </a:solidFill>
            </a:rPr>
            <a:t>2</a:t>
          </a:r>
          <a:r>
            <a:rPr lang="en-US" sz="2000" b="0" kern="1200" dirty="0" smtClean="0">
              <a:solidFill>
                <a:schemeClr val="accent1"/>
              </a:solidFill>
            </a:rPr>
            <a:t>, NO</a:t>
          </a:r>
          <a:r>
            <a:rPr lang="en-US" sz="2000" b="0" kern="1200" baseline="-25000" dirty="0" smtClean="0">
              <a:solidFill>
                <a:schemeClr val="accent1"/>
              </a:solidFill>
            </a:rPr>
            <a:t>X</a:t>
          </a:r>
          <a:r>
            <a:rPr lang="en-US" sz="2000" b="0" kern="1200" dirty="0" smtClean="0">
              <a:solidFill>
                <a:schemeClr val="accent1"/>
              </a:solidFill>
            </a:rPr>
            <a:t>, NH</a:t>
          </a:r>
          <a:r>
            <a:rPr lang="en-US" sz="2000" b="0" kern="1200" baseline="-25000" dirty="0" smtClean="0">
              <a:solidFill>
                <a:schemeClr val="accent1"/>
              </a:solidFill>
            </a:rPr>
            <a:t>3</a:t>
          </a:r>
          <a:r>
            <a:rPr lang="en-US" sz="2000" b="0" kern="1200" dirty="0" smtClean="0">
              <a:solidFill>
                <a:schemeClr val="accent1"/>
              </a:solidFill>
            </a:rPr>
            <a:t>, VOC, HM and POPs caused by anthropogenic activities</a:t>
          </a:r>
        </a:p>
      </dsp:txBody>
      <dsp:txXfrm>
        <a:off x="2808317" y="1872195"/>
        <a:ext cx="2589927" cy="1576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19/09/2012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306896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Assessment </a:t>
            </a:r>
            <a:r>
              <a: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and </a:t>
            </a: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Enhancement of National Capacities </a:t>
            </a:r>
            <a:r>
              <a: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for </a:t>
            </a: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Joining CLRTAP Protocols and Meeting Corresponding </a:t>
            </a:r>
            <a:r>
              <a: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Commitments</a:t>
            </a: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Regional Pilot Project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60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</a:t>
            </a:r>
            <a:r>
              <a:rPr lang="en-US" sz="54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Ratification</a:t>
            </a:r>
            <a:endParaRPr lang="cs-CZ" sz="54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177975"/>
              </p:ext>
            </p:extLst>
          </p:nvPr>
        </p:nvGraphicFramePr>
        <p:xfrm>
          <a:off x="611560" y="1700808"/>
          <a:ext cx="7992441" cy="4796487"/>
        </p:xfrm>
        <a:graphic>
          <a:graphicData uri="http://schemas.openxmlformats.org/drawingml/2006/table">
            <a:tbl>
              <a:tblPr firstRow="1" firstCol="1" bandRow="1"/>
              <a:tblGrid>
                <a:gridCol w="3960441"/>
                <a:gridCol w="576000"/>
                <a:gridCol w="576000"/>
                <a:gridCol w="576000"/>
                <a:gridCol w="576000"/>
                <a:gridCol w="576000"/>
                <a:gridCol w="576000"/>
                <a:gridCol w="576000"/>
              </a:tblGrid>
              <a:tr h="32811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CLRTAP and protocols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ARM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AZE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BLR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GEO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MDA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RUS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UKR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363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Convention on Long-range Trans-boundary Air Pollution (CLRTAP)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on Long-term Financing of the Cooperative Programme for Monitoring and Evaluation of the Long-range Transmission of Air Pollutants in Europe (EMEP)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1985 Protocol on the Reduction of Sulphur Emissions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concerning the Control of Nitrogen Oxides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concerning the control of emissions of Volatile Organic Compounds (VOCs)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1994 Protocol on Further Reduction of Sulphur Emissions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on Heavy </a:t>
                      </a:r>
                      <a:r>
                        <a:rPr lang="en-GB" sz="1100" dirty="0" smtClean="0">
                          <a:effectLst/>
                          <a:latin typeface="Arial Narrow"/>
                          <a:ea typeface="Calibri"/>
                          <a:cs typeface="Arial"/>
                        </a:rPr>
                        <a:t>Metals (HM)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on Persistent Organic Pollutants (POPs)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Protocol to Abate Acidification, Eutrophication and Ground-level Ozone (Gothenburg Protocol)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 Narrow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366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604" y="188640"/>
            <a:ext cx="8229600" cy="1143000"/>
          </a:xfrm>
        </p:spPr>
        <p:txBody>
          <a:bodyPr/>
          <a:lstStyle/>
          <a:p>
            <a:pPr algn="ctr"/>
            <a:r>
              <a:rPr lang="en-US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PROJECT OBJECTIVE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593594"/>
              </p:ext>
            </p:extLst>
          </p:nvPr>
        </p:nvGraphicFramePr>
        <p:xfrm>
          <a:off x="107504" y="1412776"/>
          <a:ext cx="9036496" cy="4897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en-US" b="1" i="0" u="sng" dirty="0">
                <a:solidFill>
                  <a:schemeClr val="accent1"/>
                </a:solidFill>
              </a:rPr>
              <a:t>Activity </a:t>
            </a:r>
            <a:r>
              <a:rPr lang="en-US" b="1" i="0" u="sng" dirty="0" smtClean="0">
                <a:solidFill>
                  <a:schemeClr val="accent1"/>
                </a:solidFill>
              </a:rPr>
              <a:t>1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>
                <a:solidFill>
                  <a:schemeClr val="accent1"/>
                </a:solidFill>
              </a:rPr>
              <a:t>Overview </a:t>
            </a:r>
            <a:r>
              <a:rPr lang="en-US" b="1" dirty="0">
                <a:solidFill>
                  <a:schemeClr val="accent1"/>
                </a:solidFill>
              </a:rPr>
              <a:t>of main requirements of CLRTAP protocols (including on-going revision process);</a:t>
            </a:r>
          </a:p>
          <a:p>
            <a:pPr lvl="0"/>
            <a:r>
              <a:rPr lang="en-US" b="1" dirty="0" smtClean="0">
                <a:solidFill>
                  <a:schemeClr val="accent1"/>
                </a:solidFill>
              </a:rPr>
              <a:t>Overview </a:t>
            </a:r>
            <a:r>
              <a:rPr lang="en-US" b="1" dirty="0">
                <a:solidFill>
                  <a:schemeClr val="accent1"/>
                </a:solidFill>
              </a:rPr>
              <a:t>of environmental legislation in partner countries relevant to the CLRTAP Protocols;</a:t>
            </a:r>
          </a:p>
          <a:p>
            <a:pPr lvl="0"/>
            <a:r>
              <a:rPr lang="en-US" b="1" dirty="0" smtClean="0">
                <a:solidFill>
                  <a:schemeClr val="accent1"/>
                </a:solidFill>
              </a:rPr>
              <a:t>Overview </a:t>
            </a:r>
            <a:r>
              <a:rPr lang="en-US" b="1" dirty="0">
                <a:solidFill>
                  <a:schemeClr val="accent1"/>
                </a:solidFill>
              </a:rPr>
              <a:t>of responsible authorities for the ratification and implementation of specific requirements of the Protocols;</a:t>
            </a:r>
          </a:p>
          <a:p>
            <a:pPr lvl="0"/>
            <a:r>
              <a:rPr lang="en-US" b="1" dirty="0" smtClean="0">
                <a:solidFill>
                  <a:schemeClr val="accent1"/>
                </a:solidFill>
              </a:rPr>
              <a:t>Status </a:t>
            </a:r>
            <a:r>
              <a:rPr lang="en-US" b="1" dirty="0">
                <a:solidFill>
                  <a:schemeClr val="accent1"/>
                </a:solidFill>
              </a:rPr>
              <a:t>analysis and baseline scenario, </a:t>
            </a:r>
            <a:endParaRPr lang="en-US" b="1" dirty="0" smtClean="0">
              <a:solidFill>
                <a:schemeClr val="accent1"/>
              </a:solidFill>
            </a:endParaRPr>
          </a:p>
          <a:p>
            <a:pPr lvl="0"/>
            <a:r>
              <a:rPr lang="en-US" b="1" dirty="0" smtClean="0">
                <a:solidFill>
                  <a:schemeClr val="accent1"/>
                </a:solidFill>
              </a:rPr>
              <a:t>Creation </a:t>
            </a:r>
            <a:r>
              <a:rPr lang="en-US" b="1" dirty="0">
                <a:solidFill>
                  <a:schemeClr val="accent1"/>
                </a:solidFill>
              </a:rPr>
              <a:t>of databases with all necessary information.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9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en-US" b="1" i="0" u="sng" dirty="0">
                <a:solidFill>
                  <a:schemeClr val="accent1"/>
                </a:solidFill>
              </a:rPr>
              <a:t>Activity </a:t>
            </a:r>
            <a:r>
              <a:rPr lang="en-US" b="1" i="0" u="sng" dirty="0" smtClean="0">
                <a:solidFill>
                  <a:schemeClr val="accent1"/>
                </a:solidFill>
              </a:rPr>
              <a:t>2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chemeClr val="accent1"/>
                </a:solidFill>
              </a:rPr>
              <a:t>National </a:t>
            </a:r>
            <a:r>
              <a:rPr lang="en-US" b="1" dirty="0">
                <a:solidFill>
                  <a:schemeClr val="accent1"/>
                </a:solidFill>
              </a:rPr>
              <a:t>emission inventory of relevant pollutants (SO</a:t>
            </a:r>
            <a:r>
              <a:rPr lang="en-US" b="1" baseline="-25000" dirty="0">
                <a:solidFill>
                  <a:schemeClr val="accent1"/>
                </a:solidFill>
              </a:rPr>
              <a:t>2</a:t>
            </a:r>
            <a:r>
              <a:rPr lang="en-US" b="1" dirty="0">
                <a:solidFill>
                  <a:schemeClr val="accent1"/>
                </a:solidFill>
              </a:rPr>
              <a:t>, NO</a:t>
            </a:r>
            <a:r>
              <a:rPr lang="en-US" b="1" baseline="-25000" dirty="0">
                <a:solidFill>
                  <a:schemeClr val="accent1"/>
                </a:solidFill>
              </a:rPr>
              <a:t>X</a:t>
            </a:r>
            <a:r>
              <a:rPr lang="en-US" b="1" dirty="0">
                <a:solidFill>
                  <a:schemeClr val="accent1"/>
                </a:solidFill>
              </a:rPr>
              <a:t>, VOC, NH</a:t>
            </a:r>
            <a:r>
              <a:rPr lang="en-US" b="1" baseline="-25000" dirty="0">
                <a:solidFill>
                  <a:schemeClr val="accent1"/>
                </a:solidFill>
              </a:rPr>
              <a:t>3</a:t>
            </a:r>
            <a:r>
              <a:rPr lang="en-US" b="1" dirty="0">
                <a:solidFill>
                  <a:schemeClr val="accent1"/>
                </a:solidFill>
              </a:rPr>
              <a:t>, POPs, HMs and PM) in accordance with EMEP/EEA Air Pollutant Emission Inventory Guidebook and the EMEP Emission Reporting Guidelines.</a:t>
            </a:r>
          </a:p>
          <a:p>
            <a:pPr lvl="0"/>
            <a:r>
              <a:rPr lang="en-US" b="1" dirty="0" smtClean="0">
                <a:solidFill>
                  <a:schemeClr val="accent1"/>
                </a:solidFill>
              </a:rPr>
              <a:t>Assessment </a:t>
            </a:r>
            <a:r>
              <a:rPr lang="en-US" b="1" dirty="0">
                <a:solidFill>
                  <a:schemeClr val="accent1"/>
                </a:solidFill>
              </a:rPr>
              <a:t>of national emission projections of relevant pollutants (using the GAINS results where available) and estimate of feasible values of future national emission ceilings for SO</a:t>
            </a:r>
            <a:r>
              <a:rPr lang="en-US" b="1" baseline="-25000" dirty="0">
                <a:solidFill>
                  <a:schemeClr val="accent1"/>
                </a:solidFill>
              </a:rPr>
              <a:t>2</a:t>
            </a:r>
            <a:r>
              <a:rPr lang="en-US" b="1" dirty="0">
                <a:solidFill>
                  <a:schemeClr val="accent1"/>
                </a:solidFill>
              </a:rPr>
              <a:t>, NO</a:t>
            </a:r>
            <a:r>
              <a:rPr lang="en-US" b="1" baseline="-25000" dirty="0">
                <a:solidFill>
                  <a:schemeClr val="accent1"/>
                </a:solidFill>
              </a:rPr>
              <a:t>X</a:t>
            </a:r>
            <a:r>
              <a:rPr lang="en-US" b="1" dirty="0">
                <a:solidFill>
                  <a:schemeClr val="accent1"/>
                </a:solidFill>
              </a:rPr>
              <a:t>, VOC NH</a:t>
            </a:r>
            <a:r>
              <a:rPr lang="en-US" b="1" baseline="-25000" dirty="0">
                <a:solidFill>
                  <a:schemeClr val="accent1"/>
                </a:solidFill>
              </a:rPr>
              <a:t>3</a:t>
            </a:r>
            <a:r>
              <a:rPr lang="en-US" b="1" dirty="0">
                <a:solidFill>
                  <a:schemeClr val="accent1"/>
                </a:solidFill>
              </a:rPr>
              <a:t> and PM</a:t>
            </a:r>
            <a:r>
              <a:rPr lang="en-US" b="1" baseline="-25000" dirty="0">
                <a:solidFill>
                  <a:schemeClr val="accent1"/>
                </a:solidFill>
              </a:rPr>
              <a:t>2.5</a:t>
            </a:r>
            <a:r>
              <a:rPr lang="en-US" b="1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en-US" b="1" i="0" u="sng" dirty="0">
                <a:solidFill>
                  <a:schemeClr val="accent1"/>
                </a:solidFill>
              </a:rPr>
              <a:t>Activity </a:t>
            </a:r>
            <a:r>
              <a:rPr lang="en-US" b="1" i="0" u="sng" dirty="0" smtClean="0">
                <a:solidFill>
                  <a:schemeClr val="accent1"/>
                </a:solidFill>
              </a:rPr>
              <a:t>3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104456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smtClean="0">
                <a:solidFill>
                  <a:schemeClr val="accent1"/>
                </a:solidFill>
              </a:rPr>
              <a:t>Defining </a:t>
            </a:r>
            <a:r>
              <a:rPr lang="en-US" sz="3200" b="1" dirty="0">
                <a:solidFill>
                  <a:schemeClr val="accent1"/>
                </a:solidFill>
              </a:rPr>
              <a:t>the major requirements and legislative measures for fulfillment of the obligations under the Protocols;</a:t>
            </a:r>
          </a:p>
          <a:p>
            <a:pPr lvl="0"/>
            <a:r>
              <a:rPr lang="en-US" sz="3200" b="1" dirty="0" smtClean="0">
                <a:solidFill>
                  <a:schemeClr val="accent1"/>
                </a:solidFill>
              </a:rPr>
              <a:t>Cost-benefit </a:t>
            </a:r>
            <a:r>
              <a:rPr lang="en-US" sz="3200" b="1" dirty="0">
                <a:solidFill>
                  <a:schemeClr val="accent1"/>
                </a:solidFill>
              </a:rPr>
              <a:t>analysis of consequences and risks from ratification and implementation of selected CLRTAP Protocols;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en-US" b="1" i="0" u="sng" dirty="0">
                <a:solidFill>
                  <a:schemeClr val="accent1"/>
                </a:solidFill>
              </a:rPr>
              <a:t>Activity </a:t>
            </a:r>
            <a:r>
              <a:rPr lang="en-US" b="1" i="0" u="sng" dirty="0" smtClean="0">
                <a:solidFill>
                  <a:schemeClr val="accent1"/>
                </a:solidFill>
              </a:rPr>
              <a:t>4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816424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smtClean="0">
                <a:solidFill>
                  <a:schemeClr val="accent1"/>
                </a:solidFill>
              </a:rPr>
              <a:t>Development </a:t>
            </a:r>
            <a:r>
              <a:rPr lang="en-US" sz="3200" b="1" dirty="0">
                <a:solidFill>
                  <a:schemeClr val="accent1"/>
                </a:solidFill>
              </a:rPr>
              <a:t>of draft National Concepts/Strategies for implementing selected CLRTAP Protocols;</a:t>
            </a:r>
          </a:p>
          <a:p>
            <a:pPr lvl="0"/>
            <a:r>
              <a:rPr lang="en-US" sz="3200" b="1" dirty="0" smtClean="0">
                <a:solidFill>
                  <a:schemeClr val="accent1"/>
                </a:solidFill>
              </a:rPr>
              <a:t>Development </a:t>
            </a:r>
            <a:r>
              <a:rPr lang="en-US" sz="3200" b="1" dirty="0">
                <a:solidFill>
                  <a:schemeClr val="accent1"/>
                </a:solidFill>
              </a:rPr>
              <a:t>of draft National Action Plans (Road-maps) for implementing selected CLRTAP Protocols in partner countries.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1008112"/>
          </a:xfrm>
        </p:spPr>
        <p:txBody>
          <a:bodyPr>
            <a:normAutofit/>
          </a:bodyPr>
          <a:lstStyle/>
          <a:p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579296" cy="5976664"/>
          </a:xfrm>
        </p:spPr>
        <p:txBody>
          <a:bodyPr>
            <a:normAutofit fontScale="90000"/>
          </a:bodyPr>
          <a:lstStyle/>
          <a:p>
            <a:pPr lvl="1"/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Budget </a:t>
            </a: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3100" dirty="0">
                <a:solidFill>
                  <a:schemeClr val="accent1"/>
                </a:solidFill>
              </a:rPr>
              <a:t>T</a:t>
            </a:r>
            <a:r>
              <a:rPr lang="en-IE" sz="3100" dirty="0">
                <a:solidFill>
                  <a:schemeClr val="accent1"/>
                </a:solidFill>
              </a:rPr>
              <a:t>he maximum budget available is </a:t>
            </a:r>
            <a:r>
              <a:rPr lang="en-US" sz="3100" dirty="0" smtClean="0">
                <a:solidFill>
                  <a:schemeClr val="accent1"/>
                </a:solidFill>
              </a:rPr>
              <a:t>240 </a:t>
            </a:r>
            <a:r>
              <a:rPr lang="en-IE" sz="3100" dirty="0" smtClean="0">
                <a:solidFill>
                  <a:schemeClr val="accent1"/>
                </a:solidFill>
              </a:rPr>
              <a:t>thousand </a:t>
            </a:r>
            <a:r>
              <a:rPr lang="en-IE" sz="3100" dirty="0" smtClean="0">
                <a:solidFill>
                  <a:schemeClr val="accent1"/>
                </a:solidFill>
              </a:rPr>
              <a:t>EURO.</a:t>
            </a:r>
            <a:r>
              <a:rPr lang="en-IE" sz="3100" dirty="0">
                <a:solidFill>
                  <a:schemeClr val="accent1"/>
                </a:solidFill>
              </a:rPr>
              <a:t/>
            </a:r>
            <a:br>
              <a:rPr lang="en-IE" sz="3100" dirty="0">
                <a:solidFill>
                  <a:schemeClr val="accent1"/>
                </a:solidFill>
              </a:rPr>
            </a:br>
            <a: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Timing </a:t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3100" dirty="0">
                <a:solidFill>
                  <a:schemeClr val="accent1"/>
                </a:solidFill>
              </a:rPr>
              <a:t>The anticipated commencement date is 01/11/2012. The period of execution of the contract is 01/02/2014</a:t>
            </a:r>
            <a:r>
              <a:rPr lang="en-GB" sz="3100" dirty="0" smtClean="0">
                <a:solidFill>
                  <a:schemeClr val="accent1"/>
                </a:solidFill>
              </a:rPr>
              <a:t>.</a:t>
            </a:r>
            <a:br>
              <a:rPr lang="en-GB" sz="3100" dirty="0" smtClean="0">
                <a:solidFill>
                  <a:schemeClr val="accent1"/>
                </a:solidFill>
              </a:rPr>
            </a:br>
            <a:r>
              <a:rPr lang="en-GB" sz="3100" dirty="0">
                <a:solidFill>
                  <a:schemeClr val="accent1"/>
                </a:solidFill>
              </a:rPr>
              <a:t/>
            </a:r>
            <a:br>
              <a:rPr lang="en-GB" sz="3100" dirty="0">
                <a:solidFill>
                  <a:schemeClr val="accent1"/>
                </a:solidFill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Equipment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en-IE" sz="3100" dirty="0">
                <a:solidFill>
                  <a:schemeClr val="accent1"/>
                </a:solidFill>
              </a:rPr>
              <a:t>No equipment is to be purchased as part of this contract.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sz="4000" b="1" u="sng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3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 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442</Words>
  <Application>Microsoft Office PowerPoint</Application>
  <PresentationFormat>On-screen Show (4:3)</PresentationFormat>
  <Paragraphs>119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Air Quality Governance in the ENPI East Countries</vt:lpstr>
      <vt:lpstr>Status of Ratification</vt:lpstr>
      <vt:lpstr>MAIN PROJECT OBJECTIVE</vt:lpstr>
      <vt:lpstr>Activity 1</vt:lpstr>
      <vt:lpstr>Activity 2</vt:lpstr>
      <vt:lpstr>Activity 3</vt:lpstr>
      <vt:lpstr>Activity 4</vt:lpstr>
      <vt:lpstr>  Budget  The maximum budget available is 240 thousand EURO.  Timing  The anticipated commencement date is 01/11/2012. The period of execution of the contract is 01/02/2014.  Equipment No equipment is to be purchased as part of this contract.  </vt:lpstr>
      <vt:lpstr>Thank you for your attention 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Nelly Gromkova</cp:lastModifiedBy>
  <cp:revision>220</cp:revision>
  <cp:lastPrinted>2012-05-11T11:26:43Z</cp:lastPrinted>
  <dcterms:created xsi:type="dcterms:W3CDTF">2011-10-12T15:30:18Z</dcterms:created>
  <dcterms:modified xsi:type="dcterms:W3CDTF">2012-09-19T12:15:23Z</dcterms:modified>
</cp:coreProperties>
</file>