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5" r:id="rId1"/>
    <p:sldMasterId id="2147484099" r:id="rId2"/>
  </p:sldMasterIdLst>
  <p:notesMasterIdLst>
    <p:notesMasterId r:id="rId34"/>
  </p:notesMasterIdLst>
  <p:handoutMasterIdLst>
    <p:handoutMasterId r:id="rId35"/>
  </p:handoutMasterIdLst>
  <p:sldIdLst>
    <p:sldId id="296" r:id="rId3"/>
    <p:sldId id="286" r:id="rId4"/>
    <p:sldId id="316" r:id="rId5"/>
    <p:sldId id="318" r:id="rId6"/>
    <p:sldId id="317" r:id="rId7"/>
    <p:sldId id="326" r:id="rId8"/>
    <p:sldId id="307" r:id="rId9"/>
    <p:sldId id="308" r:id="rId10"/>
    <p:sldId id="330" r:id="rId11"/>
    <p:sldId id="341" r:id="rId12"/>
    <p:sldId id="342" r:id="rId13"/>
    <p:sldId id="321" r:id="rId14"/>
    <p:sldId id="347" r:id="rId15"/>
    <p:sldId id="312" r:id="rId16"/>
    <p:sldId id="336" r:id="rId17"/>
    <p:sldId id="339" r:id="rId18"/>
    <p:sldId id="340" r:id="rId19"/>
    <p:sldId id="348" r:id="rId20"/>
    <p:sldId id="346" r:id="rId21"/>
    <p:sldId id="344" r:id="rId22"/>
    <p:sldId id="345" r:id="rId23"/>
    <p:sldId id="309" r:id="rId24"/>
    <p:sldId id="297" r:id="rId25"/>
    <p:sldId id="313" r:id="rId26"/>
    <p:sldId id="305" r:id="rId27"/>
    <p:sldId id="327" r:id="rId28"/>
    <p:sldId id="331" r:id="rId29"/>
    <p:sldId id="334" r:id="rId30"/>
    <p:sldId id="332" r:id="rId31"/>
    <p:sldId id="333" r:id="rId32"/>
    <p:sldId id="349" r:id="rId33"/>
  </p:sldIdLst>
  <p:sldSz cx="9144000" cy="6858000" type="screen4x3"/>
  <p:notesSz cx="6794500" cy="9931400"/>
  <p:defaultTextStyle>
    <a:defPPr>
      <a:defRPr lang="de-DE"/>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99"/>
    <a:srgbClr val="333333"/>
    <a:srgbClr val="1C1C1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1" autoAdjust="0"/>
  </p:normalViewPr>
  <p:slideViewPr>
    <p:cSldViewPr>
      <p:cViewPr>
        <p:scale>
          <a:sx n="77" d="100"/>
          <a:sy n="77" d="100"/>
        </p:scale>
        <p:origin x="-101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010" y="-120"/>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PCSRV3\Projekte\3000\3165_EMEP\Intern\02%20Submissions\2012\Overview_Reporting_EECCA_WB_mp.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PCSRV3\Projekte\3000\3165_EMEP\Intern\02%20Submissions\2012\Overview_Reporting_EECCA_WB_mp.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de-AT" sz="3200" dirty="0" err="1">
                <a:solidFill>
                  <a:schemeClr val="dk1"/>
                </a:solidFill>
                <a:effectLst/>
                <a:latin typeface="+mn-lt"/>
                <a:ea typeface="+mn-ea"/>
                <a:cs typeface="+mn-cs"/>
              </a:rPr>
              <a:t>NO</a:t>
            </a:r>
            <a:r>
              <a:rPr lang="de-AT" sz="3200" baseline="-25000" dirty="0" err="1">
                <a:solidFill>
                  <a:schemeClr val="dk1"/>
                </a:solidFill>
                <a:effectLst/>
                <a:latin typeface="+mn-lt"/>
                <a:ea typeface="+mn-ea"/>
                <a:cs typeface="+mn-cs"/>
              </a:rPr>
              <a:t>x</a:t>
            </a:r>
            <a:endParaRPr lang="de-AT" sz="3200" dirty="0">
              <a:effectLst/>
            </a:endParaRPr>
          </a:p>
        </c:rich>
      </c:tx>
      <c:layout>
        <c:manualLayout>
          <c:xMode val="edge"/>
          <c:yMode val="edge"/>
          <c:x val="0.3027697944006999"/>
          <c:y val="7.2580491885220366E-2"/>
        </c:manualLayout>
      </c:layout>
      <c:overlay val="0"/>
      <c:spPr>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5400000" rotWithShape="0">
            <a:srgbClr val="000000">
              <a:alpha val="40000"/>
            </a:srgbClr>
          </a:outerShdw>
        </a:effectLst>
      </c:spPr>
    </c:title>
    <c:autoTitleDeleted val="0"/>
    <c:plotArea>
      <c:layout>
        <c:manualLayout>
          <c:layoutTarget val="inner"/>
          <c:xMode val="edge"/>
          <c:yMode val="edge"/>
          <c:x val="6.0605207424161374E-2"/>
          <c:y val="4.0612316666572307E-2"/>
          <c:w val="0.7760965278625036"/>
          <c:h val="0.88288860884528952"/>
        </c:manualLayout>
      </c:layout>
      <c:lineChart>
        <c:grouping val="standard"/>
        <c:varyColors val="0"/>
        <c:ser>
          <c:idx val="2"/>
          <c:order val="0"/>
          <c:tx>
            <c:strRef>
              <c:f>'NOX Table'!$A$4</c:f>
              <c:strCache>
                <c:ptCount val="1"/>
                <c:pt idx="0">
                  <c:v>Bosnia &amp; Herzegovina</c:v>
                </c:pt>
              </c:strCache>
            </c:strRef>
          </c:tx>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Table'!$B$4:$V$4</c:f>
              <c:numCache>
                <c:formatCode>General</c:formatCode>
                <c:ptCount val="21"/>
              </c:numCache>
            </c:numRef>
          </c:val>
          <c:smooth val="0"/>
        </c:ser>
        <c:ser>
          <c:idx val="7"/>
          <c:order val="1"/>
          <c:tx>
            <c:strRef>
              <c:f>'NOX Table'!$A$9</c:f>
              <c:strCache>
                <c:ptCount val="1"/>
                <c:pt idx="0">
                  <c:v>Armenia</c:v>
                </c:pt>
              </c:strCache>
            </c:strRef>
          </c:tx>
          <c:marker>
            <c:symbol val="triangle"/>
            <c:size val="7"/>
          </c:marker>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Table'!$B$9:$V$9</c:f>
              <c:numCache>
                <c:formatCode>0.00%</c:formatCode>
                <c:ptCount val="21"/>
                <c:pt idx="0">
                  <c:v>1</c:v>
                </c:pt>
                <c:pt idx="1">
                  <c:v>0.86580086580086579</c:v>
                </c:pt>
                <c:pt idx="2">
                  <c:v>0.47186147186147187</c:v>
                </c:pt>
                <c:pt idx="3">
                  <c:v>0.26190476190476186</c:v>
                </c:pt>
                <c:pt idx="4">
                  <c:v>0.25757575757575757</c:v>
                </c:pt>
                <c:pt idx="5">
                  <c:v>0.32251082251082253</c:v>
                </c:pt>
                <c:pt idx="6">
                  <c:v>0.24675324675324675</c:v>
                </c:pt>
                <c:pt idx="7">
                  <c:v>0.32683982683982682</c:v>
                </c:pt>
                <c:pt idx="8">
                  <c:v>0.23701298701298698</c:v>
                </c:pt>
                <c:pt idx="9">
                  <c:v>0.22965367965367964</c:v>
                </c:pt>
                <c:pt idx="10">
                  <c:v>0.2158008658008658</c:v>
                </c:pt>
                <c:pt idx="11">
                  <c:v>0.2885497835497835</c:v>
                </c:pt>
                <c:pt idx="12">
                  <c:v>0.27145021645021644</c:v>
                </c:pt>
                <c:pt idx="13">
                  <c:v>0.31536796536796535</c:v>
                </c:pt>
                <c:pt idx="17">
                  <c:v>0.50940145046524454</c:v>
                </c:pt>
              </c:numCache>
            </c:numRef>
          </c:val>
          <c:smooth val="0"/>
        </c:ser>
        <c:ser>
          <c:idx val="8"/>
          <c:order val="2"/>
          <c:tx>
            <c:strRef>
              <c:f>'NOX Table'!$A$10</c:f>
              <c:strCache>
                <c:ptCount val="1"/>
                <c:pt idx="0">
                  <c:v>Azerbaian</c:v>
                </c:pt>
              </c:strCache>
            </c:strRef>
          </c:tx>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Table'!$B$10:$V$10</c:f>
              <c:numCache>
                <c:formatCode>General</c:formatCode>
                <c:ptCount val="21"/>
                <c:pt idx="11" formatCode="0.00%">
                  <c:v>1</c:v>
                </c:pt>
              </c:numCache>
            </c:numRef>
          </c:val>
          <c:smooth val="0"/>
        </c:ser>
        <c:ser>
          <c:idx val="9"/>
          <c:order val="3"/>
          <c:tx>
            <c:strRef>
              <c:f>'NOX Table'!$A$11</c:f>
              <c:strCache>
                <c:ptCount val="1"/>
                <c:pt idx="0">
                  <c:v>Belarus</c:v>
                </c:pt>
              </c:strCache>
            </c:strRef>
          </c:tx>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Table'!$B$11:$V$11</c:f>
              <c:numCache>
                <c:formatCode>0.00%</c:formatCode>
                <c:ptCount val="21"/>
                <c:pt idx="0">
                  <c:v>1</c:v>
                </c:pt>
                <c:pt idx="1">
                  <c:v>5.1344193767742262E-2</c:v>
                </c:pt>
                <c:pt idx="2">
                  <c:v>4.6799845181233694E-2</c:v>
                </c:pt>
                <c:pt idx="3">
                  <c:v>4.5792813563652196E-2</c:v>
                </c:pt>
                <c:pt idx="4">
                  <c:v>5.2009420623128223E-2</c:v>
                </c:pt>
                <c:pt idx="5">
                  <c:v>5.138600972605812E-2</c:v>
                </c:pt>
                <c:pt idx="6">
                  <c:v>4.8598154033286989E-2</c:v>
                </c:pt>
                <c:pt idx="7">
                  <c:v>5.3872751553088662E-2</c:v>
                </c:pt>
                <c:pt idx="8">
                  <c:v>4.5162068542989355E-2</c:v>
                </c:pt>
                <c:pt idx="9">
                  <c:v>3.9419766446804838E-2</c:v>
                </c:pt>
                <c:pt idx="10">
                  <c:v>3.7020014516187312E-2</c:v>
                </c:pt>
                <c:pt idx="11">
                  <c:v>8.0891602114804645E-2</c:v>
                </c:pt>
                <c:pt idx="12">
                  <c:v>3.6907643405132043E-2</c:v>
                </c:pt>
                <c:pt idx="13">
                  <c:v>3.5568748640380676E-2</c:v>
                </c:pt>
                <c:pt idx="14">
                  <c:v>3.7681383030368762E-2</c:v>
                </c:pt>
                <c:pt idx="15">
                  <c:v>4.3505025789776795E-2</c:v>
                </c:pt>
                <c:pt idx="16">
                  <c:v>4.2453517525294929E-2</c:v>
                </c:pt>
                <c:pt idx="17">
                  <c:v>3.8230598059885247E-2</c:v>
                </c:pt>
                <c:pt idx="18">
                  <c:v>3.838367597264155E-2</c:v>
                </c:pt>
                <c:pt idx="19">
                  <c:v>4.1613805531969653E-2</c:v>
                </c:pt>
                <c:pt idx="20">
                  <c:v>4.8363535421183698E-2</c:v>
                </c:pt>
              </c:numCache>
            </c:numRef>
          </c:val>
          <c:smooth val="0"/>
        </c:ser>
        <c:ser>
          <c:idx val="10"/>
          <c:order val="4"/>
          <c:tx>
            <c:strRef>
              <c:f>'NOX Table'!$A$12</c:f>
              <c:strCache>
                <c:ptCount val="1"/>
                <c:pt idx="0">
                  <c:v>Georgia</c:v>
                </c:pt>
              </c:strCache>
            </c:strRef>
          </c:tx>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Table'!$B$12:$V$12</c:f>
              <c:numCache>
                <c:formatCode>0.00%</c:formatCode>
                <c:ptCount val="21"/>
                <c:pt idx="0">
                  <c:v>1</c:v>
                </c:pt>
                <c:pt idx="1">
                  <c:v>0.86872586872586877</c:v>
                </c:pt>
                <c:pt idx="2">
                  <c:v>0.36911196911196908</c:v>
                </c:pt>
                <c:pt idx="3">
                  <c:v>0.25096525096525096</c:v>
                </c:pt>
                <c:pt idx="4">
                  <c:v>0.16061776061776062</c:v>
                </c:pt>
                <c:pt idx="5">
                  <c:v>0.20540540540540542</c:v>
                </c:pt>
                <c:pt idx="6">
                  <c:v>0.383011583011583</c:v>
                </c:pt>
                <c:pt idx="7">
                  <c:v>0.42084942084942084</c:v>
                </c:pt>
                <c:pt idx="8">
                  <c:v>0.32702702702702702</c:v>
                </c:pt>
                <c:pt idx="9">
                  <c:v>0.23274131274131274</c:v>
                </c:pt>
                <c:pt idx="10">
                  <c:v>8.5806949806949806E-2</c:v>
                </c:pt>
                <c:pt idx="11">
                  <c:v>0.10858687258687258</c:v>
                </c:pt>
                <c:pt idx="12">
                  <c:v>0.114</c:v>
                </c:pt>
                <c:pt idx="13">
                  <c:v>0.12684169884169882</c:v>
                </c:pt>
                <c:pt idx="14">
                  <c:v>0.15178378378378377</c:v>
                </c:pt>
                <c:pt idx="15">
                  <c:v>0.19704247104247105</c:v>
                </c:pt>
                <c:pt idx="16">
                  <c:v>0.21290347490347492</c:v>
                </c:pt>
                <c:pt idx="17">
                  <c:v>0.21670579150579153</c:v>
                </c:pt>
                <c:pt idx="18">
                  <c:v>0.22039305019305019</c:v>
                </c:pt>
                <c:pt idx="19">
                  <c:v>0.26090115830115834</c:v>
                </c:pt>
                <c:pt idx="20">
                  <c:v>0.27549034749034751</c:v>
                </c:pt>
              </c:numCache>
            </c:numRef>
          </c:val>
          <c:smooth val="0"/>
        </c:ser>
        <c:ser>
          <c:idx val="13"/>
          <c:order val="5"/>
          <c:tx>
            <c:strRef>
              <c:f>'NOX Table'!$A$15</c:f>
              <c:strCache>
                <c:ptCount val="1"/>
                <c:pt idx="0">
                  <c:v>Rep. of Moldova</c:v>
                </c:pt>
              </c:strCache>
            </c:strRef>
          </c:tx>
          <c:spPr>
            <a:ln>
              <a:solidFill>
                <a:srgbClr val="7030A0"/>
              </a:solidFill>
            </a:ln>
          </c:spPr>
          <c:marker>
            <c:spPr>
              <a:solidFill>
                <a:srgbClr val="7030A0"/>
              </a:solidFill>
            </c:spPr>
          </c:marker>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Table'!$B$15:$V$15</c:f>
              <c:numCache>
                <c:formatCode>0.00%</c:formatCode>
                <c:ptCount val="21"/>
                <c:pt idx="0">
                  <c:v>1</c:v>
                </c:pt>
                <c:pt idx="1">
                  <c:v>0.74193054918158174</c:v>
                </c:pt>
                <c:pt idx="2">
                  <c:v>0.51476212329814897</c:v>
                </c:pt>
                <c:pt idx="3">
                  <c:v>0.40538473305797762</c:v>
                </c:pt>
                <c:pt idx="4">
                  <c:v>0.3533731069297843</c:v>
                </c:pt>
                <c:pt idx="5">
                  <c:v>0.29218295854367449</c:v>
                </c:pt>
                <c:pt idx="6">
                  <c:v>0.29065320483402168</c:v>
                </c:pt>
                <c:pt idx="7">
                  <c:v>0.2791800520116261</c:v>
                </c:pt>
                <c:pt idx="8">
                  <c:v>0.16597827749732291</c:v>
                </c:pt>
                <c:pt idx="9">
                  <c:v>0.12934067615113967</c:v>
                </c:pt>
                <c:pt idx="10">
                  <c:v>0.20726633012085052</c:v>
                </c:pt>
                <c:pt idx="11">
                  <c:v>0.17424659629799599</c:v>
                </c:pt>
                <c:pt idx="12">
                  <c:v>0.19085972158482484</c:v>
                </c:pt>
                <c:pt idx="13">
                  <c:v>0.23015909438580387</c:v>
                </c:pt>
                <c:pt idx="14">
                  <c:v>0.29040079547192899</c:v>
                </c:pt>
                <c:pt idx="15">
                  <c:v>0.23693590331956554</c:v>
                </c:pt>
                <c:pt idx="16">
                  <c:v>0.18979654275661617</c:v>
                </c:pt>
                <c:pt idx="17">
                  <c:v>0.22829279486002754</c:v>
                </c:pt>
                <c:pt idx="18">
                  <c:v>0.24192290041303349</c:v>
                </c:pt>
                <c:pt idx="19">
                  <c:v>0.21697261740859722</c:v>
                </c:pt>
                <c:pt idx="20">
                  <c:v>0.23307327520269236</c:v>
                </c:pt>
              </c:numCache>
            </c:numRef>
          </c:val>
          <c:smooth val="0"/>
        </c:ser>
        <c:ser>
          <c:idx val="14"/>
          <c:order val="6"/>
          <c:tx>
            <c:strRef>
              <c:f>'NOX Table'!$A$16</c:f>
              <c:strCache>
                <c:ptCount val="1"/>
                <c:pt idx="0">
                  <c:v>Russian Fed.</c:v>
                </c:pt>
              </c:strCache>
            </c:strRef>
          </c:tx>
          <c:spPr>
            <a:ln>
              <a:solidFill>
                <a:srgbClr val="0000FF"/>
              </a:solidFill>
            </a:ln>
          </c:spPr>
          <c:marker>
            <c:spPr>
              <a:solidFill>
                <a:srgbClr val="0000FF"/>
              </a:solidFill>
            </c:spPr>
          </c:marker>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Table'!$B$16:$V$16</c:f>
              <c:numCache>
                <c:formatCode>0.00%</c:formatCode>
                <c:ptCount val="21"/>
                <c:pt idx="0">
                  <c:v>1</c:v>
                </c:pt>
                <c:pt idx="1">
                  <c:v>0.95416666666666672</c:v>
                </c:pt>
                <c:pt idx="2">
                  <c:v>0.86750000000000005</c:v>
                </c:pt>
                <c:pt idx="3">
                  <c:v>0.84833333333333338</c:v>
                </c:pt>
                <c:pt idx="4">
                  <c:v>0.74083333333333334</c:v>
                </c:pt>
                <c:pt idx="5">
                  <c:v>0.71388888888888891</c:v>
                </c:pt>
                <c:pt idx="6">
                  <c:v>0.68527777777777776</c:v>
                </c:pt>
                <c:pt idx="7">
                  <c:v>0.66083333333333338</c:v>
                </c:pt>
                <c:pt idx="8">
                  <c:v>0.69111111111111112</c:v>
                </c:pt>
                <c:pt idx="9">
                  <c:v>0.69277777777777783</c:v>
                </c:pt>
                <c:pt idx="10">
                  <c:v>0.65472222222222221</c:v>
                </c:pt>
                <c:pt idx="12">
                  <c:v>0.71277777777777773</c:v>
                </c:pt>
                <c:pt idx="13">
                  <c:v>0.78569444444444447</c:v>
                </c:pt>
                <c:pt idx="14">
                  <c:v>0.78388888888888886</c:v>
                </c:pt>
                <c:pt idx="15">
                  <c:v>0.77638888888888891</c:v>
                </c:pt>
                <c:pt idx="16">
                  <c:v>0.93136111111111108</c:v>
                </c:pt>
                <c:pt idx="17">
                  <c:v>0.94625000000000004</c:v>
                </c:pt>
                <c:pt idx="18">
                  <c:v>0.97</c:v>
                </c:pt>
                <c:pt idx="19">
                  <c:v>0.95172777777777773</c:v>
                </c:pt>
                <c:pt idx="20">
                  <c:v>0.6580555555555555</c:v>
                </c:pt>
              </c:numCache>
            </c:numRef>
          </c:val>
          <c:smooth val="0"/>
        </c:ser>
        <c:ser>
          <c:idx val="15"/>
          <c:order val="7"/>
          <c:tx>
            <c:strRef>
              <c:f>'NOX Table'!$A$17</c:f>
              <c:strCache>
                <c:ptCount val="1"/>
                <c:pt idx="0">
                  <c:v>Ukraine</c:v>
                </c:pt>
              </c:strCache>
            </c:strRef>
          </c:tx>
          <c:spPr>
            <a:ln>
              <a:solidFill>
                <a:srgbClr val="FFC000"/>
              </a:solidFill>
            </a:ln>
          </c:spPr>
          <c:marker>
            <c:spPr>
              <a:ln>
                <a:solidFill>
                  <a:srgbClr val="FFC000"/>
                </a:solidFill>
              </a:ln>
            </c:spPr>
          </c:marker>
          <c:cat>
            <c:numRef>
              <c:f>'NOX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'NOX Table'!$B$17:$V$17</c:f>
              <c:numCache>
                <c:formatCode>0.00%</c:formatCode>
                <c:ptCount val="21"/>
                <c:pt idx="0">
                  <c:v>1</c:v>
                </c:pt>
                <c:pt idx="1">
                  <c:v>0.90154968094804011</c:v>
                </c:pt>
                <c:pt idx="2">
                  <c:v>0.7566089334548769</c:v>
                </c:pt>
                <c:pt idx="3">
                  <c:v>0.6381039197812215</c:v>
                </c:pt>
                <c:pt idx="4">
                  <c:v>0.51777575205104831</c:v>
                </c:pt>
                <c:pt idx="5">
                  <c:v>0.48404740200546947</c:v>
                </c:pt>
                <c:pt idx="6">
                  <c:v>0.42570647219690066</c:v>
                </c:pt>
                <c:pt idx="7">
                  <c:v>0.41494986326344574</c:v>
                </c:pt>
                <c:pt idx="8">
                  <c:v>0.50820419325432997</c:v>
                </c:pt>
                <c:pt idx="9">
                  <c:v>0.49453053783044665</c:v>
                </c:pt>
                <c:pt idx="10">
                  <c:v>0.51148587055606198</c:v>
                </c:pt>
                <c:pt idx="11">
                  <c:v>0.99436645396536005</c:v>
                </c:pt>
                <c:pt idx="12">
                  <c:v>0.53556579787445402</c:v>
                </c:pt>
                <c:pt idx="13">
                  <c:v>0.47709960874772284</c:v>
                </c:pt>
                <c:pt idx="14">
                  <c:v>0.46446490428441201</c:v>
                </c:pt>
                <c:pt idx="15">
                  <c:v>0.46802653431722879</c:v>
                </c:pt>
                <c:pt idx="16">
                  <c:v>0.44478553691886963</c:v>
                </c:pt>
                <c:pt idx="17">
                  <c:v>0.66719036832269829</c:v>
                </c:pt>
                <c:pt idx="18">
                  <c:v>0.75162629007110293</c:v>
                </c:pt>
                <c:pt idx="19">
                  <c:v>0.48123617593436641</c:v>
                </c:pt>
                <c:pt idx="20">
                  <c:v>0.54983233363719419</c:v>
                </c:pt>
              </c:numCache>
            </c:numRef>
          </c:val>
          <c:smooth val="0"/>
        </c:ser>
        <c:dLbls>
          <c:showLegendKey val="0"/>
          <c:showVal val="0"/>
          <c:showCatName val="0"/>
          <c:showSerName val="0"/>
          <c:showPercent val="0"/>
          <c:showBubbleSize val="0"/>
        </c:dLbls>
        <c:marker val="1"/>
        <c:smooth val="0"/>
        <c:axId val="106174976"/>
        <c:axId val="32944640"/>
      </c:lineChart>
      <c:catAx>
        <c:axId val="106174976"/>
        <c:scaling>
          <c:orientation val="minMax"/>
        </c:scaling>
        <c:delete val="0"/>
        <c:axPos val="b"/>
        <c:numFmt formatCode="General" sourceLinked="1"/>
        <c:majorTickMark val="out"/>
        <c:minorTickMark val="none"/>
        <c:tickLblPos val="nextTo"/>
        <c:txPr>
          <a:bodyPr rot="-5400000" vert="horz"/>
          <a:lstStyle/>
          <a:p>
            <a:pPr>
              <a:defRPr/>
            </a:pPr>
            <a:endParaRPr lang="bg-BG"/>
          </a:p>
        </c:txPr>
        <c:crossAx val="32944640"/>
        <c:crosses val="autoZero"/>
        <c:auto val="1"/>
        <c:lblAlgn val="ctr"/>
        <c:lblOffset val="100"/>
        <c:noMultiLvlLbl val="0"/>
      </c:catAx>
      <c:valAx>
        <c:axId val="32944640"/>
        <c:scaling>
          <c:orientation val="minMax"/>
          <c:max val="1"/>
        </c:scaling>
        <c:delete val="0"/>
        <c:axPos val="l"/>
        <c:majorGridlines/>
        <c:numFmt formatCode="0%" sourceLinked="0"/>
        <c:majorTickMark val="out"/>
        <c:minorTickMark val="none"/>
        <c:tickLblPos val="nextTo"/>
        <c:crossAx val="106174976"/>
        <c:crosses val="autoZero"/>
        <c:crossBetween val="between"/>
      </c:valAx>
    </c:plotArea>
    <c:legend>
      <c:legendPos val="r"/>
      <c:legendEntry>
        <c:idx val="0"/>
        <c:delete val="1"/>
      </c:legendEntry>
      <c:layout>
        <c:manualLayout>
          <c:xMode val="edge"/>
          <c:yMode val="edge"/>
          <c:x val="0.85279396325459311"/>
          <c:y val="7.1617444116287579E-2"/>
          <c:w val="0.13767082239720035"/>
          <c:h val="0.87338655209108729"/>
        </c:manualLayout>
      </c:layout>
      <c:overlay val="0"/>
      <c:txPr>
        <a:bodyPr/>
        <a:lstStyle/>
        <a:p>
          <a:pPr>
            <a:defRPr sz="1600"/>
          </a:pPr>
          <a:endParaRPr lang="bg-BG"/>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ysClr val="windowText" lastClr="000000"/>
                </a:solidFill>
                <a:latin typeface="+mn-lt"/>
                <a:ea typeface="+mn-ea"/>
                <a:cs typeface="+mn-cs"/>
              </a:defRPr>
            </a:pPr>
            <a:r>
              <a:rPr lang="de-AT" sz="2800">
                <a:solidFill>
                  <a:sysClr val="windowText" lastClr="000000"/>
                </a:solidFill>
                <a:latin typeface="+mn-lt"/>
                <a:ea typeface="+mn-ea"/>
                <a:cs typeface="+mn-cs"/>
              </a:rPr>
              <a:t>DIOX</a:t>
            </a:r>
            <a:endParaRPr lang="de-AT" sz="2800"/>
          </a:p>
        </c:rich>
      </c:tx>
      <c:layout>
        <c:manualLayout>
          <c:xMode val="edge"/>
          <c:yMode val="edge"/>
          <c:x val="0.17088902690229318"/>
          <c:y val="6.729564270704104E-2"/>
        </c:manualLayout>
      </c:layout>
      <c:overlay val="0"/>
      <c:spPr>
        <a:gradFill rotWithShape="1">
          <a:gsLst>
            <a:gs pos="0">
              <a:srgbClr val="7FD13B">
                <a:tint val="50000"/>
                <a:satMod val="300000"/>
              </a:srgbClr>
            </a:gs>
            <a:gs pos="35000">
              <a:srgbClr val="7FD13B">
                <a:tint val="37000"/>
                <a:satMod val="300000"/>
              </a:srgbClr>
            </a:gs>
            <a:gs pos="100000">
              <a:srgbClr val="7FD13B">
                <a:tint val="15000"/>
                <a:satMod val="350000"/>
              </a:srgbClr>
            </a:gs>
          </a:gsLst>
          <a:lin ang="16200000" scaled="1"/>
        </a:gradFill>
        <a:ln w="9525" cap="flat" cmpd="sng" algn="ctr">
          <a:solidFill>
            <a:srgbClr val="7FD13B">
              <a:shade val="95000"/>
              <a:satMod val="105000"/>
            </a:srgbClr>
          </a:solidFill>
          <a:prstDash val="solid"/>
        </a:ln>
        <a:effectLst>
          <a:outerShdw blurRad="40000" dist="20000" dir="5400000" rotWithShape="0">
            <a:srgbClr val="000000">
              <a:alpha val="38000"/>
            </a:srgbClr>
          </a:outerShdw>
        </a:effectLst>
      </c:spPr>
    </c:title>
    <c:autoTitleDeleted val="0"/>
    <c:plotArea>
      <c:layout>
        <c:manualLayout>
          <c:layoutTarget val="inner"/>
          <c:xMode val="edge"/>
          <c:yMode val="edge"/>
          <c:x val="6.0605207424161374E-2"/>
          <c:y val="2.5584328718934096E-2"/>
          <c:w val="0.76020459301943644"/>
          <c:h val="0.85827136238195301"/>
        </c:manualLayout>
      </c:layout>
      <c:lineChart>
        <c:grouping val="standard"/>
        <c:varyColors val="0"/>
        <c:ser>
          <c:idx val="6"/>
          <c:order val="0"/>
          <c:tx>
            <c:strRef>
              <c:f>'DIOX Table'!$A$4</c:f>
              <c:strCache>
                <c:ptCount val="1"/>
                <c:pt idx="0">
                  <c:v>Bosnia &amp; Herzegovina</c:v>
                </c:pt>
              </c:strCache>
            </c:strRef>
          </c:tx>
          <c:spPr>
            <a:ln>
              <a:solidFill>
                <a:srgbClr val="0070C0"/>
              </a:solidFill>
            </a:ln>
          </c:spPr>
          <c:marker>
            <c:spPr>
              <a:ln>
                <a:solidFill>
                  <a:srgbClr val="0070C0"/>
                </a:solidFill>
              </a:ln>
            </c:spPr>
          </c:marker>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Table'!$B$4:$V$4</c:f>
              <c:numCache>
                <c:formatCode>General</c:formatCode>
                <c:ptCount val="21"/>
              </c:numCache>
            </c:numRef>
          </c:val>
          <c:smooth val="0"/>
        </c:ser>
        <c:ser>
          <c:idx val="11"/>
          <c:order val="1"/>
          <c:tx>
            <c:strRef>
              <c:f>'DIOX Table'!$A$9</c:f>
              <c:strCache>
                <c:ptCount val="1"/>
                <c:pt idx="0">
                  <c:v>Armenia</c:v>
                </c:pt>
              </c:strCache>
            </c:strRef>
          </c:tx>
          <c:spPr>
            <a:ln>
              <a:solidFill>
                <a:srgbClr val="FF33CC"/>
              </a:solidFill>
            </a:ln>
          </c:spPr>
          <c:marker>
            <c:spPr>
              <a:solidFill>
                <a:srgbClr val="FF33CC"/>
              </a:solidFill>
              <a:ln>
                <a:solidFill>
                  <a:srgbClr val="FF33CC"/>
                </a:solidFill>
              </a:ln>
            </c:spPr>
          </c:marker>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Table'!$B$9:$V$9</c:f>
              <c:numCache>
                <c:formatCode>General</c:formatCode>
                <c:ptCount val="21"/>
                <c:pt idx="17" formatCode="0%">
                  <c:v>1</c:v>
                </c:pt>
              </c:numCache>
            </c:numRef>
          </c:val>
          <c:smooth val="0"/>
        </c:ser>
        <c:ser>
          <c:idx val="12"/>
          <c:order val="2"/>
          <c:tx>
            <c:strRef>
              <c:f>'DIOX Table'!$A$10</c:f>
              <c:strCache>
                <c:ptCount val="1"/>
                <c:pt idx="0">
                  <c:v>Azerbaian</c:v>
                </c:pt>
              </c:strCache>
            </c:strRef>
          </c:tx>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Table'!$B$10:$V$10</c:f>
              <c:numCache>
                <c:formatCode>General</c:formatCode>
                <c:ptCount val="21"/>
              </c:numCache>
            </c:numRef>
          </c:val>
          <c:smooth val="0"/>
        </c:ser>
        <c:ser>
          <c:idx val="13"/>
          <c:order val="3"/>
          <c:tx>
            <c:strRef>
              <c:f>'DIOX Table'!$A$11</c:f>
              <c:strCache>
                <c:ptCount val="1"/>
                <c:pt idx="0">
                  <c:v>Belarus</c:v>
                </c:pt>
              </c:strCache>
            </c:strRef>
          </c:tx>
          <c:spPr>
            <a:ln>
              <a:solidFill>
                <a:srgbClr val="0000FF"/>
              </a:solidFill>
            </a:ln>
          </c:spPr>
          <c:marker>
            <c:spPr>
              <a:ln>
                <a:solidFill>
                  <a:srgbClr val="0000FF"/>
                </a:solidFill>
              </a:ln>
            </c:spPr>
          </c:marker>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Table'!$B$11:$V$11</c:f>
              <c:numCache>
                <c:formatCode>0%</c:formatCode>
                <c:ptCount val="21"/>
                <c:pt idx="0">
                  <c:v>1</c:v>
                </c:pt>
                <c:pt idx="1">
                  <c:v>0.95127568299841969</c:v>
                </c:pt>
                <c:pt idx="2">
                  <c:v>0.83987356062316554</c:v>
                </c:pt>
                <c:pt idx="3">
                  <c:v>0.70295777827952133</c:v>
                </c:pt>
                <c:pt idx="4">
                  <c:v>0.6255588168886882</c:v>
                </c:pt>
                <c:pt idx="5">
                  <c:v>0.60876044253781891</c:v>
                </c:pt>
                <c:pt idx="6">
                  <c:v>0.64068638518853005</c:v>
                </c:pt>
                <c:pt idx="7">
                  <c:v>0.78970422217204783</c:v>
                </c:pt>
                <c:pt idx="8">
                  <c:v>0.80171596297132541</c:v>
                </c:pt>
                <c:pt idx="9">
                  <c:v>0.73411605328516605</c:v>
                </c:pt>
                <c:pt idx="10">
                  <c:v>1.0729735832016256</c:v>
                </c:pt>
                <c:pt idx="11">
                  <c:v>1.3524497629261685</c:v>
                </c:pt>
                <c:pt idx="12">
                  <c:v>1.0513434183788666</c:v>
                </c:pt>
                <c:pt idx="13">
                  <c:v>1.2856626778053737</c:v>
                </c:pt>
                <c:pt idx="14">
                  <c:v>1.1412200325129827</c:v>
                </c:pt>
                <c:pt idx="15">
                  <c:v>1.7021901106344548</c:v>
                </c:pt>
                <c:pt idx="16">
                  <c:v>1.2086249717769246</c:v>
                </c:pt>
                <c:pt idx="17">
                  <c:v>1.2116504854368932</c:v>
                </c:pt>
                <c:pt idx="18">
                  <c:v>1.5426958681417926</c:v>
                </c:pt>
                <c:pt idx="19">
                  <c:v>1.6876495822984872</c:v>
                </c:pt>
                <c:pt idx="20">
                  <c:v>1.6465116279069767</c:v>
                </c:pt>
              </c:numCache>
            </c:numRef>
          </c:val>
          <c:smooth val="0"/>
        </c:ser>
        <c:ser>
          <c:idx val="14"/>
          <c:order val="4"/>
          <c:tx>
            <c:strRef>
              <c:f>'DIOX Table'!$A$12</c:f>
              <c:strCache>
                <c:ptCount val="1"/>
                <c:pt idx="0">
                  <c:v>Georgia</c:v>
                </c:pt>
              </c:strCache>
            </c:strRef>
          </c:tx>
          <c:spPr>
            <a:ln>
              <a:solidFill>
                <a:srgbClr val="006600"/>
              </a:solidFill>
            </a:ln>
          </c:spPr>
          <c:marker>
            <c:spPr>
              <a:solidFill>
                <a:srgbClr val="006600"/>
              </a:solidFill>
              <a:ln>
                <a:solidFill>
                  <a:srgbClr val="006600"/>
                </a:solidFill>
              </a:ln>
            </c:spPr>
          </c:marker>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Table'!$B$12:$V$12</c:f>
              <c:numCache>
                <c:formatCode>General</c:formatCode>
                <c:ptCount val="21"/>
                <c:pt idx="10" formatCode="0%">
                  <c:v>1</c:v>
                </c:pt>
                <c:pt idx="11" formatCode="0%">
                  <c:v>1.0023454350125882</c:v>
                </c:pt>
                <c:pt idx="12" formatCode="0%">
                  <c:v>0.90647782907847374</c:v>
                </c:pt>
                <c:pt idx="13" formatCode="0%">
                  <c:v>0.8011464748767827</c:v>
                </c:pt>
                <c:pt idx="14" formatCode="0%">
                  <c:v>0.69599553875298303</c:v>
                </c:pt>
              </c:numCache>
            </c:numRef>
          </c:val>
          <c:smooth val="0"/>
        </c:ser>
        <c:ser>
          <c:idx val="15"/>
          <c:order val="5"/>
          <c:tx>
            <c:strRef>
              <c:f>'DIOX Table'!$A$13</c:f>
              <c:strCache>
                <c:ptCount val="1"/>
                <c:pt idx="0">
                  <c:v>Kazakhstan</c:v>
                </c:pt>
              </c:strCache>
            </c:strRef>
          </c:tx>
          <c:spPr>
            <a:ln>
              <a:solidFill>
                <a:srgbClr val="FFC000"/>
              </a:solidFill>
            </a:ln>
          </c:spPr>
          <c:marker>
            <c:spPr>
              <a:ln>
                <a:solidFill>
                  <a:srgbClr val="FFC000"/>
                </a:solidFill>
              </a:ln>
            </c:spPr>
          </c:marker>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Table'!$B$13:$V$13</c:f>
              <c:numCache>
                <c:formatCode>General</c:formatCode>
                <c:ptCount val="21"/>
              </c:numCache>
            </c:numRef>
          </c:val>
          <c:smooth val="0"/>
        </c:ser>
        <c:ser>
          <c:idx val="0"/>
          <c:order val="6"/>
          <c:tx>
            <c:strRef>
              <c:f>'DIOX Table'!$A$14</c:f>
              <c:strCache>
                <c:ptCount val="1"/>
                <c:pt idx="0">
                  <c:v>Kyrgyzstan</c:v>
                </c:pt>
              </c:strCache>
            </c:strRef>
          </c:tx>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Table'!$B$14:$V$14</c:f>
              <c:numCache>
                <c:formatCode>General</c:formatCode>
                <c:ptCount val="21"/>
              </c:numCache>
            </c:numRef>
          </c:val>
          <c:smooth val="0"/>
        </c:ser>
        <c:ser>
          <c:idx val="1"/>
          <c:order val="7"/>
          <c:tx>
            <c:strRef>
              <c:f>'DIOX Table'!$A$15</c:f>
              <c:strCache>
                <c:ptCount val="1"/>
                <c:pt idx="0">
                  <c:v>Rep. of Moldova</c:v>
                </c:pt>
              </c:strCache>
            </c:strRef>
          </c:tx>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Table'!$B$15:$V$15</c:f>
              <c:numCache>
                <c:formatCode>General</c:formatCode>
                <c:ptCount val="21"/>
                <c:pt idx="0" formatCode="0%">
                  <c:v>1</c:v>
                </c:pt>
                <c:pt idx="10" formatCode="0%">
                  <c:v>0.31392778187177595</c:v>
                </c:pt>
                <c:pt idx="11" formatCode="0%">
                  <c:v>0.2557111274871039</c:v>
                </c:pt>
                <c:pt idx="12" formatCode="0%">
                  <c:v>0.32218128224023579</c:v>
                </c:pt>
                <c:pt idx="13" formatCode="0%">
                  <c:v>0.45261606484893141</c:v>
                </c:pt>
                <c:pt idx="14" formatCode="0%">
                  <c:v>0.3800294767870302</c:v>
                </c:pt>
                <c:pt idx="15" formatCode="0%">
                  <c:v>0.40176860722181279</c:v>
                </c:pt>
                <c:pt idx="16" formatCode="0%">
                  <c:v>0.40626381724392041</c:v>
                </c:pt>
                <c:pt idx="17" formatCode="0%">
                  <c:v>0.44215180545320559</c:v>
                </c:pt>
                <c:pt idx="18" formatCode="0%">
                  <c:v>0.42741341193809873</c:v>
                </c:pt>
                <c:pt idx="19" formatCode="0%">
                  <c:v>0.3831982313927782</c:v>
                </c:pt>
                <c:pt idx="20" formatCode="0%">
                  <c:v>0.28739867354458365</c:v>
                </c:pt>
              </c:numCache>
            </c:numRef>
          </c:val>
          <c:smooth val="0"/>
        </c:ser>
        <c:ser>
          <c:idx val="2"/>
          <c:order val="8"/>
          <c:tx>
            <c:strRef>
              <c:f>'DIOX Table'!$A$16</c:f>
              <c:strCache>
                <c:ptCount val="1"/>
                <c:pt idx="0">
                  <c:v>Russian Fed.</c:v>
                </c:pt>
              </c:strCache>
            </c:strRef>
          </c:tx>
          <c:spPr>
            <a:ln>
              <a:solidFill>
                <a:srgbClr val="FF0000"/>
              </a:solidFill>
            </a:ln>
          </c:spPr>
          <c:marker>
            <c:spPr>
              <a:solidFill>
                <a:srgbClr val="FF0000"/>
              </a:solidFill>
              <a:ln>
                <a:solidFill>
                  <a:srgbClr val="FF0000"/>
                </a:solidFill>
              </a:ln>
            </c:spPr>
          </c:marker>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Table'!$B$16:$V$16</c:f>
              <c:numCache>
                <c:formatCode>0%</c:formatCode>
                <c:ptCount val="21"/>
                <c:pt idx="0">
                  <c:v>1</c:v>
                </c:pt>
                <c:pt idx="1">
                  <c:v>0.95560040363269438</c:v>
                </c:pt>
                <c:pt idx="2">
                  <c:v>0.90918264379414748</c:v>
                </c:pt>
                <c:pt idx="3">
                  <c:v>0.88597376387487392</c:v>
                </c:pt>
                <c:pt idx="4">
                  <c:v>0.83249243188698296</c:v>
                </c:pt>
                <c:pt idx="5">
                  <c:v>0.77598385469223019</c:v>
                </c:pt>
                <c:pt idx="6">
                  <c:v>0.6427850655903129</c:v>
                </c:pt>
                <c:pt idx="7">
                  <c:v>0.61957618567103945</c:v>
                </c:pt>
                <c:pt idx="8">
                  <c:v>0.61150353178607475</c:v>
                </c:pt>
                <c:pt idx="9">
                  <c:v>0.63067608476286585</c:v>
                </c:pt>
                <c:pt idx="10">
                  <c:v>0.63673057517658938</c:v>
                </c:pt>
                <c:pt idx="15">
                  <c:v>0.73662966700302734</c:v>
                </c:pt>
              </c:numCache>
            </c:numRef>
          </c:val>
          <c:smooth val="0"/>
        </c:ser>
        <c:ser>
          <c:idx val="3"/>
          <c:order val="9"/>
          <c:tx>
            <c:strRef>
              <c:f>'DIOX Table'!$A$17</c:f>
              <c:strCache>
                <c:ptCount val="1"/>
                <c:pt idx="0">
                  <c:v>Ukraine</c:v>
                </c:pt>
              </c:strCache>
            </c:strRef>
          </c:tx>
          <c:cat>
            <c:numRef>
              <c:f>'DIOX Table'!$B$2:$V$2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'DIOX Table'!$B$17:$V$17</c:f>
              <c:numCache>
                <c:formatCode>General</c:formatCode>
                <c:ptCount val="21"/>
              </c:numCache>
            </c:numRef>
          </c:val>
          <c:smooth val="0"/>
        </c:ser>
        <c:dLbls>
          <c:showLegendKey val="0"/>
          <c:showVal val="0"/>
          <c:showCatName val="0"/>
          <c:showSerName val="0"/>
          <c:showPercent val="0"/>
          <c:showBubbleSize val="0"/>
        </c:dLbls>
        <c:marker val="1"/>
        <c:smooth val="0"/>
        <c:axId val="114668032"/>
        <c:axId val="116088832"/>
      </c:lineChart>
      <c:catAx>
        <c:axId val="114668032"/>
        <c:scaling>
          <c:orientation val="minMax"/>
        </c:scaling>
        <c:delete val="0"/>
        <c:axPos val="b"/>
        <c:numFmt formatCode="General" sourceLinked="1"/>
        <c:majorTickMark val="out"/>
        <c:minorTickMark val="none"/>
        <c:tickLblPos val="nextTo"/>
        <c:txPr>
          <a:bodyPr rot="-5400000" vert="horz"/>
          <a:lstStyle/>
          <a:p>
            <a:pPr>
              <a:defRPr sz="1400"/>
            </a:pPr>
            <a:endParaRPr lang="bg-BG"/>
          </a:p>
        </c:txPr>
        <c:crossAx val="116088832"/>
        <c:crosses val="autoZero"/>
        <c:auto val="1"/>
        <c:lblAlgn val="ctr"/>
        <c:lblOffset val="100"/>
        <c:noMultiLvlLbl val="0"/>
      </c:catAx>
      <c:valAx>
        <c:axId val="116088832"/>
        <c:scaling>
          <c:orientation val="minMax"/>
          <c:min val="0"/>
        </c:scaling>
        <c:delete val="0"/>
        <c:axPos val="l"/>
        <c:majorGridlines/>
        <c:numFmt formatCode="0%" sourceLinked="0"/>
        <c:majorTickMark val="out"/>
        <c:minorTickMark val="none"/>
        <c:tickLblPos val="nextTo"/>
        <c:crossAx val="114668032"/>
        <c:crosses val="autoZero"/>
        <c:crossBetween val="between"/>
      </c:valAx>
    </c:plotArea>
    <c:legend>
      <c:legendPos val="r"/>
      <c:legendEntry>
        <c:idx val="0"/>
        <c:delete val="1"/>
      </c:legendEntry>
      <c:legendEntry>
        <c:idx val="2"/>
        <c:delete val="1"/>
      </c:legendEntry>
      <c:legendEntry>
        <c:idx val="5"/>
        <c:delete val="1"/>
      </c:legendEntry>
      <c:legendEntry>
        <c:idx val="6"/>
        <c:delete val="1"/>
      </c:legendEntry>
      <c:layout>
        <c:manualLayout>
          <c:xMode val="edge"/>
          <c:yMode val="edge"/>
          <c:x val="0.85418286361403872"/>
          <c:y val="5.4019292604501605E-2"/>
          <c:w val="0.13628197548012103"/>
          <c:h val="0.77335271033243025"/>
        </c:manualLayout>
      </c:layout>
      <c:overlay val="0"/>
      <c:spPr>
        <a:noFill/>
      </c:spPr>
      <c:txPr>
        <a:bodyPr/>
        <a:lstStyle/>
        <a:p>
          <a:pPr>
            <a:defRPr sz="1800"/>
          </a:pPr>
          <a:endParaRPr lang="bg-BG"/>
        </a:p>
      </c:txPr>
    </c:legend>
    <c:plotVisOnly val="1"/>
    <c:dispBlanksAs val="gap"/>
    <c:showDLblsOverMax val="0"/>
  </c:chart>
  <c:txPr>
    <a:bodyPr/>
    <a:lstStyle/>
    <a:p>
      <a:pPr>
        <a:defRPr sz="1100"/>
      </a:pPr>
      <a:endParaRPr lang="bg-BG"/>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de-AT" sz="3600">
                <a:solidFill>
                  <a:schemeClr val="dk1"/>
                </a:solidFill>
                <a:effectLst/>
                <a:latin typeface="+mn-lt"/>
                <a:ea typeface="+mn-ea"/>
                <a:cs typeface="+mn-cs"/>
              </a:rPr>
              <a:t>PM</a:t>
            </a:r>
            <a:r>
              <a:rPr lang="de-AT" sz="3600" baseline="-25000">
                <a:solidFill>
                  <a:schemeClr val="dk1"/>
                </a:solidFill>
                <a:effectLst/>
                <a:latin typeface="+mn-lt"/>
                <a:ea typeface="+mn-ea"/>
                <a:cs typeface="+mn-cs"/>
              </a:rPr>
              <a:t>10</a:t>
            </a:r>
            <a:endParaRPr lang="de-AT" sz="3600">
              <a:effectLst/>
            </a:endParaRPr>
          </a:p>
        </c:rich>
      </c:tx>
      <c:layout>
        <c:manualLayout>
          <c:xMode val="edge"/>
          <c:yMode val="edge"/>
          <c:x val="0.21579485209738145"/>
          <c:y val="0.14837677853145692"/>
        </c:manualLayout>
      </c:layout>
      <c:overlay val="0"/>
      <c:spPr>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5400000" rotWithShape="0">
            <a:srgbClr val="000000">
              <a:alpha val="40000"/>
            </a:srgbClr>
          </a:outerShdw>
        </a:effectLst>
      </c:spPr>
    </c:title>
    <c:autoTitleDeleted val="0"/>
    <c:plotArea>
      <c:layout>
        <c:manualLayout>
          <c:layoutTarget val="inner"/>
          <c:xMode val="edge"/>
          <c:yMode val="edge"/>
          <c:x val="6.0605207424161374E-2"/>
          <c:y val="2.5584328718934096E-2"/>
          <c:w val="0.72365314288038229"/>
          <c:h val="0.88092877067713193"/>
        </c:manualLayout>
      </c:layout>
      <c:lineChart>
        <c:grouping val="standard"/>
        <c:varyColors val="0"/>
        <c:ser>
          <c:idx val="5"/>
          <c:order val="0"/>
          <c:tx>
            <c:strRef>
              <c:f>'PM10 Table'!$A$6</c:f>
              <c:strCache>
                <c:ptCount val="1"/>
                <c:pt idx="0">
                  <c:v>Bosnia &amp; Herzegovina</c:v>
                </c:pt>
              </c:strCache>
            </c:strRef>
          </c:tx>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Table'!$B$6:$V$6</c:f>
              <c:numCache>
                <c:formatCode>General</c:formatCode>
                <c:ptCount val="21"/>
              </c:numCache>
            </c:numRef>
          </c:val>
          <c:smooth val="0"/>
        </c:ser>
        <c:ser>
          <c:idx val="7"/>
          <c:order val="1"/>
          <c:tx>
            <c:strRef>
              <c:f>'PM10 Table'!$A$8</c:f>
              <c:strCache>
                <c:ptCount val="1"/>
                <c:pt idx="0">
                  <c:v>FYR of Macedonia</c:v>
                </c:pt>
              </c:strCache>
            </c:strRef>
          </c:tx>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Table'!$B$8:$V$8</c:f>
              <c:numCache>
                <c:formatCode>General</c:formatCode>
                <c:ptCount val="21"/>
              </c:numCache>
            </c:numRef>
          </c:val>
          <c:smooth val="0"/>
        </c:ser>
        <c:ser>
          <c:idx val="10"/>
          <c:order val="2"/>
          <c:tx>
            <c:strRef>
              <c:f>'PM10 Table'!$A$11</c:f>
              <c:strCache>
                <c:ptCount val="1"/>
                <c:pt idx="0">
                  <c:v>Armenia</c:v>
                </c:pt>
              </c:strCache>
            </c:strRef>
          </c:tx>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Table'!$B$11:$V$11</c:f>
              <c:numCache>
                <c:formatCode>General</c:formatCode>
                <c:ptCount val="21"/>
              </c:numCache>
            </c:numRef>
          </c:val>
          <c:smooth val="0"/>
        </c:ser>
        <c:ser>
          <c:idx val="11"/>
          <c:order val="3"/>
          <c:tx>
            <c:strRef>
              <c:f>'PM10 Table'!$A$12</c:f>
              <c:strCache>
                <c:ptCount val="1"/>
                <c:pt idx="0">
                  <c:v>Azerbaian</c:v>
                </c:pt>
              </c:strCache>
            </c:strRef>
          </c:tx>
          <c:spPr>
            <a:ln>
              <a:solidFill>
                <a:srgbClr val="FF33CC"/>
              </a:solidFill>
            </a:ln>
          </c:spPr>
          <c:marker>
            <c:spPr>
              <a:solidFill>
                <a:srgbClr val="FF33CC"/>
              </a:solidFill>
              <a:ln>
                <a:solidFill>
                  <a:srgbClr val="FF33CC"/>
                </a:solidFill>
              </a:ln>
            </c:spPr>
          </c:marker>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Table'!$B$12:$V$12</c:f>
              <c:numCache>
                <c:formatCode>General</c:formatCode>
                <c:ptCount val="21"/>
              </c:numCache>
            </c:numRef>
          </c:val>
          <c:smooth val="0"/>
        </c:ser>
        <c:ser>
          <c:idx val="12"/>
          <c:order val="4"/>
          <c:tx>
            <c:strRef>
              <c:f>'PM10 Table'!$A$13</c:f>
              <c:strCache>
                <c:ptCount val="1"/>
                <c:pt idx="0">
                  <c:v>Belarus</c:v>
                </c:pt>
              </c:strCache>
            </c:strRef>
          </c:tx>
          <c:spPr>
            <a:ln>
              <a:solidFill>
                <a:schemeClr val="accent3">
                  <a:lumMod val="50000"/>
                </a:schemeClr>
              </a:solidFill>
            </a:ln>
          </c:spPr>
          <c:marker>
            <c:symbol val="diamond"/>
            <c:size val="7"/>
            <c:spPr>
              <a:solidFill>
                <a:schemeClr val="accent3">
                  <a:lumMod val="50000"/>
                </a:schemeClr>
              </a:solidFill>
              <a:ln>
                <a:solidFill>
                  <a:schemeClr val="accent3">
                    <a:lumMod val="50000"/>
                  </a:schemeClr>
                </a:solidFill>
              </a:ln>
            </c:spPr>
          </c:marker>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Table'!$B$13:$V$13</c:f>
              <c:numCache>
                <c:formatCode>General</c:formatCode>
                <c:ptCount val="21"/>
                <c:pt idx="14" formatCode="0.0%">
                  <c:v>1</c:v>
                </c:pt>
                <c:pt idx="15" formatCode="0.0%">
                  <c:v>1.1210728682602902</c:v>
                </c:pt>
                <c:pt idx="16" formatCode="0.0%">
                  <c:v>1.259332969397889</c:v>
                </c:pt>
                <c:pt idx="17" formatCode="0.0%">
                  <c:v>1.3182600908164741</c:v>
                </c:pt>
                <c:pt idx="18" formatCode="0.0%">
                  <c:v>1.3755214278840038</c:v>
                </c:pt>
                <c:pt idx="19" formatCode="0.0%">
                  <c:v>1.3457455326088883</c:v>
                </c:pt>
                <c:pt idx="20" formatCode="0.0%">
                  <c:v>1.2115666031313752</c:v>
                </c:pt>
              </c:numCache>
            </c:numRef>
          </c:val>
          <c:smooth val="0"/>
        </c:ser>
        <c:ser>
          <c:idx val="13"/>
          <c:order val="5"/>
          <c:tx>
            <c:strRef>
              <c:f>'PM10 Table'!$A$14</c:f>
              <c:strCache>
                <c:ptCount val="1"/>
                <c:pt idx="0">
                  <c:v>Georgia</c:v>
                </c:pt>
              </c:strCache>
            </c:strRef>
          </c:tx>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Table'!$B$14:$V$14</c:f>
              <c:numCache>
                <c:formatCode>General</c:formatCode>
                <c:ptCount val="21"/>
              </c:numCache>
            </c:numRef>
          </c:val>
          <c:smooth val="0"/>
        </c:ser>
        <c:ser>
          <c:idx val="14"/>
          <c:order val="6"/>
          <c:tx>
            <c:strRef>
              <c:f>'PM10 Table'!$A$15</c:f>
              <c:strCache>
                <c:ptCount val="1"/>
                <c:pt idx="0">
                  <c:v>Kazakhstan</c:v>
                </c:pt>
              </c:strCache>
            </c:strRef>
          </c:tx>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Table'!$B$15:$V$15</c:f>
              <c:numCache>
                <c:formatCode>General</c:formatCode>
                <c:ptCount val="21"/>
              </c:numCache>
            </c:numRef>
          </c:val>
          <c:smooth val="0"/>
        </c:ser>
        <c:ser>
          <c:idx val="15"/>
          <c:order val="7"/>
          <c:tx>
            <c:strRef>
              <c:f>'PM10 Table'!$A$16</c:f>
              <c:strCache>
                <c:ptCount val="1"/>
                <c:pt idx="0">
                  <c:v>Kyrgyzstan</c:v>
                </c:pt>
              </c:strCache>
            </c:strRef>
          </c:tx>
          <c:spPr>
            <a:ln>
              <a:solidFill>
                <a:srgbClr val="FFC000"/>
              </a:solidFill>
            </a:ln>
          </c:spPr>
          <c:marker>
            <c:spPr>
              <a:ln>
                <a:solidFill>
                  <a:srgbClr val="FFC000"/>
                </a:solidFill>
              </a:ln>
            </c:spPr>
          </c:marker>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Table'!$B$16:$V$16</c:f>
              <c:numCache>
                <c:formatCode>General</c:formatCode>
                <c:ptCount val="21"/>
              </c:numCache>
            </c:numRef>
          </c:val>
          <c:smooth val="0"/>
        </c:ser>
        <c:ser>
          <c:idx val="0"/>
          <c:order val="8"/>
          <c:tx>
            <c:strRef>
              <c:f>'PM10 Table'!$A$17</c:f>
              <c:strCache>
                <c:ptCount val="1"/>
                <c:pt idx="0">
                  <c:v>Rep. of Moldova</c:v>
                </c:pt>
              </c:strCache>
            </c:strRef>
          </c:tx>
          <c:spPr>
            <a:ln>
              <a:solidFill>
                <a:srgbClr val="0000FF"/>
              </a:solidFill>
            </a:ln>
          </c:spPr>
          <c:marker>
            <c:symbol val="diamond"/>
            <c:size val="10"/>
            <c:spPr>
              <a:solidFill>
                <a:srgbClr val="0000FF"/>
              </a:solidFill>
              <a:ln>
                <a:solidFill>
                  <a:srgbClr val="0000FF"/>
                </a:solidFill>
              </a:ln>
            </c:spPr>
          </c:marker>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Table'!$B$17:$V$17</c:f>
              <c:numCache>
                <c:formatCode>General</c:formatCode>
                <c:ptCount val="21"/>
                <c:pt idx="0" formatCode="0.0%">
                  <c:v>1</c:v>
                </c:pt>
                <c:pt idx="10" formatCode="0.0%">
                  <c:v>6.9130562025006129E-2</c:v>
                </c:pt>
                <c:pt idx="11" formatCode="0.0%">
                  <c:v>5.2777534322137783E-2</c:v>
                </c:pt>
                <c:pt idx="12" formatCode="0.0%">
                  <c:v>8.232826673204216E-2</c:v>
                </c:pt>
                <c:pt idx="13" formatCode="0.0%">
                  <c:v>8.7536773719048791E-2</c:v>
                </c:pt>
                <c:pt idx="14" formatCode="0.0%">
                  <c:v>0.17203971561657269</c:v>
                </c:pt>
                <c:pt idx="15" formatCode="0.0%">
                  <c:v>0.11562270164255946</c:v>
                </c:pt>
                <c:pt idx="16" formatCode="0.0%">
                  <c:v>0.12653223829369942</c:v>
                </c:pt>
                <c:pt idx="17" formatCode="0.0%">
                  <c:v>0.11476464819808778</c:v>
                </c:pt>
                <c:pt idx="18" formatCode="0.0%">
                  <c:v>0.12873866143662663</c:v>
                </c:pt>
                <c:pt idx="19" formatCode="0.0%">
                  <c:v>0.15043515567541063</c:v>
                </c:pt>
                <c:pt idx="20" formatCode="0.0%">
                  <c:v>7.665788183378279E-2</c:v>
                </c:pt>
              </c:numCache>
            </c:numRef>
          </c:val>
          <c:smooth val="0"/>
        </c:ser>
        <c:ser>
          <c:idx val="1"/>
          <c:order val="9"/>
          <c:tx>
            <c:strRef>
              <c:f>'PM10 Table'!$A$18</c:f>
              <c:strCache>
                <c:ptCount val="1"/>
                <c:pt idx="0">
                  <c:v>Russian Fed.</c:v>
                </c:pt>
              </c:strCache>
            </c:strRef>
          </c:tx>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Table'!$B$18:$V$18</c:f>
              <c:numCache>
                <c:formatCode>General</c:formatCode>
                <c:ptCount val="21"/>
                <c:pt idx="12" formatCode="0.0%">
                  <c:v>1</c:v>
                </c:pt>
                <c:pt idx="13" formatCode="0.0%">
                  <c:v>1.0252939080869257</c:v>
                </c:pt>
                <c:pt idx="14" formatCode="0.0%">
                  <c:v>1.1519415746348416</c:v>
                </c:pt>
                <c:pt idx="15" formatCode="0.0%">
                  <c:v>1.0523690773067331</c:v>
                </c:pt>
                <c:pt idx="16" formatCode="0.0%">
                  <c:v>1.0919130744567154</c:v>
                </c:pt>
                <c:pt idx="17" formatCode="0.0%">
                  <c:v>0.92946205913786961</c:v>
                </c:pt>
                <c:pt idx="18" formatCode="0.0%">
                  <c:v>0.84538653366583549</c:v>
                </c:pt>
                <c:pt idx="19" formatCode="0.0%">
                  <c:v>0.86170288564303532</c:v>
                </c:pt>
                <c:pt idx="20" formatCode="0.0%">
                  <c:v>1.013537584609904</c:v>
                </c:pt>
              </c:numCache>
            </c:numRef>
          </c:val>
          <c:smooth val="0"/>
        </c:ser>
        <c:ser>
          <c:idx val="2"/>
          <c:order val="10"/>
          <c:tx>
            <c:strRef>
              <c:f>'PM10 Table'!$A$19</c:f>
              <c:strCache>
                <c:ptCount val="1"/>
                <c:pt idx="0">
                  <c:v>Ukraine</c:v>
                </c:pt>
              </c:strCache>
            </c:strRef>
          </c:tx>
          <c:spPr>
            <a:ln>
              <a:solidFill>
                <a:srgbClr val="FF0000"/>
              </a:solidFill>
            </a:ln>
          </c:spPr>
          <c:marker>
            <c:spPr>
              <a:solidFill>
                <a:srgbClr val="FF0000"/>
              </a:solidFill>
              <a:ln>
                <a:solidFill>
                  <a:srgbClr val="FF0000"/>
                </a:solidFill>
              </a:ln>
            </c:spPr>
          </c:marker>
          <c:cat>
            <c:numRef>
              <c:f>'PM10 Table'!$B$4:$V$4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'PM10 Table'!$B$19:$V$19</c:f>
              <c:numCache>
                <c:formatCode>General</c:formatCode>
                <c:ptCount val="21"/>
                <c:pt idx="12" formatCode="0.0%">
                  <c:v>2.4671260165386136E-2</c:v>
                </c:pt>
                <c:pt idx="14" formatCode="0.0%">
                  <c:v>1</c:v>
                </c:pt>
                <c:pt idx="15" formatCode="0.0%">
                  <c:v>1.106669989069696</c:v>
                </c:pt>
                <c:pt idx="20" formatCode="0.0%">
                  <c:v>1.124292571681381</c:v>
                </c:pt>
              </c:numCache>
            </c:numRef>
          </c:val>
          <c:smooth val="0"/>
        </c:ser>
        <c:dLbls>
          <c:showLegendKey val="0"/>
          <c:showVal val="0"/>
          <c:showCatName val="0"/>
          <c:showSerName val="0"/>
          <c:showPercent val="0"/>
          <c:showBubbleSize val="0"/>
        </c:dLbls>
        <c:marker val="1"/>
        <c:smooth val="0"/>
        <c:axId val="114670080"/>
        <c:axId val="116089984"/>
      </c:lineChart>
      <c:catAx>
        <c:axId val="114670080"/>
        <c:scaling>
          <c:orientation val="minMax"/>
        </c:scaling>
        <c:delete val="0"/>
        <c:axPos val="b"/>
        <c:numFmt formatCode="General" sourceLinked="1"/>
        <c:majorTickMark val="out"/>
        <c:minorTickMark val="none"/>
        <c:tickLblPos val="nextTo"/>
        <c:txPr>
          <a:bodyPr rot="-5400000" vert="horz"/>
          <a:lstStyle/>
          <a:p>
            <a:pPr>
              <a:defRPr/>
            </a:pPr>
            <a:endParaRPr lang="bg-BG"/>
          </a:p>
        </c:txPr>
        <c:crossAx val="116089984"/>
        <c:crosses val="autoZero"/>
        <c:auto val="1"/>
        <c:lblAlgn val="ctr"/>
        <c:lblOffset val="100"/>
        <c:noMultiLvlLbl val="0"/>
      </c:catAx>
      <c:valAx>
        <c:axId val="116089984"/>
        <c:scaling>
          <c:orientation val="minMax"/>
          <c:max val="1.4"/>
          <c:min val="0"/>
        </c:scaling>
        <c:delete val="0"/>
        <c:axPos val="l"/>
        <c:majorGridlines/>
        <c:numFmt formatCode="0%" sourceLinked="0"/>
        <c:majorTickMark val="out"/>
        <c:minorTickMark val="none"/>
        <c:tickLblPos val="nextTo"/>
        <c:crossAx val="114670080"/>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6"/>
        <c:delete val="1"/>
      </c:legendEntry>
      <c:legendEntry>
        <c:idx val="7"/>
        <c:delete val="1"/>
      </c:legendEntry>
      <c:layout>
        <c:manualLayout>
          <c:xMode val="edge"/>
          <c:yMode val="edge"/>
          <c:x val="0.81980645574302213"/>
          <c:y val="0.23670615545641127"/>
          <c:w val="0.18019354425697781"/>
          <c:h val="0.67046790122734901"/>
        </c:manualLayout>
      </c:layout>
      <c:overlay val="0"/>
      <c:spPr>
        <a:noFill/>
      </c:spPr>
      <c:txPr>
        <a:bodyPr/>
        <a:lstStyle/>
        <a:p>
          <a:pPr>
            <a:defRPr sz="1400"/>
          </a:pPr>
          <a:endParaRPr lang="bg-BG"/>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ysClr val="windowText" lastClr="000000"/>
                </a:solidFill>
                <a:latin typeface="+mn-lt"/>
                <a:ea typeface="+mn-ea"/>
                <a:cs typeface="+mn-cs"/>
              </a:defRPr>
            </a:pPr>
            <a:r>
              <a:rPr lang="de-AT" sz="4000" dirty="0" err="1">
                <a:solidFill>
                  <a:sysClr val="windowText" lastClr="000000"/>
                </a:solidFill>
                <a:latin typeface="+mn-lt"/>
                <a:ea typeface="+mn-ea"/>
                <a:cs typeface="+mn-cs"/>
              </a:rPr>
              <a:t>Hg</a:t>
            </a:r>
            <a:endParaRPr lang="de-AT" sz="4000" dirty="0"/>
          </a:p>
        </c:rich>
      </c:tx>
      <c:layout>
        <c:manualLayout>
          <c:xMode val="edge"/>
          <c:yMode val="edge"/>
          <c:x val="0.23631096074070862"/>
          <c:y val="6.5814655639319666E-2"/>
        </c:manualLayout>
      </c:layout>
      <c:overlay val="0"/>
      <c:spPr>
        <a:gradFill rotWithShape="1">
          <a:gsLst>
            <a:gs pos="0">
              <a:srgbClr val="7FD13B">
                <a:tint val="50000"/>
                <a:satMod val="300000"/>
              </a:srgbClr>
            </a:gs>
            <a:gs pos="35000">
              <a:srgbClr val="7FD13B">
                <a:tint val="37000"/>
                <a:satMod val="300000"/>
              </a:srgbClr>
            </a:gs>
            <a:gs pos="100000">
              <a:srgbClr val="7FD13B">
                <a:tint val="15000"/>
                <a:satMod val="350000"/>
              </a:srgbClr>
            </a:gs>
          </a:gsLst>
          <a:lin ang="16200000" scaled="1"/>
        </a:gradFill>
        <a:ln w="9525" cap="flat" cmpd="sng" algn="ctr">
          <a:solidFill>
            <a:srgbClr val="7FD13B">
              <a:shade val="95000"/>
              <a:satMod val="105000"/>
            </a:srgbClr>
          </a:solidFill>
          <a:prstDash val="solid"/>
        </a:ln>
        <a:effectLst>
          <a:outerShdw blurRad="40000" dist="20000" dir="5400000" rotWithShape="0">
            <a:srgbClr val="000000">
              <a:alpha val="38000"/>
            </a:srgbClr>
          </a:outerShdw>
        </a:effectLst>
      </c:spPr>
    </c:title>
    <c:autoTitleDeleted val="0"/>
    <c:plotArea>
      <c:layout>
        <c:manualLayout>
          <c:layoutTarget val="inner"/>
          <c:xMode val="edge"/>
          <c:yMode val="edge"/>
          <c:x val="6.0605207424161374E-2"/>
          <c:y val="3.1626077641105185E-2"/>
          <c:w val="0.75543701256651641"/>
          <c:h val="0.8581085145707269"/>
        </c:manualLayout>
      </c:layout>
      <c:lineChart>
        <c:grouping val="standard"/>
        <c:varyColors val="0"/>
        <c:ser>
          <c:idx val="3"/>
          <c:order val="0"/>
          <c:tx>
            <c:strRef>
              <c:f>'Hg Table'!$A$5</c:f>
              <c:strCache>
                <c:ptCount val="1"/>
                <c:pt idx="0">
                  <c:v>Bosnia &amp; Herzegovina</c:v>
                </c:pt>
              </c:strCache>
            </c:strRef>
          </c:tx>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Table'!$B$5:$V$5</c:f>
              <c:numCache>
                <c:formatCode>General</c:formatCode>
                <c:ptCount val="21"/>
              </c:numCache>
            </c:numRef>
          </c:val>
          <c:smooth val="0"/>
        </c:ser>
        <c:ser>
          <c:idx val="8"/>
          <c:order val="1"/>
          <c:tx>
            <c:strRef>
              <c:f>'Hg Table'!$A$10</c:f>
              <c:strCache>
                <c:ptCount val="1"/>
                <c:pt idx="0">
                  <c:v>Armenia</c:v>
                </c:pt>
              </c:strCache>
            </c:strRef>
          </c:tx>
          <c:spPr>
            <a:ln>
              <a:solidFill>
                <a:srgbClr val="FF33CC"/>
              </a:solidFill>
            </a:ln>
          </c:spPr>
          <c:marker>
            <c:spPr>
              <a:ln>
                <a:solidFill>
                  <a:srgbClr val="FF33CC"/>
                </a:solidFill>
              </a:ln>
            </c:spPr>
          </c:marker>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Table'!$B$10:$V$10</c:f>
              <c:numCache>
                <c:formatCode>#\,#00%</c:formatCode>
                <c:ptCount val="21"/>
                <c:pt idx="0">
                  <c:v>1</c:v>
                </c:pt>
                <c:pt idx="1">
                  <c:v>1</c:v>
                </c:pt>
                <c:pt idx="2">
                  <c:v>0.8</c:v>
                </c:pt>
                <c:pt idx="3">
                  <c:v>0.90000000000000013</c:v>
                </c:pt>
                <c:pt idx="4">
                  <c:v>0.1</c:v>
                </c:pt>
                <c:pt idx="5">
                  <c:v>0.1</c:v>
                </c:pt>
                <c:pt idx="6">
                  <c:v>7.9999999999999988E-2</c:v>
                </c:pt>
              </c:numCache>
            </c:numRef>
          </c:val>
          <c:smooth val="0"/>
        </c:ser>
        <c:ser>
          <c:idx val="9"/>
          <c:order val="2"/>
          <c:tx>
            <c:strRef>
              <c:f>'Hg Table'!$A$11</c:f>
              <c:strCache>
                <c:ptCount val="1"/>
                <c:pt idx="0">
                  <c:v>Azerbaian</c:v>
                </c:pt>
              </c:strCache>
            </c:strRef>
          </c:tx>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Table'!$B$11:$V$11</c:f>
              <c:numCache>
                <c:formatCode>General</c:formatCode>
                <c:ptCount val="21"/>
              </c:numCache>
            </c:numRef>
          </c:val>
          <c:smooth val="0"/>
        </c:ser>
        <c:ser>
          <c:idx val="10"/>
          <c:order val="3"/>
          <c:tx>
            <c:strRef>
              <c:f>'Hg Table'!$A$12</c:f>
              <c:strCache>
                <c:ptCount val="1"/>
                <c:pt idx="0">
                  <c:v>Belarus</c:v>
                </c:pt>
              </c:strCache>
            </c:strRef>
          </c:tx>
          <c:spPr>
            <a:ln>
              <a:solidFill>
                <a:srgbClr val="00FFFF"/>
              </a:solidFill>
            </a:ln>
          </c:spPr>
          <c:marker>
            <c:spPr>
              <a:solidFill>
                <a:srgbClr val="00FFFF"/>
              </a:solidFill>
              <a:ln>
                <a:solidFill>
                  <a:srgbClr val="00FFFF"/>
                </a:solidFill>
              </a:ln>
            </c:spPr>
          </c:marker>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Table'!$B$12:$V$12</c:f>
              <c:numCache>
                <c:formatCode>#\,#00%</c:formatCode>
                <c:ptCount val="21"/>
                <c:pt idx="0">
                  <c:v>1</c:v>
                </c:pt>
                <c:pt idx="1">
                  <c:v>1.0254552512571664</c:v>
                </c:pt>
                <c:pt idx="2">
                  <c:v>0.81852208323946918</c:v>
                </c:pt>
                <c:pt idx="3">
                  <c:v>0.67144508522039958</c:v>
                </c:pt>
                <c:pt idx="4">
                  <c:v>0.55983748636595065</c:v>
                </c:pt>
                <c:pt idx="5">
                  <c:v>0.47546234079997673</c:v>
                </c:pt>
                <c:pt idx="6">
                  <c:v>0.27641538755135842</c:v>
                </c:pt>
                <c:pt idx="7">
                  <c:v>0.288514377578859</c:v>
                </c:pt>
                <c:pt idx="8">
                  <c:v>0.36483108390617008</c:v>
                </c:pt>
                <c:pt idx="9">
                  <c:v>0.35366278541924651</c:v>
                </c:pt>
                <c:pt idx="10">
                  <c:v>0.33318757152655326</c:v>
                </c:pt>
                <c:pt idx="11">
                  <c:v>0.48582098418117547</c:v>
                </c:pt>
                <c:pt idx="12">
                  <c:v>0.52611883302262974</c:v>
                </c:pt>
                <c:pt idx="13">
                  <c:v>0.56161459337365294</c:v>
                </c:pt>
                <c:pt idx="14">
                  <c:v>0.58829316038974944</c:v>
                </c:pt>
                <c:pt idx="15">
                  <c:v>0.60401880983444989</c:v>
                </c:pt>
                <c:pt idx="16">
                  <c:v>0.66637514305310652</c:v>
                </c:pt>
                <c:pt idx="17">
                  <c:v>0.68964243156753069</c:v>
                </c:pt>
                <c:pt idx="18">
                  <c:v>0.75758291402964917</c:v>
                </c:pt>
                <c:pt idx="19">
                  <c:v>0.85065206808734561</c:v>
                </c:pt>
                <c:pt idx="20">
                  <c:v>0.79481057565272772</c:v>
                </c:pt>
              </c:numCache>
            </c:numRef>
          </c:val>
          <c:smooth val="0"/>
        </c:ser>
        <c:ser>
          <c:idx val="11"/>
          <c:order val="4"/>
          <c:tx>
            <c:strRef>
              <c:f>'Hg Table'!$A$13</c:f>
              <c:strCache>
                <c:ptCount val="1"/>
                <c:pt idx="0">
                  <c:v>Georgia</c:v>
                </c:pt>
              </c:strCache>
            </c:strRef>
          </c:tx>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Table'!$B$13:$V$13</c:f>
              <c:numCache>
                <c:formatCode>General</c:formatCode>
                <c:ptCount val="21"/>
              </c:numCache>
            </c:numRef>
          </c:val>
          <c:smooth val="0"/>
        </c:ser>
        <c:ser>
          <c:idx val="12"/>
          <c:order val="5"/>
          <c:tx>
            <c:strRef>
              <c:f>'Hg Table'!$A$14</c:f>
              <c:strCache>
                <c:ptCount val="1"/>
                <c:pt idx="0">
                  <c:v>Kazakhstan</c:v>
                </c:pt>
              </c:strCache>
            </c:strRef>
          </c:tx>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Table'!$B$14:$V$14</c:f>
              <c:numCache>
                <c:formatCode>General</c:formatCode>
                <c:ptCount val="21"/>
              </c:numCache>
            </c:numRef>
          </c:val>
          <c:smooth val="0"/>
        </c:ser>
        <c:ser>
          <c:idx val="13"/>
          <c:order val="6"/>
          <c:tx>
            <c:strRef>
              <c:f>'Hg Table'!$A$15</c:f>
              <c:strCache>
                <c:ptCount val="1"/>
                <c:pt idx="0">
                  <c:v>Kyrgyzstan</c:v>
                </c:pt>
              </c:strCache>
            </c:strRef>
          </c:tx>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Table'!$B$15:$V$15</c:f>
              <c:numCache>
                <c:formatCode>General</c:formatCode>
                <c:ptCount val="21"/>
              </c:numCache>
            </c:numRef>
          </c:val>
          <c:smooth val="0"/>
        </c:ser>
        <c:ser>
          <c:idx val="14"/>
          <c:order val="7"/>
          <c:tx>
            <c:strRef>
              <c:f>'Hg Table'!$A$16</c:f>
              <c:strCache>
                <c:ptCount val="1"/>
                <c:pt idx="0">
                  <c:v>Rep. of Moldova</c:v>
                </c:pt>
              </c:strCache>
            </c:strRef>
          </c:tx>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Table'!$B$16:$V$16</c:f>
              <c:numCache>
                <c:formatCode>#\,#00%</c:formatCode>
                <c:ptCount val="21"/>
                <c:pt idx="0">
                  <c:v>1</c:v>
                </c:pt>
                <c:pt idx="1">
                  <c:v>1.130228418866805</c:v>
                </c:pt>
                <c:pt idx="2">
                  <c:v>0.97597152180361912</c:v>
                </c:pt>
                <c:pt idx="3">
                  <c:v>0.54850192821121324</c:v>
                </c:pt>
                <c:pt idx="4">
                  <c:v>0.3817858202313853</c:v>
                </c:pt>
                <c:pt idx="5">
                  <c:v>0.26520320379709283</c:v>
                </c:pt>
                <c:pt idx="6">
                  <c:v>0.28300207653515275</c:v>
                </c:pt>
                <c:pt idx="7">
                  <c:v>0.16938593889053691</c:v>
                </c:pt>
                <c:pt idx="8">
                  <c:v>0.12043903886087215</c:v>
                </c:pt>
                <c:pt idx="9">
                  <c:v>5.3396618214179778E-2</c:v>
                </c:pt>
                <c:pt idx="10">
                  <c:v>7.6831800652625334E-2</c:v>
                </c:pt>
                <c:pt idx="11">
                  <c:v>6.7042420646692372E-2</c:v>
                </c:pt>
                <c:pt idx="12">
                  <c:v>0.11628596855532483</c:v>
                </c:pt>
                <c:pt idx="13">
                  <c:v>0.10086027884900624</c:v>
                </c:pt>
                <c:pt idx="14">
                  <c:v>9.5817264906555927E-2</c:v>
                </c:pt>
                <c:pt idx="15">
                  <c:v>7.2382082468110356E-2</c:v>
                </c:pt>
                <c:pt idx="16">
                  <c:v>6.4372589735983393E-2</c:v>
                </c:pt>
                <c:pt idx="17">
                  <c:v>5.6363097003856423E-2</c:v>
                </c:pt>
                <c:pt idx="18">
                  <c:v>7.1195490952239704E-2</c:v>
                </c:pt>
                <c:pt idx="19">
                  <c:v>5.0430139424503119E-2</c:v>
                </c:pt>
                <c:pt idx="20">
                  <c:v>3.5597745476119852E-2</c:v>
                </c:pt>
              </c:numCache>
            </c:numRef>
          </c:val>
          <c:smooth val="0"/>
        </c:ser>
        <c:ser>
          <c:idx val="15"/>
          <c:order val="8"/>
          <c:tx>
            <c:strRef>
              <c:f>'Hg Table'!$A$17</c:f>
              <c:strCache>
                <c:ptCount val="1"/>
                <c:pt idx="0">
                  <c:v>Russian Fed.</c:v>
                </c:pt>
              </c:strCache>
            </c:strRef>
          </c:tx>
          <c:spPr>
            <a:ln>
              <a:solidFill>
                <a:srgbClr val="FFC000"/>
              </a:solidFill>
            </a:ln>
          </c:spPr>
          <c:marker>
            <c:spPr>
              <a:ln>
                <a:solidFill>
                  <a:srgbClr val="FFC000"/>
                </a:solidFill>
              </a:ln>
            </c:spPr>
          </c:marker>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Table'!$B$17:$V$17</c:f>
              <c:numCache>
                <c:formatCode>#\,#00%</c:formatCode>
                <c:ptCount val="21"/>
                <c:pt idx="0">
                  <c:v>1</c:v>
                </c:pt>
                <c:pt idx="1">
                  <c:v>0.85897435897435903</c:v>
                </c:pt>
                <c:pt idx="2">
                  <c:v>0.73076923076923084</c:v>
                </c:pt>
                <c:pt idx="3">
                  <c:v>0.75641025641025639</c:v>
                </c:pt>
                <c:pt idx="4">
                  <c:v>0.66666666666666674</c:v>
                </c:pt>
                <c:pt idx="5">
                  <c:v>0.66666666666666674</c:v>
                </c:pt>
                <c:pt idx="6">
                  <c:v>0.64743589743589747</c:v>
                </c:pt>
                <c:pt idx="7">
                  <c:v>0.61538461538461542</c:v>
                </c:pt>
                <c:pt idx="8">
                  <c:v>0.60256410256410264</c:v>
                </c:pt>
                <c:pt idx="9">
                  <c:v>0.63461538461538469</c:v>
                </c:pt>
                <c:pt idx="10">
                  <c:v>0.64102564102564108</c:v>
                </c:pt>
                <c:pt idx="12">
                  <c:v>0.65384615384615397</c:v>
                </c:pt>
                <c:pt idx="13">
                  <c:v>0.73076923076923084</c:v>
                </c:pt>
                <c:pt idx="14">
                  <c:v>0.76282051282051289</c:v>
                </c:pt>
                <c:pt idx="15">
                  <c:v>0.89743589743589747</c:v>
                </c:pt>
                <c:pt idx="16">
                  <c:v>0.89743589743589747</c:v>
                </c:pt>
                <c:pt idx="19">
                  <c:v>6.2820512820512819E-2</c:v>
                </c:pt>
              </c:numCache>
            </c:numRef>
          </c:val>
          <c:smooth val="0"/>
        </c:ser>
        <c:ser>
          <c:idx val="0"/>
          <c:order val="9"/>
          <c:tx>
            <c:strRef>
              <c:f>'Hg Table'!$A$18</c:f>
              <c:strCache>
                <c:ptCount val="1"/>
                <c:pt idx="0">
                  <c:v>Ukraine</c:v>
                </c:pt>
              </c:strCache>
            </c:strRef>
          </c:tx>
          <c:spPr>
            <a:ln>
              <a:solidFill>
                <a:srgbClr val="990099"/>
              </a:solidFill>
            </a:ln>
          </c:spPr>
          <c:marker>
            <c:spPr>
              <a:solidFill>
                <a:srgbClr val="990099"/>
              </a:solidFill>
              <a:ln>
                <a:solidFill>
                  <a:srgbClr val="990099"/>
                </a:solidFill>
              </a:ln>
            </c:spPr>
          </c:marker>
          <c:cat>
            <c:numRef>
              <c:f>'Hg Table'!$B$3:$V$3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'Hg Table'!$B$18:$V$18</c:f>
              <c:numCache>
                <c:formatCode>General</c:formatCode>
                <c:ptCount val="21"/>
                <c:pt idx="11" formatCode="#\,#00%">
                  <c:v>1</c:v>
                </c:pt>
                <c:pt idx="12" formatCode="#\,#00%">
                  <c:v>0.23571494551115724</c:v>
                </c:pt>
                <c:pt idx="13" formatCode="#\,#00%">
                  <c:v>1.2100667741806714</c:v>
                </c:pt>
                <c:pt idx="14" formatCode="#\,#00%">
                  <c:v>0.26314318789669072</c:v>
                </c:pt>
                <c:pt idx="15" formatCode="#\,#00%">
                  <c:v>0.23796087261985549</c:v>
                </c:pt>
                <c:pt idx="16" formatCode="#\,#00%">
                  <c:v>0.62474041355634502</c:v>
                </c:pt>
                <c:pt idx="17" formatCode="#\,#00%">
                  <c:v>0.30168648596862402</c:v>
                </c:pt>
                <c:pt idx="18" formatCode="#\,#00%">
                  <c:v>0.27109197780527722</c:v>
                </c:pt>
                <c:pt idx="19" formatCode="#\,#00%">
                  <c:v>0.2244094846513113</c:v>
                </c:pt>
                <c:pt idx="20" formatCode="#\,#00%">
                  <c:v>0.27096722685721125</c:v>
                </c:pt>
              </c:numCache>
            </c:numRef>
          </c:val>
          <c:smooth val="0"/>
        </c:ser>
        <c:dLbls>
          <c:showLegendKey val="0"/>
          <c:showVal val="0"/>
          <c:showCatName val="0"/>
          <c:showSerName val="0"/>
          <c:showPercent val="0"/>
          <c:showBubbleSize val="0"/>
        </c:dLbls>
        <c:marker val="1"/>
        <c:smooth val="0"/>
        <c:axId val="116035072"/>
        <c:axId val="116093440"/>
      </c:lineChart>
      <c:catAx>
        <c:axId val="116035072"/>
        <c:scaling>
          <c:orientation val="minMax"/>
        </c:scaling>
        <c:delete val="0"/>
        <c:axPos val="b"/>
        <c:numFmt formatCode="General" sourceLinked="1"/>
        <c:majorTickMark val="out"/>
        <c:minorTickMark val="none"/>
        <c:tickLblPos val="nextTo"/>
        <c:txPr>
          <a:bodyPr rot="-5400000" vert="horz"/>
          <a:lstStyle/>
          <a:p>
            <a:pPr>
              <a:defRPr sz="1050"/>
            </a:pPr>
            <a:endParaRPr lang="bg-BG"/>
          </a:p>
        </c:txPr>
        <c:crossAx val="116093440"/>
        <c:crosses val="autoZero"/>
        <c:auto val="1"/>
        <c:lblAlgn val="ctr"/>
        <c:lblOffset val="100"/>
        <c:noMultiLvlLbl val="0"/>
      </c:catAx>
      <c:valAx>
        <c:axId val="116093440"/>
        <c:scaling>
          <c:orientation val="minMax"/>
        </c:scaling>
        <c:delete val="0"/>
        <c:axPos val="l"/>
        <c:majorGridlines/>
        <c:numFmt formatCode="0%" sourceLinked="0"/>
        <c:majorTickMark val="out"/>
        <c:minorTickMark val="none"/>
        <c:tickLblPos val="nextTo"/>
        <c:txPr>
          <a:bodyPr/>
          <a:lstStyle/>
          <a:p>
            <a:pPr>
              <a:defRPr sz="1100"/>
            </a:pPr>
            <a:endParaRPr lang="bg-BG"/>
          </a:p>
        </c:txPr>
        <c:crossAx val="116035072"/>
        <c:crosses val="autoZero"/>
        <c:crossBetween val="between"/>
      </c:valAx>
    </c:plotArea>
    <c:legend>
      <c:legendPos val="r"/>
      <c:legendEntry>
        <c:idx val="0"/>
        <c:delete val="1"/>
      </c:legendEntry>
      <c:legendEntry>
        <c:idx val="2"/>
        <c:delete val="1"/>
      </c:legendEntry>
      <c:legendEntry>
        <c:idx val="4"/>
        <c:delete val="1"/>
      </c:legendEntry>
      <c:legendEntry>
        <c:idx val="5"/>
        <c:delete val="1"/>
      </c:legendEntry>
      <c:legendEntry>
        <c:idx val="6"/>
        <c:delete val="1"/>
      </c:legendEntry>
      <c:layout>
        <c:manualLayout>
          <c:xMode val="edge"/>
          <c:yMode val="edge"/>
          <c:x val="0.83034496134943803"/>
          <c:y val="0.11591401878623693"/>
          <c:w val="0.16011987774472172"/>
          <c:h val="0.74469473630908689"/>
        </c:manualLayout>
      </c:layout>
      <c:overlay val="0"/>
      <c:txPr>
        <a:bodyPr/>
        <a:lstStyle/>
        <a:p>
          <a:pPr>
            <a:defRPr sz="1600"/>
          </a:pPr>
          <a:endParaRPr lang="bg-BG"/>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B3863-6482-48D9-98CD-4642961903E9}" type="doc">
      <dgm:prSet loTypeId="urn:microsoft.com/office/officeart/2005/8/layout/cycle7" loCatId="cycle" qsTypeId="urn:microsoft.com/office/officeart/2005/8/quickstyle/simple1" qsCatId="simple" csTypeId="urn:microsoft.com/office/officeart/2005/8/colors/accent6_4" csCatId="accent6" phldr="1"/>
      <dgm:spPr/>
      <dgm:t>
        <a:bodyPr/>
        <a:lstStyle/>
        <a:p>
          <a:endParaRPr lang="de-DE"/>
        </a:p>
      </dgm:t>
    </dgm:pt>
    <dgm:pt modelId="{E80BD262-8052-4492-AED0-BED23A4B23DD}">
      <dgm:prSet phldrT="[Text]" custT="1"/>
      <dgm:spPr/>
      <dgm:t>
        <a:bodyPr/>
        <a:lstStyle/>
        <a:p>
          <a:r>
            <a:rPr lang="en-US" sz="3200" dirty="0" smtClean="0"/>
            <a:t>Legal arrangements </a:t>
          </a:r>
          <a:br>
            <a:rPr lang="en-US" sz="3200" dirty="0" smtClean="0"/>
          </a:br>
          <a:r>
            <a:rPr lang="en-US" sz="3200" dirty="0" smtClean="0"/>
            <a:t> (Act , decree,…)</a:t>
          </a:r>
          <a:endParaRPr lang="de-DE" sz="3200" dirty="0"/>
        </a:p>
      </dgm:t>
    </dgm:pt>
    <dgm:pt modelId="{374CA27A-E7ED-487D-AF78-AFB8F3644290}" type="parTrans" cxnId="{0C6851A3-BFCE-4848-95DD-EC932F970D82}">
      <dgm:prSet/>
      <dgm:spPr/>
      <dgm:t>
        <a:bodyPr/>
        <a:lstStyle/>
        <a:p>
          <a:endParaRPr lang="de-DE"/>
        </a:p>
      </dgm:t>
    </dgm:pt>
    <dgm:pt modelId="{614AEC8D-D289-4D9F-933F-EB71BDA0EC3B}" type="sibTrans" cxnId="{0C6851A3-BFCE-4848-95DD-EC932F970D82}">
      <dgm:prSet/>
      <dgm:spPr/>
      <dgm:t>
        <a:bodyPr/>
        <a:lstStyle/>
        <a:p>
          <a:endParaRPr lang="de-DE"/>
        </a:p>
      </dgm:t>
    </dgm:pt>
    <dgm:pt modelId="{7652BF1F-C052-41C5-BC64-98AC6E7F45CF}">
      <dgm:prSet phldrT="[Text]" custT="1"/>
      <dgm:spPr/>
      <dgm:t>
        <a:bodyPr/>
        <a:lstStyle/>
        <a:p>
          <a:r>
            <a:rPr lang="en-US" sz="3200" dirty="0" smtClean="0"/>
            <a:t>Ensures resources </a:t>
          </a:r>
          <a:endParaRPr lang="de-DE" sz="3200" dirty="0"/>
        </a:p>
      </dgm:t>
    </dgm:pt>
    <dgm:pt modelId="{B5790E92-37AC-4133-8649-EB921A2A79BE}" type="parTrans" cxnId="{A30EAFC4-9225-4F1A-AE56-DBCEE9B750CB}">
      <dgm:prSet/>
      <dgm:spPr/>
      <dgm:t>
        <a:bodyPr/>
        <a:lstStyle/>
        <a:p>
          <a:endParaRPr lang="de-DE"/>
        </a:p>
      </dgm:t>
    </dgm:pt>
    <dgm:pt modelId="{36589EF0-81E5-468F-ADB8-B274DFF8486B}" type="sibTrans" cxnId="{A30EAFC4-9225-4F1A-AE56-DBCEE9B750CB}">
      <dgm:prSet/>
      <dgm:spPr>
        <a:solidFill>
          <a:schemeClr val="bg1"/>
        </a:solidFill>
        <a:ln>
          <a:solidFill>
            <a:schemeClr val="accent6">
              <a:lumMod val="75000"/>
            </a:schemeClr>
          </a:solidFill>
        </a:ln>
      </dgm:spPr>
      <dgm:t>
        <a:bodyPr/>
        <a:lstStyle/>
        <a:p>
          <a:endParaRPr lang="de-DE"/>
        </a:p>
      </dgm:t>
    </dgm:pt>
    <dgm:pt modelId="{E921F950-D979-4B0D-8C34-A76B1A63DD3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dirty="0" smtClean="0"/>
            <a:t>Ensures access to inventory data for inventory compilers</a:t>
          </a:r>
          <a:r>
            <a:rPr lang="en-US" sz="1400" dirty="0" smtClean="0"/>
            <a:t>  </a:t>
          </a:r>
          <a:endParaRPr lang="de-DE" sz="1400" dirty="0"/>
        </a:p>
      </dgm:t>
    </dgm:pt>
    <dgm:pt modelId="{42AE013A-4879-4671-A3C8-40D5CCE36EEF}" type="parTrans" cxnId="{41ECFD8A-417A-4845-AEEC-F8BEEA7B340A}">
      <dgm:prSet/>
      <dgm:spPr/>
      <dgm:t>
        <a:bodyPr/>
        <a:lstStyle/>
        <a:p>
          <a:endParaRPr lang="de-DE"/>
        </a:p>
      </dgm:t>
    </dgm:pt>
    <dgm:pt modelId="{BCB63D02-FE75-44AD-86ED-B0FC3DA58398}" type="sibTrans" cxnId="{41ECFD8A-417A-4845-AEEC-F8BEEA7B340A}">
      <dgm:prSet>
        <dgm:style>
          <a:lnRef idx="1">
            <a:schemeClr val="accent3"/>
          </a:lnRef>
          <a:fillRef idx="3">
            <a:schemeClr val="accent3"/>
          </a:fillRef>
          <a:effectRef idx="2">
            <a:schemeClr val="accent3"/>
          </a:effectRef>
          <a:fontRef idx="minor">
            <a:schemeClr val="lt1"/>
          </a:fontRef>
        </dgm:style>
      </dgm:prSet>
      <dgm:spPr/>
      <dgm:t>
        <a:bodyPr/>
        <a:lstStyle/>
        <a:p>
          <a:endParaRPr lang="de-DE"/>
        </a:p>
      </dgm:t>
    </dgm:pt>
    <dgm:pt modelId="{55325773-26B2-4BDF-958A-78AF872EE5D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dirty="0" smtClean="0"/>
            <a:t>Establish system for collecting the data </a:t>
          </a:r>
          <a:endParaRPr lang="de-DE" sz="2800" dirty="0"/>
        </a:p>
      </dgm:t>
    </dgm:pt>
    <dgm:pt modelId="{9A5B1777-CE5F-4877-84B8-E7DC43478553}" type="parTrans" cxnId="{0F7CF87D-2CE0-441D-9E97-CE4974AF0AB3}">
      <dgm:prSet/>
      <dgm:spPr/>
      <dgm:t>
        <a:bodyPr/>
        <a:lstStyle/>
        <a:p>
          <a:endParaRPr lang="de-DE"/>
        </a:p>
      </dgm:t>
    </dgm:pt>
    <dgm:pt modelId="{F1CEB805-AFDD-4A0C-AA3D-9E83DE3A9898}" type="sibTrans" cxnId="{0F7CF87D-2CE0-441D-9E97-CE4974AF0AB3}">
      <dgm:prSet/>
      <dgm:spPr/>
      <dgm:t>
        <a:bodyPr/>
        <a:lstStyle/>
        <a:p>
          <a:endParaRPr lang="de-DE"/>
        </a:p>
      </dgm:t>
    </dgm:pt>
    <dgm:pt modelId="{C26FD8D7-A5D5-431C-9C5B-BE36A30807B4}">
      <dgm:prSet phldrT="[Text]" custT="1"/>
      <dgm:spPr/>
      <dgm:t>
        <a:bodyPr/>
        <a:lstStyle/>
        <a:p>
          <a:r>
            <a:rPr lang="en-US" sz="2800" dirty="0" smtClean="0"/>
            <a:t>Define responsibilities (legal entity) </a:t>
          </a:r>
          <a:endParaRPr lang="de-DE" sz="2800" dirty="0"/>
        </a:p>
      </dgm:t>
    </dgm:pt>
    <dgm:pt modelId="{581FD7A2-E3EB-4F13-8E09-04D1DD73E93A}" type="parTrans" cxnId="{674BE9F2-45B9-42B7-A071-A92F4EB0E449}">
      <dgm:prSet/>
      <dgm:spPr/>
      <dgm:t>
        <a:bodyPr/>
        <a:lstStyle/>
        <a:p>
          <a:endParaRPr lang="de-DE"/>
        </a:p>
      </dgm:t>
    </dgm:pt>
    <dgm:pt modelId="{F9EA1821-536D-45E9-BC16-F4AAE5BBBAEC}" type="sibTrans" cxnId="{674BE9F2-45B9-42B7-A071-A92F4EB0E449}">
      <dgm:prSet/>
      <dgm:spPr/>
      <dgm:t>
        <a:bodyPr/>
        <a:lstStyle/>
        <a:p>
          <a:endParaRPr lang="de-DE"/>
        </a:p>
      </dgm:t>
    </dgm:pt>
    <dgm:pt modelId="{6B35677D-DADD-4DCE-B62A-DA4F94D71E41}" type="pres">
      <dgm:prSet presAssocID="{720B3863-6482-48D9-98CD-4642961903E9}" presName="Name0" presStyleCnt="0">
        <dgm:presLayoutVars>
          <dgm:dir/>
          <dgm:resizeHandles val="exact"/>
        </dgm:presLayoutVars>
      </dgm:prSet>
      <dgm:spPr/>
      <dgm:t>
        <a:bodyPr/>
        <a:lstStyle/>
        <a:p>
          <a:endParaRPr lang="de-DE"/>
        </a:p>
      </dgm:t>
    </dgm:pt>
    <dgm:pt modelId="{674B8E9C-4A4C-4FD8-9F3C-8D0EE7EDF7A2}" type="pres">
      <dgm:prSet presAssocID="{E80BD262-8052-4492-AED0-BED23A4B23DD}" presName="node" presStyleLbl="node1" presStyleIdx="0" presStyleCnt="5" custScaleX="331601">
        <dgm:presLayoutVars>
          <dgm:bulletEnabled val="1"/>
        </dgm:presLayoutVars>
      </dgm:prSet>
      <dgm:spPr/>
      <dgm:t>
        <a:bodyPr/>
        <a:lstStyle/>
        <a:p>
          <a:endParaRPr lang="de-DE"/>
        </a:p>
      </dgm:t>
    </dgm:pt>
    <dgm:pt modelId="{2327B1B7-5069-403C-87B8-B85BFC5F2299}" type="pres">
      <dgm:prSet presAssocID="{614AEC8D-D289-4D9F-933F-EB71BDA0EC3B}" presName="sibTrans" presStyleLbl="sibTrans2D1" presStyleIdx="0" presStyleCnt="5" custLinFactX="29629" custLinFactNeighborX="100000" custLinFactNeighborY="-1856"/>
      <dgm:spPr>
        <a:prstGeom prst="rightArrow">
          <a:avLst/>
        </a:prstGeom>
      </dgm:spPr>
      <dgm:t>
        <a:bodyPr/>
        <a:lstStyle/>
        <a:p>
          <a:endParaRPr lang="de-DE"/>
        </a:p>
      </dgm:t>
    </dgm:pt>
    <dgm:pt modelId="{266978C2-33FC-44BA-A044-4EE00C80E944}" type="pres">
      <dgm:prSet presAssocID="{614AEC8D-D289-4D9F-933F-EB71BDA0EC3B}" presName="connectorText" presStyleLbl="sibTrans2D1" presStyleIdx="0" presStyleCnt="5"/>
      <dgm:spPr/>
      <dgm:t>
        <a:bodyPr/>
        <a:lstStyle/>
        <a:p>
          <a:endParaRPr lang="de-DE"/>
        </a:p>
      </dgm:t>
    </dgm:pt>
    <dgm:pt modelId="{96E958C7-3D23-4C8C-AEC1-568B9F7BBD1F}" type="pres">
      <dgm:prSet presAssocID="{7652BF1F-C052-41C5-BC64-98AC6E7F45CF}" presName="node" presStyleLbl="node1" presStyleIdx="1" presStyleCnt="5" custScaleX="164328" custScaleY="170677" custRadScaleRad="98462" custRadScaleInc="7079">
        <dgm:presLayoutVars>
          <dgm:bulletEnabled val="1"/>
        </dgm:presLayoutVars>
      </dgm:prSet>
      <dgm:spPr/>
      <dgm:t>
        <a:bodyPr/>
        <a:lstStyle/>
        <a:p>
          <a:endParaRPr lang="de-DE"/>
        </a:p>
      </dgm:t>
    </dgm:pt>
    <dgm:pt modelId="{CF95D075-C543-47EB-9B09-7F8DBB84ED9E}" type="pres">
      <dgm:prSet presAssocID="{36589EF0-81E5-468F-ADB8-B274DFF8486B}" presName="sibTrans" presStyleLbl="sibTrans2D1" presStyleIdx="1" presStyleCnt="5" custAng="11548591" custFlipVert="1" custScaleX="383168" custScaleY="178126" custLinFactX="-100000" custLinFactY="-104738" custLinFactNeighborX="-109080" custLinFactNeighborY="-200000"/>
      <dgm:spPr>
        <a:prstGeom prst="rightArrow">
          <a:avLst/>
        </a:prstGeom>
      </dgm:spPr>
      <dgm:t>
        <a:bodyPr/>
        <a:lstStyle/>
        <a:p>
          <a:endParaRPr lang="de-DE"/>
        </a:p>
      </dgm:t>
    </dgm:pt>
    <dgm:pt modelId="{0A483D3E-FA5B-49DB-B48A-FA8CCF2FEEAA}" type="pres">
      <dgm:prSet presAssocID="{36589EF0-81E5-468F-ADB8-B274DFF8486B}" presName="connectorText" presStyleLbl="sibTrans2D1" presStyleIdx="1" presStyleCnt="5"/>
      <dgm:spPr/>
      <dgm:t>
        <a:bodyPr/>
        <a:lstStyle/>
        <a:p>
          <a:endParaRPr lang="de-DE"/>
        </a:p>
      </dgm:t>
    </dgm:pt>
    <dgm:pt modelId="{50CA0551-561E-4E3B-B1C4-B9484F8E25A5}" type="pres">
      <dgm:prSet presAssocID="{E921F950-D979-4B0D-8C34-A76B1A63DD32}" presName="node" presStyleLbl="node1" presStyleIdx="2" presStyleCnt="5" custScaleX="194434" custScaleY="140931" custRadScaleRad="105571" custRadScaleInc="-30614">
        <dgm:presLayoutVars>
          <dgm:bulletEnabled val="1"/>
        </dgm:presLayoutVars>
      </dgm:prSet>
      <dgm:spPr/>
      <dgm:t>
        <a:bodyPr/>
        <a:lstStyle/>
        <a:p>
          <a:endParaRPr lang="de-DE"/>
        </a:p>
      </dgm:t>
    </dgm:pt>
    <dgm:pt modelId="{345E82BA-8C9E-4FB0-A196-1BE14A448B87}" type="pres">
      <dgm:prSet presAssocID="{BCB63D02-FE75-44AD-86ED-B0FC3DA58398}" presName="sibTrans" presStyleLbl="sibTrans2D1" presStyleIdx="2" presStyleCnt="5"/>
      <dgm:spPr/>
      <dgm:t>
        <a:bodyPr/>
        <a:lstStyle/>
        <a:p>
          <a:endParaRPr lang="de-DE"/>
        </a:p>
      </dgm:t>
    </dgm:pt>
    <dgm:pt modelId="{8A0AFB84-5D7F-4620-8504-3DEDA8FEA76A}" type="pres">
      <dgm:prSet presAssocID="{BCB63D02-FE75-44AD-86ED-B0FC3DA58398}" presName="connectorText" presStyleLbl="sibTrans2D1" presStyleIdx="2" presStyleCnt="5"/>
      <dgm:spPr/>
      <dgm:t>
        <a:bodyPr/>
        <a:lstStyle/>
        <a:p>
          <a:endParaRPr lang="de-DE"/>
        </a:p>
      </dgm:t>
    </dgm:pt>
    <dgm:pt modelId="{CE504028-CFC3-4568-B785-BAE6030F23E8}" type="pres">
      <dgm:prSet presAssocID="{55325773-26B2-4BDF-958A-78AF872EE5D2}" presName="node" presStyleLbl="node1" presStyleIdx="3" presStyleCnt="5" custScaleX="178714" custScaleY="148464" custRadScaleRad="107178" custRadScaleInc="64944">
        <dgm:presLayoutVars>
          <dgm:bulletEnabled val="1"/>
        </dgm:presLayoutVars>
      </dgm:prSet>
      <dgm:spPr/>
      <dgm:t>
        <a:bodyPr/>
        <a:lstStyle/>
        <a:p>
          <a:endParaRPr lang="de-DE"/>
        </a:p>
      </dgm:t>
    </dgm:pt>
    <dgm:pt modelId="{DD3F1530-3040-4969-937C-67EBA2E34D98}" type="pres">
      <dgm:prSet presAssocID="{F1CEB805-AFDD-4A0C-AA3D-9E83DE3A9898}" presName="sibTrans" presStyleLbl="sibTrans2D1" presStyleIdx="3" presStyleCnt="5" custAng="2026921" custScaleX="378724" custScaleY="156334" custLinFactX="8922" custLinFactY="-100000" custLinFactNeighborX="100000" custLinFactNeighborY="-189664"/>
      <dgm:spPr>
        <a:prstGeom prst="leftArrow">
          <a:avLst/>
        </a:prstGeom>
      </dgm:spPr>
      <dgm:t>
        <a:bodyPr/>
        <a:lstStyle/>
        <a:p>
          <a:endParaRPr lang="de-DE"/>
        </a:p>
      </dgm:t>
    </dgm:pt>
    <dgm:pt modelId="{8F458682-CF1E-4B5E-B955-797F6C30E220}" type="pres">
      <dgm:prSet presAssocID="{F1CEB805-AFDD-4A0C-AA3D-9E83DE3A9898}" presName="connectorText" presStyleLbl="sibTrans2D1" presStyleIdx="3" presStyleCnt="5"/>
      <dgm:spPr/>
      <dgm:t>
        <a:bodyPr/>
        <a:lstStyle/>
        <a:p>
          <a:endParaRPr lang="de-DE"/>
        </a:p>
      </dgm:t>
    </dgm:pt>
    <dgm:pt modelId="{BF1993FD-57B6-4807-8849-14F774D2F52B}" type="pres">
      <dgm:prSet presAssocID="{C26FD8D7-A5D5-431C-9C5B-BE36A30807B4}" presName="node" presStyleLbl="node1" presStyleIdx="4" presStyleCnt="5" custScaleX="198292">
        <dgm:presLayoutVars>
          <dgm:bulletEnabled val="1"/>
        </dgm:presLayoutVars>
      </dgm:prSet>
      <dgm:spPr/>
      <dgm:t>
        <a:bodyPr/>
        <a:lstStyle/>
        <a:p>
          <a:endParaRPr lang="de-DE"/>
        </a:p>
      </dgm:t>
    </dgm:pt>
    <dgm:pt modelId="{AE916E84-B673-4BF5-A497-53D844A4B5A2}" type="pres">
      <dgm:prSet presAssocID="{F9EA1821-536D-45E9-BC16-F4AAE5BBBAEC}" presName="sibTrans" presStyleLbl="sibTrans2D1" presStyleIdx="4" presStyleCnt="5" custFlipHor="1" custScaleX="27290" custScaleY="321634" custLinFactX="-1386" custLinFactNeighborX="-100000" custLinFactNeighborY="-12024"/>
      <dgm:spPr>
        <a:prstGeom prst="downArrow">
          <a:avLst/>
        </a:prstGeom>
      </dgm:spPr>
      <dgm:t>
        <a:bodyPr/>
        <a:lstStyle/>
        <a:p>
          <a:endParaRPr lang="de-DE"/>
        </a:p>
      </dgm:t>
    </dgm:pt>
    <dgm:pt modelId="{737889D2-218A-48C0-A5A0-AE8AFE0D32EC}" type="pres">
      <dgm:prSet presAssocID="{F9EA1821-536D-45E9-BC16-F4AAE5BBBAEC}" presName="connectorText" presStyleLbl="sibTrans2D1" presStyleIdx="4" presStyleCnt="5"/>
      <dgm:spPr/>
      <dgm:t>
        <a:bodyPr/>
        <a:lstStyle/>
        <a:p>
          <a:endParaRPr lang="de-DE"/>
        </a:p>
      </dgm:t>
    </dgm:pt>
  </dgm:ptLst>
  <dgm:cxnLst>
    <dgm:cxn modelId="{9B435113-0C34-41C6-9137-E60FC4305A3D}" type="presOf" srcId="{BCB63D02-FE75-44AD-86ED-B0FC3DA58398}" destId="{345E82BA-8C9E-4FB0-A196-1BE14A448B87}" srcOrd="0" destOrd="0" presId="urn:microsoft.com/office/officeart/2005/8/layout/cycle7"/>
    <dgm:cxn modelId="{0C6851A3-BFCE-4848-95DD-EC932F970D82}" srcId="{720B3863-6482-48D9-98CD-4642961903E9}" destId="{E80BD262-8052-4492-AED0-BED23A4B23DD}" srcOrd="0" destOrd="0" parTransId="{374CA27A-E7ED-487D-AF78-AFB8F3644290}" sibTransId="{614AEC8D-D289-4D9F-933F-EB71BDA0EC3B}"/>
    <dgm:cxn modelId="{41ECFD8A-417A-4845-AEEC-F8BEEA7B340A}" srcId="{720B3863-6482-48D9-98CD-4642961903E9}" destId="{E921F950-D979-4B0D-8C34-A76B1A63DD32}" srcOrd="2" destOrd="0" parTransId="{42AE013A-4879-4671-A3C8-40D5CCE36EEF}" sibTransId="{BCB63D02-FE75-44AD-86ED-B0FC3DA58398}"/>
    <dgm:cxn modelId="{7A7ADC46-0C20-4090-89BB-ED06ED8E2A06}" type="presOf" srcId="{614AEC8D-D289-4D9F-933F-EB71BDA0EC3B}" destId="{2327B1B7-5069-403C-87B8-B85BFC5F2299}" srcOrd="0" destOrd="0" presId="urn:microsoft.com/office/officeart/2005/8/layout/cycle7"/>
    <dgm:cxn modelId="{A30EAFC4-9225-4F1A-AE56-DBCEE9B750CB}" srcId="{720B3863-6482-48D9-98CD-4642961903E9}" destId="{7652BF1F-C052-41C5-BC64-98AC6E7F45CF}" srcOrd="1" destOrd="0" parTransId="{B5790E92-37AC-4133-8649-EB921A2A79BE}" sibTransId="{36589EF0-81E5-468F-ADB8-B274DFF8486B}"/>
    <dgm:cxn modelId="{F437AB51-DB75-4C04-87DC-219E71547038}" type="presOf" srcId="{7652BF1F-C052-41C5-BC64-98AC6E7F45CF}" destId="{96E958C7-3D23-4C8C-AEC1-568B9F7BBD1F}" srcOrd="0" destOrd="0" presId="urn:microsoft.com/office/officeart/2005/8/layout/cycle7"/>
    <dgm:cxn modelId="{0F7CF87D-2CE0-441D-9E97-CE4974AF0AB3}" srcId="{720B3863-6482-48D9-98CD-4642961903E9}" destId="{55325773-26B2-4BDF-958A-78AF872EE5D2}" srcOrd="3" destOrd="0" parTransId="{9A5B1777-CE5F-4877-84B8-E7DC43478553}" sibTransId="{F1CEB805-AFDD-4A0C-AA3D-9E83DE3A9898}"/>
    <dgm:cxn modelId="{ADC4AD97-8A4A-4D2D-B4FC-BCB1D6DC0066}" type="presOf" srcId="{C26FD8D7-A5D5-431C-9C5B-BE36A30807B4}" destId="{BF1993FD-57B6-4807-8849-14F774D2F52B}" srcOrd="0" destOrd="0" presId="urn:microsoft.com/office/officeart/2005/8/layout/cycle7"/>
    <dgm:cxn modelId="{8894964F-7C77-43CF-AFBC-41281A7986C2}" type="presOf" srcId="{BCB63D02-FE75-44AD-86ED-B0FC3DA58398}" destId="{8A0AFB84-5D7F-4620-8504-3DEDA8FEA76A}" srcOrd="1" destOrd="0" presId="urn:microsoft.com/office/officeart/2005/8/layout/cycle7"/>
    <dgm:cxn modelId="{EC543294-39FA-4324-A53C-F8E4D3C6830D}" type="presOf" srcId="{614AEC8D-D289-4D9F-933F-EB71BDA0EC3B}" destId="{266978C2-33FC-44BA-A044-4EE00C80E944}" srcOrd="1" destOrd="0" presId="urn:microsoft.com/office/officeart/2005/8/layout/cycle7"/>
    <dgm:cxn modelId="{1814B6A2-FEEC-44EE-8DCF-1E14FAB76579}" type="presOf" srcId="{E80BD262-8052-4492-AED0-BED23A4B23DD}" destId="{674B8E9C-4A4C-4FD8-9F3C-8D0EE7EDF7A2}" srcOrd="0" destOrd="0" presId="urn:microsoft.com/office/officeart/2005/8/layout/cycle7"/>
    <dgm:cxn modelId="{8DBEADD5-0340-4615-8941-3CB1DD4F9B5A}" type="presOf" srcId="{F9EA1821-536D-45E9-BC16-F4AAE5BBBAEC}" destId="{AE916E84-B673-4BF5-A497-53D844A4B5A2}" srcOrd="0" destOrd="0" presId="urn:microsoft.com/office/officeart/2005/8/layout/cycle7"/>
    <dgm:cxn modelId="{0BDAFCF0-BC89-4B7D-93EF-EC42DE6438B3}" type="presOf" srcId="{F1CEB805-AFDD-4A0C-AA3D-9E83DE3A9898}" destId="{8F458682-CF1E-4B5E-B955-797F6C30E220}" srcOrd="1" destOrd="0" presId="urn:microsoft.com/office/officeart/2005/8/layout/cycle7"/>
    <dgm:cxn modelId="{32BF4573-6949-43E7-AFC4-F51FF910E8DC}" type="presOf" srcId="{36589EF0-81E5-468F-ADB8-B274DFF8486B}" destId="{CF95D075-C543-47EB-9B09-7F8DBB84ED9E}" srcOrd="0" destOrd="0" presId="urn:microsoft.com/office/officeart/2005/8/layout/cycle7"/>
    <dgm:cxn modelId="{CC53776B-D143-4A47-B0FC-E1710A566F0B}" type="presOf" srcId="{F1CEB805-AFDD-4A0C-AA3D-9E83DE3A9898}" destId="{DD3F1530-3040-4969-937C-67EBA2E34D98}" srcOrd="0" destOrd="0" presId="urn:microsoft.com/office/officeart/2005/8/layout/cycle7"/>
    <dgm:cxn modelId="{860864F7-62FB-4DB3-A0D5-8D8628ADC7A5}" type="presOf" srcId="{36589EF0-81E5-468F-ADB8-B274DFF8486B}" destId="{0A483D3E-FA5B-49DB-B48A-FA8CCF2FEEAA}" srcOrd="1" destOrd="0" presId="urn:microsoft.com/office/officeart/2005/8/layout/cycle7"/>
    <dgm:cxn modelId="{674BE9F2-45B9-42B7-A071-A92F4EB0E449}" srcId="{720B3863-6482-48D9-98CD-4642961903E9}" destId="{C26FD8D7-A5D5-431C-9C5B-BE36A30807B4}" srcOrd="4" destOrd="0" parTransId="{581FD7A2-E3EB-4F13-8E09-04D1DD73E93A}" sibTransId="{F9EA1821-536D-45E9-BC16-F4AAE5BBBAEC}"/>
    <dgm:cxn modelId="{E08E2330-83D1-46A7-A76B-7C65DA23FEDE}" type="presOf" srcId="{720B3863-6482-48D9-98CD-4642961903E9}" destId="{6B35677D-DADD-4DCE-B62A-DA4F94D71E41}" srcOrd="0" destOrd="0" presId="urn:microsoft.com/office/officeart/2005/8/layout/cycle7"/>
    <dgm:cxn modelId="{7663BA44-9201-4A93-AA8B-D4B784D7C327}" type="presOf" srcId="{E921F950-D979-4B0D-8C34-A76B1A63DD32}" destId="{50CA0551-561E-4E3B-B1C4-B9484F8E25A5}" srcOrd="0" destOrd="0" presId="urn:microsoft.com/office/officeart/2005/8/layout/cycle7"/>
    <dgm:cxn modelId="{7C2BEABC-E48F-4EE2-BAE7-409C631C4DCB}" type="presOf" srcId="{55325773-26B2-4BDF-958A-78AF872EE5D2}" destId="{CE504028-CFC3-4568-B785-BAE6030F23E8}" srcOrd="0" destOrd="0" presId="urn:microsoft.com/office/officeart/2005/8/layout/cycle7"/>
    <dgm:cxn modelId="{290DD999-711F-4479-90F8-59B87AC55DC4}" type="presOf" srcId="{F9EA1821-536D-45E9-BC16-F4AAE5BBBAEC}" destId="{737889D2-218A-48C0-A5A0-AE8AFE0D32EC}" srcOrd="1" destOrd="0" presId="urn:microsoft.com/office/officeart/2005/8/layout/cycle7"/>
    <dgm:cxn modelId="{71AE9337-C64F-4259-977A-D6E58543F2DC}" type="presParOf" srcId="{6B35677D-DADD-4DCE-B62A-DA4F94D71E41}" destId="{674B8E9C-4A4C-4FD8-9F3C-8D0EE7EDF7A2}" srcOrd="0" destOrd="0" presId="urn:microsoft.com/office/officeart/2005/8/layout/cycle7"/>
    <dgm:cxn modelId="{5C020DCB-CAEB-41FB-9539-51289BCDC252}" type="presParOf" srcId="{6B35677D-DADD-4DCE-B62A-DA4F94D71E41}" destId="{2327B1B7-5069-403C-87B8-B85BFC5F2299}" srcOrd="1" destOrd="0" presId="urn:microsoft.com/office/officeart/2005/8/layout/cycle7"/>
    <dgm:cxn modelId="{6DC7F54D-6DBA-40AE-A8B4-96F37DC7802C}" type="presParOf" srcId="{2327B1B7-5069-403C-87B8-B85BFC5F2299}" destId="{266978C2-33FC-44BA-A044-4EE00C80E944}" srcOrd="0" destOrd="0" presId="urn:microsoft.com/office/officeart/2005/8/layout/cycle7"/>
    <dgm:cxn modelId="{67AE7B5C-2A70-4AFD-870F-8729DC854F7B}" type="presParOf" srcId="{6B35677D-DADD-4DCE-B62A-DA4F94D71E41}" destId="{96E958C7-3D23-4C8C-AEC1-568B9F7BBD1F}" srcOrd="2" destOrd="0" presId="urn:microsoft.com/office/officeart/2005/8/layout/cycle7"/>
    <dgm:cxn modelId="{183A951F-B4E2-4349-A0E3-8B22967D44B5}" type="presParOf" srcId="{6B35677D-DADD-4DCE-B62A-DA4F94D71E41}" destId="{CF95D075-C543-47EB-9B09-7F8DBB84ED9E}" srcOrd="3" destOrd="0" presId="urn:microsoft.com/office/officeart/2005/8/layout/cycle7"/>
    <dgm:cxn modelId="{95042A78-8796-492A-B210-695E8A7A8A9C}" type="presParOf" srcId="{CF95D075-C543-47EB-9B09-7F8DBB84ED9E}" destId="{0A483D3E-FA5B-49DB-B48A-FA8CCF2FEEAA}" srcOrd="0" destOrd="0" presId="urn:microsoft.com/office/officeart/2005/8/layout/cycle7"/>
    <dgm:cxn modelId="{A21BA760-C47F-4E06-8D66-2247D5FAC36F}" type="presParOf" srcId="{6B35677D-DADD-4DCE-B62A-DA4F94D71E41}" destId="{50CA0551-561E-4E3B-B1C4-B9484F8E25A5}" srcOrd="4" destOrd="0" presId="urn:microsoft.com/office/officeart/2005/8/layout/cycle7"/>
    <dgm:cxn modelId="{F1CED0FE-C490-4499-A643-D9DB0492AAF2}" type="presParOf" srcId="{6B35677D-DADD-4DCE-B62A-DA4F94D71E41}" destId="{345E82BA-8C9E-4FB0-A196-1BE14A448B87}" srcOrd="5" destOrd="0" presId="urn:microsoft.com/office/officeart/2005/8/layout/cycle7"/>
    <dgm:cxn modelId="{A4F54846-A44D-4AB0-9816-751BE4E79154}" type="presParOf" srcId="{345E82BA-8C9E-4FB0-A196-1BE14A448B87}" destId="{8A0AFB84-5D7F-4620-8504-3DEDA8FEA76A}" srcOrd="0" destOrd="0" presId="urn:microsoft.com/office/officeart/2005/8/layout/cycle7"/>
    <dgm:cxn modelId="{7D7ACD9D-34D0-43F3-A780-C32ADE051740}" type="presParOf" srcId="{6B35677D-DADD-4DCE-B62A-DA4F94D71E41}" destId="{CE504028-CFC3-4568-B785-BAE6030F23E8}" srcOrd="6" destOrd="0" presId="urn:microsoft.com/office/officeart/2005/8/layout/cycle7"/>
    <dgm:cxn modelId="{7B410105-AD8E-445E-BE23-570A2FEDD471}" type="presParOf" srcId="{6B35677D-DADD-4DCE-B62A-DA4F94D71E41}" destId="{DD3F1530-3040-4969-937C-67EBA2E34D98}" srcOrd="7" destOrd="0" presId="urn:microsoft.com/office/officeart/2005/8/layout/cycle7"/>
    <dgm:cxn modelId="{D4161CF8-F77F-40D6-9EF7-0EC3B5BBA197}" type="presParOf" srcId="{DD3F1530-3040-4969-937C-67EBA2E34D98}" destId="{8F458682-CF1E-4B5E-B955-797F6C30E220}" srcOrd="0" destOrd="0" presId="urn:microsoft.com/office/officeart/2005/8/layout/cycle7"/>
    <dgm:cxn modelId="{6FF746AA-6E64-4F32-8E55-85D3195A7C34}" type="presParOf" srcId="{6B35677D-DADD-4DCE-B62A-DA4F94D71E41}" destId="{BF1993FD-57B6-4807-8849-14F774D2F52B}" srcOrd="8" destOrd="0" presId="urn:microsoft.com/office/officeart/2005/8/layout/cycle7"/>
    <dgm:cxn modelId="{D5CBCA5C-351E-4472-A17B-F0847843F147}" type="presParOf" srcId="{6B35677D-DADD-4DCE-B62A-DA4F94D71E41}" destId="{AE916E84-B673-4BF5-A497-53D844A4B5A2}" srcOrd="9" destOrd="0" presId="urn:microsoft.com/office/officeart/2005/8/layout/cycle7"/>
    <dgm:cxn modelId="{4DDD4974-56E4-461E-82F7-F663339BF3E2}" type="presParOf" srcId="{AE916E84-B673-4BF5-A497-53D844A4B5A2}" destId="{737889D2-218A-48C0-A5A0-AE8AFE0D32E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0.65624</cdr:x>
      <cdr:y>0.11668</cdr:y>
    </cdr:from>
    <cdr:to>
      <cdr:x>0.76735</cdr:x>
      <cdr:y>0.30189</cdr:y>
    </cdr:to>
    <cdr:sp macro="" textlink="">
      <cdr:nvSpPr>
        <cdr:cNvPr id="2" name="Textfeld 1"/>
        <cdr:cNvSpPr txBox="1"/>
      </cdr:nvSpPr>
      <cdr:spPr>
        <a:xfrm xmlns:a="http://schemas.openxmlformats.org/drawingml/2006/main">
          <a:off x="5400600" y="5760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024" cy="4971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umsplatzhalter 2"/>
          <p:cNvSpPr>
            <a:spLocks noGrp="1"/>
          </p:cNvSpPr>
          <p:nvPr>
            <p:ph type="dt" sz="quarter" idx="1"/>
          </p:nvPr>
        </p:nvSpPr>
        <p:spPr>
          <a:xfrm>
            <a:off x="3847891" y="1"/>
            <a:ext cx="2945024" cy="4971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0C34522-EC0A-44AD-892C-A800D19D6005}" type="datetimeFigureOut">
              <a:rPr lang="de-DE"/>
              <a:pPr>
                <a:defRPr/>
              </a:pPr>
              <a:t>13.09.2012</a:t>
            </a:fld>
            <a:endParaRPr lang="en-GB"/>
          </a:p>
        </p:txBody>
      </p:sp>
      <p:sp>
        <p:nvSpPr>
          <p:cNvPr id="4" name="Fußzeilenplatzhalter 3"/>
          <p:cNvSpPr>
            <a:spLocks noGrp="1"/>
          </p:cNvSpPr>
          <p:nvPr>
            <p:ph type="ftr" sz="quarter" idx="2"/>
          </p:nvPr>
        </p:nvSpPr>
        <p:spPr>
          <a:xfrm>
            <a:off x="0" y="9432688"/>
            <a:ext cx="2945024" cy="4971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Foliennummernplatzhalter 4"/>
          <p:cNvSpPr>
            <a:spLocks noGrp="1"/>
          </p:cNvSpPr>
          <p:nvPr>
            <p:ph type="sldNum" sz="quarter" idx="3"/>
          </p:nvPr>
        </p:nvSpPr>
        <p:spPr>
          <a:xfrm>
            <a:off x="3847891" y="9432688"/>
            <a:ext cx="2945024" cy="49712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91CAE06-A79E-432F-8C9E-AE2C28FCF385}" type="slidenum">
              <a:rPr lang="en-GB"/>
              <a:pPr>
                <a:defRPr/>
              </a:pPr>
              <a:t>‹#›</a:t>
            </a:fld>
            <a:endParaRPr lang="en-GB"/>
          </a:p>
        </p:txBody>
      </p:sp>
    </p:spTree>
    <p:extLst>
      <p:ext uri="{BB962C8B-B14F-4D97-AF65-F5344CB8AC3E}">
        <p14:creationId xmlns:p14="http://schemas.microsoft.com/office/powerpoint/2010/main" val="604780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024" cy="4971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umsplatzhalter 2"/>
          <p:cNvSpPr>
            <a:spLocks noGrp="1"/>
          </p:cNvSpPr>
          <p:nvPr>
            <p:ph type="dt" idx="1"/>
          </p:nvPr>
        </p:nvSpPr>
        <p:spPr>
          <a:xfrm>
            <a:off x="3847891" y="1"/>
            <a:ext cx="2945024" cy="4971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D920A3-CCF8-45C1-A042-0531F42E19CD}" type="datetimeFigureOut">
              <a:rPr lang="de-DE"/>
              <a:pPr>
                <a:defRPr/>
              </a:pPr>
              <a:t>13.09.2012</a:t>
            </a:fld>
            <a:endParaRPr lang="en-GB"/>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izenplatzhalter 4"/>
          <p:cNvSpPr>
            <a:spLocks noGrp="1"/>
          </p:cNvSpPr>
          <p:nvPr>
            <p:ph type="body" sz="quarter" idx="3"/>
          </p:nvPr>
        </p:nvSpPr>
        <p:spPr>
          <a:xfrm>
            <a:off x="679133" y="4717137"/>
            <a:ext cx="5436235" cy="4469368"/>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smtClean="0"/>
          </a:p>
        </p:txBody>
      </p:sp>
      <p:sp>
        <p:nvSpPr>
          <p:cNvPr id="6" name="Fußzeilenplatzhalter 5"/>
          <p:cNvSpPr>
            <a:spLocks noGrp="1"/>
          </p:cNvSpPr>
          <p:nvPr>
            <p:ph type="ftr" sz="quarter" idx="4"/>
          </p:nvPr>
        </p:nvSpPr>
        <p:spPr>
          <a:xfrm>
            <a:off x="0" y="9432688"/>
            <a:ext cx="2945024" cy="4971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Foliennummernplatzhalter 6"/>
          <p:cNvSpPr>
            <a:spLocks noGrp="1"/>
          </p:cNvSpPr>
          <p:nvPr>
            <p:ph type="sldNum" sz="quarter" idx="5"/>
          </p:nvPr>
        </p:nvSpPr>
        <p:spPr>
          <a:xfrm>
            <a:off x="3847891" y="9432688"/>
            <a:ext cx="2945024" cy="49712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CF3394-1C99-4552-8143-5CFE439B7BE5}" type="slidenum">
              <a:rPr lang="en-GB"/>
              <a:pPr>
                <a:defRPr/>
              </a:pPr>
              <a:t>‹#›</a:t>
            </a:fld>
            <a:endParaRPr lang="en-GB"/>
          </a:p>
        </p:txBody>
      </p:sp>
    </p:spTree>
    <p:extLst>
      <p:ext uri="{BB962C8B-B14F-4D97-AF65-F5344CB8AC3E}">
        <p14:creationId xmlns:p14="http://schemas.microsoft.com/office/powerpoint/2010/main" val="2246365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pPr eaLnBrk="1" hangingPunct="1"/>
            <a:r>
              <a:rPr lang="en-US" smtClean="0">
                <a:cs typeface="Times New Roman" pitchFamily="18" charset="0"/>
              </a:rPr>
              <a:t>An NIS is a written account of all arrangements that are needed for preparing and maintaining the inventory.  The NIS addresses which institutions (or individuals) do what, what legal systems (formal commitments) need to be in place, and how the inventory preparation should proceed, not just once, but also in following years. The key word is “sustainable.” </a:t>
            </a:r>
          </a:p>
          <a:p>
            <a:pPr eaLnBrk="1" hangingPunct="1"/>
            <a:endParaRPr lang="en-US" smtClean="0">
              <a:cs typeface="Times New Roman" pitchFamily="18" charset="0"/>
            </a:endParaRPr>
          </a:p>
          <a:p>
            <a:pPr eaLnBrk="1" hangingPunct="1"/>
            <a:r>
              <a:rPr lang="en-US" smtClean="0">
                <a:cs typeface="Times New Roman" pitchFamily="18" charset="0"/>
              </a:rPr>
              <a:t>The definition of “making arrangements” is preparation or planning. For Parties that have not prepared a comprehensive and sustainable inventory, the NIS would be a detailed and written plan. For Parties that have a sustainable inventory system in place, the NIS would be a detailed and written account of what is now in place and how it needs to be maintained.</a:t>
            </a:r>
          </a:p>
          <a:p>
            <a:pPr eaLnBrk="1" hangingPunct="1"/>
            <a:endParaRPr lang="en-US" smtClean="0">
              <a:cs typeface="Times New Roman" pitchFamily="18" charset="0"/>
            </a:endParaRPr>
          </a:p>
          <a:p>
            <a:pPr eaLnBrk="1" hangingPunct="1"/>
            <a:r>
              <a:rPr lang="en-US" smtClean="0"/>
              <a:t>NIS is defined in Article 5, par.1, Kyoto Protocol </a:t>
            </a:r>
            <a:r>
              <a:rPr lang="en-US" smtClean="0">
                <a:cs typeface="Times New Roman" pitchFamily="18" charset="0"/>
              </a:rPr>
              <a:t>and d</a:t>
            </a:r>
            <a:r>
              <a:rPr lang="en-US" smtClean="0"/>
              <a:t>escribed in FCCC/CP/2001/13/Add. 3</a:t>
            </a:r>
          </a:p>
          <a:p>
            <a:endParaRPr lang="de-DE" smtClean="0"/>
          </a:p>
        </p:txBody>
      </p:sp>
      <p:sp>
        <p:nvSpPr>
          <p:cNvPr id="38916" name="Foliennummernplatzhalter 3"/>
          <p:cNvSpPr>
            <a:spLocks noGrp="1"/>
          </p:cNvSpPr>
          <p:nvPr>
            <p:ph type="sldNum" sz="quarter" idx="5"/>
          </p:nvPr>
        </p:nvSpPr>
        <p:spPr>
          <a:noFill/>
        </p:spPr>
        <p:txBody>
          <a:bodyPr/>
          <a:lstStyle/>
          <a:p>
            <a:fld id="{3A73EBC8-2503-4FAB-8A44-9E250F1B9DD4}"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3CF3394-1C99-4552-8143-5CFE439B7BE5}" type="slidenum">
              <a:rPr lang="en-GB" smtClean="0"/>
              <a:pPr>
                <a:defRPr/>
              </a:pPr>
              <a:t>30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eaLnBrk="1" hangingPunct="1"/>
            <a:r>
              <a:rPr lang="en-US" sz="2400" dirty="0" smtClean="0">
                <a:solidFill>
                  <a:srgbClr val="7030A0"/>
                </a:solidFill>
              </a:rPr>
              <a:t>defining </a:t>
            </a:r>
            <a:r>
              <a:rPr lang="en-US" sz="2400" dirty="0" err="1" smtClean="0">
                <a:solidFill>
                  <a:srgbClr val="7030A0"/>
                </a:solidFill>
              </a:rPr>
              <a:t>t</a:t>
            </a:r>
            <a:r>
              <a:rPr lang="en-US" sz="2400" dirty="0" err="1" smtClean="0"/>
              <a:t>Legal</a:t>
            </a:r>
            <a:r>
              <a:rPr lang="en-US" sz="2400" dirty="0" smtClean="0"/>
              <a:t> entity: main coordinator/project manager  identified</a:t>
            </a:r>
          </a:p>
          <a:p>
            <a:pPr eaLnBrk="1" hangingPunct="1"/>
            <a:r>
              <a:rPr lang="en-US" sz="2400" dirty="0" smtClean="0"/>
              <a:t>Team of experts with delegated responsibilities established</a:t>
            </a:r>
          </a:p>
          <a:p>
            <a:pPr eaLnBrk="1" hangingPunct="1"/>
            <a:r>
              <a:rPr lang="en-US" sz="2400" dirty="0" smtClean="0"/>
              <a:t>Cooperating institutions identified and involved in the system (contracts, memorandum of understanding, etc.)</a:t>
            </a:r>
          </a:p>
          <a:p>
            <a:pPr eaLnBrk="1" hangingPunct="1"/>
            <a:r>
              <a:rPr lang="en-US" sz="2400" dirty="0" smtClean="0"/>
              <a:t>Work plan  / Strategy  in place</a:t>
            </a:r>
          </a:p>
          <a:p>
            <a:pPr eaLnBrk="1" hangingPunct="1"/>
            <a:r>
              <a:rPr lang="en-US" sz="2400" dirty="0" smtClean="0"/>
              <a:t>Archiving system established</a:t>
            </a:r>
          </a:p>
          <a:p>
            <a:pPr eaLnBrk="1" hangingPunct="1"/>
            <a:r>
              <a:rPr lang="en-US" sz="2400" dirty="0" smtClean="0"/>
              <a:t>QA/QC plan developed/implemented</a:t>
            </a:r>
          </a:p>
          <a:p>
            <a:pPr eaLnBrk="1" hangingPunct="1"/>
            <a:r>
              <a:rPr lang="en-US" sz="2400" dirty="0" smtClean="0"/>
              <a:t>Reporting system in place </a:t>
            </a:r>
            <a:endParaRPr lang="de-DE" dirty="0" smtClean="0"/>
          </a:p>
          <a:p>
            <a:pPr lvl="1" eaLnBrk="1" hangingPunct="1">
              <a:buFont typeface="Wingdings" pitchFamily="2" charset="2"/>
              <a:buChar char="Ø"/>
            </a:pPr>
            <a:r>
              <a:rPr lang="en-US" sz="2400" dirty="0" smtClean="0">
                <a:solidFill>
                  <a:srgbClr val="7030A0"/>
                </a:solidFill>
              </a:rPr>
              <a:t>he responsibilities </a:t>
            </a:r>
            <a:r>
              <a:rPr lang="en-US" sz="2400" dirty="0" smtClean="0"/>
              <a:t>e.g. legal entity responsible for (annual /regular) compilation /reporting  of </a:t>
            </a:r>
            <a:r>
              <a:rPr lang="en-US" sz="2400" dirty="0" err="1" smtClean="0"/>
              <a:t>GHG</a:t>
            </a:r>
            <a:endParaRPr lang="de-DE" dirty="0"/>
          </a:p>
        </p:txBody>
      </p:sp>
      <p:sp>
        <p:nvSpPr>
          <p:cNvPr id="4" name="Foliennummernplatzhalter 3"/>
          <p:cNvSpPr>
            <a:spLocks noGrp="1"/>
          </p:cNvSpPr>
          <p:nvPr>
            <p:ph type="sldNum" sz="quarter" idx="10"/>
          </p:nvPr>
        </p:nvSpPr>
        <p:spPr/>
        <p:txBody>
          <a:bodyPr/>
          <a:lstStyle/>
          <a:p>
            <a:pPr>
              <a:defRPr/>
            </a:pPr>
            <a:fld id="{D7081968-593D-4358-9932-BCCA747948E8}"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eaLnBrk="1" hangingPunct="1"/>
            <a:r>
              <a:rPr lang="en-US" sz="3200" dirty="0" smtClean="0"/>
              <a:t>Legislation in place (</a:t>
            </a:r>
            <a:r>
              <a:rPr lang="en-US" sz="3200" i="1" dirty="0" smtClean="0"/>
              <a:t>Act, Decree,….)</a:t>
            </a:r>
          </a:p>
          <a:p>
            <a:pPr lvl="1" eaLnBrk="1" hangingPunct="1">
              <a:buFont typeface="Wingdings" pitchFamily="2" charset="2"/>
              <a:buChar char="Ø"/>
            </a:pPr>
            <a:r>
              <a:rPr lang="en-US" sz="2400" dirty="0" smtClean="0"/>
              <a:t> </a:t>
            </a:r>
            <a:r>
              <a:rPr lang="en-US" sz="2400" dirty="0" smtClean="0">
                <a:solidFill>
                  <a:srgbClr val="7030A0"/>
                </a:solidFill>
              </a:rPr>
              <a:t>defining the responsibilities </a:t>
            </a:r>
            <a:r>
              <a:rPr lang="en-US" sz="2400" dirty="0" smtClean="0"/>
              <a:t>e.g. legal entity responsible for (annual /regular) compilation /reporting  of </a:t>
            </a:r>
            <a:r>
              <a:rPr lang="en-US" sz="2400" dirty="0" err="1" smtClean="0"/>
              <a:t>GHG</a:t>
            </a:r>
            <a:r>
              <a:rPr lang="en-US" sz="2400" dirty="0" smtClean="0"/>
              <a:t> inventories </a:t>
            </a:r>
          </a:p>
          <a:p>
            <a:pPr lvl="1" eaLnBrk="1" hangingPunct="1">
              <a:buFont typeface="Wingdings" pitchFamily="2" charset="2"/>
              <a:buChar char="Ø"/>
            </a:pPr>
            <a:r>
              <a:rPr lang="en-US" sz="2400" dirty="0" smtClean="0"/>
              <a:t>ensuring </a:t>
            </a:r>
            <a:r>
              <a:rPr lang="en-US" sz="2400" dirty="0" smtClean="0">
                <a:solidFill>
                  <a:srgbClr val="7030A0"/>
                </a:solidFill>
              </a:rPr>
              <a:t>resources</a:t>
            </a:r>
            <a:r>
              <a:rPr lang="en-US" sz="2400" dirty="0" smtClean="0"/>
              <a:t> </a:t>
            </a:r>
          </a:p>
          <a:p>
            <a:pPr lvl="1" eaLnBrk="1" hangingPunct="1">
              <a:buFont typeface="Wingdings" pitchFamily="2" charset="2"/>
              <a:buChar char="Ø"/>
            </a:pPr>
            <a:r>
              <a:rPr lang="en-US" sz="2400" dirty="0" smtClean="0"/>
              <a:t>establishing system </a:t>
            </a:r>
            <a:r>
              <a:rPr lang="en-US" sz="2400" dirty="0" smtClean="0">
                <a:solidFill>
                  <a:srgbClr val="7030A0"/>
                </a:solidFill>
              </a:rPr>
              <a:t>collecting the data  </a:t>
            </a:r>
            <a:r>
              <a:rPr lang="en-US" sz="2400" dirty="0" smtClean="0"/>
              <a:t>required for inventory (e.g. National statistical office, Ministries,…  ) </a:t>
            </a:r>
          </a:p>
          <a:p>
            <a:pPr lvl="1" eaLnBrk="1" hangingPunct="1">
              <a:buFont typeface="Wingdings" pitchFamily="2" charset="2"/>
              <a:buChar char="Ø"/>
            </a:pPr>
            <a:r>
              <a:rPr lang="en-US" sz="2400" dirty="0" smtClean="0"/>
              <a:t>providing </a:t>
            </a:r>
            <a:r>
              <a:rPr lang="en-US" sz="2400" dirty="0" smtClean="0">
                <a:solidFill>
                  <a:srgbClr val="7030A0"/>
                </a:solidFill>
              </a:rPr>
              <a:t>access to the data </a:t>
            </a:r>
            <a:r>
              <a:rPr lang="en-US" sz="2400" dirty="0" smtClean="0"/>
              <a:t>for  inventory compilers </a:t>
            </a:r>
          </a:p>
          <a:p>
            <a:pPr eaLnBrk="1" hangingPunct="1"/>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D7081968-593D-4358-9932-BCCA747948E8}"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cs typeface="Times New Roman" pitchFamily="18" charset="0"/>
              </a:rPr>
              <a:t>An NIS is a written account of all arrangements that are needed for preparing and maintaining the inventory.  The NIS addresses which institutions (or individuals) do what, what legal systems (formal commitments) need to be in place, and how the inventory preparation should proceed, not just once, but also in following years. The key word is “sustainable.” </a:t>
            </a:r>
          </a:p>
          <a:p>
            <a:pPr eaLnBrk="1" hangingPunct="1"/>
            <a:endParaRPr lang="en-US" smtClean="0">
              <a:cs typeface="Times New Roman" pitchFamily="18" charset="0"/>
            </a:endParaRPr>
          </a:p>
          <a:p>
            <a:pPr eaLnBrk="1" hangingPunct="1"/>
            <a:r>
              <a:rPr lang="en-US" smtClean="0">
                <a:cs typeface="Times New Roman" pitchFamily="18" charset="0"/>
              </a:rPr>
              <a:t>The definition of “making arrangements” is preparation or planning. For Parties that have not prepared a comprehensive and sustainable inventory, the NIS would be a detailed and written plan. For Parties that have a sustainable inventory system in place, the NIS would be a detailed and written account of what is now in place and how it needs to be maintained.</a:t>
            </a:r>
          </a:p>
          <a:p>
            <a:pPr eaLnBrk="1" hangingPunct="1"/>
            <a:endParaRPr lang="en-US" smtClean="0">
              <a:cs typeface="Times New Roman" pitchFamily="18" charset="0"/>
            </a:endParaRPr>
          </a:p>
          <a:p>
            <a:pPr eaLnBrk="1" hangingPunct="1"/>
            <a:r>
              <a:rPr lang="en-US" smtClean="0"/>
              <a:t>NIS is defined in Article 5, par.1, Kyoto Protocol </a:t>
            </a:r>
            <a:r>
              <a:rPr lang="en-US" smtClean="0">
                <a:cs typeface="Times New Roman" pitchFamily="18" charset="0"/>
              </a:rPr>
              <a:t>and d</a:t>
            </a:r>
            <a:r>
              <a:rPr lang="en-US" smtClean="0"/>
              <a:t>escribed in FCCC/CP/2001/13/Add. 3</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E4E699-8731-4CA0-A407-5CC1A6F276EE}" type="slidenum">
              <a:rPr lang="en-US" sz="1200" smtClean="0"/>
              <a:pPr eaLnBrk="1" hangingPunct="1"/>
              <a:t>6</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93CF3394-1C99-4552-8143-5CFE439B7BE5}" type="slidenum">
              <a:rPr lang="en-GB" smtClean="0"/>
              <a:pPr>
                <a:defRPr/>
              </a:pPr>
              <a:t>14</a:t>
            </a:fld>
            <a:endParaRPr lang="en-GB"/>
          </a:p>
        </p:txBody>
      </p:sp>
    </p:spTree>
    <p:extLst>
      <p:ext uri="{BB962C8B-B14F-4D97-AF65-F5344CB8AC3E}">
        <p14:creationId xmlns:p14="http://schemas.microsoft.com/office/powerpoint/2010/main" val="83790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smtClean="0"/>
          </a:p>
          <a:p>
            <a:r>
              <a:rPr lang="de-DE" dirty="0" err="1" smtClean="0"/>
              <a:t>Timeliness</a:t>
            </a:r>
            <a:r>
              <a:rPr lang="de-DE" dirty="0" smtClean="0"/>
              <a:t>, </a:t>
            </a:r>
            <a:r>
              <a:rPr lang="de-DE" dirty="0" err="1" smtClean="0"/>
              <a:t>Transparency</a:t>
            </a:r>
            <a:r>
              <a:rPr lang="de-DE" dirty="0" smtClean="0"/>
              <a:t> </a:t>
            </a:r>
            <a:r>
              <a:rPr lang="de-DE" dirty="0" err="1" smtClean="0"/>
              <a:t>consistency</a:t>
            </a:r>
            <a:r>
              <a:rPr lang="de-DE" dirty="0" smtClean="0"/>
              <a:t>, </a:t>
            </a:r>
            <a:r>
              <a:rPr lang="de-DE" dirty="0" err="1" smtClean="0"/>
              <a:t>comparability</a:t>
            </a:r>
            <a:r>
              <a:rPr lang="de-DE" dirty="0" smtClean="0"/>
              <a:t> , </a:t>
            </a:r>
            <a:r>
              <a:rPr lang="de-DE" dirty="0" err="1" smtClean="0"/>
              <a:t>completeness</a:t>
            </a:r>
            <a:r>
              <a:rPr lang="de-DE" dirty="0" smtClean="0"/>
              <a:t> and </a:t>
            </a:r>
            <a:r>
              <a:rPr lang="de-DE" dirty="0" err="1" smtClean="0"/>
              <a:t>accuracy</a:t>
            </a:r>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A850B5DE-3487-446C-854A-B43629E4B61B}" type="slidenum">
              <a:rPr lang="en-GB" smtClean="0"/>
              <a:pPr>
                <a:defRPr/>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Invitations sent out by CEIP by 5 May</a:t>
            </a:r>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 European Environment Information and Observation network (EIONET) and EEA</a:t>
            </a:r>
          </a:p>
          <a:p>
            <a:endParaRPr lang="en-US" dirty="0"/>
          </a:p>
        </p:txBody>
      </p:sp>
      <p:sp>
        <p:nvSpPr>
          <p:cNvPr id="4" name="Foliennummernplatzhalter 3"/>
          <p:cNvSpPr>
            <a:spLocks noGrp="1"/>
          </p:cNvSpPr>
          <p:nvPr>
            <p:ph type="sldNum" sz="quarter" idx="10"/>
          </p:nvPr>
        </p:nvSpPr>
        <p:spPr/>
        <p:txBody>
          <a:bodyPr/>
          <a:lstStyle/>
          <a:p>
            <a:pPr>
              <a:defRPr/>
            </a:pPr>
            <a:fld id="{93CF3394-1C99-4552-8143-5CFE439B7BE5}" type="slidenum">
              <a:rPr lang="en-GB" smtClean="0"/>
              <a:pPr>
                <a:defRPr/>
              </a:pPr>
              <a:t>22</a:t>
            </a:fld>
            <a:endParaRPr lang="en-GB"/>
          </a:p>
        </p:txBody>
      </p:sp>
    </p:spTree>
    <p:extLst>
      <p:ext uri="{BB962C8B-B14F-4D97-AF65-F5344CB8AC3E}">
        <p14:creationId xmlns:p14="http://schemas.microsoft.com/office/powerpoint/2010/main" val="211144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p:spPr>
        <p:txBody>
          <a:bodyPr/>
          <a:lstStyle>
            <a:lvl1pPr>
              <a:defRPr sz="1400"/>
            </a:lvl1pPr>
          </a:lstStyle>
          <a:p>
            <a:pPr>
              <a:defRPr/>
            </a:pPr>
            <a:fld id="{39875C94-FACE-46E8-952B-BD19B1ACF568}" type="datetimeFigureOut">
              <a:rPr lang="de-DE" smtClean="0"/>
              <a:pPr>
                <a:defRPr/>
              </a:pPr>
              <a:t>13.09.2012</a:t>
            </a:fld>
            <a:endParaRPr lang="en-US"/>
          </a:p>
        </p:txBody>
      </p:sp>
      <p:sp>
        <p:nvSpPr>
          <p:cNvPr id="17" name="Fußzeilenplatzhalter 16"/>
          <p:cNvSpPr>
            <a:spLocks noGrp="1"/>
          </p:cNvSpPr>
          <p:nvPr>
            <p:ph type="ftr" sz="quarter" idx="11"/>
          </p:nvPr>
        </p:nvSpPr>
        <p:spPr>
          <a:xfrm>
            <a:off x="2898648" y="6355080"/>
            <a:ext cx="3474720" cy="365760"/>
          </a:xfrm>
        </p:spPr>
        <p:txBody>
          <a:bodyPr/>
          <a:lstStyle/>
          <a:p>
            <a:pPr>
              <a:defRPr/>
            </a:pPr>
            <a:endParaRPr lang="en-US"/>
          </a:p>
        </p:txBody>
      </p:sp>
      <p:sp>
        <p:nvSpPr>
          <p:cNvPr id="29" name="Foliennummernplatzhalter 28"/>
          <p:cNvSpPr>
            <a:spLocks noGrp="1"/>
          </p:cNvSpPr>
          <p:nvPr>
            <p:ph type="sldNum" sz="quarter" idx="12"/>
          </p:nvPr>
        </p:nvSpPr>
        <p:spPr>
          <a:xfrm>
            <a:off x="1216152" y="6355080"/>
            <a:ext cx="1219200" cy="365760"/>
          </a:xfrm>
        </p:spPr>
        <p:txBody>
          <a:bodyPr/>
          <a:lstStyle/>
          <a:p>
            <a:pPr>
              <a:defRPr/>
            </a:pPr>
            <a:fld id="{8E78B7A4-6946-4B9B-B2B2-E9CE46D23911}" type="slidenum">
              <a:rPr lang="en-US" smtClean="0"/>
              <a:pPr>
                <a:defRPr/>
              </a:pPr>
              <a:t>‹#›</a:t>
            </a:fld>
            <a:endParaRPr lang="en-US"/>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pPr>
              <a:defRPr/>
            </a:pPr>
            <a:fld id="{DC199209-A354-4863-8F4A-E805192A8C2B}" type="datetimeFigureOut">
              <a:rPr lang="de-DE" smtClean="0"/>
              <a:pPr>
                <a:defRPr/>
              </a:pPr>
              <a:t>13.09.2012</a:t>
            </a:fld>
            <a:endParaRPr lang="en-US" dirty="0"/>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FAC415E2-7D43-4CD7-A069-48734D1FAE52}" type="slidenum">
              <a:rPr lang="en-US" smtClean="0"/>
              <a:pPr>
                <a:defRPr/>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143" y="6381328"/>
            <a:ext cx="30241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pPr>
              <a:defRPr/>
            </a:pPr>
            <a:fld id="{31B9259E-82DF-4C1E-BA44-5377E4F3C7B8}" type="datetimeFigureOut">
              <a:rPr lang="de-DE" smtClean="0"/>
              <a:pPr>
                <a:defRPr/>
              </a:pPr>
              <a:t>13.09.2012</a:t>
            </a:fld>
            <a:endParaRPr lang="en-US" dirty="0"/>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A0C4174D-1E98-498D-B4DB-550968055CF2}" type="slidenum">
              <a:rPr lang="en-US" smtClean="0"/>
              <a:pPr>
                <a:defRPr/>
              </a:pPr>
              <a:t>‹#›</a:t>
            </a:fld>
            <a:endParaRPr lang="en-US"/>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143" y="6381328"/>
            <a:ext cx="30241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lvl1pPr>
              <a:defRPr b="1">
                <a:solidFill>
                  <a:srgbClr val="000099"/>
                </a:solidFill>
              </a:defRPr>
            </a:lvl1pPr>
          </a:lstStyle>
          <a:p>
            <a:r>
              <a:rPr lang="de-DE" dirty="0" smtClean="0"/>
              <a:t>Titelmasterformat durch Klicken bearbeiten</a:t>
            </a:r>
            <a:endParaRPr lang="en-GB" dirty="0"/>
          </a:p>
        </p:txBody>
      </p:sp>
      <p:sp>
        <p:nvSpPr>
          <p:cNvPr id="3" name="Textplatzhalter 2"/>
          <p:cNvSpPr>
            <a:spLocks noGrp="1"/>
          </p:cNvSpPr>
          <p:nvPr>
            <p:ph type="body" sz="half" idx="1"/>
          </p:nvPr>
        </p:nvSpPr>
        <p:spPr>
          <a:xfrm>
            <a:off x="457200" y="1600200"/>
            <a:ext cx="8229600" cy="2189163"/>
          </a:xfrm>
        </p:spPr>
        <p:txBody>
          <a:bodyPr/>
          <a:lstStyle>
            <a:lvl1pPr>
              <a:buClr>
                <a:srgbClr val="0000FF"/>
              </a:buClr>
              <a:defRPr/>
            </a:lvl1pPr>
            <a:lvl2pPr>
              <a:buClr>
                <a:srgbClr val="FF0066"/>
              </a:buClr>
              <a:defRPr/>
            </a:lvl2pPr>
            <a:lvl3pPr>
              <a:buClr>
                <a:schemeClr val="bg2">
                  <a:lumMod val="25000"/>
                </a:schemeClr>
              </a:buClr>
              <a:defRPr/>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Inhaltsplatzhalter 3"/>
          <p:cNvSpPr>
            <a:spLocks noGrp="1"/>
          </p:cNvSpPr>
          <p:nvPr>
            <p:ph sz="half" idx="2"/>
          </p:nvPr>
        </p:nvSpPr>
        <p:spPr>
          <a:xfrm>
            <a:off x="457200" y="3941763"/>
            <a:ext cx="8229600" cy="2189162"/>
          </a:xfrm>
        </p:spPr>
        <p:txBody>
          <a:bodyPr/>
          <a:lstStyle>
            <a:lvl1pPr>
              <a:buClr>
                <a:srgbClr val="0000FF"/>
              </a:buClr>
              <a:defRPr/>
            </a:lvl1pPr>
            <a:lvl2pPr>
              <a:buClr>
                <a:srgbClr val="FF0066"/>
              </a:buClr>
              <a:defRPr/>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ußzeilenplatzhalt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Foliennummernplatzhalter 6"/>
          <p:cNvSpPr>
            <a:spLocks noGrp="1"/>
          </p:cNvSpPr>
          <p:nvPr>
            <p:ph type="sldNum" sz="quarter" idx="12"/>
          </p:nvPr>
        </p:nvSpPr>
        <p:spPr>
          <a:xfrm>
            <a:off x="6553200" y="6248400"/>
            <a:ext cx="2133600" cy="457200"/>
          </a:xfrm>
        </p:spPr>
        <p:txBody>
          <a:bodyPr/>
          <a:lstStyle>
            <a:lvl1pPr>
              <a:defRPr/>
            </a:lvl1pPr>
          </a:lstStyle>
          <a:p>
            <a:fld id="{2834177B-B81D-4361-A2BD-BB2C49B615C4}" type="slidenum">
              <a:rPr lang="en-US"/>
              <a:pPr/>
              <a:t>‹#›</a:t>
            </a:fld>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144" y="6361856"/>
            <a:ext cx="30241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pPr>
              <a:defRPr/>
            </a:pPr>
            <a:fld id="{AC35A79A-E2F8-488E-9942-B7EC5B218AA2}" type="datetimeFigureOut">
              <a:rPr lang="de-DE" smtClean="0">
                <a:solidFill>
                  <a:prstClr val="black"/>
                </a:solidFill>
              </a:rPr>
              <a:pPr>
                <a:defRPr/>
              </a:pPr>
              <a:t>13.09.2012</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A871CBD2-2F88-4213-BD35-E748DC18524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46873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a:defRPr/>
            </a:pPr>
            <a:fld id="{0C763E94-36D0-4A72-8B00-5E91837E1AC5}" type="datetimeFigureOut">
              <a:rPr lang="de-DE" smtClean="0">
                <a:solidFill>
                  <a:prstClr val="black"/>
                </a:solidFill>
              </a:rPr>
              <a:pPr>
                <a:defRPr/>
              </a:pPr>
              <a:t>13.09.2012</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33F7CFD9-265A-4975-B8C5-7CDEF253526D}" type="slidenum">
              <a:rPr lang="en-GB" smtClean="0">
                <a:solidFill>
                  <a:srgbClr val="1F497D"/>
                </a:solidFill>
              </a:rPr>
              <a:pPr>
                <a:defRPr/>
              </a:pPr>
              <a:t>‹#›</a:t>
            </a:fld>
            <a:endParaRPr lang="en-GB">
              <a:solidFill>
                <a:srgbClr val="1F497D"/>
              </a:solidFill>
            </a:endParaRPr>
          </a:p>
        </p:txBody>
      </p:sp>
    </p:spTree>
    <p:extLst>
      <p:ext uri="{BB962C8B-B14F-4D97-AF65-F5344CB8AC3E}">
        <p14:creationId xmlns:p14="http://schemas.microsoft.com/office/powerpoint/2010/main" val="332360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7" name="Date Placeholder 6"/>
          <p:cNvSpPr>
            <a:spLocks noGrp="1"/>
          </p:cNvSpPr>
          <p:nvPr>
            <p:ph type="dt" sz="half" idx="10"/>
          </p:nvPr>
        </p:nvSpPr>
        <p:spPr/>
        <p:txBody>
          <a:bodyPr/>
          <a:lstStyle/>
          <a:p>
            <a:fld id="{BAD40676-6487-4BD9-AD68-5B8DE2A725C2}" type="datetimeFigureOut">
              <a:rPr lang="de-DE" smtClean="0">
                <a:solidFill>
                  <a:prstClr val="black"/>
                </a:solidFill>
              </a:rPr>
              <a:pPr/>
              <a:t>13.09.2012</a:t>
            </a:fld>
            <a:endParaRPr lang="de-DE">
              <a:solidFill>
                <a:prstClr val="black"/>
              </a:solidFill>
            </a:endParaRPr>
          </a:p>
        </p:txBody>
      </p:sp>
      <p:sp>
        <p:nvSpPr>
          <p:cNvPr id="8" name="Slide Number Placeholder 7"/>
          <p:cNvSpPr>
            <a:spLocks noGrp="1"/>
          </p:cNvSpPr>
          <p:nvPr>
            <p:ph type="sldNum" sz="quarter" idx="11"/>
          </p:nvPr>
        </p:nvSpPr>
        <p:spPr/>
        <p:txBody>
          <a:bodyPr/>
          <a:lstStyle/>
          <a:p>
            <a:fld id="{D95DB793-E384-4E55-A87D-A9BAED246799}" type="slidenum">
              <a:rPr lang="de-DE" smtClean="0">
                <a:solidFill>
                  <a:srgbClr val="1F497D"/>
                </a:solidFill>
              </a:rPr>
              <a:pPr/>
              <a:t>‹#›</a:t>
            </a:fld>
            <a:endParaRPr lang="de-DE">
              <a:solidFill>
                <a:srgbClr val="1F497D"/>
              </a:solidFill>
            </a:endParaRPr>
          </a:p>
        </p:txBody>
      </p:sp>
      <p:sp>
        <p:nvSpPr>
          <p:cNvPr id="9" name="Footer Placeholder 8"/>
          <p:cNvSpPr>
            <a:spLocks noGrp="1"/>
          </p:cNvSpPr>
          <p:nvPr>
            <p:ph type="ftr" sz="quarter" idx="12"/>
          </p:nvPr>
        </p:nvSpPr>
        <p:spPr/>
        <p:txBody>
          <a:bodyPr/>
          <a:lstStyle/>
          <a:p>
            <a:endParaRPr lang="de-DE">
              <a:solidFill>
                <a:prstClr val="black"/>
              </a:solidFill>
            </a:endParaRPr>
          </a:p>
        </p:txBody>
      </p:sp>
    </p:spTree>
    <p:extLst>
      <p:ext uri="{BB962C8B-B14F-4D97-AF65-F5344CB8AC3E}">
        <p14:creationId xmlns:p14="http://schemas.microsoft.com/office/powerpoint/2010/main" val="188766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pPr>
              <a:defRPr/>
            </a:pPr>
            <a:fld id="{1A9A18C6-B0D6-4165-97A6-94A3293915DB}" type="datetimeFigureOut">
              <a:rPr lang="de-DE" smtClean="0">
                <a:solidFill>
                  <a:prstClr val="black"/>
                </a:solidFill>
              </a:rPr>
              <a:pPr>
                <a:defRPr/>
              </a:pPr>
              <a:t>13.09.2012</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9DF8573A-958F-4705-8E6D-8B209E19C424}" type="slidenum">
              <a:rPr lang="en-GB" smtClean="0">
                <a:solidFill>
                  <a:srgbClr val="1F497D"/>
                </a:solidFill>
              </a:rPr>
              <a:pPr>
                <a:defRPr/>
              </a:pPr>
              <a:t>‹#›</a:t>
            </a:fld>
            <a:endParaRPr lang="en-GB">
              <a:solidFill>
                <a:srgbClr val="1F497D"/>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112" y="6381328"/>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844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de-DE" smtClean="0"/>
              <a:t>Textmasterformat bearbeiten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pPr>
              <a:defRPr/>
            </a:pPr>
            <a:fld id="{3CF3498D-4604-4AAB-9788-49B092EDC4BD}" type="datetimeFigureOut">
              <a:rPr lang="de-DE" smtClean="0">
                <a:solidFill>
                  <a:prstClr val="black"/>
                </a:solidFill>
              </a:rPr>
              <a:pPr>
                <a:defRPr/>
              </a:pPr>
              <a:t>13.09.2012</a:t>
            </a:fld>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540D815C-FC22-45B5-8D90-89E0664CAFCC}" type="slidenum">
              <a:rPr lang="en-GB" smtClean="0">
                <a:solidFill>
                  <a:srgbClr val="1F497D"/>
                </a:solidFill>
              </a:rPr>
              <a:pPr>
                <a:defRPr/>
              </a:pPr>
              <a:t>‹#›</a:t>
            </a:fld>
            <a:endParaRPr lang="en-GB">
              <a:solidFill>
                <a:srgbClr val="1F497D"/>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112" y="6381328"/>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88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pPr>
              <a:defRPr/>
            </a:pPr>
            <a:fld id="{CCA1B764-6198-46DA-A515-A19C6ADACC88}" type="datetimeFigureOut">
              <a:rPr lang="de-DE" smtClean="0">
                <a:solidFill>
                  <a:prstClr val="black"/>
                </a:solidFill>
              </a:rPr>
              <a:pPr>
                <a:defRPr/>
              </a:pPr>
              <a:t>13.09.2012</a:t>
            </a:fld>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4BAB7CC7-EF4E-45B5-A764-2DA6D59D4D07}" type="slidenum">
              <a:rPr lang="en-GB" smtClean="0">
                <a:solidFill>
                  <a:srgbClr val="1F497D"/>
                </a:solidFill>
              </a:rPr>
              <a:pPr>
                <a:defRPr/>
              </a:pPr>
              <a:t>‹#›</a:t>
            </a:fld>
            <a:endParaRPr lang="en-GB">
              <a:solidFill>
                <a:srgbClr val="1F497D"/>
              </a:solidFill>
            </a:endParaRP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6136" y="6381328"/>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247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D6EADD-1579-42DD-B531-F0163B93EBA7}" type="datetimeFigureOut">
              <a:rPr lang="de-DE" smtClean="0">
                <a:solidFill>
                  <a:prstClr val="black"/>
                </a:solidFill>
              </a:rPr>
              <a:pPr>
                <a:defRPr/>
              </a:pPr>
              <a:t>13.09.2012</a:t>
            </a:fld>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EB76F7A8-51EF-49D2-8D13-0E4E67D8BA7B}" type="slidenum">
              <a:rPr lang="en-GB" smtClean="0">
                <a:solidFill>
                  <a:srgbClr val="1F497D"/>
                </a:solidFill>
              </a:rPr>
              <a:pPr>
                <a:defRPr/>
              </a:pPr>
              <a:t>‹#›</a:t>
            </a:fld>
            <a:endParaRPr lang="en-GB">
              <a:solidFill>
                <a:srgbClr val="1F497D"/>
              </a:solidFill>
            </a:endParaRPr>
          </a:p>
        </p:txBody>
      </p:sp>
    </p:spTree>
    <p:extLst>
      <p:ext uri="{BB962C8B-B14F-4D97-AF65-F5344CB8AC3E}">
        <p14:creationId xmlns:p14="http://schemas.microsoft.com/office/powerpoint/2010/main" val="407683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solidFill>
                  <a:srgbClr val="000099"/>
                </a:solidFill>
              </a:defRPr>
            </a:lvl1pPr>
          </a:lstStyle>
          <a:p>
            <a:r>
              <a:rPr kumimoji="0" lang="de-DE" dirty="0" smtClean="0"/>
              <a:t>Titelmasterformat durch Klicken bearbeiten</a:t>
            </a:r>
            <a:endParaRPr kumimoji="0" lang="en-US" dirty="0"/>
          </a:p>
        </p:txBody>
      </p:sp>
      <p:sp>
        <p:nvSpPr>
          <p:cNvPr id="4" name="Datumsplatzhalter 3"/>
          <p:cNvSpPr>
            <a:spLocks noGrp="1"/>
          </p:cNvSpPr>
          <p:nvPr>
            <p:ph type="dt" sz="half" idx="10"/>
          </p:nvPr>
        </p:nvSpPr>
        <p:spPr/>
        <p:txBody>
          <a:bodyPr/>
          <a:lstStyle/>
          <a:p>
            <a:pPr>
              <a:defRPr/>
            </a:pPr>
            <a:fld id="{2DC2462E-00C9-44CD-A84A-FE52918D5296}" type="datetimeFigureOut">
              <a:rPr lang="de-DE" smtClean="0"/>
              <a:pPr>
                <a:defRPr/>
              </a:pPr>
              <a:t>13.09.2012</a:t>
            </a:fld>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CD9A0956-B940-4E42-B5CB-D50F0294169E}" type="slidenum">
              <a:rPr lang="en-US" smtClean="0"/>
              <a:pPr>
                <a:defRPr/>
              </a:pPr>
              <a:t>‹#›</a:t>
            </a:fld>
            <a:endParaRPr lang="en-US"/>
          </a:p>
        </p:txBody>
      </p:sp>
      <p:sp>
        <p:nvSpPr>
          <p:cNvPr id="8" name="Inhaltsplatzhalter 7"/>
          <p:cNvSpPr>
            <a:spLocks noGrp="1"/>
          </p:cNvSpPr>
          <p:nvPr>
            <p:ph sz="quarter" idx="1"/>
          </p:nvPr>
        </p:nvSpPr>
        <p:spPr>
          <a:xfrm>
            <a:off x="457200" y="1219200"/>
            <a:ext cx="8229600" cy="4937760"/>
          </a:xfrm>
        </p:spPr>
        <p:txBody>
          <a:bodyPr/>
          <a:lstStyle>
            <a:lvl1pPr>
              <a:buClr>
                <a:srgbClr val="0000FF"/>
              </a:buClr>
              <a:defRPr/>
            </a:lvl1pPr>
            <a:lvl2pPr>
              <a:buClr>
                <a:srgbClr val="FF0066"/>
              </a:buClr>
              <a:defRPr/>
            </a:lvl2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pic>
        <p:nvPicPr>
          <p:cNvPr id="9" name="Grafik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2" y="6381328"/>
            <a:ext cx="2232248" cy="476672"/>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pPr>
              <a:defRPr/>
            </a:pPr>
            <a:fld id="{8243F92B-8A58-4B8F-8C71-7D554B4435DE}" type="datetimeFigureOut">
              <a:rPr lang="de-DE" smtClean="0">
                <a:solidFill>
                  <a:prstClr val="black"/>
                </a:solidFill>
              </a:rPr>
              <a:pPr>
                <a:defRPr/>
              </a:pPr>
              <a:t>13.09.2012</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3D68A690-7E1D-4D93-9212-5F26F7A5E7E3}" type="slidenum">
              <a:rPr lang="en-GB" smtClean="0">
                <a:solidFill>
                  <a:srgbClr val="1F497D"/>
                </a:solidFill>
              </a:rPr>
              <a:pPr>
                <a:defRPr/>
              </a:pPr>
              <a:t>‹#›</a:t>
            </a:fld>
            <a:endParaRPr lang="en-GB">
              <a:solidFill>
                <a:srgbClr val="1F497D"/>
              </a:solidFill>
            </a:endParaRPr>
          </a:p>
        </p:txBody>
      </p:sp>
      <p:sp>
        <p:nvSpPr>
          <p:cNvPr id="8" name="Title 7"/>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2815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pPr>
              <a:defRPr/>
            </a:pPr>
            <a:fld id="{A0BA7931-0252-4572-A517-65F2F6601A6D}" type="datetimeFigureOut">
              <a:rPr lang="de-DE" smtClean="0">
                <a:solidFill>
                  <a:prstClr val="black"/>
                </a:solidFill>
              </a:rPr>
              <a:pPr>
                <a:defRPr/>
              </a:pPr>
              <a:t>13.09.2012</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9CEFC0EE-5603-4CE9-856C-3FEC1D412C81}" type="slidenum">
              <a:rPr lang="en-GB" smtClean="0">
                <a:solidFill>
                  <a:prstClr val="black"/>
                </a:solidFill>
              </a:rPr>
              <a:pPr>
                <a:defRPr/>
              </a:pPr>
              <a:t>‹#›</a:t>
            </a:fld>
            <a:endParaRPr lang="en-GB">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de-DE" smtClean="0"/>
              <a:t>Titelmasterformat durch Klicken bearbeiten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02007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pPr>
              <a:defRPr/>
            </a:pPr>
            <a:fld id="{D67A2F3E-8307-4FAC-A344-2714242CB441}" type="datetimeFigureOut">
              <a:rPr lang="de-DE" smtClean="0">
                <a:solidFill>
                  <a:prstClr val="black"/>
                </a:solidFill>
              </a:rPr>
              <a:pPr>
                <a:defRPr/>
              </a:pPr>
              <a:t>13.09.2012</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20FCC28E-5571-4411-A7B2-F76CC20B45F1}" type="slidenum">
              <a:rPr lang="en-GB" smtClean="0">
                <a:solidFill>
                  <a:srgbClr val="1F497D"/>
                </a:solidFill>
              </a:rPr>
              <a:pPr>
                <a:defRPr/>
              </a:pPr>
              <a:t>‹#›</a:t>
            </a:fld>
            <a:endParaRPr lang="en-GB">
              <a:solidFill>
                <a:srgbClr val="1F497D"/>
              </a:solidFill>
            </a:endParaRPr>
          </a:p>
        </p:txBody>
      </p:sp>
    </p:spTree>
    <p:extLst>
      <p:ext uri="{BB962C8B-B14F-4D97-AF65-F5344CB8AC3E}">
        <p14:creationId xmlns:p14="http://schemas.microsoft.com/office/powerpoint/2010/main" val="572516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pPr>
              <a:defRPr/>
            </a:pPr>
            <a:fld id="{6AF5294A-752C-4BBC-83DB-4BC00B2BB3CB}" type="datetimeFigureOut">
              <a:rPr lang="de-DE" smtClean="0">
                <a:solidFill>
                  <a:prstClr val="black"/>
                </a:solidFill>
              </a:rPr>
              <a:pPr>
                <a:defRPr/>
              </a:pPr>
              <a:t>13.09.2012</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FCBF6455-5B87-40A8-BCAB-7D24D0968E24}" type="slidenum">
              <a:rPr lang="en-GB" smtClean="0">
                <a:solidFill>
                  <a:srgbClr val="1F497D"/>
                </a:solidFill>
              </a:rPr>
              <a:pPr>
                <a:defRPr/>
              </a:pPr>
              <a:t>‹#›</a:t>
            </a:fld>
            <a:endParaRPr lang="en-GB">
              <a:solidFill>
                <a:srgbClr val="1F497D"/>
              </a:solidFill>
            </a:endParaRPr>
          </a:p>
        </p:txBody>
      </p:sp>
    </p:spTree>
    <p:extLst>
      <p:ext uri="{BB962C8B-B14F-4D97-AF65-F5344CB8AC3E}">
        <p14:creationId xmlns:p14="http://schemas.microsoft.com/office/powerpoint/2010/main" val="22022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a:xfrm>
            <a:off x="6400800" y="6355080"/>
            <a:ext cx="2286000" cy="365760"/>
          </a:xfrm>
        </p:spPr>
        <p:txBody>
          <a:bodyPr/>
          <a:lstStyle/>
          <a:p>
            <a:pPr>
              <a:defRPr/>
            </a:pPr>
            <a:fld id="{3E49C66A-243C-4FD8-8EB6-F17CD32037D0}" type="datetimeFigureOut">
              <a:rPr lang="de-DE" smtClean="0"/>
              <a:pPr>
                <a:defRPr/>
              </a:pPr>
              <a:t>13.09.2012</a:t>
            </a:fld>
            <a:endParaRPr lang="en-US" dirty="0"/>
          </a:p>
        </p:txBody>
      </p:sp>
      <p:sp>
        <p:nvSpPr>
          <p:cNvPr id="5" name="Fußzeilenplatzhalter 4"/>
          <p:cNvSpPr>
            <a:spLocks noGrp="1"/>
          </p:cNvSpPr>
          <p:nvPr>
            <p:ph type="ftr" sz="quarter" idx="11"/>
          </p:nvPr>
        </p:nvSpPr>
        <p:spPr>
          <a:xfrm>
            <a:off x="2898648" y="6355080"/>
            <a:ext cx="3474720" cy="365760"/>
          </a:xfrm>
        </p:spPr>
        <p:txBody>
          <a:bodyPr/>
          <a:lstStyle/>
          <a:p>
            <a:pPr>
              <a:defRPr/>
            </a:pPr>
            <a:endParaRPr lang="en-US"/>
          </a:p>
        </p:txBody>
      </p:sp>
      <p:sp>
        <p:nvSpPr>
          <p:cNvPr id="6" name="Foliennummernplatzhalter 5"/>
          <p:cNvSpPr>
            <a:spLocks noGrp="1"/>
          </p:cNvSpPr>
          <p:nvPr>
            <p:ph type="sldNum" sz="quarter" idx="12"/>
          </p:nvPr>
        </p:nvSpPr>
        <p:spPr>
          <a:xfrm>
            <a:off x="1069848" y="6355080"/>
            <a:ext cx="1520952" cy="365760"/>
          </a:xfrm>
        </p:spPr>
        <p:txBody>
          <a:bodyPr/>
          <a:lstStyle/>
          <a:p>
            <a:pPr>
              <a:defRPr/>
            </a:pPr>
            <a:fld id="{AB9E6AD2-BCE9-4321-BB9C-680BF97A2E19}" type="slidenum">
              <a:rPr lang="en-US" smtClean="0"/>
              <a:pPr>
                <a:defRPr/>
              </a:pPr>
              <a:t>‹#›</a:t>
            </a:fld>
            <a:endParaRPr lang="en-US"/>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Grafik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6256" y="6353944"/>
            <a:ext cx="2088232" cy="504056"/>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lvl1pPr>
              <a:defRPr b="1">
                <a:solidFill>
                  <a:srgbClr val="000099"/>
                </a:solidFill>
              </a:defRPr>
            </a:lvl1pPr>
          </a:lstStyle>
          <a:p>
            <a:r>
              <a:rPr kumimoji="0" lang="de-DE" dirty="0" smtClean="0"/>
              <a:t>Titelmasterformat durch Klicken bearbeiten</a:t>
            </a:r>
            <a:endParaRPr kumimoji="0" lang="en-US" dirty="0"/>
          </a:p>
        </p:txBody>
      </p:sp>
      <p:sp>
        <p:nvSpPr>
          <p:cNvPr id="5" name="Datumsplatzhalter 4"/>
          <p:cNvSpPr>
            <a:spLocks noGrp="1"/>
          </p:cNvSpPr>
          <p:nvPr>
            <p:ph type="dt" sz="half" idx="10"/>
          </p:nvPr>
        </p:nvSpPr>
        <p:spPr/>
        <p:txBody>
          <a:bodyPr/>
          <a:lstStyle/>
          <a:p>
            <a:pPr>
              <a:defRPr/>
            </a:pPr>
            <a:fld id="{293C7C06-FA99-48BA-9D1B-3CD408E6B451}" type="datetimeFigureOut">
              <a:rPr lang="de-DE" smtClean="0"/>
              <a:pPr>
                <a:defRPr/>
              </a:pPr>
              <a:t>13.09.2012</a:t>
            </a:fld>
            <a:endParaRPr lang="en-US" dirty="0"/>
          </a:p>
        </p:txBody>
      </p:sp>
      <p:sp>
        <p:nvSpPr>
          <p:cNvPr id="6" name="Fußzeilenplatzhalter 5"/>
          <p:cNvSpPr>
            <a:spLocks noGrp="1"/>
          </p:cNvSpPr>
          <p:nvPr>
            <p:ph type="ftr" sz="quarter" idx="11"/>
          </p:nvPr>
        </p:nvSpPr>
        <p:spPr/>
        <p:txBody>
          <a:bodyPr/>
          <a:lstStyle/>
          <a:p>
            <a:pPr>
              <a:defRPr/>
            </a:pPr>
            <a:endParaRPr lang="en-US" dirty="0"/>
          </a:p>
        </p:txBody>
      </p:sp>
      <p:sp>
        <p:nvSpPr>
          <p:cNvPr id="7" name="Foliennummernplatzhalter 6"/>
          <p:cNvSpPr>
            <a:spLocks noGrp="1"/>
          </p:cNvSpPr>
          <p:nvPr>
            <p:ph type="sldNum" sz="quarter" idx="12"/>
          </p:nvPr>
        </p:nvSpPr>
        <p:spPr/>
        <p:txBody>
          <a:bodyPr/>
          <a:lstStyle/>
          <a:p>
            <a:pPr>
              <a:defRPr/>
            </a:pPr>
            <a:fld id="{8C846EA5-0668-4F13-8C1B-D97FA7CCE36C}" type="slidenum">
              <a:rPr lang="en-US" smtClean="0"/>
              <a:pPr>
                <a:defRPr/>
              </a:pPr>
              <a:t>‹#›</a:t>
            </a:fld>
            <a:endParaRPr lang="en-US"/>
          </a:p>
        </p:txBody>
      </p:sp>
      <p:sp>
        <p:nvSpPr>
          <p:cNvPr id="9" name="Inhaltsplatzhalter 8"/>
          <p:cNvSpPr>
            <a:spLocks noGrp="1"/>
          </p:cNvSpPr>
          <p:nvPr>
            <p:ph sz="quarter" idx="1"/>
          </p:nvPr>
        </p:nvSpPr>
        <p:spPr>
          <a:xfrm>
            <a:off x="457200" y="1219200"/>
            <a:ext cx="4041648" cy="4937760"/>
          </a:xfrm>
        </p:spPr>
        <p:txBody>
          <a:bodyPr/>
          <a:lstStyle>
            <a:lvl1pPr>
              <a:buClr>
                <a:srgbClr val="0000FF"/>
              </a:buClr>
              <a:defRPr/>
            </a:lvl1pPr>
            <a:lvl2pPr>
              <a:buClr>
                <a:srgbClr val="FF0066"/>
              </a:buClr>
              <a:defRPr/>
            </a:lvl2pPr>
            <a:lvl3pPr>
              <a:buClr>
                <a:schemeClr val="bg2">
                  <a:lumMod val="25000"/>
                </a:schemeClr>
              </a:buClr>
              <a:defRPr/>
            </a:lvl3pPr>
            <a:lvl4pPr>
              <a:buClr>
                <a:srgbClr val="7030A0"/>
              </a:buClr>
              <a:defRPr/>
            </a:lvl4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11" name="Inhaltsplatzhalter 10"/>
          <p:cNvSpPr>
            <a:spLocks noGrp="1"/>
          </p:cNvSpPr>
          <p:nvPr>
            <p:ph sz="quarter" idx="2"/>
          </p:nvPr>
        </p:nvSpPr>
        <p:spPr>
          <a:xfrm>
            <a:off x="4632198" y="1216152"/>
            <a:ext cx="4041648" cy="4937760"/>
          </a:xfrm>
        </p:spPr>
        <p:txBody>
          <a:bodyPr/>
          <a:lstStyle>
            <a:lvl1pPr marL="274320" marR="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lvl1pPr>
            <a:lvl2pPr marL="548640" marR="0" indent="-274320" algn="l" defTabSz="914400" rtl="0" eaLnBrk="1" fontAlgn="auto" latinLnBrk="0" hangingPunct="1">
              <a:lnSpc>
                <a:spcPct val="100000"/>
              </a:lnSpc>
              <a:spcBef>
                <a:spcPts val="500"/>
              </a:spcBef>
              <a:spcAft>
                <a:spcPts val="0"/>
              </a:spcAft>
              <a:buClr>
                <a:srgbClr val="9FB8CD"/>
              </a:buClr>
              <a:buSzPct val="76000"/>
              <a:buFont typeface="Wingdings 3"/>
              <a:buChar char=""/>
              <a:tabLst/>
              <a:defRPr/>
            </a:lvl2pPr>
            <a:lvl3pPr marL="822960" marR="0" indent="-228600" algn="l" defTabSz="914400" rtl="0" eaLnBrk="1" fontAlgn="auto" latinLnBrk="0" hangingPunct="1">
              <a:lnSpc>
                <a:spcPct val="100000"/>
              </a:lnSpc>
              <a:spcBef>
                <a:spcPts val="500"/>
              </a:spcBef>
              <a:spcAft>
                <a:spcPts val="0"/>
              </a:spcAft>
              <a:buClr>
                <a:prstClr val="white">
                  <a:shade val="50000"/>
                </a:prstClr>
              </a:buClr>
              <a:buSzPct val="76000"/>
              <a:buFont typeface="Wingdings 3"/>
              <a:buChar char=""/>
              <a:tabLst/>
              <a:defRPr/>
            </a:lvl3pPr>
            <a:lvl4pPr marL="1097280" marR="0" indent="-228600" algn="l" defTabSz="914400" rtl="0" eaLnBrk="1" fontAlgn="auto" latinLnBrk="0" hangingPunct="1">
              <a:lnSpc>
                <a:spcPct val="100000"/>
              </a:lnSpc>
              <a:spcBef>
                <a:spcPts val="400"/>
              </a:spcBef>
              <a:spcAft>
                <a:spcPts val="0"/>
              </a:spcAft>
              <a:buClr>
                <a:srgbClr val="9FB8CD">
                  <a:shade val="75000"/>
                </a:srgbClr>
              </a:buClr>
              <a:buSzPct val="70000"/>
              <a:buFont typeface="Wingdings"/>
              <a:buChar char=""/>
              <a:tabLst/>
              <a:defRPr/>
            </a:lvl4pPr>
            <a:lvl5pPr marL="1371600" marR="0" indent="-228600" algn="l" defTabSz="914400" rtl="0" eaLnBrk="1" fontAlgn="auto" latinLnBrk="0" hangingPunct="1">
              <a:lnSpc>
                <a:spcPct val="100000"/>
              </a:lnSpc>
              <a:spcBef>
                <a:spcPts val="300"/>
              </a:spcBef>
              <a:spcAft>
                <a:spcPts val="0"/>
              </a:spcAft>
              <a:buClr>
                <a:srgbClr val="9FB8CD"/>
              </a:buClr>
              <a:buSzPct val="70000"/>
              <a:buFont typeface="Wingdings"/>
              <a:buChar char=""/>
              <a:tabLst/>
              <a:defRPr/>
            </a:lvl5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pPr>
            <a:r>
              <a:rPr kumimoji="0" lang="de-DE" sz="2600" b="0" i="0" u="none" strike="noStrike" kern="1200" cap="none" spc="0" normalizeH="0" baseline="0" noProof="0" dirty="0" smtClean="0">
                <a:ln>
                  <a:noFill/>
                </a:ln>
                <a:solidFill>
                  <a:prstClr val="black"/>
                </a:solidFill>
                <a:effectLst/>
                <a:uLnTx/>
                <a:uFillTx/>
                <a:latin typeface="+mn-lt"/>
                <a:ea typeface="+mn-ea"/>
                <a:cs typeface="+mn-cs"/>
              </a:rPr>
              <a:t>Textmasterformat bearbeiten</a:t>
            </a:r>
          </a:p>
          <a:p>
            <a:pPr marL="548640" marR="0" lvl="1" indent="-274320" algn="l" defTabSz="914400" rtl="0" eaLnBrk="1" fontAlgn="auto" latinLnBrk="0" hangingPunct="1">
              <a:lnSpc>
                <a:spcPct val="100000"/>
              </a:lnSpc>
              <a:spcBef>
                <a:spcPts val="500"/>
              </a:spcBef>
              <a:spcAft>
                <a:spcPts val="0"/>
              </a:spcAft>
              <a:buClr>
                <a:srgbClr val="9FB8CD"/>
              </a:buClr>
              <a:buSzPct val="76000"/>
              <a:buFont typeface="Wingdings 3"/>
              <a:buChar char=""/>
              <a:tabLst/>
              <a:defRPr/>
            </a:pPr>
            <a:r>
              <a:rPr kumimoji="0" lang="de-DE" sz="2300" b="0" i="0" u="none" strike="noStrike" kern="1200" cap="none" spc="0" normalizeH="0" baseline="0" noProof="0" dirty="0" smtClean="0">
                <a:ln>
                  <a:noFill/>
                </a:ln>
                <a:solidFill>
                  <a:srgbClr val="464653"/>
                </a:solidFill>
                <a:effectLst/>
                <a:uLnTx/>
                <a:uFillTx/>
                <a:latin typeface="+mn-lt"/>
                <a:ea typeface="+mn-ea"/>
                <a:cs typeface="+mn-cs"/>
              </a:rPr>
              <a:t>Zweite Ebene</a:t>
            </a:r>
          </a:p>
          <a:p>
            <a:pPr marL="822960" marR="0" lvl="2" indent="-228600" algn="l" defTabSz="914400" rtl="0" eaLnBrk="1" fontAlgn="auto" latinLnBrk="0" hangingPunct="1">
              <a:lnSpc>
                <a:spcPct val="100000"/>
              </a:lnSpc>
              <a:spcBef>
                <a:spcPts val="500"/>
              </a:spcBef>
              <a:spcAft>
                <a:spcPts val="0"/>
              </a:spcAft>
              <a:buClr>
                <a:prstClr val="white">
                  <a:shade val="50000"/>
                </a:prstClr>
              </a:buClr>
              <a:buSzPct val="76000"/>
              <a:buFont typeface="Wingdings 3"/>
              <a:buChar char=""/>
              <a:tabLst/>
              <a:defRPr/>
            </a:pPr>
            <a:r>
              <a:rPr kumimoji="0" lang="de-DE" sz="2000" b="0" i="0" u="none" strike="noStrike" kern="1200" cap="none" spc="0" normalizeH="0" baseline="0" noProof="0" dirty="0" smtClean="0">
                <a:ln>
                  <a:noFill/>
                </a:ln>
                <a:solidFill>
                  <a:prstClr val="black"/>
                </a:solidFill>
                <a:effectLst/>
                <a:uLnTx/>
                <a:uFillTx/>
                <a:latin typeface="+mn-lt"/>
                <a:ea typeface="+mn-ea"/>
                <a:cs typeface="+mn-cs"/>
              </a:rPr>
              <a:t>Dritte Ebene</a:t>
            </a:r>
          </a:p>
          <a:p>
            <a:pPr marL="1097280" marR="0" lvl="3" indent="-228600" algn="l" defTabSz="914400" rtl="0" eaLnBrk="1" fontAlgn="auto" latinLnBrk="0" hangingPunct="1">
              <a:lnSpc>
                <a:spcPct val="100000"/>
              </a:lnSpc>
              <a:spcBef>
                <a:spcPts val="400"/>
              </a:spcBef>
              <a:spcAft>
                <a:spcPts val="0"/>
              </a:spcAft>
              <a:buClr>
                <a:srgbClr val="9FB8CD">
                  <a:shade val="75000"/>
                </a:srgbClr>
              </a:buClr>
              <a:buSzPct val="70000"/>
              <a:buFont typeface="Wingdings"/>
              <a:buChar char=""/>
              <a:tabLst/>
              <a:defRPr/>
            </a:pPr>
            <a:r>
              <a:rPr kumimoji="0" lang="de-DE" sz="1800" b="0" i="0" u="none" strike="noStrike" kern="1200" cap="none" spc="0" normalizeH="0" baseline="0" noProof="0" dirty="0" smtClean="0">
                <a:ln>
                  <a:noFill/>
                </a:ln>
                <a:solidFill>
                  <a:prstClr val="black"/>
                </a:solidFill>
                <a:effectLst/>
                <a:uLnTx/>
                <a:uFillTx/>
                <a:latin typeface="+mn-lt"/>
                <a:ea typeface="+mn-ea"/>
                <a:cs typeface="+mn-cs"/>
              </a:rPr>
              <a:t>Vierte Ebene</a:t>
            </a:r>
          </a:p>
          <a:p>
            <a:pPr marL="1371600" marR="0" lvl="4" indent="-228600" algn="l" defTabSz="914400" rtl="0" eaLnBrk="1" fontAlgn="auto" latinLnBrk="0" hangingPunct="1">
              <a:lnSpc>
                <a:spcPct val="100000"/>
              </a:lnSpc>
              <a:spcBef>
                <a:spcPts val="300"/>
              </a:spcBef>
              <a:spcAft>
                <a:spcPts val="0"/>
              </a:spcAft>
              <a:buClr>
                <a:srgbClr val="9FB8CD"/>
              </a:buClr>
              <a:buSzPct val="70000"/>
              <a:buFont typeface="Wingdings"/>
              <a:buChar char=""/>
              <a:tabLst/>
              <a:defRPr/>
            </a:pPr>
            <a:r>
              <a:rPr kumimoji="0" lang="de-DE" sz="1600" b="0" i="0" u="none" strike="noStrike" kern="1200" cap="none" spc="0" normalizeH="0" baseline="0" noProof="0" dirty="0" smtClean="0">
                <a:ln>
                  <a:noFill/>
                </a:ln>
                <a:solidFill>
                  <a:prstClr val="black"/>
                </a:solidFill>
                <a:effectLst/>
                <a:uLnTx/>
                <a:uFillTx/>
                <a:latin typeface="+mn-lt"/>
                <a:ea typeface="+mn-ea"/>
                <a:cs typeface="+mn-cs"/>
              </a:rPr>
              <a:t>Fünfte Ebene</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pic>
        <p:nvPicPr>
          <p:cNvPr id="10" name="Grafik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4208" y="6271642"/>
            <a:ext cx="2376264" cy="586358"/>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7" name="Datumsplatzhalter 6"/>
          <p:cNvSpPr>
            <a:spLocks noGrp="1"/>
          </p:cNvSpPr>
          <p:nvPr>
            <p:ph type="dt" sz="half" idx="10"/>
          </p:nvPr>
        </p:nvSpPr>
        <p:spPr/>
        <p:txBody>
          <a:bodyPr/>
          <a:lstStyle/>
          <a:p>
            <a:pPr>
              <a:defRPr/>
            </a:pPr>
            <a:fld id="{01AA7DFA-25ED-4F69-95D2-052C3C480CB1}" type="datetimeFigureOut">
              <a:rPr lang="de-DE" smtClean="0"/>
              <a:pPr>
                <a:defRPr/>
              </a:pPr>
              <a:t>13.09.2012</a:t>
            </a:fld>
            <a:endParaRPr lang="en-US" dirty="0"/>
          </a:p>
        </p:txBody>
      </p:sp>
      <p:sp>
        <p:nvSpPr>
          <p:cNvPr id="8" name="Fußzeilenplatzhalter 7"/>
          <p:cNvSpPr>
            <a:spLocks noGrp="1"/>
          </p:cNvSpPr>
          <p:nvPr>
            <p:ph type="ftr" sz="quarter" idx="11"/>
          </p:nvPr>
        </p:nvSpPr>
        <p:spPr/>
        <p:txBody>
          <a:bodyPr/>
          <a:lstStyle/>
          <a:p>
            <a:pPr>
              <a:defRPr/>
            </a:pPr>
            <a:endParaRPr lang="en-US"/>
          </a:p>
        </p:txBody>
      </p:sp>
      <p:sp>
        <p:nvSpPr>
          <p:cNvPr id="9" name="Foliennummernplatzhalter 8"/>
          <p:cNvSpPr>
            <a:spLocks noGrp="1"/>
          </p:cNvSpPr>
          <p:nvPr>
            <p:ph type="sldNum" sz="quarter" idx="12"/>
          </p:nvPr>
        </p:nvSpPr>
        <p:spPr/>
        <p:txBody>
          <a:bodyPr/>
          <a:lstStyle/>
          <a:p>
            <a:pPr>
              <a:defRPr/>
            </a:pPr>
            <a:fld id="{D6154E4C-24F8-4891-B247-AC772A85FA29}" type="slidenum">
              <a:rPr lang="en-US" smtClean="0"/>
              <a:pPr>
                <a:defRPr/>
              </a:pPr>
              <a:t>‹#›</a:t>
            </a:fld>
            <a:endParaRPr lang="en-US"/>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12" name="Grafik 1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16216" y="6271642"/>
            <a:ext cx="2376264" cy="58635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lvl1pPr>
              <a:defRPr b="1">
                <a:solidFill>
                  <a:srgbClr val="000099"/>
                </a:solidFill>
              </a:defRPr>
            </a:lvl1pPr>
          </a:lstStyle>
          <a:p>
            <a:r>
              <a:rPr kumimoji="0" lang="de-DE" dirty="0" smtClean="0"/>
              <a:t>Titelmasterformat durch Klicken bearbeiten</a:t>
            </a:r>
            <a:endParaRPr kumimoji="0" lang="en-US" dirty="0"/>
          </a:p>
        </p:txBody>
      </p:sp>
      <p:sp>
        <p:nvSpPr>
          <p:cNvPr id="3" name="Datumsplatzhalter 2"/>
          <p:cNvSpPr>
            <a:spLocks noGrp="1"/>
          </p:cNvSpPr>
          <p:nvPr>
            <p:ph type="dt" sz="half" idx="10"/>
          </p:nvPr>
        </p:nvSpPr>
        <p:spPr/>
        <p:txBody>
          <a:bodyPr/>
          <a:lstStyle/>
          <a:p>
            <a:pPr>
              <a:defRPr/>
            </a:pPr>
            <a:fld id="{91A81FA3-1304-42CC-93A9-B7595FFDB34A}" type="datetimeFigureOut">
              <a:rPr lang="de-DE" smtClean="0"/>
              <a:pPr>
                <a:defRPr/>
              </a:pPr>
              <a:t>13.09.2012</a:t>
            </a:fld>
            <a:endParaRPr lang="en-US" dirty="0"/>
          </a:p>
        </p:txBody>
      </p:sp>
      <p:sp>
        <p:nvSpPr>
          <p:cNvPr id="4" name="Fußzeilenplatzhalter 3"/>
          <p:cNvSpPr>
            <a:spLocks noGrp="1"/>
          </p:cNvSpPr>
          <p:nvPr>
            <p:ph type="ftr" sz="quarter" idx="11"/>
          </p:nvPr>
        </p:nvSpPr>
        <p:spPr/>
        <p:txBody>
          <a:bodyPr/>
          <a:lstStyle/>
          <a:p>
            <a:pPr>
              <a:defRPr/>
            </a:pPr>
            <a:endParaRPr lang="en-US"/>
          </a:p>
        </p:txBody>
      </p:sp>
      <p:sp>
        <p:nvSpPr>
          <p:cNvPr id="5" name="Foliennummernplatzhalter 4"/>
          <p:cNvSpPr>
            <a:spLocks noGrp="1"/>
          </p:cNvSpPr>
          <p:nvPr>
            <p:ph type="sldNum" sz="quarter" idx="12"/>
          </p:nvPr>
        </p:nvSpPr>
        <p:spPr/>
        <p:txBody>
          <a:bodyPr/>
          <a:lstStyle/>
          <a:p>
            <a:pPr>
              <a:defRPr/>
            </a:pPr>
            <a:fld id="{1472A1D1-8404-4723-BA58-0E27321E0D92}" type="slidenum">
              <a:rPr lang="en-US" smtClean="0"/>
              <a:pPr>
                <a:defRPr/>
              </a:pPr>
              <a:t>‹#›</a:t>
            </a:fld>
            <a:endParaRPr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Grafik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4" y="6093296"/>
            <a:ext cx="2376264" cy="586358"/>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BB9DE4E1-5F69-47AC-81BE-12ED3B761323}" type="datetimeFigureOut">
              <a:rPr lang="de-DE" smtClean="0"/>
              <a:pPr>
                <a:defRPr/>
              </a:pPr>
              <a:t>13.09.2012</a:t>
            </a:fld>
            <a:endParaRPr lang="en-US"/>
          </a:p>
        </p:txBody>
      </p:sp>
      <p:sp>
        <p:nvSpPr>
          <p:cNvPr id="3" name="Fußzeilenplatzhalter 2"/>
          <p:cNvSpPr>
            <a:spLocks noGrp="1"/>
          </p:cNvSpPr>
          <p:nvPr>
            <p:ph type="ftr" sz="quarter" idx="11"/>
          </p:nvPr>
        </p:nvSpPr>
        <p:spPr/>
        <p:txBody>
          <a:bodyPr/>
          <a:lstStyle/>
          <a:p>
            <a:pPr>
              <a:defRPr/>
            </a:pPr>
            <a:endParaRPr lang="en-US"/>
          </a:p>
        </p:txBody>
      </p:sp>
      <p:sp>
        <p:nvSpPr>
          <p:cNvPr id="4" name="Foliennummernplatzhalter 3"/>
          <p:cNvSpPr>
            <a:spLocks noGrp="1"/>
          </p:cNvSpPr>
          <p:nvPr>
            <p:ph type="sldNum" sz="quarter" idx="12"/>
          </p:nvPr>
        </p:nvSpPr>
        <p:spPr/>
        <p:txBody>
          <a:bodyPr/>
          <a:lstStyle/>
          <a:p>
            <a:pPr>
              <a:defRPr/>
            </a:pPr>
            <a:fld id="{F5B5A63A-A9AC-4BE4-B351-A090277BF917}" type="slidenum">
              <a:rPr lang="en-US" smtClean="0"/>
              <a:pPr>
                <a:defRPr/>
              </a:pPr>
              <a:t>‹#›</a:t>
            </a:fld>
            <a:endParaRPr lang="en-US"/>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143" y="6381328"/>
            <a:ext cx="30241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rgbClr val="000099"/>
                </a:solidFill>
                <a:latin typeface="+mn-lt"/>
                <a:ea typeface="+mn-ea"/>
                <a:cs typeface="+mn-cs"/>
              </a:defRPr>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pPr>
              <a:defRPr/>
            </a:pPr>
            <a:fld id="{DEFCE654-B8E1-44A8-B57A-0C83FFDB9B4F}" type="datetimeFigureOut">
              <a:rPr lang="de-DE" smtClean="0"/>
              <a:pPr>
                <a:defRPr/>
              </a:pPr>
              <a:t>13.09.2012</a:t>
            </a:fld>
            <a:endParaRPr lang="en-US" dirty="0"/>
          </a:p>
        </p:txBody>
      </p:sp>
      <p:sp>
        <p:nvSpPr>
          <p:cNvPr id="6" name="Fußzeilenplatzhalter 5"/>
          <p:cNvSpPr>
            <a:spLocks noGrp="1"/>
          </p:cNvSpPr>
          <p:nvPr>
            <p:ph type="ftr" sz="quarter" idx="11"/>
          </p:nvPr>
        </p:nvSpPr>
        <p:spPr/>
        <p:txBody>
          <a:bodyPr/>
          <a:lstStyle/>
          <a:p>
            <a:pPr>
              <a:defRPr/>
            </a:pPr>
            <a:endParaRPr lang="en-US"/>
          </a:p>
        </p:txBody>
      </p:sp>
      <p:sp>
        <p:nvSpPr>
          <p:cNvPr id="7" name="Foliennummernplatzhalter 6"/>
          <p:cNvSpPr>
            <a:spLocks noGrp="1"/>
          </p:cNvSpPr>
          <p:nvPr>
            <p:ph type="sldNum" sz="quarter" idx="12"/>
          </p:nvPr>
        </p:nvSpPr>
        <p:spPr/>
        <p:txBody>
          <a:bodyPr/>
          <a:lstStyle/>
          <a:p>
            <a:pPr>
              <a:defRPr/>
            </a:pPr>
            <a:fld id="{DEF47042-5F5D-45D3-BB00-74B5BF4355F9}" type="slidenum">
              <a:rPr lang="en-US" smtClean="0"/>
              <a:pPr>
                <a:defRPr/>
              </a:pPr>
              <a:t>‹#›</a:t>
            </a:fld>
            <a:endParaRPr lang="en-US"/>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143" y="6381328"/>
            <a:ext cx="30241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pPr>
              <a:defRPr/>
            </a:pPr>
            <a:fld id="{5148E3A0-1412-4853-B0C9-8EC1AD986515}" type="datetimeFigureOut">
              <a:rPr lang="de-DE" smtClean="0"/>
              <a:pPr>
                <a:defRPr/>
              </a:pPr>
              <a:t>13.09.2012</a:t>
            </a:fld>
            <a:endParaRPr lang="en-US"/>
          </a:p>
        </p:txBody>
      </p:sp>
      <p:sp>
        <p:nvSpPr>
          <p:cNvPr id="6" name="Fußzeilenplatzhalter 5"/>
          <p:cNvSpPr>
            <a:spLocks noGrp="1"/>
          </p:cNvSpPr>
          <p:nvPr>
            <p:ph type="ftr" sz="quarter" idx="11"/>
          </p:nvPr>
        </p:nvSpPr>
        <p:spPr/>
        <p:txBody>
          <a:bodyPr/>
          <a:lstStyle/>
          <a:p>
            <a:pPr>
              <a:defRPr/>
            </a:pPr>
            <a:endParaRPr lang="en-US"/>
          </a:p>
        </p:txBody>
      </p:sp>
      <p:sp>
        <p:nvSpPr>
          <p:cNvPr id="7" name="Foliennummernplatzhalter 6"/>
          <p:cNvSpPr>
            <a:spLocks noGrp="1"/>
          </p:cNvSpPr>
          <p:nvPr>
            <p:ph type="sldNum" sz="quarter" idx="12"/>
          </p:nvPr>
        </p:nvSpPr>
        <p:spPr/>
        <p:txBody>
          <a:bodyPr/>
          <a:lstStyle/>
          <a:p>
            <a:pPr>
              <a:defRPr/>
            </a:pPr>
            <a:fld id="{7D1EF02F-9E7B-4CCC-A03C-5BFFECC43A0E}" type="slidenum">
              <a:rPr lang="en-US" smtClean="0"/>
              <a:pPr>
                <a:defRPr/>
              </a:pPr>
              <a:t>‹#›</a:t>
            </a:fld>
            <a:endParaRPr lang="en-US"/>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143" y="6381328"/>
            <a:ext cx="30241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152400"/>
            <a:ext cx="8229600" cy="990600"/>
          </a:xfrm>
          <a:prstGeom prst="rect">
            <a:avLst/>
          </a:prstGeom>
        </p:spPr>
        <p:txBody>
          <a:bodyPr vert="horz"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3E49C66A-243C-4FD8-8EB6-F17CD32037D0}" type="datetimeFigureOut">
              <a:rPr lang="de-DE" smtClean="0"/>
              <a:pPr>
                <a:defRPr/>
              </a:pPr>
              <a:t>13.09.2012</a:t>
            </a:fld>
            <a:endParaRPr lang="en-US"/>
          </a:p>
        </p:txBody>
      </p:sp>
      <p:sp>
        <p:nvSpPr>
          <p:cNvPr id="3" name="Fußzeilenplatzhalt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Foliennummernplatzhalt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AB9E6AD2-BCE9-4321-BB9C-680BF97A2E19}" type="slidenum">
              <a:rPr lang="en-US" smtClean="0"/>
              <a:pPr>
                <a:defRPr/>
              </a:pPr>
              <a:t>‹#›</a:t>
            </a:fld>
            <a:endParaRPr lang="en-US"/>
          </a:p>
        </p:txBody>
      </p:sp>
      <p:sp>
        <p:nvSpPr>
          <p:cNvPr id="28" name="Gerade Verbindu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Gerade Verbindung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leichschenkliges Dreiec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8"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AD40676-6487-4BD9-AD68-5B8DE2A725C2}" type="datetimeFigureOut">
              <a:rPr lang="de-DE" smtClean="0">
                <a:solidFill>
                  <a:prstClr val="black"/>
                </a:solidFill>
                <a:latin typeface="Arial" charset="0"/>
              </a:rPr>
              <a:pPr/>
              <a:t>13.09.2012</a:t>
            </a:fld>
            <a:endParaRPr lang="de-DE">
              <a:solidFill>
                <a:prstClr val="black"/>
              </a:solidFill>
              <a:latin typeface="Arial" charset="0"/>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de-DE">
              <a:solidFill>
                <a:prstClr val="black"/>
              </a:solidFill>
              <a:latin typeface="Arial" charset="0"/>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95DB793-E384-4E55-A87D-A9BAED246799}" type="slidenum">
              <a:rPr lang="de-DE" smtClean="0">
                <a:solidFill>
                  <a:srgbClr val="1F497D"/>
                </a:solidFill>
                <a:latin typeface="Arial" charset="0"/>
              </a:rPr>
              <a:pPr/>
              <a:t>‹#›</a:t>
            </a:fld>
            <a:endParaRPr lang="de-DE">
              <a:solidFill>
                <a:srgbClr val="1F497D"/>
              </a:solidFill>
              <a:latin typeface="Arial" charset="0"/>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614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50878" y="6381328"/>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510313"/>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Calibri" pitchFamily="34" charset="0"/>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rgbClr val="002060"/>
          </a:solidFill>
          <a:latin typeface="Calibri" pitchFamily="34" charset="0"/>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ceip.at/reporting-instructions/annexes-to-the-reporting-guideline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ceip.at/review-results/review-results-20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eip.at/review-of-inventories/centralised-review-stage-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www.ceip.at/fileadmin/inhalte/emep/reporting_2009/Rep_Guidelines_ECE_EB_AIR_97_e.pdf" TargetMode="External"/><Relationship Id="rId7" Type="http://schemas.openxmlformats.org/officeDocument/2006/relationships/image" Target="../media/image44.png"/><Relationship Id="rId2" Type="http://schemas.openxmlformats.org/officeDocument/2006/relationships/hyperlink" Target="http://www.eea.europa.eu/publications/emep-eea-emission-inventory-guidebook-2009" TargetMode="Externa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eea.europa.eu/eu-flag.gi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484784"/>
            <a:ext cx="8229600" cy="1800200"/>
          </a:xfrm>
        </p:spPr>
        <p:txBody>
          <a:bodyPr>
            <a:normAutofit/>
          </a:bodyPr>
          <a:lstStyle/>
          <a:p>
            <a:pPr algn="ctr" eaLnBrk="1" hangingPunct="1">
              <a:defRPr/>
            </a:pPr>
            <a:r>
              <a:rPr lang="en-GB" dirty="0" smtClean="0"/>
              <a:t> </a:t>
            </a:r>
            <a:r>
              <a:rPr lang="en-GB" sz="4000" b="1" dirty="0" smtClean="0">
                <a:solidFill>
                  <a:srgbClr val="0000FF"/>
                </a:solidFill>
                <a:effectLst>
                  <a:outerShdw blurRad="38100" dist="38100" dir="2700000" algn="tl">
                    <a:srgbClr val="C0C0C0"/>
                  </a:outerShdw>
                </a:effectLst>
                <a:latin typeface="Comic Sans MS" pitchFamily="66" charset="0"/>
              </a:rPr>
              <a:t>  Emission of pollutants into the atmosphere </a:t>
            </a:r>
            <a:endParaRPr lang="en-GB" sz="3000" b="1" dirty="0" smtClean="0">
              <a:solidFill>
                <a:srgbClr val="0000FF"/>
              </a:solidFill>
              <a:effectLst>
                <a:outerShdw blurRad="38100" dist="38100" dir="2700000" algn="tl">
                  <a:srgbClr val="C0C0C0"/>
                </a:outerShdw>
              </a:effectLst>
              <a:latin typeface="Comic Sans MS" pitchFamily="66" charset="0"/>
            </a:endParaRPr>
          </a:p>
        </p:txBody>
      </p:sp>
      <p:sp>
        <p:nvSpPr>
          <p:cNvPr id="9219" name="Rectangle 3"/>
          <p:cNvSpPr>
            <a:spLocks noGrp="1" noChangeArrowheads="1"/>
          </p:cNvSpPr>
          <p:nvPr>
            <p:ph type="subTitle" idx="4294967295"/>
          </p:nvPr>
        </p:nvSpPr>
        <p:spPr>
          <a:xfrm flipV="1">
            <a:off x="2743200" y="6467475"/>
            <a:ext cx="6400800" cy="390525"/>
          </a:xfrm>
        </p:spPr>
        <p:txBody>
          <a:bodyPr>
            <a:normAutofit fontScale="92500" lnSpcReduction="20000"/>
          </a:bodyPr>
          <a:lstStyle/>
          <a:p>
            <a:pPr eaLnBrk="1" hangingPunct="1"/>
            <a:r>
              <a:rPr lang="en-GB" dirty="0" smtClean="0"/>
              <a:t> </a:t>
            </a:r>
          </a:p>
        </p:txBody>
      </p:sp>
      <p:pic>
        <p:nvPicPr>
          <p:cNvPr id="9220" name="Picture 4" descr="CEIP_3"/>
          <p:cNvPicPr>
            <a:picLocks noChangeAspect="1" noChangeArrowheads="1"/>
          </p:cNvPicPr>
          <p:nvPr/>
        </p:nvPicPr>
        <p:blipFill>
          <a:blip r:embed="rId2" cstate="print"/>
          <a:srcRect/>
          <a:stretch>
            <a:fillRect/>
          </a:stretch>
        </p:blipFill>
        <p:spPr bwMode="auto">
          <a:xfrm>
            <a:off x="6124575" y="476672"/>
            <a:ext cx="3019425" cy="319088"/>
          </a:xfrm>
          <a:prstGeom prst="rect">
            <a:avLst/>
          </a:prstGeom>
          <a:noFill/>
          <a:ln w="9525">
            <a:noFill/>
            <a:miter lim="800000"/>
            <a:headEnd/>
            <a:tailEnd/>
          </a:ln>
        </p:spPr>
      </p:pic>
      <p:pic>
        <p:nvPicPr>
          <p:cNvPr id="9221" name="Picture 5" descr="CEIP_1"/>
          <p:cNvPicPr>
            <a:picLocks noChangeAspect="1" noChangeArrowheads="1"/>
          </p:cNvPicPr>
          <p:nvPr/>
        </p:nvPicPr>
        <p:blipFill>
          <a:blip r:embed="rId3" cstate="print"/>
          <a:srcRect/>
          <a:stretch>
            <a:fillRect/>
          </a:stretch>
        </p:blipFill>
        <p:spPr bwMode="auto">
          <a:xfrm>
            <a:off x="179388" y="3356992"/>
            <a:ext cx="8785225" cy="1008063"/>
          </a:xfrm>
          <a:prstGeom prst="rect">
            <a:avLst/>
          </a:prstGeom>
          <a:noFill/>
          <a:ln w="9525">
            <a:noFill/>
            <a:miter lim="800000"/>
            <a:headEnd/>
            <a:tailEnd/>
          </a:ln>
        </p:spPr>
      </p:pic>
      <p:pic>
        <p:nvPicPr>
          <p:cNvPr id="9222" name="Picture 6" descr="CEIP_2"/>
          <p:cNvPicPr>
            <a:picLocks noChangeAspect="1" noChangeArrowheads="1"/>
          </p:cNvPicPr>
          <p:nvPr/>
        </p:nvPicPr>
        <p:blipFill>
          <a:blip r:embed="rId4" cstate="print"/>
          <a:srcRect/>
          <a:stretch>
            <a:fillRect/>
          </a:stretch>
        </p:blipFill>
        <p:spPr bwMode="auto">
          <a:xfrm>
            <a:off x="250825" y="333375"/>
            <a:ext cx="3257195" cy="575345"/>
          </a:xfrm>
          <a:prstGeom prst="rect">
            <a:avLst/>
          </a:prstGeom>
          <a:noFill/>
          <a:ln w="9525">
            <a:noFill/>
            <a:miter lim="800000"/>
            <a:headEnd/>
            <a:tailEnd/>
          </a:ln>
        </p:spPr>
      </p:pic>
      <p:sp>
        <p:nvSpPr>
          <p:cNvPr id="9223" name="Rectangle 7"/>
          <p:cNvSpPr>
            <a:spLocks noChangeArrowheads="1"/>
          </p:cNvSpPr>
          <p:nvPr/>
        </p:nvSpPr>
        <p:spPr bwMode="auto">
          <a:xfrm>
            <a:off x="611561" y="4946650"/>
            <a:ext cx="7987928" cy="1415772"/>
          </a:xfrm>
          <a:prstGeom prst="rect">
            <a:avLst/>
          </a:prstGeom>
          <a:noFill/>
          <a:ln w="9525">
            <a:noFill/>
            <a:miter lim="800000"/>
            <a:headEnd/>
            <a:tailEnd/>
          </a:ln>
        </p:spPr>
        <p:txBody>
          <a:bodyPr wrap="square">
            <a:spAutoFit/>
          </a:bodyPr>
          <a:lstStyle/>
          <a:p>
            <a:pPr algn="ctr"/>
            <a:r>
              <a:rPr lang="en-GB" sz="2400" i="1" dirty="0">
                <a:solidFill>
                  <a:schemeClr val="tx2"/>
                </a:solidFill>
                <a:latin typeface="Comic Sans MS" pitchFamily="66" charset="0"/>
              </a:rPr>
              <a:t>Katarina </a:t>
            </a:r>
            <a:r>
              <a:rPr lang="en-GB" sz="2400" i="1" dirty="0" smtClean="0">
                <a:solidFill>
                  <a:schemeClr val="tx2"/>
                </a:solidFill>
                <a:latin typeface="Comic Sans MS" pitchFamily="66" charset="0"/>
              </a:rPr>
              <a:t>Mareckova  </a:t>
            </a:r>
            <a:br>
              <a:rPr lang="en-GB" sz="2400" i="1" dirty="0" smtClean="0">
                <a:solidFill>
                  <a:schemeClr val="tx2"/>
                </a:solidFill>
                <a:latin typeface="Comic Sans MS" pitchFamily="66" charset="0"/>
              </a:rPr>
            </a:br>
            <a:r>
              <a:rPr lang="en-GB" sz="2400" i="1" dirty="0" smtClean="0">
                <a:solidFill>
                  <a:schemeClr val="tx2"/>
                </a:solidFill>
                <a:latin typeface="Comic Sans MS" pitchFamily="66" charset="0"/>
              </a:rPr>
              <a:t>ETC  </a:t>
            </a:r>
            <a:r>
              <a:rPr lang="en-GB" sz="2400" i="1" dirty="0" err="1" smtClean="0">
                <a:solidFill>
                  <a:schemeClr val="tx2"/>
                </a:solidFill>
                <a:latin typeface="Comic Sans MS" pitchFamily="66" charset="0"/>
              </a:rPr>
              <a:t>ACM</a:t>
            </a:r>
            <a:r>
              <a:rPr lang="en-GB" sz="2400" i="1" dirty="0" smtClean="0">
                <a:solidFill>
                  <a:schemeClr val="tx2"/>
                </a:solidFill>
                <a:latin typeface="Comic Sans MS" pitchFamily="66" charset="0"/>
              </a:rPr>
              <a:t> , </a:t>
            </a:r>
            <a:r>
              <a:rPr lang="en-GB" sz="2400" i="1" dirty="0" err="1" smtClean="0">
                <a:solidFill>
                  <a:schemeClr val="tx2"/>
                </a:solidFill>
                <a:latin typeface="Comic Sans MS" pitchFamily="66" charset="0"/>
              </a:rPr>
              <a:t>Umveltbundesamt</a:t>
            </a:r>
            <a:r>
              <a:rPr lang="en-GB" sz="2400" i="1" dirty="0" smtClean="0">
                <a:solidFill>
                  <a:schemeClr val="tx2"/>
                </a:solidFill>
                <a:latin typeface="Comic Sans MS" pitchFamily="66" charset="0"/>
              </a:rPr>
              <a:t> </a:t>
            </a:r>
          </a:p>
          <a:p>
            <a:pPr algn="ctr"/>
            <a:r>
              <a:rPr lang="en-GB" sz="2400" i="1" dirty="0" smtClean="0">
                <a:solidFill>
                  <a:schemeClr val="tx2"/>
                </a:solidFill>
                <a:latin typeface="Comic Sans MS" pitchFamily="66" charset="0"/>
              </a:rPr>
              <a:t>  </a:t>
            </a:r>
            <a:r>
              <a:rPr lang="en-GB" sz="1200" i="1" dirty="0" smtClean="0">
                <a:solidFill>
                  <a:schemeClr val="tx2"/>
                </a:solidFill>
                <a:latin typeface="Comic Sans MS" pitchFamily="66" charset="0"/>
              </a:rPr>
              <a:t>24 Sept 2012, Chisinau</a:t>
            </a:r>
            <a:endParaRPr lang="en-GB" sz="1200" i="1" dirty="0">
              <a:solidFill>
                <a:schemeClr val="tx2"/>
              </a:solidFill>
              <a:latin typeface="Comic Sans MS" pitchFamily="66" charset="0"/>
            </a:endParaRPr>
          </a:p>
          <a:p>
            <a:pPr algn="ctr"/>
            <a:r>
              <a:rPr lang="en-US" sz="1400" i="1" dirty="0" smtClean="0">
                <a:solidFill>
                  <a:srgbClr val="990000"/>
                </a:solidFill>
                <a:latin typeface="Verdana" pitchFamily="34" charset="0"/>
              </a:rPr>
              <a:t> </a:t>
            </a:r>
            <a:r>
              <a:rPr lang="en-US" sz="1400" i="1" dirty="0" err="1" smtClean="0">
                <a:latin typeface="Verdana" pitchFamily="34" charset="0"/>
              </a:rPr>
              <a:t>ENPI</a:t>
            </a:r>
            <a:r>
              <a:rPr lang="en-US" sz="1400" i="1" dirty="0" smtClean="0">
                <a:latin typeface="Verdana" pitchFamily="34" charset="0"/>
              </a:rPr>
              <a:t> workshop</a:t>
            </a:r>
            <a:endParaRPr lang="en-US" sz="1400" i="1" dirty="0">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980728"/>
          </a:xfrm>
        </p:spPr>
        <p:txBody>
          <a:bodyPr>
            <a:normAutofit fontScale="90000"/>
          </a:bodyPr>
          <a:lstStyle/>
          <a:p>
            <a:r>
              <a:rPr lang="en-US" dirty="0" smtClean="0"/>
              <a:t>Existing reporting formats</a:t>
            </a:r>
            <a:br>
              <a:rPr lang="en-US" dirty="0" smtClean="0"/>
            </a:br>
            <a:r>
              <a:rPr lang="en-US" sz="1600" dirty="0">
                <a:solidFill>
                  <a:srgbClr val="0000FF"/>
                </a:solidFill>
                <a:hlinkClick r:id="rId2"/>
              </a:rPr>
              <a:t>http://www.ceip.at/reporting-instructions/annexes-to-the-reporting-guidelines/</a:t>
            </a:r>
            <a:r>
              <a:rPr lang="en-US" sz="1600" dirty="0">
                <a:solidFill>
                  <a:srgbClr val="0000FF"/>
                </a:solidFill>
              </a:rPr>
              <a:t> </a:t>
            </a:r>
            <a:br>
              <a:rPr lang="en-US" sz="1600" dirty="0">
                <a:solidFill>
                  <a:srgbClr val="0000FF"/>
                </a:solidFill>
              </a:rPr>
            </a:br>
            <a:endParaRPr lang="en-US" dirty="0"/>
          </a:p>
        </p:txBody>
      </p:sp>
      <p:sp>
        <p:nvSpPr>
          <p:cNvPr id="3" name="Textplatzhalter 2"/>
          <p:cNvSpPr>
            <a:spLocks noGrp="1"/>
          </p:cNvSpPr>
          <p:nvPr>
            <p:ph type="body" sz="half" idx="1"/>
          </p:nvPr>
        </p:nvSpPr>
        <p:spPr>
          <a:xfrm>
            <a:off x="457200" y="1268760"/>
            <a:ext cx="8229600" cy="5256584"/>
          </a:xfrm>
        </p:spPr>
        <p:txBody>
          <a:bodyPr>
            <a:normAutofit/>
          </a:bodyPr>
          <a:lstStyle/>
          <a:p>
            <a:r>
              <a:rPr lang="en-US" dirty="0" smtClean="0">
                <a:solidFill>
                  <a:srgbClr val="0000FF"/>
                </a:solidFill>
              </a:rPr>
              <a:t>NFR09  sectors, categories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sz="1800" dirty="0" smtClean="0">
              <a:solidFill>
                <a:srgbClr val="0000FF"/>
              </a:solidFill>
            </a:endParaRPr>
          </a:p>
          <a:p>
            <a:r>
              <a:rPr lang="en-US" dirty="0" smtClean="0">
                <a:solidFill>
                  <a:srgbClr val="0000FF"/>
                </a:solidFill>
              </a:rPr>
              <a:t>(E-PRTR activities, UNFCCC CRF categories,…)</a:t>
            </a:r>
            <a:endParaRPr lang="en-US" dirty="0">
              <a:solidFill>
                <a:srgbClr val="0000FF"/>
              </a:solidFill>
            </a:endParaRPr>
          </a:p>
        </p:txBody>
      </p:sp>
      <p:pic>
        <p:nvPicPr>
          <p:cNvPr id="3277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720080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40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756320"/>
          </a:xfrm>
        </p:spPr>
        <p:txBody>
          <a:bodyPr/>
          <a:lstStyle/>
          <a:p>
            <a:r>
              <a:rPr lang="en-US" dirty="0" smtClean="0"/>
              <a:t>Spatial distribution of emissions</a:t>
            </a:r>
            <a:endParaRPr lang="en-US" dirty="0"/>
          </a:p>
        </p:txBody>
      </p:sp>
      <p:sp>
        <p:nvSpPr>
          <p:cNvPr id="3" name="Inhaltsplatzhalter 2"/>
          <p:cNvSpPr>
            <a:spLocks noGrp="1"/>
          </p:cNvSpPr>
          <p:nvPr>
            <p:ph sz="quarter" idx="1"/>
          </p:nvPr>
        </p:nvSpPr>
        <p:spPr/>
        <p:txBody>
          <a:bodyPr/>
          <a:lstStyle/>
          <a:p>
            <a:endParaRPr lang="en-US" dirty="0"/>
          </a:p>
        </p:txBody>
      </p:sp>
      <p:pic>
        <p:nvPicPr>
          <p:cNvPr id="348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220" y="1080611"/>
            <a:ext cx="3697708" cy="551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511" y="1080611"/>
            <a:ext cx="3645782" cy="551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436096" y="1412776"/>
            <a:ext cx="881973"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err="1" smtClean="0"/>
              <a:t>SOx</a:t>
            </a:r>
            <a:endParaRPr lang="en-US" dirty="0"/>
          </a:p>
        </p:txBody>
      </p:sp>
      <p:sp>
        <p:nvSpPr>
          <p:cNvPr id="9" name="Textfeld 8"/>
          <p:cNvSpPr txBox="1"/>
          <p:nvPr/>
        </p:nvSpPr>
        <p:spPr>
          <a:xfrm>
            <a:off x="2555776" y="5790342"/>
            <a:ext cx="904415"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NH3</a:t>
            </a:r>
            <a:endParaRPr lang="en-US" dirty="0"/>
          </a:p>
        </p:txBody>
      </p:sp>
    </p:spTree>
    <p:extLst>
      <p:ext uri="{BB962C8B-B14F-4D97-AF65-F5344CB8AC3E}">
        <p14:creationId xmlns:p14="http://schemas.microsoft.com/office/powerpoint/2010/main" val="3686985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8964488" cy="792088"/>
          </a:xfrm>
        </p:spPr>
        <p:txBody>
          <a:bodyPr>
            <a:normAutofit fontScale="90000"/>
          </a:bodyPr>
          <a:lstStyle/>
          <a:p>
            <a:r>
              <a:rPr lang="en-US" b="1" dirty="0" smtClean="0"/>
              <a:t> Gridded emissions  - </a:t>
            </a:r>
            <a:r>
              <a:rPr lang="en-US" dirty="0" smtClean="0"/>
              <a:t>Contribution of SNAP (GNFR) sectors to total emissions</a:t>
            </a:r>
            <a:endParaRPr lang="en-US" dirty="0"/>
          </a:p>
        </p:txBody>
      </p:sp>
      <p:sp>
        <p:nvSpPr>
          <p:cNvPr id="6" name="Inhaltsplatzhalter 5"/>
          <p:cNvSpPr>
            <a:spLocks noGrp="1"/>
          </p:cNvSpPr>
          <p:nvPr>
            <p:ph sz="quarter" idx="4"/>
          </p:nvPr>
        </p:nvSpPr>
        <p:spPr>
          <a:xfrm>
            <a:off x="5544616" y="980728"/>
            <a:ext cx="3599384" cy="5404876"/>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sz="1800" dirty="0"/>
              <a:t>S1- Combustion in energy and transformation industries, </a:t>
            </a:r>
            <a:endParaRPr lang="en-US" sz="1800" dirty="0" smtClean="0"/>
          </a:p>
          <a:p>
            <a:r>
              <a:rPr lang="en-US" sz="1800" dirty="0" smtClean="0"/>
              <a:t>S2-Non-industrial </a:t>
            </a:r>
            <a:r>
              <a:rPr lang="en-US" sz="1800" dirty="0"/>
              <a:t>combustion plants, </a:t>
            </a:r>
            <a:endParaRPr lang="en-US" sz="1800" dirty="0" smtClean="0"/>
          </a:p>
          <a:p>
            <a:r>
              <a:rPr lang="en-US" sz="1800" dirty="0" smtClean="0"/>
              <a:t>S3-Combustion </a:t>
            </a:r>
            <a:r>
              <a:rPr lang="en-US" sz="1800" dirty="0"/>
              <a:t>in manufacturing industry, </a:t>
            </a:r>
            <a:endParaRPr lang="en-US" sz="1800" dirty="0" smtClean="0"/>
          </a:p>
          <a:p>
            <a:r>
              <a:rPr lang="en-US" sz="1800" dirty="0" smtClean="0"/>
              <a:t>S4-Production </a:t>
            </a:r>
            <a:r>
              <a:rPr lang="en-US" sz="1800" dirty="0"/>
              <a:t>processes, </a:t>
            </a:r>
            <a:endParaRPr lang="en-US" sz="1800" dirty="0" smtClean="0"/>
          </a:p>
          <a:p>
            <a:r>
              <a:rPr lang="en-US" sz="1800" dirty="0" smtClean="0"/>
              <a:t>S5-Extraction </a:t>
            </a:r>
            <a:r>
              <a:rPr lang="en-US" sz="1800" dirty="0"/>
              <a:t>and distribution of fossil fuels and geothermal </a:t>
            </a:r>
            <a:r>
              <a:rPr lang="en-US" sz="1800" dirty="0" smtClean="0"/>
              <a:t>energy</a:t>
            </a:r>
          </a:p>
          <a:p>
            <a:r>
              <a:rPr lang="en-US" sz="1800" dirty="0"/>
              <a:t>S6-Solvent use and other product use, </a:t>
            </a:r>
            <a:endParaRPr lang="en-US" sz="1800" dirty="0" smtClean="0"/>
          </a:p>
          <a:p>
            <a:r>
              <a:rPr lang="en-US" sz="1800" dirty="0" smtClean="0"/>
              <a:t>S7-Road transport</a:t>
            </a:r>
          </a:p>
          <a:p>
            <a:r>
              <a:rPr lang="en-US" sz="1800" dirty="0" smtClean="0"/>
              <a:t>S8-Other </a:t>
            </a:r>
            <a:r>
              <a:rPr lang="en-US" sz="1800" dirty="0"/>
              <a:t>mobile sources and machinery</a:t>
            </a:r>
            <a:r>
              <a:rPr lang="en-US" sz="1800" dirty="0" smtClean="0"/>
              <a:t>,</a:t>
            </a:r>
          </a:p>
          <a:p>
            <a:r>
              <a:rPr lang="en-US" sz="1800" dirty="0" smtClean="0"/>
              <a:t>S9-Waste </a:t>
            </a:r>
            <a:r>
              <a:rPr lang="en-US" sz="1800" dirty="0"/>
              <a:t>treatment and </a:t>
            </a:r>
            <a:r>
              <a:rPr lang="en-US" sz="1800" dirty="0" smtClean="0"/>
              <a:t>disposal</a:t>
            </a:r>
          </a:p>
          <a:p>
            <a:r>
              <a:rPr lang="en-US" sz="1800" dirty="0" smtClean="0"/>
              <a:t>S10-Agriculture</a:t>
            </a:r>
            <a:endParaRPr lang="en-US" sz="18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5544616" cy="526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984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Reporting of LPS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1158220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95536" y="2564903"/>
            <a:ext cx="5112568" cy="374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58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3600400" cy="882351"/>
          </a:xfrm>
        </p:spPr>
        <p:style>
          <a:lnRef idx="1">
            <a:schemeClr val="accent2"/>
          </a:lnRef>
          <a:fillRef idx="2">
            <a:schemeClr val="accent2"/>
          </a:fillRef>
          <a:effectRef idx="1">
            <a:schemeClr val="accent2"/>
          </a:effectRef>
          <a:fontRef idx="minor">
            <a:schemeClr val="dk1"/>
          </a:fontRef>
        </p:style>
        <p:txBody>
          <a:bodyPr>
            <a:noAutofit/>
          </a:bodyPr>
          <a:lstStyle/>
          <a:p>
            <a:r>
              <a:rPr lang="en-US" sz="2400" dirty="0" smtClean="0"/>
              <a:t>Quality parameters</a:t>
            </a:r>
            <a:br>
              <a:rPr lang="en-US" sz="2400" dirty="0" smtClean="0"/>
            </a:br>
            <a:r>
              <a:rPr lang="en-US" sz="2400" dirty="0" smtClean="0"/>
              <a:t>of emission inventory</a:t>
            </a:r>
            <a:endParaRPr lang="en-US" sz="2400" dirty="0"/>
          </a:p>
        </p:txBody>
      </p:sp>
      <p:sp>
        <p:nvSpPr>
          <p:cNvPr id="3" name="Inhaltsplatzhalter 2"/>
          <p:cNvSpPr>
            <a:spLocks noGrp="1"/>
          </p:cNvSpPr>
          <p:nvPr>
            <p:ph sz="quarter" idx="1"/>
          </p:nvPr>
        </p:nvSpPr>
        <p:spPr>
          <a:xfrm>
            <a:off x="251520" y="1219200"/>
            <a:ext cx="3528392" cy="4937760"/>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en-US" b="1" dirty="0"/>
              <a:t>T TCCCA</a:t>
            </a:r>
            <a:endParaRPr lang="de-DE" b="1" dirty="0" smtClean="0"/>
          </a:p>
          <a:p>
            <a:pPr>
              <a:lnSpc>
                <a:spcPct val="150000"/>
              </a:lnSpc>
            </a:pPr>
            <a:r>
              <a:rPr lang="de-DE" dirty="0" err="1" smtClean="0"/>
              <a:t>Timeliness</a:t>
            </a:r>
            <a:r>
              <a:rPr lang="de-DE" dirty="0" smtClean="0"/>
              <a:t>  </a:t>
            </a:r>
          </a:p>
          <a:p>
            <a:pPr>
              <a:lnSpc>
                <a:spcPct val="150000"/>
              </a:lnSpc>
            </a:pPr>
            <a:r>
              <a:rPr lang="de-DE" dirty="0" err="1" smtClean="0"/>
              <a:t>Transparency</a:t>
            </a:r>
            <a:r>
              <a:rPr lang="de-DE" dirty="0" smtClean="0"/>
              <a:t> </a:t>
            </a:r>
          </a:p>
          <a:p>
            <a:pPr>
              <a:lnSpc>
                <a:spcPct val="150000"/>
              </a:lnSpc>
            </a:pPr>
            <a:r>
              <a:rPr lang="de-DE" dirty="0" err="1" smtClean="0"/>
              <a:t>Consistency</a:t>
            </a:r>
            <a:r>
              <a:rPr lang="de-DE" dirty="0" smtClean="0"/>
              <a:t>  </a:t>
            </a:r>
          </a:p>
          <a:p>
            <a:pPr>
              <a:lnSpc>
                <a:spcPct val="150000"/>
              </a:lnSpc>
            </a:pPr>
            <a:r>
              <a:rPr lang="de-DE" dirty="0" err="1" smtClean="0"/>
              <a:t>Comparability</a:t>
            </a:r>
            <a:r>
              <a:rPr lang="de-DE" dirty="0" smtClean="0"/>
              <a:t>   </a:t>
            </a:r>
          </a:p>
          <a:p>
            <a:pPr>
              <a:lnSpc>
                <a:spcPct val="150000"/>
              </a:lnSpc>
            </a:pPr>
            <a:r>
              <a:rPr lang="de-DE" dirty="0" err="1" smtClean="0"/>
              <a:t>Completeness</a:t>
            </a:r>
            <a:r>
              <a:rPr lang="de-DE" dirty="0" smtClean="0"/>
              <a:t> </a:t>
            </a:r>
            <a:r>
              <a:rPr lang="de-DE" dirty="0" err="1"/>
              <a:t>and</a:t>
            </a:r>
            <a:r>
              <a:rPr lang="de-DE" dirty="0"/>
              <a:t> </a:t>
            </a:r>
            <a:endParaRPr lang="de-DE" dirty="0" smtClean="0"/>
          </a:p>
          <a:p>
            <a:pPr>
              <a:lnSpc>
                <a:spcPct val="150000"/>
              </a:lnSpc>
            </a:pPr>
            <a:r>
              <a:rPr lang="de-DE" dirty="0" err="1" smtClean="0"/>
              <a:t>Accuracy</a:t>
            </a:r>
            <a:r>
              <a:rPr lang="de-DE" dirty="0" smtClean="0"/>
              <a:t> </a:t>
            </a:r>
            <a:endParaRPr lang="de-DE" dirty="0"/>
          </a:p>
          <a:p>
            <a:endParaRPr lang="en-US" dirty="0"/>
          </a:p>
        </p:txBody>
      </p:sp>
      <p:sp>
        <p:nvSpPr>
          <p:cNvPr id="4" name="Inhaltsplatzhalter 3"/>
          <p:cNvSpPr>
            <a:spLocks noGrp="1"/>
          </p:cNvSpPr>
          <p:nvPr>
            <p:ph sz="quarter" idx="2"/>
          </p:nvPr>
        </p:nvSpPr>
        <p:spPr>
          <a:xfrm>
            <a:off x="4211961" y="1216152"/>
            <a:ext cx="4750488" cy="4937760"/>
          </a:xfrm>
          <a:ln>
            <a:solidFill>
              <a:srgbClr val="00B050"/>
            </a:solidFill>
          </a:ln>
        </p:spPr>
        <p:style>
          <a:lnRef idx="2">
            <a:schemeClr val="accent3"/>
          </a:lnRef>
          <a:fillRef idx="1">
            <a:schemeClr val="lt1"/>
          </a:fillRef>
          <a:effectRef idx="0">
            <a:schemeClr val="accent3"/>
          </a:effectRef>
          <a:fontRef idx="minor">
            <a:schemeClr val="dk1"/>
          </a:fontRef>
        </p:style>
        <p:txBody>
          <a:bodyPr>
            <a:normAutofit/>
          </a:bodyPr>
          <a:lstStyle/>
          <a:p>
            <a:endParaRPr lang="en-US" dirty="0" smtClean="0"/>
          </a:p>
          <a:p>
            <a:r>
              <a:rPr lang="en-US" dirty="0" smtClean="0"/>
              <a:t>Review process of emissions inventories is established under all Conventions and protocols</a:t>
            </a:r>
          </a:p>
          <a:p>
            <a:pPr lvl="1"/>
            <a:r>
              <a:rPr lang="en-US" dirty="0" smtClean="0"/>
              <a:t>Automated tests on imported of the data</a:t>
            </a:r>
          </a:p>
          <a:p>
            <a:pPr lvl="1"/>
            <a:r>
              <a:rPr lang="en-US" dirty="0" smtClean="0"/>
              <a:t>Semi-automated tests on completeness, consistency </a:t>
            </a:r>
          </a:p>
          <a:p>
            <a:pPr lvl="1"/>
            <a:r>
              <a:rPr lang="en-US" dirty="0" smtClean="0"/>
              <a:t>In-depth review of methods, EF and AD, documentation</a:t>
            </a:r>
            <a:endParaRPr lang="en-US" dirty="0"/>
          </a:p>
        </p:txBody>
      </p:sp>
      <p:sp>
        <p:nvSpPr>
          <p:cNvPr id="5" name="Titel 1"/>
          <p:cNvSpPr txBox="1">
            <a:spLocks/>
          </p:cNvSpPr>
          <p:nvPr/>
        </p:nvSpPr>
        <p:spPr>
          <a:xfrm>
            <a:off x="4211960" y="260649"/>
            <a:ext cx="4750489" cy="864096"/>
          </a:xfrm>
          <a:prstGeom prst="rect">
            <a:avLst/>
          </a:prstGeom>
        </p:spPr>
        <p:style>
          <a:lnRef idx="3">
            <a:schemeClr val="lt1"/>
          </a:lnRef>
          <a:fillRef idx="1">
            <a:schemeClr val="accent1"/>
          </a:fillRef>
          <a:effectRef idx="1">
            <a:schemeClr val="accent1"/>
          </a:effectRef>
          <a:fontRef idx="minor">
            <a:schemeClr val="lt1"/>
          </a:fontRef>
        </p:style>
        <p:txBody>
          <a:bodyPr vert="horz" anchor="b" anchorCtr="0">
            <a:normAutofit fontScale="97500"/>
          </a:bodyPr>
          <a:lstStyle>
            <a:lvl1pPr algn="l" rtl="0" eaLnBrk="1" latinLnBrk="0" hangingPunct="1">
              <a:spcBef>
                <a:spcPct val="0"/>
              </a:spcBef>
              <a:buNone/>
              <a:defRPr kumimoji="0" sz="3200" b="1" kern="1200">
                <a:solidFill>
                  <a:srgbClr val="000099"/>
                </a:solidFill>
                <a:latin typeface="+mj-lt"/>
                <a:ea typeface="+mj-ea"/>
                <a:cs typeface="+mj-cs"/>
              </a:defRPr>
            </a:lvl1pPr>
          </a:lstStyle>
          <a:p>
            <a:r>
              <a:rPr lang="en-US" dirty="0" smtClean="0"/>
              <a:t>Quality control </a:t>
            </a:r>
            <a:endParaRPr lang="en-US" dirty="0"/>
          </a:p>
        </p:txBody>
      </p:sp>
    </p:spTree>
    <p:extLst>
      <p:ext uri="{BB962C8B-B14F-4D97-AF65-F5344CB8AC3E}">
        <p14:creationId xmlns:p14="http://schemas.microsoft.com/office/powerpoint/2010/main" val="3415996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823913"/>
          </a:xfrm>
        </p:spPr>
        <p:txBody>
          <a:bodyPr>
            <a:normAutofit fontScale="90000"/>
          </a:bodyPr>
          <a:lstStyle/>
          <a:p>
            <a:r>
              <a:rPr lang="en-US" b="1" dirty="0" smtClean="0">
                <a:solidFill>
                  <a:srgbClr val="B00047"/>
                </a:solidFill>
              </a:rPr>
              <a:t> Review process</a:t>
            </a:r>
            <a:r>
              <a:rPr lang="en-US" dirty="0" smtClean="0">
                <a:solidFill>
                  <a:srgbClr val="B00047"/>
                </a:solidFill>
              </a:rPr>
              <a:t> </a:t>
            </a:r>
            <a:br>
              <a:rPr lang="en-US" dirty="0" smtClean="0">
                <a:solidFill>
                  <a:srgbClr val="B00047"/>
                </a:solidFill>
              </a:rPr>
            </a:br>
            <a:r>
              <a:rPr lang="en-US" dirty="0" smtClean="0">
                <a:solidFill>
                  <a:srgbClr val="B00047"/>
                </a:solidFill>
              </a:rPr>
              <a:t> under CLRTAP/EEA – T TCCCA </a:t>
            </a:r>
            <a:endParaRPr lang="de-DE" dirty="0">
              <a:solidFill>
                <a:srgbClr val="B00047"/>
              </a:solidFill>
            </a:endParaRPr>
          </a:p>
        </p:txBody>
      </p:sp>
      <p:sp>
        <p:nvSpPr>
          <p:cNvPr id="39939" name="Rectangle 3"/>
          <p:cNvSpPr>
            <a:spLocks noGrp="1" noChangeArrowheads="1"/>
          </p:cNvSpPr>
          <p:nvPr>
            <p:ph idx="1"/>
          </p:nvPr>
        </p:nvSpPr>
        <p:spPr>
          <a:xfrm>
            <a:off x="285721" y="1268760"/>
            <a:ext cx="8534751" cy="5589240"/>
          </a:xfrm>
        </p:spPr>
        <p:txBody>
          <a:bodyPr>
            <a:normAutofit fontScale="92500" lnSpcReduction="10000"/>
          </a:bodyPr>
          <a:lstStyle/>
          <a:p>
            <a:r>
              <a:rPr lang="en-US" sz="2700" b="0" dirty="0" smtClean="0"/>
              <a:t>Methods and procedures for the </a:t>
            </a:r>
            <a:r>
              <a:rPr lang="en-US" sz="2700" b="0" u="sng" dirty="0" smtClean="0"/>
              <a:t>technical review </a:t>
            </a:r>
            <a:r>
              <a:rPr lang="en-US" sz="2700" b="0" dirty="0" smtClean="0"/>
              <a:t>of air pollutant emission inventories reported under the Convention and its protocols (</a:t>
            </a:r>
            <a:r>
              <a:rPr lang="en-US" sz="2400" b="0" dirty="0" smtClean="0"/>
              <a:t>Review Guidelines</a:t>
            </a:r>
            <a:r>
              <a:rPr lang="en-US" sz="2400" b="0" dirty="0"/>
              <a:t> </a:t>
            </a:r>
            <a:r>
              <a:rPr lang="en-US" sz="2400" b="0" dirty="0" smtClean="0"/>
              <a:t>EB.AIR/GE.1/2007/16) </a:t>
            </a:r>
            <a:endParaRPr lang="en-US" sz="2800" b="0" dirty="0" smtClean="0"/>
          </a:p>
          <a:p>
            <a:pPr lvl="1"/>
            <a:r>
              <a:rPr lang="en-US" sz="2500" b="1" dirty="0" smtClean="0"/>
              <a:t>Stage </a:t>
            </a:r>
            <a:r>
              <a:rPr lang="en-US" sz="2500" b="1" dirty="0"/>
              <a:t>1</a:t>
            </a:r>
            <a:r>
              <a:rPr lang="en-US" sz="2500" dirty="0"/>
              <a:t> - automated tests, Country reports posted on the web </a:t>
            </a:r>
            <a:r>
              <a:rPr lang="en-US" sz="2500" dirty="0" smtClean="0"/>
              <a:t>during March  </a:t>
            </a:r>
          </a:p>
          <a:p>
            <a:pPr lvl="1"/>
            <a:r>
              <a:rPr lang="en-US" sz="2500" b="1" dirty="0" smtClean="0"/>
              <a:t>Stage </a:t>
            </a:r>
            <a:r>
              <a:rPr lang="en-US" sz="2500" b="1" dirty="0"/>
              <a:t>2</a:t>
            </a:r>
            <a:r>
              <a:rPr lang="en-US" sz="2500" dirty="0"/>
              <a:t>  - S&amp;A country reports </a:t>
            </a:r>
            <a:r>
              <a:rPr lang="en-US" sz="2500" dirty="0" smtClean="0"/>
              <a:t>posted in May</a:t>
            </a:r>
            <a:br>
              <a:rPr lang="en-US" sz="2500" dirty="0" smtClean="0"/>
            </a:br>
            <a:r>
              <a:rPr lang="de-DE" sz="1900" dirty="0">
                <a:solidFill>
                  <a:schemeClr val="accent1">
                    <a:lumMod val="75000"/>
                  </a:schemeClr>
                </a:solidFill>
                <a:hlinkClick r:id="rId3"/>
              </a:rPr>
              <a:t>http://www.ceip.at/review-results/review-results-2012</a:t>
            </a:r>
            <a:r>
              <a:rPr lang="de-DE" sz="2200" dirty="0" smtClean="0">
                <a:solidFill>
                  <a:schemeClr val="accent1">
                    <a:lumMod val="75000"/>
                  </a:schemeClr>
                </a:solidFill>
                <a:hlinkClick r:id="rId3"/>
              </a:rPr>
              <a:t>/</a:t>
            </a:r>
            <a:endParaRPr lang="de-DE" sz="2200" dirty="0" smtClean="0">
              <a:solidFill>
                <a:schemeClr val="accent1">
                  <a:lumMod val="75000"/>
                </a:schemeClr>
              </a:solidFill>
            </a:endParaRPr>
          </a:p>
          <a:p>
            <a:pPr lvl="1"/>
            <a:r>
              <a:rPr lang="de-DE" sz="2500" b="1" dirty="0"/>
              <a:t>Stage 3 </a:t>
            </a:r>
            <a:r>
              <a:rPr lang="de-DE" sz="2800" dirty="0" smtClean="0">
                <a:solidFill>
                  <a:schemeClr val="accent1">
                    <a:lumMod val="75000"/>
                  </a:schemeClr>
                </a:solidFill>
              </a:rPr>
              <a:t>– </a:t>
            </a:r>
            <a:r>
              <a:rPr lang="de-DE" sz="2500" dirty="0" err="1"/>
              <a:t>Centralised</a:t>
            </a:r>
            <a:r>
              <a:rPr lang="de-DE" sz="2500" dirty="0"/>
              <a:t> in </a:t>
            </a:r>
            <a:r>
              <a:rPr lang="de-DE" sz="2500" dirty="0" smtClean="0"/>
              <a:t>- </a:t>
            </a:r>
            <a:r>
              <a:rPr lang="de-DE" sz="2500" dirty="0" err="1" smtClean="0"/>
              <a:t>depth</a:t>
            </a:r>
            <a:r>
              <a:rPr lang="de-DE" sz="2500" dirty="0" smtClean="0"/>
              <a:t> </a:t>
            </a:r>
            <a:r>
              <a:rPr lang="de-DE" sz="2500" dirty="0" err="1" smtClean="0"/>
              <a:t>review</a:t>
            </a:r>
            <a:r>
              <a:rPr lang="de-DE" sz="2500" dirty="0" smtClean="0"/>
              <a:t> </a:t>
            </a:r>
            <a:r>
              <a:rPr lang="de-DE" sz="2500" dirty="0" err="1"/>
              <a:t>of</a:t>
            </a:r>
            <a:r>
              <a:rPr lang="de-DE" sz="2500" dirty="0"/>
              <a:t> </a:t>
            </a:r>
            <a:r>
              <a:rPr lang="de-DE" sz="2500" dirty="0" err="1"/>
              <a:t>selected</a:t>
            </a:r>
            <a:r>
              <a:rPr lang="de-DE" sz="2500" dirty="0"/>
              <a:t> </a:t>
            </a:r>
            <a:r>
              <a:rPr lang="de-DE" sz="2500" dirty="0" err="1"/>
              <a:t>inventories</a:t>
            </a:r>
            <a:r>
              <a:rPr lang="de-DE" sz="2500" dirty="0"/>
              <a:t> </a:t>
            </a:r>
            <a:endParaRPr lang="en-US" sz="2500" dirty="0"/>
          </a:p>
          <a:p>
            <a:pPr lvl="1"/>
            <a:endParaRPr lang="de-DE" sz="1700" dirty="0" smtClean="0">
              <a:solidFill>
                <a:schemeClr val="accent1">
                  <a:lumMod val="75000"/>
                </a:schemeClr>
              </a:solidFill>
            </a:endParaRPr>
          </a:p>
          <a:p>
            <a:r>
              <a:rPr lang="en-US" sz="2800" dirty="0" smtClean="0"/>
              <a:t>Summary of S1 and S2  findings: </a:t>
            </a:r>
            <a:r>
              <a:rPr lang="en-US" sz="2800" dirty="0"/>
              <a:t/>
            </a:r>
            <a:br>
              <a:rPr lang="en-US" sz="2800" dirty="0"/>
            </a:br>
            <a:r>
              <a:rPr lang="en-US" sz="2800" dirty="0"/>
              <a:t> </a:t>
            </a:r>
            <a:r>
              <a:rPr lang="en-US" sz="2800" dirty="0" smtClean="0"/>
              <a:t>In CEIP/EEA technical report </a:t>
            </a:r>
            <a:r>
              <a:rPr lang="en-US" sz="2800" b="1" dirty="0" smtClean="0"/>
              <a:t>Inventory review 2012 </a:t>
            </a:r>
            <a:r>
              <a:rPr lang="en-US" sz="2800" dirty="0" smtClean="0"/>
              <a:t> </a:t>
            </a:r>
            <a:r>
              <a:rPr lang="en-US" sz="2000" u="sng" dirty="0">
                <a:solidFill>
                  <a:schemeClr val="accent1">
                    <a:lumMod val="75000"/>
                  </a:schemeClr>
                </a:solidFill>
              </a:rPr>
              <a:t>http://</a:t>
            </a:r>
            <a:r>
              <a:rPr lang="en-US" sz="2000" u="sng" dirty="0" smtClean="0">
                <a:solidFill>
                  <a:schemeClr val="accent1">
                    <a:lumMod val="75000"/>
                  </a:schemeClr>
                </a:solidFill>
              </a:rPr>
              <a:t>webdab1.umweltbundesamt.at/download/Reports/2012/InventoryReport2012_forWeb.pdf</a:t>
            </a:r>
            <a:endParaRPr lang="de-DE" sz="2800" u="sng"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3312368" cy="972026"/>
          </a:xfrm>
        </p:spPr>
        <p:txBody>
          <a:bodyPr>
            <a:normAutofit fontScale="90000"/>
          </a:bodyPr>
          <a:lstStyle/>
          <a:p>
            <a:r>
              <a:rPr lang="en-US" dirty="0" smtClean="0">
                <a:solidFill>
                  <a:srgbClr val="8C0039"/>
                </a:solidFill>
              </a:rPr>
              <a:t>Review results S1 – S2  </a:t>
            </a:r>
            <a:endParaRPr lang="en-US" dirty="0">
              <a:solidFill>
                <a:srgbClr val="8C003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88640"/>
            <a:ext cx="47625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idx="1"/>
          </p:nvPr>
        </p:nvSpPr>
        <p:spPr>
          <a:xfrm>
            <a:off x="251520" y="1772816"/>
            <a:ext cx="3384376" cy="882997"/>
          </a:xfrm>
        </p:spPr>
        <p:txBody>
          <a:bodyPr>
            <a:normAutofit/>
          </a:bodyPr>
          <a:lstStyle/>
          <a:p>
            <a:r>
              <a:rPr lang="en-US" sz="1800" b="0" dirty="0"/>
              <a:t>http://www.ceip.at/review-results/review-results-2012/</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63401"/>
            <a:ext cx="14192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3"/>
          <p:cNvSpPr txBox="1">
            <a:spLocks/>
          </p:cNvSpPr>
          <p:nvPr/>
        </p:nvSpPr>
        <p:spPr>
          <a:xfrm>
            <a:off x="323528" y="2818132"/>
            <a:ext cx="3384376" cy="882997"/>
          </a:xfrm>
          <a:prstGeom prst="rect">
            <a:avLst/>
          </a:prstGeom>
        </p:spPr>
        <p:txBody>
          <a:bodyPr vert="horz">
            <a:normAutofit/>
          </a:bodyPr>
          <a:lstStyle>
            <a:lvl1pPr marL="274320" indent="-274320" algn="l" rtl="0" eaLnBrk="1" latinLnBrk="0" hangingPunct="1">
              <a:spcBef>
                <a:spcPts val="600"/>
              </a:spcBef>
              <a:buClr>
                <a:srgbClr val="0000FF"/>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FF0066"/>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800" dirty="0" smtClean="0"/>
              <a:t>EEA &amp; CEIP report  </a:t>
            </a:r>
            <a:r>
              <a:rPr lang="en-US" sz="1800" b="1" dirty="0" smtClean="0">
                <a:solidFill>
                  <a:srgbClr val="0000FF"/>
                </a:solidFill>
              </a:rPr>
              <a:t>Inventory Review 2012</a:t>
            </a:r>
            <a:endParaRPr lang="en-US" sz="1800" b="1" dirty="0">
              <a:solidFill>
                <a:srgbClr val="0000FF"/>
              </a:solidFill>
            </a:endParaRPr>
          </a:p>
        </p:txBody>
      </p:sp>
    </p:spTree>
    <p:extLst>
      <p:ext uri="{BB962C8B-B14F-4D97-AF65-F5344CB8AC3E}">
        <p14:creationId xmlns:p14="http://schemas.microsoft.com/office/powerpoint/2010/main" val="2867486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512" y="188640"/>
            <a:ext cx="8820641" cy="752128"/>
          </a:xfrm>
        </p:spPr>
        <p:txBody>
          <a:bodyPr>
            <a:noAutofit/>
          </a:bodyPr>
          <a:lstStyle/>
          <a:p>
            <a:r>
              <a:rPr lang="en-GB" sz="2800" b="1" dirty="0">
                <a:solidFill>
                  <a:srgbClr val="C00000"/>
                </a:solidFill>
              </a:rPr>
              <a:t>Stage 3 in-depth centralized review</a:t>
            </a:r>
            <a:endParaRPr lang="de-DE" sz="2800" b="1" dirty="0">
              <a:solidFill>
                <a:srgbClr val="C00000"/>
              </a:solidFill>
            </a:endParaRPr>
          </a:p>
        </p:txBody>
      </p:sp>
      <p:sp>
        <p:nvSpPr>
          <p:cNvPr id="51203" name="Rectangle 3"/>
          <p:cNvSpPr>
            <a:spLocks noGrp="1" noChangeArrowheads="1"/>
          </p:cNvSpPr>
          <p:nvPr>
            <p:ph idx="1"/>
          </p:nvPr>
        </p:nvSpPr>
        <p:spPr>
          <a:xfrm>
            <a:off x="214282" y="1124744"/>
            <a:ext cx="8929718" cy="5256584"/>
          </a:xfrm>
        </p:spPr>
        <p:txBody>
          <a:bodyPr>
            <a:normAutofit fontScale="85000" lnSpcReduction="10000"/>
          </a:bodyPr>
          <a:lstStyle/>
          <a:p>
            <a:pPr>
              <a:lnSpc>
                <a:spcPct val="120000"/>
              </a:lnSpc>
              <a:buFont typeface="Wingdings" pitchFamily="2" charset="2"/>
              <a:buChar char="Ø"/>
            </a:pPr>
            <a:r>
              <a:rPr lang="en-GB" sz="2800" b="0" dirty="0"/>
              <a:t>Centralized review </a:t>
            </a:r>
            <a:r>
              <a:rPr lang="en-GB" sz="2800" b="0" dirty="0" smtClean="0"/>
              <a:t>is </a:t>
            </a:r>
            <a:r>
              <a:rPr lang="en-GB" sz="2800" b="1" dirty="0" smtClean="0"/>
              <a:t>review of </a:t>
            </a:r>
            <a:r>
              <a:rPr lang="en-GB" sz="2800" b="1" dirty="0"/>
              <a:t>quantitative and qualitative information of selected inventories </a:t>
            </a:r>
            <a:r>
              <a:rPr lang="en-GB" sz="2800" b="0" dirty="0"/>
              <a:t>by pollutant, country or </a:t>
            </a:r>
            <a:r>
              <a:rPr lang="en-GB" sz="2800" b="0" dirty="0" smtClean="0"/>
              <a:t>sector</a:t>
            </a:r>
          </a:p>
          <a:p>
            <a:pPr>
              <a:lnSpc>
                <a:spcPct val="120000"/>
              </a:lnSpc>
              <a:buFont typeface="Wingdings" pitchFamily="2" charset="2"/>
              <a:buChar char="Ø"/>
            </a:pPr>
            <a:r>
              <a:rPr lang="en-GB" sz="2800" b="0" dirty="0"/>
              <a:t>Joint activity of </a:t>
            </a:r>
            <a:r>
              <a:rPr lang="en-GB" sz="2800" b="0" dirty="0" smtClean="0"/>
              <a:t>EMEP/CEIP , EEA and Parties </a:t>
            </a:r>
            <a:endParaRPr lang="en-GB" sz="2800" b="0" dirty="0"/>
          </a:p>
          <a:p>
            <a:pPr>
              <a:lnSpc>
                <a:spcPct val="120000"/>
              </a:lnSpc>
              <a:buFont typeface="Wingdings" pitchFamily="2" charset="2"/>
              <a:buChar char="Ø"/>
            </a:pPr>
            <a:r>
              <a:rPr lang="en-GB" sz="2800" b="0" dirty="0" smtClean="0"/>
              <a:t>The </a:t>
            </a:r>
            <a:r>
              <a:rPr lang="en-GB" sz="2800" b="0" dirty="0"/>
              <a:t>work plan </a:t>
            </a:r>
            <a:r>
              <a:rPr lang="en-GB" sz="2800" b="0" dirty="0" smtClean="0"/>
              <a:t>is (annually) approved by </a:t>
            </a:r>
            <a:r>
              <a:rPr lang="en-GB" sz="2800" b="0" dirty="0"/>
              <a:t>the EMEP </a:t>
            </a:r>
            <a:r>
              <a:rPr lang="en-GB" sz="2800" b="0" dirty="0" smtClean="0"/>
              <a:t>EB</a:t>
            </a:r>
            <a:endParaRPr lang="en-GB" sz="2800" b="0" dirty="0"/>
          </a:p>
          <a:p>
            <a:pPr lvl="1">
              <a:lnSpc>
                <a:spcPct val="90000"/>
              </a:lnSpc>
            </a:pPr>
            <a:r>
              <a:rPr lang="en-GB" sz="2500" dirty="0" smtClean="0"/>
              <a:t>CEIP</a:t>
            </a:r>
          </a:p>
          <a:p>
            <a:pPr lvl="2">
              <a:lnSpc>
                <a:spcPct val="90000"/>
              </a:lnSpc>
            </a:pPr>
            <a:r>
              <a:rPr lang="en-GB" sz="2100" dirty="0" smtClean="0"/>
              <a:t>Coordination of the whole process</a:t>
            </a:r>
          </a:p>
          <a:p>
            <a:pPr lvl="2">
              <a:lnSpc>
                <a:spcPct val="90000"/>
              </a:lnSpc>
            </a:pPr>
            <a:r>
              <a:rPr lang="en-GB" sz="2100" dirty="0" smtClean="0"/>
              <a:t>Technical support of ERT</a:t>
            </a:r>
          </a:p>
          <a:p>
            <a:pPr lvl="2">
              <a:lnSpc>
                <a:spcPct val="90000"/>
              </a:lnSpc>
            </a:pPr>
            <a:r>
              <a:rPr lang="en-GB" sz="2100" dirty="0" smtClean="0"/>
              <a:t>Communication with Parties  </a:t>
            </a:r>
          </a:p>
          <a:p>
            <a:pPr lvl="2">
              <a:lnSpc>
                <a:spcPct val="90000"/>
              </a:lnSpc>
            </a:pPr>
            <a:r>
              <a:rPr lang="en-GB" sz="2100" dirty="0" smtClean="0"/>
              <a:t>Publication of final reports </a:t>
            </a:r>
          </a:p>
          <a:p>
            <a:pPr lvl="2">
              <a:lnSpc>
                <a:spcPct val="90000"/>
              </a:lnSpc>
            </a:pPr>
            <a:endParaRPr lang="en-GB" sz="2100" dirty="0" smtClean="0"/>
          </a:p>
          <a:p>
            <a:pPr lvl="1">
              <a:lnSpc>
                <a:spcPct val="90000"/>
              </a:lnSpc>
            </a:pPr>
            <a:r>
              <a:rPr lang="en-GB" sz="2500" dirty="0" smtClean="0"/>
              <a:t>CEIP/</a:t>
            </a:r>
            <a:r>
              <a:rPr lang="en-GB" sz="2500" dirty="0" err="1" smtClean="0"/>
              <a:t>TFEIP</a:t>
            </a:r>
            <a:r>
              <a:rPr lang="en-GB" sz="2500" dirty="0" smtClean="0"/>
              <a:t>/EEA</a:t>
            </a:r>
          </a:p>
          <a:p>
            <a:pPr lvl="2">
              <a:lnSpc>
                <a:spcPct val="90000"/>
              </a:lnSpc>
            </a:pPr>
            <a:r>
              <a:rPr lang="en-GB" sz="2200" dirty="0" smtClean="0"/>
              <a:t>Guidance </a:t>
            </a:r>
            <a:r>
              <a:rPr lang="en-GB" sz="2200" dirty="0"/>
              <a:t>for reviewers, transcripts and templates for review </a:t>
            </a:r>
            <a:r>
              <a:rPr lang="en-GB" sz="2200" dirty="0" smtClean="0"/>
              <a:t>reports</a:t>
            </a:r>
          </a:p>
          <a:p>
            <a:pPr lvl="1">
              <a:lnSpc>
                <a:spcPct val="90000"/>
              </a:lnSpc>
            </a:pPr>
            <a:endParaRPr lang="en-GB" sz="2500" dirty="0"/>
          </a:p>
          <a:p>
            <a:pPr marL="365760" lvl="1" indent="0">
              <a:lnSpc>
                <a:spcPct val="90000"/>
              </a:lnSpc>
              <a:buNone/>
            </a:pPr>
            <a:r>
              <a:rPr lang="en-GB" sz="2500" dirty="0" smtClean="0">
                <a:hlinkClick r:id="rId3"/>
              </a:rPr>
              <a:t>http</a:t>
            </a:r>
            <a:r>
              <a:rPr lang="en-GB" sz="2500" dirty="0">
                <a:hlinkClick r:id="rId3"/>
              </a:rPr>
              <a:t>://www.ceip.at/review-of-inventories/centralised-review-stage-3</a:t>
            </a:r>
            <a:r>
              <a:rPr lang="en-GB" sz="2500" dirty="0" smtClean="0">
                <a:hlinkClick r:id="rId3"/>
              </a:rPr>
              <a:t>/</a:t>
            </a:r>
            <a:r>
              <a:rPr lang="en-GB" sz="2500" dirty="0" smtClean="0"/>
              <a:t> </a:t>
            </a:r>
            <a:endParaRPr lang="en-GB" sz="2500" dirty="0"/>
          </a:p>
        </p:txBody>
      </p:sp>
    </p:spTree>
    <p:extLst>
      <p:ext uri="{BB962C8B-B14F-4D97-AF65-F5344CB8AC3E}">
        <p14:creationId xmlns:p14="http://schemas.microsoft.com/office/powerpoint/2010/main" val="4030665228"/>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Stage 3 review  -  long term plan </a:t>
            </a:r>
            <a:endParaRPr lang="en-US" dirty="0"/>
          </a:p>
        </p:txBody>
      </p:sp>
      <p:graphicFrame>
        <p:nvGraphicFramePr>
          <p:cNvPr id="4" name="Inhaltsplatzhalter 3"/>
          <p:cNvGraphicFramePr>
            <a:graphicFrameLocks noGrp="1"/>
          </p:cNvGraphicFramePr>
          <p:nvPr>
            <p:ph sz="quarter" idx="1"/>
            <p:extLst>
              <p:ext uri="{D42A27DB-BD31-4B8C-83A1-F6EECF244321}">
                <p14:modId xmlns:p14="http://schemas.microsoft.com/office/powerpoint/2010/main" val="3225178225"/>
              </p:ext>
            </p:extLst>
          </p:nvPr>
        </p:nvGraphicFramePr>
        <p:xfrm>
          <a:off x="539552" y="1268760"/>
          <a:ext cx="8136904" cy="4848698"/>
        </p:xfrm>
        <a:graphic>
          <a:graphicData uri="http://schemas.openxmlformats.org/drawingml/2006/table">
            <a:tbl>
              <a:tblPr>
                <a:tableStyleId>{3C2FFA5D-87B4-456A-9821-1D502468CF0F}</a:tableStyleId>
              </a:tblPr>
              <a:tblGrid>
                <a:gridCol w="1274710"/>
                <a:gridCol w="6862194"/>
              </a:tblGrid>
              <a:tr h="882648">
                <a:tc>
                  <a:txBody>
                    <a:bodyPr/>
                    <a:lstStyle/>
                    <a:p>
                      <a:pPr algn="ctr" fontAlgn="ctr"/>
                      <a:r>
                        <a:rPr lang="en-US" sz="2000" b="1" u="none" strike="noStrike" dirty="0">
                          <a:effectLst/>
                        </a:rPr>
                        <a:t>2013</a:t>
                      </a:r>
                      <a:endParaRPr lang="en-US" sz="2000" b="1" i="1" u="none" strike="noStrike" dirty="0">
                        <a:solidFill>
                          <a:srgbClr val="444444"/>
                        </a:solidFill>
                        <a:effectLst/>
                        <a:latin typeface="Verdana"/>
                      </a:endParaRPr>
                    </a:p>
                  </a:txBody>
                  <a:tcPr marL="9525" marR="9525" marT="9525" marB="0" anchor="ctr"/>
                </a:tc>
                <a:tc>
                  <a:txBody>
                    <a:bodyPr/>
                    <a:lstStyle/>
                    <a:p>
                      <a:pPr algn="l" fontAlgn="t"/>
                      <a:r>
                        <a:rPr lang="en-US" sz="2000" u="none" strike="noStrike" dirty="0">
                          <a:effectLst/>
                        </a:rPr>
                        <a:t>Belgium, France , Latvia, Lithuania, </a:t>
                      </a:r>
                      <a:r>
                        <a:rPr lang="en-US" sz="2000" u="none" strike="noStrike" dirty="0">
                          <a:solidFill>
                            <a:srgbClr val="0000FF"/>
                          </a:solidFill>
                          <a:effectLst/>
                        </a:rPr>
                        <a:t>Monaco, </a:t>
                      </a:r>
                      <a:r>
                        <a:rPr lang="en-US" sz="2000" u="none" strike="noStrike" dirty="0">
                          <a:effectLst/>
                        </a:rPr>
                        <a:t>Norway, Poland, Portugal,  Romania, Sweden   </a:t>
                      </a:r>
                      <a:endParaRPr lang="en-US" sz="2000" b="0" i="0" u="none" strike="noStrike" dirty="0">
                        <a:effectLst/>
                        <a:latin typeface="Verdana"/>
                      </a:endParaRPr>
                    </a:p>
                  </a:txBody>
                  <a:tcPr marL="9525" marR="9525" marT="9525" marB="0"/>
                </a:tc>
              </a:tr>
              <a:tr h="882648">
                <a:tc>
                  <a:txBody>
                    <a:bodyPr/>
                    <a:lstStyle/>
                    <a:p>
                      <a:pPr algn="ctr" fontAlgn="ctr"/>
                      <a:r>
                        <a:rPr lang="en-US" sz="2000" b="1" u="none" strike="noStrike" dirty="0">
                          <a:effectLst/>
                        </a:rPr>
                        <a:t>2014</a:t>
                      </a:r>
                      <a:endParaRPr lang="en-US" sz="2000" b="1" i="1" u="none" strike="noStrike" dirty="0">
                        <a:solidFill>
                          <a:srgbClr val="444444"/>
                        </a:solidFill>
                        <a:effectLst/>
                        <a:latin typeface="Verdana"/>
                      </a:endParaRPr>
                    </a:p>
                  </a:txBody>
                  <a:tcPr marL="9525" marR="9525" marT="9525" marB="0" anchor="ctr"/>
                </a:tc>
                <a:tc>
                  <a:txBody>
                    <a:bodyPr/>
                    <a:lstStyle/>
                    <a:p>
                      <a:pPr algn="l" fontAlgn="t"/>
                      <a:r>
                        <a:rPr lang="en-US" sz="2000" u="none" strike="noStrike" dirty="0">
                          <a:effectLst/>
                        </a:rPr>
                        <a:t>Bulgaria, Cyprus, Denmark, Finland, Hungary,  Ireland, Italy, </a:t>
                      </a:r>
                      <a:r>
                        <a:rPr lang="en-US" sz="2000" u="none" strike="noStrike" dirty="0">
                          <a:solidFill>
                            <a:srgbClr val="FF0066"/>
                          </a:solidFill>
                          <a:effectLst/>
                        </a:rPr>
                        <a:t>Kazakhstan,  </a:t>
                      </a:r>
                      <a:r>
                        <a:rPr lang="en-US" sz="2000" u="none" strike="noStrike" dirty="0">
                          <a:effectLst/>
                        </a:rPr>
                        <a:t>Russian Federation, </a:t>
                      </a:r>
                      <a:r>
                        <a:rPr lang="en-US" sz="2000" u="none" strike="noStrike" dirty="0" smtClean="0">
                          <a:effectLst/>
                        </a:rPr>
                        <a:t>Spain</a:t>
                      </a:r>
                    </a:p>
                    <a:p>
                      <a:pPr algn="l" fontAlgn="t"/>
                      <a:endParaRPr lang="en-US" sz="2000" b="0" i="0" u="none" strike="noStrike" dirty="0">
                        <a:effectLst/>
                        <a:latin typeface="Verdana"/>
                      </a:endParaRPr>
                    </a:p>
                  </a:txBody>
                  <a:tcPr marL="9525" marR="9525" marT="9525" marB="0"/>
                </a:tc>
              </a:tr>
              <a:tr h="1173832">
                <a:tc>
                  <a:txBody>
                    <a:bodyPr/>
                    <a:lstStyle/>
                    <a:p>
                      <a:pPr algn="ctr" fontAlgn="ctr"/>
                      <a:r>
                        <a:rPr lang="en-US" sz="2000" b="1" u="none" strike="noStrike" dirty="0">
                          <a:effectLst/>
                        </a:rPr>
                        <a:t>2015</a:t>
                      </a:r>
                      <a:endParaRPr lang="en-US" sz="2000" b="1" i="1" u="none" strike="noStrike" dirty="0">
                        <a:solidFill>
                          <a:srgbClr val="444444"/>
                        </a:solidFill>
                        <a:effectLst/>
                        <a:latin typeface="Verdana"/>
                      </a:endParaRPr>
                    </a:p>
                  </a:txBody>
                  <a:tcPr marL="9525" marR="9525" marT="9525" marB="0" anchor="ctr"/>
                </a:tc>
                <a:tc>
                  <a:txBody>
                    <a:bodyPr/>
                    <a:lstStyle/>
                    <a:p>
                      <a:pPr algn="l" fontAlgn="t"/>
                      <a:r>
                        <a:rPr lang="en-US" sz="2000" u="none" strike="noStrike" dirty="0" smtClean="0">
                          <a:solidFill>
                            <a:srgbClr val="FF0066"/>
                          </a:solidFill>
                          <a:effectLst/>
                        </a:rPr>
                        <a:t>Armenia, Azerbaijan</a:t>
                      </a:r>
                      <a:r>
                        <a:rPr lang="en-US" sz="2000" u="none" strike="noStrike" dirty="0" smtClean="0">
                          <a:effectLst/>
                        </a:rPr>
                        <a:t>,</a:t>
                      </a:r>
                      <a:r>
                        <a:rPr lang="en-US" sz="2000" u="none" strike="noStrike" dirty="0" smtClean="0">
                          <a:solidFill>
                            <a:srgbClr val="FF0066"/>
                          </a:solidFill>
                          <a:effectLst/>
                        </a:rPr>
                        <a:t> </a:t>
                      </a:r>
                      <a:r>
                        <a:rPr lang="en-US" sz="2000" u="none" strike="noStrike" dirty="0" smtClean="0">
                          <a:effectLst/>
                        </a:rPr>
                        <a:t>Belarus</a:t>
                      </a:r>
                      <a:r>
                        <a:rPr lang="en-US" sz="2000" u="none" strike="noStrike" dirty="0">
                          <a:effectLst/>
                        </a:rPr>
                        <a:t>, Czech rep., Greece, </a:t>
                      </a:r>
                      <a:r>
                        <a:rPr lang="en-US" sz="2000" u="none" strike="noStrike" dirty="0" smtClean="0">
                          <a:effectLst/>
                        </a:rPr>
                        <a:t>Germany</a:t>
                      </a:r>
                      <a:r>
                        <a:rPr lang="en-US" sz="2000" u="none" strike="noStrike" dirty="0">
                          <a:effectLst/>
                        </a:rPr>
                        <a:t>, Netherlands, </a:t>
                      </a:r>
                      <a:r>
                        <a:rPr lang="en-US" sz="2000" u="none" strike="noStrike" dirty="0" smtClean="0">
                          <a:effectLst/>
                        </a:rPr>
                        <a:t>Slovakia, Slovenia, and </a:t>
                      </a:r>
                      <a:r>
                        <a:rPr lang="en-US" sz="2000" u="none" strike="noStrike" dirty="0">
                          <a:effectLst/>
                        </a:rPr>
                        <a:t>Ukraine </a:t>
                      </a:r>
                      <a:endParaRPr lang="en-US" sz="2000" u="none" strike="noStrike" dirty="0" smtClean="0">
                        <a:effectLst/>
                      </a:endParaRPr>
                    </a:p>
                    <a:p>
                      <a:pPr algn="l" fontAlgn="t"/>
                      <a:endParaRPr lang="en-US" sz="2000" b="0" i="0" u="none" strike="noStrike" dirty="0">
                        <a:effectLst/>
                        <a:latin typeface="Verdana"/>
                      </a:endParaRPr>
                    </a:p>
                  </a:txBody>
                  <a:tcPr marL="9525" marR="9525" marT="9525" marB="0"/>
                </a:tc>
              </a:tr>
              <a:tr h="1173832">
                <a:tc>
                  <a:txBody>
                    <a:bodyPr/>
                    <a:lstStyle/>
                    <a:p>
                      <a:pPr algn="ctr" fontAlgn="ctr"/>
                      <a:r>
                        <a:rPr lang="en-US" sz="2000" b="1" u="none" strike="noStrike" dirty="0">
                          <a:effectLst/>
                        </a:rPr>
                        <a:t>2016</a:t>
                      </a:r>
                      <a:endParaRPr lang="en-US" sz="2000" b="1" i="1" u="none" strike="noStrike" dirty="0">
                        <a:solidFill>
                          <a:srgbClr val="444444"/>
                        </a:solidFill>
                        <a:effectLst/>
                        <a:latin typeface="Verdana"/>
                      </a:endParaRPr>
                    </a:p>
                  </a:txBody>
                  <a:tcPr marL="9525" marR="9525" marT="9525" marB="0" anchor="ctr"/>
                </a:tc>
                <a:tc>
                  <a:txBody>
                    <a:bodyPr/>
                    <a:lstStyle/>
                    <a:p>
                      <a:pPr algn="l" fontAlgn="t"/>
                      <a:r>
                        <a:rPr lang="en-US" sz="2000" u="none" strike="noStrike" dirty="0" smtClean="0">
                          <a:solidFill>
                            <a:srgbClr val="FF0066"/>
                          </a:solidFill>
                          <a:effectLst/>
                        </a:rPr>
                        <a:t>Bosnia and </a:t>
                      </a:r>
                      <a:r>
                        <a:rPr lang="en-US" sz="2000" u="none" strike="noStrike" dirty="0" err="1" smtClean="0">
                          <a:solidFill>
                            <a:srgbClr val="FF0066"/>
                          </a:solidFill>
                          <a:effectLst/>
                        </a:rPr>
                        <a:t>Hercegovina</a:t>
                      </a:r>
                      <a:r>
                        <a:rPr lang="en-US" sz="2000" u="none" strike="noStrike" dirty="0" smtClean="0">
                          <a:solidFill>
                            <a:srgbClr val="FF0066"/>
                          </a:solidFill>
                          <a:effectLst/>
                        </a:rPr>
                        <a:t>, </a:t>
                      </a:r>
                      <a:r>
                        <a:rPr lang="en-US" sz="2000" u="none" strike="noStrike" dirty="0" smtClean="0">
                          <a:effectLst/>
                        </a:rPr>
                        <a:t>Croatia</a:t>
                      </a:r>
                      <a:r>
                        <a:rPr lang="en-US" sz="2000" u="none" strike="noStrike" dirty="0">
                          <a:effectLst/>
                        </a:rPr>
                        <a:t>, Estonia, </a:t>
                      </a:r>
                      <a:r>
                        <a:rPr lang="en-US" sz="2000" u="none" strike="noStrike" dirty="0" smtClean="0">
                          <a:solidFill>
                            <a:srgbClr val="FF0066"/>
                          </a:solidFill>
                          <a:effectLst/>
                        </a:rPr>
                        <a:t>Kyrgyzstan</a:t>
                      </a:r>
                      <a:r>
                        <a:rPr lang="en-US" sz="2000" u="none" strike="noStrike" dirty="0">
                          <a:solidFill>
                            <a:srgbClr val="FF0066"/>
                          </a:solidFill>
                          <a:effectLst/>
                        </a:rPr>
                        <a:t>, </a:t>
                      </a:r>
                      <a:r>
                        <a:rPr lang="en-US" sz="2000" u="none" strike="noStrike" dirty="0">
                          <a:effectLst/>
                        </a:rPr>
                        <a:t>Luxembourg, FYR of Macedonia, Republic of Moldova, </a:t>
                      </a:r>
                      <a:r>
                        <a:rPr lang="en-US" sz="2000" u="none" strike="noStrike" dirty="0" smtClean="0">
                          <a:effectLst/>
                        </a:rPr>
                        <a:t>Switzerland, United Kingdom and Turkey</a:t>
                      </a:r>
                    </a:p>
                    <a:p>
                      <a:pPr algn="l" fontAlgn="t"/>
                      <a:endParaRPr lang="en-US" sz="2000" b="0" i="0" u="none" strike="noStrike" dirty="0">
                        <a:solidFill>
                          <a:srgbClr val="444444"/>
                        </a:solidFill>
                        <a:effectLst/>
                        <a:latin typeface="Verdana"/>
                      </a:endParaRPr>
                    </a:p>
                  </a:txBody>
                  <a:tcPr marL="9525" marR="9525" marT="9525" marB="0"/>
                </a:tc>
              </a:tr>
              <a:tr h="639568">
                <a:tc>
                  <a:txBody>
                    <a:bodyPr/>
                    <a:lstStyle/>
                    <a:p>
                      <a:pPr algn="ctr" fontAlgn="ctr"/>
                      <a:r>
                        <a:rPr lang="en-US" sz="2000" b="1" u="none" strike="noStrike" dirty="0">
                          <a:effectLst/>
                        </a:rPr>
                        <a:t>2017</a:t>
                      </a:r>
                      <a:endParaRPr lang="en-US" sz="2000" b="1" i="1" u="none" strike="noStrike" dirty="0">
                        <a:solidFill>
                          <a:srgbClr val="444444"/>
                        </a:solidFill>
                        <a:effectLst/>
                        <a:latin typeface="Verdana"/>
                      </a:endParaRPr>
                    </a:p>
                  </a:txBody>
                  <a:tcPr marL="9525" marR="9525" marT="9525" marB="0" anchor="ctr"/>
                </a:tc>
                <a:tc>
                  <a:txBody>
                    <a:bodyPr/>
                    <a:lstStyle/>
                    <a:p>
                      <a:pPr algn="l" fontAlgn="t"/>
                      <a:r>
                        <a:rPr lang="en-US" sz="2000" u="none" strike="noStrike" dirty="0">
                          <a:effectLst/>
                        </a:rPr>
                        <a:t>Albania, </a:t>
                      </a:r>
                      <a:r>
                        <a:rPr lang="en-US" sz="2000" u="none" strike="noStrike" dirty="0" smtClean="0">
                          <a:effectLst/>
                        </a:rPr>
                        <a:t>Austria, Georgia</a:t>
                      </a:r>
                      <a:r>
                        <a:rPr lang="en-US" sz="2000" u="none" strike="noStrike" dirty="0">
                          <a:effectLst/>
                        </a:rPr>
                        <a:t>*, EU, </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Iceland, </a:t>
                      </a:r>
                      <a:r>
                        <a:rPr lang="en-US" sz="2000" u="none" strike="noStrike" dirty="0" smtClean="0">
                          <a:effectLst/>
                        </a:rPr>
                        <a:t>Liechtenstein</a:t>
                      </a:r>
                      <a:r>
                        <a:rPr lang="en-US" sz="2000" u="none" strike="noStrike" dirty="0">
                          <a:effectLst/>
                        </a:rPr>
                        <a:t>, Malta,  Montenegro, Serbia   </a:t>
                      </a:r>
                      <a:endParaRPr lang="en-US" sz="2000" b="0" i="0" u="none" strike="noStrike" dirty="0">
                        <a:effectLst/>
                        <a:latin typeface="Verdana"/>
                      </a:endParaRPr>
                    </a:p>
                  </a:txBody>
                  <a:tcPr marL="9525" marR="9525" marT="9525" marB="0"/>
                </a:tc>
              </a:tr>
            </a:tbl>
          </a:graphicData>
        </a:graphic>
      </p:graphicFrame>
    </p:spTree>
    <p:extLst>
      <p:ext uri="{BB962C8B-B14F-4D97-AF65-F5344CB8AC3E}">
        <p14:creationId xmlns:p14="http://schemas.microsoft.com/office/powerpoint/2010/main" val="145221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75952"/>
          </a:xfrm>
        </p:spPr>
        <p:txBody>
          <a:bodyPr/>
          <a:lstStyle/>
          <a:p>
            <a:r>
              <a:rPr lang="en-US" dirty="0" err="1" smtClean="0"/>
              <a:t>Assessemnt</a:t>
            </a:r>
            <a:r>
              <a:rPr lang="en-US" dirty="0" smtClean="0"/>
              <a:t> of IIRs</a:t>
            </a:r>
            <a:endParaRPr lang="en-US" dirty="0"/>
          </a:p>
        </p:txBody>
      </p:sp>
      <p:sp>
        <p:nvSpPr>
          <p:cNvPr id="5" name="Content Placeholder 4"/>
          <p:cNvSpPr>
            <a:spLocks noGrp="1"/>
          </p:cNvSpPr>
          <p:nvPr>
            <p:ph sz="half" idx="2"/>
          </p:nvPr>
        </p:nvSpPr>
        <p:spPr>
          <a:xfrm>
            <a:off x="4283968" y="1142984"/>
            <a:ext cx="4464496" cy="5715016"/>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en-US" sz="3100" b="0" dirty="0" smtClean="0"/>
              <a:t>NIS/ Inst. arrangements</a:t>
            </a:r>
          </a:p>
          <a:p>
            <a:r>
              <a:rPr lang="en-US" sz="3100" b="0" dirty="0" err="1" smtClean="0"/>
              <a:t>KCA</a:t>
            </a:r>
            <a:endParaRPr lang="en-US" sz="3100" b="0" dirty="0" smtClean="0"/>
          </a:p>
          <a:p>
            <a:r>
              <a:rPr lang="en-US" sz="3100" b="0" dirty="0" smtClean="0">
                <a:solidFill>
                  <a:schemeClr val="tx1"/>
                </a:solidFill>
              </a:rPr>
              <a:t>Completeness info.</a:t>
            </a:r>
          </a:p>
          <a:p>
            <a:r>
              <a:rPr lang="en-US" sz="3100" b="0" dirty="0" smtClean="0">
                <a:solidFill>
                  <a:schemeClr val="tx1"/>
                </a:solidFill>
              </a:rPr>
              <a:t>Uncertainty info.</a:t>
            </a:r>
          </a:p>
          <a:p>
            <a:r>
              <a:rPr lang="en-US" sz="3100" b="0" dirty="0" smtClean="0">
                <a:solidFill>
                  <a:schemeClr val="tx1"/>
                </a:solidFill>
              </a:rPr>
              <a:t>Trends explanation</a:t>
            </a:r>
          </a:p>
          <a:p>
            <a:r>
              <a:rPr lang="en-US" sz="3100" b="0" dirty="0" smtClean="0">
                <a:solidFill>
                  <a:schemeClr val="tx1"/>
                </a:solidFill>
              </a:rPr>
              <a:t>Improvements </a:t>
            </a:r>
          </a:p>
          <a:p>
            <a:r>
              <a:rPr lang="en-US" sz="3100" b="0" dirty="0" smtClean="0">
                <a:solidFill>
                  <a:schemeClr val="tx1"/>
                </a:solidFill>
              </a:rPr>
              <a:t>Methodology description</a:t>
            </a:r>
          </a:p>
          <a:p>
            <a:r>
              <a:rPr lang="en-US" sz="3100" b="0" dirty="0" smtClean="0">
                <a:solidFill>
                  <a:schemeClr val="tx1"/>
                </a:solidFill>
              </a:rPr>
              <a:t>Recalculations </a:t>
            </a:r>
            <a:r>
              <a:rPr lang="en-US" sz="3100" b="0" dirty="0" err="1" smtClean="0">
                <a:solidFill>
                  <a:schemeClr val="tx1"/>
                </a:solidFill>
              </a:rPr>
              <a:t>expl</a:t>
            </a:r>
            <a:r>
              <a:rPr lang="en-US" sz="3100" b="0" dirty="0" smtClean="0">
                <a:solidFill>
                  <a:schemeClr val="tx1"/>
                </a:solidFill>
              </a:rPr>
              <a:t>.</a:t>
            </a:r>
          </a:p>
          <a:p>
            <a:r>
              <a:rPr lang="en-US" sz="3100" b="0" dirty="0" smtClean="0">
                <a:solidFill>
                  <a:schemeClr val="tx1"/>
                </a:solidFill>
              </a:rPr>
              <a:t>Planned improvements</a:t>
            </a:r>
          </a:p>
          <a:p>
            <a:r>
              <a:rPr lang="en-US" sz="3100" b="0" dirty="0" smtClean="0">
                <a:solidFill>
                  <a:schemeClr val="tx1"/>
                </a:solidFill>
              </a:rPr>
              <a:t>Documentation/ references</a:t>
            </a:r>
          </a:p>
          <a:p>
            <a:r>
              <a:rPr lang="en-US" sz="3100" b="0" dirty="0" smtClean="0"/>
              <a:t>Projections</a:t>
            </a:r>
          </a:p>
          <a:p>
            <a:r>
              <a:rPr lang="en-US" sz="3100" b="0" dirty="0" smtClean="0"/>
              <a:t>Gridded/ LPS</a:t>
            </a:r>
            <a:endParaRPr lang="en-US" dirty="0" smtClean="0"/>
          </a:p>
          <a:p>
            <a:endParaRPr lang="en-US" dirty="0"/>
          </a:p>
        </p:txBody>
      </p:sp>
      <p:sp>
        <p:nvSpPr>
          <p:cNvPr id="7" name="Content Placeholder 3"/>
          <p:cNvSpPr txBox="1">
            <a:spLocks/>
          </p:cNvSpPr>
          <p:nvPr/>
        </p:nvSpPr>
        <p:spPr>
          <a:xfrm>
            <a:off x="214282" y="1071546"/>
            <a:ext cx="3643338" cy="2504319"/>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800" b="1" kern="1200">
                <a:solidFill>
                  <a:schemeClr val="dk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dk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dk1"/>
                </a:solidFill>
                <a:latin typeface="+mn-lt"/>
                <a:ea typeface="+mn-ea"/>
                <a:cs typeface="+mn-cs"/>
              </a:defRPr>
            </a:lvl9pPr>
          </a:lstStyle>
          <a:p>
            <a:r>
              <a:rPr lang="en-US" b="0" dirty="0" smtClean="0">
                <a:solidFill>
                  <a:schemeClr val="tx1"/>
                </a:solidFill>
              </a:rPr>
              <a:t>Transparency / user friendliness</a:t>
            </a:r>
          </a:p>
          <a:p>
            <a:r>
              <a:rPr lang="en-US" b="0" dirty="0" smtClean="0">
                <a:solidFill>
                  <a:schemeClr val="tx1"/>
                </a:solidFill>
              </a:rPr>
              <a:t>Design</a:t>
            </a:r>
          </a:p>
          <a:p>
            <a:r>
              <a:rPr lang="en-US" b="0" dirty="0" err="1" smtClean="0">
                <a:solidFill>
                  <a:schemeClr val="tx1"/>
                </a:solidFill>
              </a:rPr>
              <a:t>IIR</a:t>
            </a:r>
            <a:r>
              <a:rPr lang="en-US" b="0" dirty="0" smtClean="0">
                <a:solidFill>
                  <a:schemeClr val="tx1"/>
                </a:solidFill>
              </a:rPr>
              <a:t> Template</a:t>
            </a:r>
          </a:p>
          <a:p>
            <a:r>
              <a:rPr lang="en-US" b="0" dirty="0" smtClean="0">
                <a:solidFill>
                  <a:schemeClr val="tx1"/>
                </a:solidFill>
              </a:rPr>
              <a:t>No. of pages</a:t>
            </a:r>
          </a:p>
          <a:p>
            <a:endParaRPr lang="en-US" dirty="0" smtClean="0"/>
          </a:p>
          <a:p>
            <a:endParaRPr lang="en-US" dirty="0"/>
          </a:p>
        </p:txBody>
      </p:sp>
      <p:sp>
        <p:nvSpPr>
          <p:cNvPr id="8" name="Content Placeholder 3"/>
          <p:cNvSpPr txBox="1">
            <a:spLocks/>
          </p:cNvSpPr>
          <p:nvPr/>
        </p:nvSpPr>
        <p:spPr>
          <a:xfrm>
            <a:off x="323528" y="3933056"/>
            <a:ext cx="3391216" cy="2710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r>
              <a:rPr lang="en-US" b="0" dirty="0" smtClean="0"/>
              <a:t>Reporting last 5 years</a:t>
            </a:r>
          </a:p>
          <a:p>
            <a:r>
              <a:rPr lang="en-US" b="0" dirty="0" smtClean="0"/>
              <a:t>Reporting 1995-2012</a:t>
            </a:r>
          </a:p>
          <a:p>
            <a:r>
              <a:rPr lang="en-US" b="0" dirty="0" smtClean="0"/>
              <a:t>Completeness of data in </a:t>
            </a:r>
            <a:r>
              <a:rPr lang="en-US" b="0" dirty="0" err="1" smtClean="0"/>
              <a:t>WebDab</a:t>
            </a:r>
            <a:endParaRPr lang="en-US" b="0" dirty="0" smtClean="0"/>
          </a:p>
          <a:p>
            <a:endParaRPr lang="en-US" dirty="0" smtClean="0"/>
          </a:p>
          <a:p>
            <a:endParaRPr lang="en-US" dirty="0"/>
          </a:p>
        </p:txBody>
      </p:sp>
    </p:spTree>
    <p:extLst>
      <p:ext uri="{BB962C8B-B14F-4D97-AF65-F5344CB8AC3E}">
        <p14:creationId xmlns:p14="http://schemas.microsoft.com/office/powerpoint/2010/main" val="96365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sz="4000" dirty="0" smtClean="0"/>
              <a:t>Content</a:t>
            </a:r>
          </a:p>
        </p:txBody>
      </p:sp>
      <p:sp>
        <p:nvSpPr>
          <p:cNvPr id="2" name="Textplatzhalter 1"/>
          <p:cNvSpPr>
            <a:spLocks noGrp="1"/>
          </p:cNvSpPr>
          <p:nvPr>
            <p:ph type="body" sz="half" idx="4294967295"/>
          </p:nvPr>
        </p:nvSpPr>
        <p:spPr>
          <a:xfrm>
            <a:off x="1573213" y="1341438"/>
            <a:ext cx="7570787" cy="4530725"/>
          </a:xfrm>
        </p:spPr>
        <p:txBody>
          <a:bodyPr/>
          <a:lstStyle/>
          <a:p>
            <a:r>
              <a:rPr lang="en-US" sz="3600" dirty="0"/>
              <a:t>Introduction</a:t>
            </a:r>
          </a:p>
          <a:p>
            <a:r>
              <a:rPr lang="en-US" sz="3600" dirty="0"/>
              <a:t>What is NIS and why we need it</a:t>
            </a:r>
          </a:p>
          <a:p>
            <a:r>
              <a:rPr lang="en-US" sz="3600" dirty="0" smtClean="0"/>
              <a:t>Estimation and reporting  of emissions </a:t>
            </a:r>
          </a:p>
          <a:p>
            <a:r>
              <a:rPr lang="en-US" sz="3600" dirty="0" smtClean="0"/>
              <a:t>Status </a:t>
            </a:r>
            <a:r>
              <a:rPr lang="en-US" sz="3600" dirty="0"/>
              <a:t>of reporting in EECCA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718"/>
            <a:ext cx="5791200" cy="828010"/>
          </a:xfrm>
        </p:spPr>
        <p:txBody>
          <a:bodyPr>
            <a:normAutofit/>
          </a:bodyPr>
          <a:lstStyle/>
          <a:p>
            <a:r>
              <a:rPr lang="en-US" dirty="0" err="1" smtClean="0"/>
              <a:t>Assessement</a:t>
            </a:r>
            <a:r>
              <a:rPr lang="en-US" dirty="0" smtClean="0"/>
              <a:t> of </a:t>
            </a:r>
            <a:r>
              <a:rPr lang="en-US" dirty="0" err="1" smtClean="0"/>
              <a:t>IIR</a:t>
            </a:r>
            <a:r>
              <a:rPr lang="en-US" cap="none" dirty="0" err="1" smtClean="0"/>
              <a:t>s</a:t>
            </a:r>
            <a:endParaRPr lang="en-US" cap="none" dirty="0"/>
          </a:p>
        </p:txBody>
      </p:sp>
      <p:sp>
        <p:nvSpPr>
          <p:cNvPr id="6" name="Inhaltsplatzhalter 5"/>
          <p:cNvSpPr>
            <a:spLocks noGrp="1"/>
          </p:cNvSpPr>
          <p:nvPr>
            <p:ph idx="1"/>
          </p:nvPr>
        </p:nvSpPr>
        <p:spPr/>
        <p:txBody>
          <a:bodyPr/>
          <a:lstStyle/>
          <a:p>
            <a:endParaRPr lang="de-DE" dirty="0"/>
          </a:p>
        </p:txBody>
      </p:sp>
      <p:pic>
        <p:nvPicPr>
          <p:cNvPr id="3076" name="Picture 4"/>
          <p:cNvPicPr>
            <a:picLocks noChangeAspect="1" noChangeArrowheads="1"/>
          </p:cNvPicPr>
          <p:nvPr/>
        </p:nvPicPr>
        <p:blipFill>
          <a:blip r:embed="rId2" cstate="print"/>
          <a:srcRect/>
          <a:stretch>
            <a:fillRect/>
          </a:stretch>
        </p:blipFill>
        <p:spPr bwMode="auto">
          <a:xfrm>
            <a:off x="1" y="1052736"/>
            <a:ext cx="9144000" cy="5578060"/>
          </a:xfrm>
          <a:prstGeom prst="rect">
            <a:avLst/>
          </a:prstGeom>
          <a:noFill/>
          <a:ln w="9525">
            <a:noFill/>
            <a:miter lim="800000"/>
            <a:headEnd/>
            <a:tailEnd/>
          </a:ln>
          <a:effectLst/>
        </p:spPr>
      </p:pic>
    </p:spTree>
    <p:extLst>
      <p:ext uri="{BB962C8B-B14F-4D97-AF65-F5344CB8AC3E}">
        <p14:creationId xmlns:p14="http://schemas.microsoft.com/office/powerpoint/2010/main" val="1010373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otDmnd">
          <a:fgClr>
            <a:schemeClr val="accent3"/>
          </a:fgClr>
          <a:bgClr>
            <a:schemeClr val="bg1"/>
          </a:bgClr>
        </a:patt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1" y="0"/>
            <a:ext cx="8172401" cy="908720"/>
          </a:xfrm>
        </p:spPr>
        <p:txBody>
          <a:bodyPr>
            <a:noAutofit/>
          </a:bodyPr>
          <a:lstStyle/>
          <a:p>
            <a:r>
              <a:rPr lang="en-US" sz="4800" dirty="0" smtClean="0">
                <a:solidFill>
                  <a:srgbClr val="C00000"/>
                </a:solidFill>
              </a:rPr>
              <a:t>IIR AWARDS 2010-2012</a:t>
            </a:r>
            <a:endParaRPr lang="de-DE" sz="4800" dirty="0">
              <a:solidFill>
                <a:srgbClr val="C00000"/>
              </a:solidFill>
            </a:endParaRPr>
          </a:p>
        </p:txBody>
      </p:sp>
      <p:pic>
        <p:nvPicPr>
          <p:cNvPr id="1028" name="Picture 4" descr="\\PCSRV3\Projekte\3000\3165_EMEP\Intern\00 CEIP website\IIR 2011\Austria_small.JPG"/>
          <p:cNvPicPr>
            <a:picLocks noGrp="1" noChangeAspect="1" noChangeArrowheads="1"/>
          </p:cNvPicPr>
          <p:nvPr>
            <p:ph sz="half" idx="4294967295"/>
          </p:nvPr>
        </p:nvPicPr>
        <p:blipFill>
          <a:blip r:embed="rId2" cstate="print"/>
          <a:srcRect/>
          <a:stretch>
            <a:fillRect/>
          </a:stretch>
        </p:blipFill>
        <p:spPr bwMode="auto">
          <a:xfrm>
            <a:off x="6665483" y="4140877"/>
            <a:ext cx="2339752" cy="1561931"/>
          </a:xfrm>
          <a:prstGeom prst="rect">
            <a:avLst/>
          </a:prstGeom>
          <a:noFill/>
        </p:spPr>
      </p:pic>
      <p:pic>
        <p:nvPicPr>
          <p:cNvPr id="1026" name="Picture 2" descr="\\PCSRV3\Projekte\3000\3165_EMEP\Intern\00 CEIP website\IIR 2011\Estonia_small.jpg"/>
          <p:cNvPicPr>
            <a:picLocks noChangeAspect="1" noChangeArrowheads="1"/>
          </p:cNvPicPr>
          <p:nvPr/>
        </p:nvPicPr>
        <p:blipFill>
          <a:blip r:embed="rId3" cstate="print"/>
          <a:srcRect/>
          <a:stretch>
            <a:fillRect/>
          </a:stretch>
        </p:blipFill>
        <p:spPr bwMode="auto">
          <a:xfrm>
            <a:off x="1743067" y="1862278"/>
            <a:ext cx="1938768" cy="1554507"/>
          </a:xfrm>
          <a:prstGeom prst="rect">
            <a:avLst/>
          </a:prstGeom>
          <a:noFill/>
        </p:spPr>
      </p:pic>
      <p:pic>
        <p:nvPicPr>
          <p:cNvPr id="1027" name="Picture 3" descr="\\PCSRV3\Projekte\3000\3165_EMEP\Intern\00 CEIP website\IIR 2011\IIR-Team_4_small.jpg"/>
          <p:cNvPicPr>
            <a:picLocks noChangeAspect="1" noChangeArrowheads="1"/>
          </p:cNvPicPr>
          <p:nvPr/>
        </p:nvPicPr>
        <p:blipFill>
          <a:blip r:embed="rId4" cstate="print"/>
          <a:srcRect/>
          <a:stretch>
            <a:fillRect/>
          </a:stretch>
        </p:blipFill>
        <p:spPr bwMode="auto">
          <a:xfrm>
            <a:off x="7092280" y="956858"/>
            <a:ext cx="1800200" cy="1525884"/>
          </a:xfrm>
          <a:prstGeom prst="rect">
            <a:avLst/>
          </a:prstGeom>
          <a:noFill/>
        </p:spPr>
      </p:pic>
      <p:pic>
        <p:nvPicPr>
          <p:cNvPr id="1029" name="Picture 5" descr="\\PCSRV3\Projekte\3000\3165_EMEP\Intern\00 CEIP website\IIR 2011\Croatia.JPG"/>
          <p:cNvPicPr>
            <a:picLocks noChangeAspect="1" noChangeArrowheads="1"/>
          </p:cNvPicPr>
          <p:nvPr/>
        </p:nvPicPr>
        <p:blipFill>
          <a:blip r:embed="rId5" cstate="print"/>
          <a:srcRect/>
          <a:stretch>
            <a:fillRect/>
          </a:stretch>
        </p:blipFill>
        <p:spPr bwMode="auto">
          <a:xfrm>
            <a:off x="6444208" y="5219217"/>
            <a:ext cx="1837127" cy="1401268"/>
          </a:xfrm>
          <a:prstGeom prst="rect">
            <a:avLst/>
          </a:prstGeom>
          <a:noFill/>
        </p:spPr>
      </p:pic>
      <p:pic>
        <p:nvPicPr>
          <p:cNvPr id="12" name="Grafik 11" descr="\\PCSRV3\Projekte\3000\3165_EMEP\Intern\00 CEIP website\IIR 2011\Finnland2011.jpg"/>
          <p:cNvPicPr/>
          <p:nvPr/>
        </p:nvPicPr>
        <p:blipFill>
          <a:blip r:embed="rId6" cstate="print"/>
          <a:srcRect/>
          <a:stretch>
            <a:fillRect/>
          </a:stretch>
        </p:blipFill>
        <p:spPr bwMode="auto">
          <a:xfrm>
            <a:off x="359532" y="5157193"/>
            <a:ext cx="1908212" cy="1404521"/>
          </a:xfrm>
          <a:prstGeom prst="rect">
            <a:avLst/>
          </a:prstGeom>
          <a:noFill/>
          <a:ln w="9525">
            <a:noFill/>
            <a:miter lim="800000"/>
            <a:headEnd/>
            <a:tailEnd/>
          </a:ln>
        </p:spPr>
      </p:pic>
      <p:pic>
        <p:nvPicPr>
          <p:cNvPr id="1031" name="Picture 7" descr="\\PCSRV3\Projekte\3000\3165_EMEP\Intern\00 CEIP website\IIR 2010\Cyprus_2010r.jpg"/>
          <p:cNvPicPr>
            <a:picLocks noChangeAspect="1" noChangeArrowheads="1"/>
          </p:cNvPicPr>
          <p:nvPr/>
        </p:nvPicPr>
        <p:blipFill>
          <a:blip r:embed="rId7" cstate="print"/>
          <a:srcRect/>
          <a:stretch>
            <a:fillRect/>
          </a:stretch>
        </p:blipFill>
        <p:spPr bwMode="auto">
          <a:xfrm>
            <a:off x="3266534" y="3212976"/>
            <a:ext cx="1558767" cy="1368152"/>
          </a:xfrm>
          <a:prstGeom prst="rect">
            <a:avLst/>
          </a:prstGeom>
          <a:noFill/>
        </p:spPr>
      </p:pic>
      <p:pic>
        <p:nvPicPr>
          <p:cNvPr id="14" name="Grafik 13" descr="\\PCSRV3\Projekte\3000\3165_EMEP\Intern\00 CEIP website\IIR 2010\German Inventory Team.JPG"/>
          <p:cNvPicPr/>
          <p:nvPr/>
        </p:nvPicPr>
        <p:blipFill>
          <a:blip r:embed="rId8" cstate="print"/>
          <a:srcRect/>
          <a:stretch>
            <a:fillRect/>
          </a:stretch>
        </p:blipFill>
        <p:spPr bwMode="auto">
          <a:xfrm>
            <a:off x="1475656" y="3897052"/>
            <a:ext cx="2016224" cy="1341641"/>
          </a:xfrm>
          <a:prstGeom prst="rect">
            <a:avLst/>
          </a:prstGeom>
          <a:noFill/>
          <a:ln w="9525">
            <a:noFill/>
            <a:miter lim="800000"/>
            <a:headEnd/>
            <a:tailEnd/>
          </a:ln>
        </p:spPr>
      </p:pic>
      <p:pic>
        <p:nvPicPr>
          <p:cNvPr id="15" name="Grafik 14" descr="\\PCSRV3\Projekte\3000\3165_EMEP\Intern\00 CEIP website\IIR 2010\NL_ team_2010.jpg"/>
          <p:cNvPicPr/>
          <p:nvPr/>
        </p:nvPicPr>
        <p:blipFill>
          <a:blip r:embed="rId9" cstate="print"/>
          <a:srcRect/>
          <a:stretch>
            <a:fillRect/>
          </a:stretch>
        </p:blipFill>
        <p:spPr bwMode="auto">
          <a:xfrm>
            <a:off x="2483768" y="5165707"/>
            <a:ext cx="2876886" cy="1422276"/>
          </a:xfrm>
          <a:prstGeom prst="rect">
            <a:avLst/>
          </a:prstGeom>
          <a:noFill/>
          <a:ln w="9525">
            <a:noFill/>
            <a:miter lim="800000"/>
            <a:headEnd/>
            <a:tailEnd/>
          </a:ln>
        </p:spPr>
      </p:pic>
      <p:pic>
        <p:nvPicPr>
          <p:cNvPr id="1032" name="Picture 8" descr="\\PCSRV3\Projekte\3000\3165_EMEP\Intern\00 CEIP website\IIR 2010\Croatia_2010r.jpg"/>
          <p:cNvPicPr>
            <a:picLocks noChangeAspect="1" noChangeArrowheads="1"/>
          </p:cNvPicPr>
          <p:nvPr/>
        </p:nvPicPr>
        <p:blipFill>
          <a:blip r:embed="rId10" cstate="print"/>
          <a:srcRect/>
          <a:stretch>
            <a:fillRect/>
          </a:stretch>
        </p:blipFill>
        <p:spPr bwMode="auto">
          <a:xfrm>
            <a:off x="4823523" y="3816114"/>
            <a:ext cx="1941838" cy="1530028"/>
          </a:xfrm>
          <a:prstGeom prst="rect">
            <a:avLst/>
          </a:prstGeom>
          <a:noFill/>
        </p:spPr>
      </p:pic>
      <p:pic>
        <p:nvPicPr>
          <p:cNvPr id="3074" name="Picture 2" descr="C:\Documents and Settings\katka\My Documents\My Pictures\franc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0076" y="1158619"/>
            <a:ext cx="1950450" cy="14628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494" y="958301"/>
            <a:ext cx="1953953" cy="130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Grafik 16" descr="\\pcsrv3\Projekte\3000\3165_EMEP\Intern\00 CEIP website\IIR 2012\MK_Tehnolab's team.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5361" y="2731170"/>
            <a:ext cx="1642464" cy="1310693"/>
          </a:xfrm>
          <a:prstGeom prst="rect">
            <a:avLst/>
          </a:prstGeom>
          <a:noFill/>
          <a:ln>
            <a:noFill/>
          </a:ln>
        </p:spPr>
      </p:pic>
      <p:pic>
        <p:nvPicPr>
          <p:cNvPr id="7172"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5301" y="2219243"/>
            <a:ext cx="1940060" cy="145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33" y="2731170"/>
            <a:ext cx="1882761" cy="141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676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8784976" cy="1080120"/>
          </a:xfrm>
        </p:spPr>
        <p:txBody>
          <a:bodyPr>
            <a:noAutofit/>
          </a:bodyPr>
          <a:lstStyle/>
          <a:p>
            <a:r>
              <a:rPr lang="en-US" dirty="0" smtClean="0"/>
              <a:t>Reporting of emissions, </a:t>
            </a:r>
            <a:br>
              <a:rPr lang="en-US" dirty="0" smtClean="0"/>
            </a:br>
            <a:r>
              <a:rPr lang="en-US" dirty="0" smtClean="0"/>
              <a:t> reporting obligation </a:t>
            </a:r>
            <a:endParaRPr lang="en-US" dirty="0"/>
          </a:p>
        </p:txBody>
      </p:sp>
      <p:sp>
        <p:nvSpPr>
          <p:cNvPr id="3" name="Inhaltsplatzhalter 2"/>
          <p:cNvSpPr>
            <a:spLocks noGrp="1"/>
          </p:cNvSpPr>
          <p:nvPr>
            <p:ph sz="half" idx="2"/>
          </p:nvPr>
        </p:nvSpPr>
        <p:spPr>
          <a:xfrm>
            <a:off x="395536" y="1268760"/>
            <a:ext cx="8568952" cy="4790157"/>
          </a:xfrm>
        </p:spPr>
        <p:txBody>
          <a:bodyPr>
            <a:normAutofit fontScale="92500"/>
          </a:bodyPr>
          <a:lstStyle/>
          <a:p>
            <a:r>
              <a:rPr lang="en-US" dirty="0" smtClean="0"/>
              <a:t>LRTAP Convention (</a:t>
            </a:r>
            <a:r>
              <a:rPr lang="en-US" i="1" dirty="0" smtClean="0"/>
              <a:t>21 pollutants: acidifying, ozone precursors, PM,  HMs, POPs); 51 Parties </a:t>
            </a:r>
          </a:p>
          <a:p>
            <a:pPr lvl="1"/>
            <a:r>
              <a:rPr lang="en-US" dirty="0" smtClean="0"/>
              <a:t>8 protocols </a:t>
            </a:r>
          </a:p>
          <a:p>
            <a:r>
              <a:rPr lang="en-US" dirty="0" smtClean="0"/>
              <a:t>UNFCCC  </a:t>
            </a:r>
            <a:r>
              <a:rPr lang="en-US" i="1" dirty="0" smtClean="0"/>
              <a:t>(GHGs: CO2, N2O, CH4, F-gases) 123 Parties </a:t>
            </a:r>
          </a:p>
          <a:p>
            <a:pPr lvl="1"/>
            <a:r>
              <a:rPr lang="en-US" dirty="0" smtClean="0"/>
              <a:t>Kyoto protocol</a:t>
            </a:r>
          </a:p>
          <a:p>
            <a:r>
              <a:rPr lang="en-US" dirty="0" smtClean="0"/>
              <a:t>Montreal protocol – </a:t>
            </a:r>
            <a:r>
              <a:rPr lang="en-US" i="1" dirty="0" smtClean="0"/>
              <a:t>Ozone depleting  pollutants </a:t>
            </a:r>
          </a:p>
          <a:p>
            <a:r>
              <a:rPr lang="en-US" dirty="0"/>
              <a:t>Aarhus </a:t>
            </a:r>
            <a:r>
              <a:rPr lang="en-US" dirty="0" smtClean="0"/>
              <a:t>Convention - </a:t>
            </a:r>
            <a:endParaRPr lang="en-US" dirty="0"/>
          </a:p>
          <a:p>
            <a:pPr lvl="1"/>
            <a:r>
              <a:rPr lang="en-US" dirty="0"/>
              <a:t>E-PRTR protocol – industrial point sources – </a:t>
            </a:r>
            <a:r>
              <a:rPr lang="en-US" i="1" dirty="0"/>
              <a:t>91 pollutants</a:t>
            </a:r>
          </a:p>
          <a:p>
            <a:r>
              <a:rPr lang="en-US" i="1" dirty="0" smtClean="0"/>
              <a:t>…….</a:t>
            </a:r>
          </a:p>
          <a:p>
            <a:endParaRPr lang="en-US" i="1" dirty="0" smtClean="0"/>
          </a:p>
          <a:p>
            <a:r>
              <a:rPr lang="en-US" i="1" dirty="0" smtClean="0"/>
              <a:t>EIONET  framework (EEA) – annual priority data flows</a:t>
            </a:r>
            <a:endParaRPr lang="en-US" i="1" dirty="0"/>
          </a:p>
        </p:txBody>
      </p:sp>
    </p:spTree>
    <p:extLst>
      <p:ext uri="{BB962C8B-B14F-4D97-AF65-F5344CB8AC3E}">
        <p14:creationId xmlns:p14="http://schemas.microsoft.com/office/powerpoint/2010/main" val="3908147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843213" y="1628775"/>
            <a:ext cx="3168650" cy="574675"/>
          </a:xfrm>
          <a:prstGeom prst="rect">
            <a:avLst/>
          </a:prstGeom>
          <a:solidFill>
            <a:schemeClr val="accent1"/>
          </a:solidFill>
          <a:ln w="9525">
            <a:solidFill>
              <a:schemeClr val="tx1"/>
            </a:solidFill>
            <a:miter lim="800000"/>
            <a:headEnd/>
            <a:tailEnd/>
          </a:ln>
          <a:effectLst/>
        </p:spPr>
        <p:txBody>
          <a:bodyPr wrap="none" anchor="ctr"/>
          <a:lstStyle/>
          <a:p>
            <a:pPr algn="ctr"/>
            <a:r>
              <a:rPr lang="en-US" sz="1800">
                <a:latin typeface="Tahoma" pitchFamily="34" charset="0"/>
              </a:rPr>
              <a:t>MS inventories </a:t>
            </a:r>
            <a:endParaRPr lang="de-DE" sz="1800">
              <a:latin typeface="Tahoma" pitchFamily="34" charset="0"/>
            </a:endParaRPr>
          </a:p>
        </p:txBody>
      </p:sp>
      <p:sp>
        <p:nvSpPr>
          <p:cNvPr id="88067" name="Rectangle 3"/>
          <p:cNvSpPr>
            <a:spLocks noChangeArrowheads="1"/>
          </p:cNvSpPr>
          <p:nvPr/>
        </p:nvSpPr>
        <p:spPr bwMode="auto">
          <a:xfrm>
            <a:off x="3059113" y="1844675"/>
            <a:ext cx="3168650" cy="574675"/>
          </a:xfrm>
          <a:prstGeom prst="rect">
            <a:avLst/>
          </a:prstGeom>
          <a:solidFill>
            <a:schemeClr val="accent1"/>
          </a:solidFill>
          <a:ln w="9525">
            <a:solidFill>
              <a:schemeClr val="tx1"/>
            </a:solidFill>
            <a:miter lim="800000"/>
            <a:headEnd/>
            <a:tailEnd/>
          </a:ln>
          <a:effectLst/>
        </p:spPr>
        <p:txBody>
          <a:bodyPr wrap="none" anchor="ctr"/>
          <a:lstStyle/>
          <a:p>
            <a:pPr algn="ctr"/>
            <a:r>
              <a:rPr lang="en-US" sz="1800">
                <a:latin typeface="Tahoma" pitchFamily="34" charset="0"/>
              </a:rPr>
              <a:t>MS inventories </a:t>
            </a:r>
            <a:endParaRPr lang="de-DE" sz="1800">
              <a:latin typeface="Tahoma" pitchFamily="34" charset="0"/>
            </a:endParaRPr>
          </a:p>
        </p:txBody>
      </p:sp>
      <p:sp>
        <p:nvSpPr>
          <p:cNvPr id="88068" name="Rectangle 4"/>
          <p:cNvSpPr>
            <a:spLocks noChangeArrowheads="1"/>
          </p:cNvSpPr>
          <p:nvPr/>
        </p:nvSpPr>
        <p:spPr bwMode="auto">
          <a:xfrm>
            <a:off x="3275013" y="2060575"/>
            <a:ext cx="3168650" cy="574675"/>
          </a:xfrm>
          <a:prstGeom prst="rect">
            <a:avLst/>
          </a:prstGeom>
          <a:solidFill>
            <a:schemeClr val="accent1"/>
          </a:solidFill>
          <a:ln w="9525">
            <a:solidFill>
              <a:schemeClr val="tx1"/>
            </a:solidFill>
            <a:miter lim="800000"/>
            <a:headEnd/>
            <a:tailEnd/>
          </a:ln>
          <a:effectLst/>
        </p:spPr>
        <p:txBody>
          <a:bodyPr wrap="none" anchor="ctr"/>
          <a:lstStyle/>
          <a:p>
            <a:pPr algn="ctr"/>
            <a:r>
              <a:rPr lang="en-US" sz="1800">
                <a:latin typeface="Tahoma" pitchFamily="34" charset="0"/>
              </a:rPr>
              <a:t>MS inventories </a:t>
            </a:r>
            <a:endParaRPr lang="de-DE" sz="1800">
              <a:latin typeface="Tahoma" pitchFamily="34" charset="0"/>
            </a:endParaRPr>
          </a:p>
        </p:txBody>
      </p:sp>
      <p:sp>
        <p:nvSpPr>
          <p:cNvPr id="88069" name="Rectangle 5"/>
          <p:cNvSpPr>
            <a:spLocks noChangeArrowheads="1"/>
          </p:cNvSpPr>
          <p:nvPr/>
        </p:nvSpPr>
        <p:spPr bwMode="auto">
          <a:xfrm>
            <a:off x="3492499" y="2205038"/>
            <a:ext cx="4176713" cy="6477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dirty="0">
                <a:latin typeface="Tahoma" pitchFamily="34" charset="0"/>
              </a:rPr>
              <a:t>Parties to the </a:t>
            </a:r>
            <a:r>
              <a:rPr lang="en-US" sz="1800" dirty="0" smtClean="0">
                <a:latin typeface="Tahoma" pitchFamily="34" charset="0"/>
              </a:rPr>
              <a:t>CLRTAP </a:t>
            </a:r>
            <a:endParaRPr lang="de-DE" sz="1800" dirty="0">
              <a:latin typeface="Tahoma" pitchFamily="34" charset="0"/>
            </a:endParaRPr>
          </a:p>
        </p:txBody>
      </p:sp>
      <p:sp>
        <p:nvSpPr>
          <p:cNvPr id="88070" name="Oval 6"/>
          <p:cNvSpPr>
            <a:spLocks noChangeArrowheads="1"/>
          </p:cNvSpPr>
          <p:nvPr/>
        </p:nvSpPr>
        <p:spPr bwMode="auto">
          <a:xfrm>
            <a:off x="3851275" y="4076700"/>
            <a:ext cx="2520950" cy="1439863"/>
          </a:xfrm>
          <a:prstGeom prst="ellipse">
            <a:avLst/>
          </a:prstGeom>
          <a:ln>
            <a:headEnd/>
            <a:tailEnd/>
          </a:ln>
        </p:spPr>
        <p:style>
          <a:lnRef idx="2">
            <a:schemeClr val="accent5"/>
          </a:lnRef>
          <a:fillRef idx="1002">
            <a:schemeClr val="lt2"/>
          </a:fillRef>
          <a:effectRef idx="0">
            <a:schemeClr val="accent5"/>
          </a:effectRef>
          <a:fontRef idx="minor">
            <a:schemeClr val="dk1"/>
          </a:fontRef>
        </p:style>
        <p:txBody>
          <a:bodyPr wrap="none" anchor="ctr"/>
          <a:lstStyle/>
          <a:p>
            <a:pPr algn="ctr"/>
            <a:r>
              <a:rPr lang="en-US" sz="3200" dirty="0" smtClean="0">
                <a:latin typeface="Tahoma" pitchFamily="34" charset="0"/>
              </a:rPr>
              <a:t>Central DB</a:t>
            </a:r>
            <a:endParaRPr lang="de-DE" sz="4400" b="1" dirty="0">
              <a:latin typeface="Tahoma" pitchFamily="34" charset="0"/>
            </a:endParaRPr>
          </a:p>
        </p:txBody>
      </p:sp>
      <p:sp>
        <p:nvSpPr>
          <p:cNvPr id="88071" name="Rectangle 7"/>
          <p:cNvSpPr>
            <a:spLocks noChangeArrowheads="1"/>
          </p:cNvSpPr>
          <p:nvPr/>
        </p:nvSpPr>
        <p:spPr bwMode="auto">
          <a:xfrm>
            <a:off x="0" y="2852936"/>
            <a:ext cx="2197100" cy="360040"/>
          </a:xfrm>
          <a:prstGeom prst="rect">
            <a:avLst/>
          </a:prstGeom>
          <a:solidFill>
            <a:srgbClr val="CCFFCC"/>
          </a:solidFill>
          <a:ln w="9525">
            <a:solidFill>
              <a:schemeClr val="tx1"/>
            </a:solidFill>
            <a:miter lim="800000"/>
            <a:headEnd/>
            <a:tailEnd/>
          </a:ln>
          <a:effectLst/>
        </p:spPr>
        <p:txBody>
          <a:bodyPr wrap="none" anchor="ctr"/>
          <a:lstStyle/>
          <a:p>
            <a:pPr algn="ctr"/>
            <a:endParaRPr lang="en-US" sz="1600" b="1" dirty="0" smtClean="0">
              <a:latin typeface="Tahoma" pitchFamily="34" charset="0"/>
            </a:endParaRPr>
          </a:p>
          <a:p>
            <a:pPr algn="ctr"/>
            <a:endParaRPr lang="en-US" sz="1600" b="1" dirty="0" smtClean="0">
              <a:latin typeface="Tahoma" pitchFamily="34" charset="0"/>
            </a:endParaRPr>
          </a:p>
          <a:p>
            <a:pPr algn="ctr"/>
            <a:r>
              <a:rPr lang="en-US" sz="1600" b="1" dirty="0" smtClean="0">
                <a:latin typeface="Tahoma" pitchFamily="34" charset="0"/>
              </a:rPr>
              <a:t>UNECE  Secretariat </a:t>
            </a:r>
          </a:p>
          <a:p>
            <a:pPr algn="ctr"/>
            <a:r>
              <a:rPr lang="en-US" sz="1600" b="1" dirty="0" smtClean="0">
                <a:latin typeface="Tahoma" pitchFamily="34" charset="0"/>
              </a:rPr>
              <a:t> </a:t>
            </a:r>
            <a:r>
              <a:rPr lang="en-US" sz="1400" b="1" dirty="0">
                <a:latin typeface="Tahoma" pitchFamily="34" charset="0"/>
              </a:rPr>
              <a:t/>
            </a:r>
            <a:br>
              <a:rPr lang="en-US" sz="1400" b="1" dirty="0">
                <a:latin typeface="Tahoma" pitchFamily="34" charset="0"/>
              </a:rPr>
            </a:br>
            <a:endParaRPr lang="de-DE" sz="1400" b="1" dirty="0">
              <a:latin typeface="Tahoma" pitchFamily="34" charset="0"/>
            </a:endParaRPr>
          </a:p>
        </p:txBody>
      </p:sp>
      <p:sp>
        <p:nvSpPr>
          <p:cNvPr id="88072" name="Oval 8"/>
          <p:cNvSpPr>
            <a:spLocks noChangeArrowheads="1"/>
          </p:cNvSpPr>
          <p:nvPr/>
        </p:nvSpPr>
        <p:spPr bwMode="auto">
          <a:xfrm>
            <a:off x="4067175" y="6021388"/>
            <a:ext cx="2138363" cy="647700"/>
          </a:xfrm>
          <a:prstGeom prst="ellipse">
            <a:avLst/>
          </a:prstGeom>
          <a:solidFill>
            <a:srgbClr val="99CCFF"/>
          </a:solidFill>
          <a:ln w="9525">
            <a:solidFill>
              <a:schemeClr val="tx1"/>
            </a:solidFill>
            <a:round/>
            <a:headEnd/>
            <a:tailEnd/>
          </a:ln>
          <a:effectLst/>
        </p:spPr>
        <p:txBody>
          <a:bodyPr wrap="none" anchor="ctr"/>
          <a:lstStyle/>
          <a:p>
            <a:pPr algn="ctr"/>
            <a:r>
              <a:rPr lang="en-US" sz="1800">
                <a:latin typeface="Tahoma" pitchFamily="34" charset="0"/>
              </a:rPr>
              <a:t>EEA, ETC ACC</a:t>
            </a:r>
            <a:endParaRPr lang="de-DE" sz="1800">
              <a:latin typeface="Tahoma" pitchFamily="34" charset="0"/>
            </a:endParaRPr>
          </a:p>
        </p:txBody>
      </p:sp>
      <p:sp>
        <p:nvSpPr>
          <p:cNvPr id="88073" name="AutoShape 9"/>
          <p:cNvSpPr>
            <a:spLocks noChangeArrowheads="1"/>
          </p:cNvSpPr>
          <p:nvPr/>
        </p:nvSpPr>
        <p:spPr bwMode="auto">
          <a:xfrm>
            <a:off x="6084888" y="3933825"/>
            <a:ext cx="1366837" cy="790575"/>
          </a:xfrm>
          <a:prstGeom prst="hexagon">
            <a:avLst>
              <a:gd name="adj" fmla="val 43223"/>
              <a:gd name="vf" fmla="val 115470"/>
            </a:avLst>
          </a:prstGeom>
          <a:solidFill>
            <a:srgbClr val="FFFF99"/>
          </a:solidFill>
          <a:ln w="9525">
            <a:solidFill>
              <a:schemeClr val="tx1"/>
            </a:solidFill>
            <a:miter lim="800000"/>
            <a:headEnd/>
            <a:tailEnd/>
          </a:ln>
          <a:effectLst/>
        </p:spPr>
        <p:txBody>
          <a:bodyPr wrap="none" anchor="ctr"/>
          <a:lstStyle/>
          <a:p>
            <a:pPr algn="ctr"/>
            <a:r>
              <a:rPr lang="en-US" sz="1800" dirty="0" err="1">
                <a:latin typeface="Tahoma" pitchFamily="34" charset="0"/>
              </a:rPr>
              <a:t>RepDab</a:t>
            </a:r>
            <a:r>
              <a:rPr lang="en-US" sz="1800" dirty="0">
                <a:latin typeface="Tahoma" pitchFamily="34" charset="0"/>
              </a:rPr>
              <a:t>  </a:t>
            </a:r>
            <a:endParaRPr lang="de-DE" sz="1800" dirty="0">
              <a:latin typeface="Tahoma" pitchFamily="34" charset="0"/>
            </a:endParaRPr>
          </a:p>
        </p:txBody>
      </p:sp>
      <p:sp>
        <p:nvSpPr>
          <p:cNvPr id="88074" name="Rectangle 10"/>
          <p:cNvSpPr>
            <a:spLocks noChangeArrowheads="1"/>
          </p:cNvSpPr>
          <p:nvPr/>
        </p:nvSpPr>
        <p:spPr bwMode="auto">
          <a:xfrm>
            <a:off x="107950" y="4365625"/>
            <a:ext cx="1728788" cy="433388"/>
          </a:xfrm>
          <a:prstGeom prst="rect">
            <a:avLst/>
          </a:prstGeom>
          <a:solidFill>
            <a:srgbClr val="CCFFCC"/>
          </a:solidFill>
          <a:ln w="9525">
            <a:solidFill>
              <a:schemeClr val="tx1"/>
            </a:solidFill>
            <a:miter lim="800000"/>
            <a:headEnd/>
            <a:tailEnd/>
          </a:ln>
          <a:effectLst/>
        </p:spPr>
        <p:txBody>
          <a:bodyPr wrap="none" anchor="ctr"/>
          <a:lstStyle/>
          <a:p>
            <a:pPr algn="ctr"/>
            <a:r>
              <a:rPr lang="en-US" sz="1800" dirty="0">
                <a:latin typeface="Tahoma" pitchFamily="34" charset="0"/>
              </a:rPr>
              <a:t>EMEP SB</a:t>
            </a:r>
            <a:endParaRPr lang="de-DE" sz="1800" dirty="0">
              <a:latin typeface="Tahoma" pitchFamily="34" charset="0"/>
            </a:endParaRPr>
          </a:p>
        </p:txBody>
      </p:sp>
      <p:sp>
        <p:nvSpPr>
          <p:cNvPr id="88075" name="Rectangle 11"/>
          <p:cNvSpPr>
            <a:spLocks noGrp="1" noChangeArrowheads="1"/>
          </p:cNvSpPr>
          <p:nvPr>
            <p:ph type="title"/>
          </p:nvPr>
        </p:nvSpPr>
        <p:spPr>
          <a:xfrm>
            <a:off x="1116013" y="188913"/>
            <a:ext cx="7581900" cy="822325"/>
          </a:xfrm>
          <a:noFill/>
          <a:ln/>
        </p:spPr>
        <p:txBody>
          <a:bodyPr/>
          <a:lstStyle/>
          <a:p>
            <a:r>
              <a:rPr lang="en-US" sz="4000" dirty="0" smtClean="0"/>
              <a:t>Data flow </a:t>
            </a:r>
            <a:endParaRPr lang="de-DE" sz="4000" dirty="0" smtClean="0"/>
          </a:p>
        </p:txBody>
      </p:sp>
      <p:sp>
        <p:nvSpPr>
          <p:cNvPr id="88076" name="Rectangle 12"/>
          <p:cNvSpPr>
            <a:spLocks noChangeArrowheads="1"/>
          </p:cNvSpPr>
          <p:nvPr/>
        </p:nvSpPr>
        <p:spPr bwMode="auto">
          <a:xfrm>
            <a:off x="971550" y="5876925"/>
            <a:ext cx="1728788" cy="720725"/>
          </a:xfrm>
          <a:prstGeom prst="rect">
            <a:avLst/>
          </a:prstGeom>
          <a:solidFill>
            <a:srgbClr val="CCFFCC"/>
          </a:solidFill>
          <a:ln w="9525">
            <a:solidFill>
              <a:schemeClr val="tx1"/>
            </a:solidFill>
            <a:miter lim="800000"/>
            <a:headEnd/>
            <a:tailEnd/>
          </a:ln>
          <a:effectLst/>
        </p:spPr>
        <p:txBody>
          <a:bodyPr wrap="none" anchor="ctr"/>
          <a:lstStyle/>
          <a:p>
            <a:pPr algn="ctr"/>
            <a:r>
              <a:rPr lang="en-US" sz="1800">
                <a:latin typeface="Tahoma" pitchFamily="34" charset="0"/>
              </a:rPr>
              <a:t>modelers</a:t>
            </a:r>
            <a:endParaRPr lang="de-DE" sz="1800">
              <a:latin typeface="Tahoma" pitchFamily="34" charset="0"/>
            </a:endParaRPr>
          </a:p>
        </p:txBody>
      </p:sp>
      <p:sp>
        <p:nvSpPr>
          <p:cNvPr id="88077" name="Line 13"/>
          <p:cNvSpPr>
            <a:spLocks noChangeShapeType="1"/>
          </p:cNvSpPr>
          <p:nvPr/>
        </p:nvSpPr>
        <p:spPr bwMode="auto">
          <a:xfrm>
            <a:off x="4427538" y="2781300"/>
            <a:ext cx="0" cy="1511300"/>
          </a:xfrm>
          <a:prstGeom prst="line">
            <a:avLst/>
          </a:prstGeom>
          <a:noFill/>
          <a:ln w="38100">
            <a:solidFill>
              <a:schemeClr val="tx1"/>
            </a:solidFill>
            <a:round/>
            <a:headEnd/>
            <a:tailEnd type="triangle" w="med" len="med"/>
          </a:ln>
          <a:effectLst/>
        </p:spPr>
        <p:txBody>
          <a:bodyPr/>
          <a:lstStyle/>
          <a:p>
            <a:endParaRPr lang="en-GB"/>
          </a:p>
        </p:txBody>
      </p:sp>
      <p:sp>
        <p:nvSpPr>
          <p:cNvPr id="88078" name="Line 14"/>
          <p:cNvSpPr>
            <a:spLocks noChangeShapeType="1"/>
          </p:cNvSpPr>
          <p:nvPr/>
        </p:nvSpPr>
        <p:spPr bwMode="auto">
          <a:xfrm flipH="1">
            <a:off x="2124075" y="2781300"/>
            <a:ext cx="2232025" cy="142875"/>
          </a:xfrm>
          <a:prstGeom prst="line">
            <a:avLst/>
          </a:prstGeom>
          <a:noFill/>
          <a:ln w="38100">
            <a:solidFill>
              <a:schemeClr val="tx1"/>
            </a:solidFill>
            <a:round/>
            <a:headEnd/>
            <a:tailEnd type="triangle" w="med" len="med"/>
          </a:ln>
          <a:effectLst/>
        </p:spPr>
        <p:txBody>
          <a:bodyPr/>
          <a:lstStyle/>
          <a:p>
            <a:endParaRPr lang="en-GB"/>
          </a:p>
        </p:txBody>
      </p:sp>
      <p:sp>
        <p:nvSpPr>
          <p:cNvPr id="88079" name="Line 15"/>
          <p:cNvSpPr>
            <a:spLocks noChangeShapeType="1"/>
          </p:cNvSpPr>
          <p:nvPr/>
        </p:nvSpPr>
        <p:spPr bwMode="auto">
          <a:xfrm flipH="1">
            <a:off x="2555875" y="5157788"/>
            <a:ext cx="1368425" cy="720725"/>
          </a:xfrm>
          <a:prstGeom prst="line">
            <a:avLst/>
          </a:prstGeom>
          <a:noFill/>
          <a:ln w="9525">
            <a:solidFill>
              <a:schemeClr val="tx1"/>
            </a:solidFill>
            <a:round/>
            <a:headEnd/>
            <a:tailEnd type="triangle" w="med" len="med"/>
          </a:ln>
          <a:effectLst/>
        </p:spPr>
        <p:txBody>
          <a:bodyPr/>
          <a:lstStyle/>
          <a:p>
            <a:endParaRPr lang="en-GB"/>
          </a:p>
        </p:txBody>
      </p:sp>
      <p:sp>
        <p:nvSpPr>
          <p:cNvPr id="88080" name="Line 16"/>
          <p:cNvSpPr>
            <a:spLocks noChangeShapeType="1"/>
          </p:cNvSpPr>
          <p:nvPr/>
        </p:nvSpPr>
        <p:spPr bwMode="auto">
          <a:xfrm flipH="1">
            <a:off x="1763713" y="4724400"/>
            <a:ext cx="1295400" cy="0"/>
          </a:xfrm>
          <a:prstGeom prst="line">
            <a:avLst/>
          </a:prstGeom>
          <a:noFill/>
          <a:ln w="63500">
            <a:solidFill>
              <a:schemeClr val="accent2"/>
            </a:solidFill>
            <a:round/>
            <a:headEnd/>
            <a:tailEnd type="triangle" w="med" len="med"/>
          </a:ln>
          <a:effectLst/>
        </p:spPr>
        <p:txBody>
          <a:bodyPr/>
          <a:lstStyle/>
          <a:p>
            <a:endParaRPr lang="en-GB"/>
          </a:p>
        </p:txBody>
      </p:sp>
      <p:sp>
        <p:nvSpPr>
          <p:cNvPr id="88081" name="Line 17"/>
          <p:cNvSpPr>
            <a:spLocks noChangeShapeType="1"/>
          </p:cNvSpPr>
          <p:nvPr/>
        </p:nvSpPr>
        <p:spPr bwMode="auto">
          <a:xfrm flipH="1" flipV="1">
            <a:off x="1979613" y="3284538"/>
            <a:ext cx="1223962" cy="792162"/>
          </a:xfrm>
          <a:prstGeom prst="line">
            <a:avLst/>
          </a:prstGeom>
          <a:noFill/>
          <a:ln w="63500">
            <a:solidFill>
              <a:schemeClr val="accent2"/>
            </a:solidFill>
            <a:round/>
            <a:headEnd/>
            <a:tailEnd type="triangle" w="med" len="med"/>
          </a:ln>
          <a:effectLst/>
        </p:spPr>
        <p:txBody>
          <a:bodyPr/>
          <a:lstStyle/>
          <a:p>
            <a:endParaRPr lang="en-GB"/>
          </a:p>
        </p:txBody>
      </p:sp>
      <p:sp>
        <p:nvSpPr>
          <p:cNvPr id="88082" name="Line 18"/>
          <p:cNvSpPr>
            <a:spLocks noChangeShapeType="1"/>
          </p:cNvSpPr>
          <p:nvPr/>
        </p:nvSpPr>
        <p:spPr bwMode="auto">
          <a:xfrm>
            <a:off x="4932363" y="5445125"/>
            <a:ext cx="863600" cy="647700"/>
          </a:xfrm>
          <a:prstGeom prst="line">
            <a:avLst/>
          </a:prstGeom>
          <a:noFill/>
          <a:ln w="9525">
            <a:solidFill>
              <a:schemeClr val="tx1"/>
            </a:solidFill>
            <a:round/>
            <a:headEnd/>
            <a:tailEnd type="triangle" w="med" len="med"/>
          </a:ln>
          <a:effectLst/>
        </p:spPr>
        <p:txBody>
          <a:bodyPr/>
          <a:lstStyle/>
          <a:p>
            <a:endParaRPr lang="en-GB"/>
          </a:p>
        </p:txBody>
      </p:sp>
      <p:sp>
        <p:nvSpPr>
          <p:cNvPr id="88083" name="Line 19"/>
          <p:cNvSpPr>
            <a:spLocks noChangeShapeType="1"/>
          </p:cNvSpPr>
          <p:nvPr/>
        </p:nvSpPr>
        <p:spPr bwMode="auto">
          <a:xfrm rot="4500000" flipH="1">
            <a:off x="5650707" y="3069431"/>
            <a:ext cx="1296988" cy="574675"/>
          </a:xfrm>
          <a:prstGeom prst="line">
            <a:avLst/>
          </a:prstGeom>
          <a:noFill/>
          <a:ln w="31750">
            <a:solidFill>
              <a:schemeClr val="tx1"/>
            </a:solidFill>
            <a:prstDash val="sysDot"/>
            <a:round/>
            <a:headEnd/>
            <a:tailEnd type="triangle" w="med" len="med"/>
          </a:ln>
          <a:effectLst/>
        </p:spPr>
        <p:txBody>
          <a:bodyPr/>
          <a:lstStyle/>
          <a:p>
            <a:endParaRPr lang="en-GB"/>
          </a:p>
        </p:txBody>
      </p:sp>
      <p:sp>
        <p:nvSpPr>
          <p:cNvPr id="88084" name="Line 20"/>
          <p:cNvSpPr>
            <a:spLocks noChangeShapeType="1"/>
          </p:cNvSpPr>
          <p:nvPr/>
        </p:nvSpPr>
        <p:spPr bwMode="auto">
          <a:xfrm flipH="1" flipV="1">
            <a:off x="4356100" y="5373688"/>
            <a:ext cx="936625" cy="647700"/>
          </a:xfrm>
          <a:prstGeom prst="line">
            <a:avLst/>
          </a:prstGeom>
          <a:noFill/>
          <a:ln w="9525">
            <a:solidFill>
              <a:schemeClr val="tx1"/>
            </a:solidFill>
            <a:round/>
            <a:headEnd/>
            <a:tailEnd type="triangle" w="med" len="med"/>
          </a:ln>
          <a:effectLst/>
        </p:spPr>
        <p:txBody>
          <a:bodyPr/>
          <a:lstStyle/>
          <a:p>
            <a:endParaRPr lang="en-GB"/>
          </a:p>
        </p:txBody>
      </p:sp>
      <p:sp>
        <p:nvSpPr>
          <p:cNvPr id="88085" name="Line 21"/>
          <p:cNvSpPr>
            <a:spLocks noChangeShapeType="1"/>
          </p:cNvSpPr>
          <p:nvPr/>
        </p:nvSpPr>
        <p:spPr bwMode="auto">
          <a:xfrm rot="10800000" flipH="1" flipV="1">
            <a:off x="2771775" y="3789363"/>
            <a:ext cx="1223963" cy="792162"/>
          </a:xfrm>
          <a:prstGeom prst="line">
            <a:avLst/>
          </a:prstGeom>
          <a:noFill/>
          <a:ln w="63500">
            <a:solidFill>
              <a:schemeClr val="accent2"/>
            </a:solidFill>
            <a:round/>
            <a:headEnd/>
            <a:tailEnd type="triangle" w="med" len="med"/>
          </a:ln>
          <a:effectLst/>
        </p:spPr>
        <p:txBody>
          <a:bodyPr/>
          <a:lstStyle/>
          <a:p>
            <a:endParaRPr lang="en-GB"/>
          </a:p>
        </p:txBody>
      </p:sp>
      <p:sp>
        <p:nvSpPr>
          <p:cNvPr id="88086" name="Line 22"/>
          <p:cNvSpPr>
            <a:spLocks noChangeShapeType="1"/>
          </p:cNvSpPr>
          <p:nvPr/>
        </p:nvSpPr>
        <p:spPr bwMode="auto">
          <a:xfrm rot="10800000" flipH="1">
            <a:off x="3059113" y="4724400"/>
            <a:ext cx="1008062" cy="0"/>
          </a:xfrm>
          <a:prstGeom prst="line">
            <a:avLst/>
          </a:prstGeom>
          <a:noFill/>
          <a:ln w="63500">
            <a:solidFill>
              <a:schemeClr val="accent2"/>
            </a:solidFill>
            <a:round/>
            <a:headEnd/>
            <a:tailEnd type="triangle" w="med" len="med"/>
          </a:ln>
          <a:effectLst/>
        </p:spPr>
        <p:txBody>
          <a:bodyPr/>
          <a:lstStyle/>
          <a:p>
            <a:endParaRPr lang="en-GB"/>
          </a:p>
        </p:txBody>
      </p:sp>
      <p:sp>
        <p:nvSpPr>
          <p:cNvPr id="88087" name="Rectangle 23"/>
          <p:cNvSpPr>
            <a:spLocks noChangeArrowheads="1"/>
          </p:cNvSpPr>
          <p:nvPr/>
        </p:nvSpPr>
        <p:spPr bwMode="auto">
          <a:xfrm rot="1800000">
            <a:off x="4595813" y="5470525"/>
            <a:ext cx="842962" cy="360363"/>
          </a:xfrm>
          <a:prstGeom prst="rect">
            <a:avLst/>
          </a:prstGeom>
          <a:noFill/>
          <a:ln w="3175">
            <a:noFill/>
            <a:miter lim="800000"/>
            <a:headEnd/>
            <a:tailEnd/>
          </a:ln>
          <a:effectLst/>
        </p:spPr>
        <p:txBody>
          <a:bodyPr wrap="none" anchor="ctr"/>
          <a:lstStyle/>
          <a:p>
            <a:pPr algn="ctr"/>
            <a:r>
              <a:rPr lang="en-US" sz="1800" i="1">
                <a:solidFill>
                  <a:schemeClr val="accent1"/>
                </a:solidFill>
                <a:latin typeface="Tahoma" pitchFamily="34" charset="0"/>
              </a:rPr>
              <a:t>review</a:t>
            </a:r>
          </a:p>
        </p:txBody>
      </p:sp>
      <p:sp>
        <p:nvSpPr>
          <p:cNvPr id="88088" name="Rectangle 24"/>
          <p:cNvSpPr>
            <a:spLocks noChangeArrowheads="1"/>
          </p:cNvSpPr>
          <p:nvPr/>
        </p:nvSpPr>
        <p:spPr bwMode="auto">
          <a:xfrm rot="19800000">
            <a:off x="2843213" y="5084763"/>
            <a:ext cx="914400" cy="338137"/>
          </a:xfrm>
          <a:prstGeom prst="rect">
            <a:avLst/>
          </a:prstGeom>
          <a:noFill/>
          <a:ln w="3175">
            <a:noFill/>
            <a:miter lim="800000"/>
            <a:headEnd/>
            <a:tailEnd/>
          </a:ln>
          <a:effectLst/>
        </p:spPr>
        <p:txBody>
          <a:bodyPr wrap="none" anchor="ctr"/>
          <a:lstStyle/>
          <a:p>
            <a:pPr algn="ctr"/>
            <a:r>
              <a:rPr lang="en-US" sz="1600" i="1">
                <a:solidFill>
                  <a:schemeClr val="accent1"/>
                </a:solidFill>
                <a:latin typeface="Tahoma" pitchFamily="34" charset="0"/>
              </a:rPr>
              <a:t>Gridded data</a:t>
            </a:r>
          </a:p>
        </p:txBody>
      </p:sp>
      <p:sp>
        <p:nvSpPr>
          <p:cNvPr id="88089" name="Rectangle 25"/>
          <p:cNvSpPr>
            <a:spLocks noChangeArrowheads="1"/>
          </p:cNvSpPr>
          <p:nvPr/>
        </p:nvSpPr>
        <p:spPr bwMode="auto">
          <a:xfrm rot="5400000">
            <a:off x="3707606" y="3356769"/>
            <a:ext cx="1201738" cy="336550"/>
          </a:xfrm>
          <a:prstGeom prst="rect">
            <a:avLst/>
          </a:prstGeom>
          <a:noFill/>
          <a:ln w="3175">
            <a:noFill/>
            <a:miter lim="800000"/>
            <a:headEnd/>
            <a:tailEnd/>
          </a:ln>
          <a:effectLst/>
        </p:spPr>
        <p:txBody>
          <a:bodyPr wrap="none" anchor="ctr"/>
          <a:lstStyle/>
          <a:p>
            <a:pPr algn="ctr"/>
            <a:r>
              <a:rPr lang="en-US" sz="1800" i="1">
                <a:solidFill>
                  <a:schemeClr val="bg2"/>
                </a:solidFill>
                <a:latin typeface="Tahoma" pitchFamily="34" charset="0"/>
              </a:rPr>
              <a:t>inventories</a:t>
            </a:r>
          </a:p>
        </p:txBody>
      </p:sp>
      <p:sp>
        <p:nvSpPr>
          <p:cNvPr id="88090" name="Rectangle 26"/>
          <p:cNvSpPr>
            <a:spLocks noChangeArrowheads="1"/>
          </p:cNvSpPr>
          <p:nvPr/>
        </p:nvSpPr>
        <p:spPr bwMode="auto">
          <a:xfrm rot="1800000">
            <a:off x="6011863" y="3284538"/>
            <a:ext cx="914400" cy="338137"/>
          </a:xfrm>
          <a:prstGeom prst="rect">
            <a:avLst/>
          </a:prstGeom>
          <a:noFill/>
          <a:ln w="3175">
            <a:noFill/>
            <a:miter lim="800000"/>
            <a:headEnd/>
            <a:tailEnd/>
          </a:ln>
          <a:effectLst/>
        </p:spPr>
        <p:txBody>
          <a:bodyPr wrap="none" anchor="ctr"/>
          <a:lstStyle/>
          <a:p>
            <a:pPr algn="ctr"/>
            <a:r>
              <a:rPr lang="en-US" sz="1800" i="1">
                <a:solidFill>
                  <a:schemeClr val="bg2"/>
                </a:solidFill>
                <a:latin typeface="Tahoma" pitchFamily="34" charset="0"/>
              </a:rPr>
              <a:t>testing</a:t>
            </a:r>
          </a:p>
          <a:p>
            <a:pPr algn="ctr"/>
            <a:endParaRPr lang="en-US" sz="1800" i="1">
              <a:solidFill>
                <a:schemeClr val="bg2"/>
              </a:solidFill>
              <a:latin typeface="Tahoma" pitchFamily="34" charset="0"/>
            </a:endParaRPr>
          </a:p>
        </p:txBody>
      </p:sp>
      <p:sp>
        <p:nvSpPr>
          <p:cNvPr id="88091" name="Line 27"/>
          <p:cNvSpPr>
            <a:spLocks noChangeShapeType="1"/>
          </p:cNvSpPr>
          <p:nvPr/>
        </p:nvSpPr>
        <p:spPr bwMode="auto">
          <a:xfrm>
            <a:off x="6443663" y="2852738"/>
            <a:ext cx="720725" cy="1152525"/>
          </a:xfrm>
          <a:prstGeom prst="line">
            <a:avLst/>
          </a:prstGeom>
          <a:noFill/>
          <a:ln w="31750">
            <a:solidFill>
              <a:schemeClr val="tx1"/>
            </a:solidFill>
            <a:prstDash val="sysDot"/>
            <a:round/>
            <a:headEnd/>
            <a:tailEnd type="triangle" w="med" len="med"/>
          </a:ln>
          <a:effectLst/>
        </p:spPr>
        <p:txBody>
          <a:bodyPr/>
          <a:lstStyle/>
          <a:p>
            <a:endParaRPr lang="en-GB"/>
          </a:p>
        </p:txBody>
      </p:sp>
      <p:sp>
        <p:nvSpPr>
          <p:cNvPr id="88092" name="AutoShape 28"/>
          <p:cNvSpPr>
            <a:spLocks noChangeArrowheads="1"/>
          </p:cNvSpPr>
          <p:nvPr/>
        </p:nvSpPr>
        <p:spPr bwMode="auto">
          <a:xfrm>
            <a:off x="7596188" y="4581525"/>
            <a:ext cx="1368425" cy="720725"/>
          </a:xfrm>
          <a:prstGeom prst="plus">
            <a:avLst>
              <a:gd name="adj" fmla="val 25000"/>
            </a:avLst>
          </a:prstGeom>
          <a:solidFill>
            <a:srgbClr val="FF99CC"/>
          </a:solidFill>
          <a:ln w="9525">
            <a:solidFill>
              <a:schemeClr val="tx1"/>
            </a:solidFill>
            <a:miter lim="800000"/>
            <a:headEnd/>
            <a:tailEnd/>
          </a:ln>
          <a:effectLst/>
        </p:spPr>
        <p:txBody>
          <a:bodyPr wrap="none" anchor="ctr"/>
          <a:lstStyle/>
          <a:p>
            <a:pPr algn="ctr"/>
            <a:r>
              <a:rPr lang="en-US" sz="1800" dirty="0">
                <a:latin typeface="Tahoma" pitchFamily="34" charset="0"/>
              </a:rPr>
              <a:t>Eurostat</a:t>
            </a:r>
          </a:p>
        </p:txBody>
      </p:sp>
      <p:sp>
        <p:nvSpPr>
          <p:cNvPr id="88093" name="AutoShape 29"/>
          <p:cNvSpPr>
            <a:spLocks noChangeArrowheads="1"/>
          </p:cNvSpPr>
          <p:nvPr/>
        </p:nvSpPr>
        <p:spPr bwMode="auto">
          <a:xfrm>
            <a:off x="7308850" y="5734050"/>
            <a:ext cx="1368425" cy="720725"/>
          </a:xfrm>
          <a:prstGeom prst="plus">
            <a:avLst>
              <a:gd name="adj" fmla="val 25000"/>
            </a:avLst>
          </a:prstGeom>
          <a:solidFill>
            <a:srgbClr val="00CCFF"/>
          </a:solidFill>
          <a:ln w="9525">
            <a:solidFill>
              <a:schemeClr val="tx1"/>
            </a:solidFill>
            <a:miter lim="800000"/>
            <a:headEnd/>
            <a:tailEnd/>
          </a:ln>
          <a:effectLst/>
        </p:spPr>
        <p:txBody>
          <a:bodyPr wrap="none" anchor="ctr"/>
          <a:lstStyle/>
          <a:p>
            <a:pPr algn="ctr"/>
            <a:r>
              <a:rPr lang="en-US" sz="1800">
                <a:latin typeface="Tahoma" pitchFamily="34" charset="0"/>
              </a:rPr>
              <a:t>UNFCCC</a:t>
            </a:r>
            <a:br>
              <a:rPr lang="en-US" sz="1800">
                <a:latin typeface="Tahoma" pitchFamily="34" charset="0"/>
              </a:rPr>
            </a:br>
            <a:r>
              <a:rPr lang="en-US" sz="1800">
                <a:latin typeface="Tahoma" pitchFamily="34" charset="0"/>
              </a:rPr>
              <a:t>CRF</a:t>
            </a:r>
          </a:p>
        </p:txBody>
      </p:sp>
      <p:sp>
        <p:nvSpPr>
          <p:cNvPr id="88094" name="Line 30"/>
          <p:cNvSpPr>
            <a:spLocks noChangeShapeType="1"/>
          </p:cNvSpPr>
          <p:nvPr/>
        </p:nvSpPr>
        <p:spPr bwMode="auto">
          <a:xfrm flipH="1">
            <a:off x="6227763" y="4941888"/>
            <a:ext cx="1441450" cy="215900"/>
          </a:xfrm>
          <a:prstGeom prst="line">
            <a:avLst/>
          </a:prstGeom>
          <a:noFill/>
          <a:ln w="28575">
            <a:solidFill>
              <a:schemeClr val="tx1"/>
            </a:solidFill>
            <a:prstDash val="dash"/>
            <a:round/>
            <a:headEnd/>
            <a:tailEnd type="triangle" w="med" len="med"/>
          </a:ln>
          <a:effectLst/>
        </p:spPr>
        <p:txBody>
          <a:bodyPr/>
          <a:lstStyle/>
          <a:p>
            <a:endParaRPr lang="en-GB"/>
          </a:p>
        </p:txBody>
      </p:sp>
      <p:sp>
        <p:nvSpPr>
          <p:cNvPr id="88095" name="Line 31"/>
          <p:cNvSpPr>
            <a:spLocks noChangeShapeType="1"/>
          </p:cNvSpPr>
          <p:nvPr/>
        </p:nvSpPr>
        <p:spPr bwMode="auto">
          <a:xfrm flipH="1" flipV="1">
            <a:off x="6011863" y="5300663"/>
            <a:ext cx="1295400" cy="792162"/>
          </a:xfrm>
          <a:prstGeom prst="line">
            <a:avLst/>
          </a:prstGeom>
          <a:noFill/>
          <a:ln w="38100">
            <a:solidFill>
              <a:schemeClr val="tx1"/>
            </a:solidFill>
            <a:prstDash val="dashDot"/>
            <a:round/>
            <a:headEnd/>
            <a:tailEnd type="triangle" w="med" len="med"/>
          </a:ln>
          <a:effectLst/>
        </p:spPr>
        <p:txBody>
          <a:bodyPr/>
          <a:lstStyle/>
          <a:p>
            <a:endParaRPr lang="en-GB"/>
          </a:p>
        </p:txBody>
      </p:sp>
      <p:sp>
        <p:nvSpPr>
          <p:cNvPr id="88096" name="Rectangle 32"/>
          <p:cNvSpPr>
            <a:spLocks noChangeArrowheads="1"/>
          </p:cNvSpPr>
          <p:nvPr/>
        </p:nvSpPr>
        <p:spPr bwMode="auto">
          <a:xfrm>
            <a:off x="6516688" y="5229225"/>
            <a:ext cx="1368425" cy="292100"/>
          </a:xfrm>
          <a:prstGeom prst="rect">
            <a:avLst/>
          </a:prstGeom>
          <a:noFill/>
          <a:ln w="3175">
            <a:noFill/>
            <a:miter lim="800000"/>
            <a:headEnd/>
            <a:tailEnd/>
          </a:ln>
          <a:effectLst/>
        </p:spPr>
        <p:txBody>
          <a:bodyPr wrap="none" anchor="ctr"/>
          <a:lstStyle/>
          <a:p>
            <a:pPr algn="ctr"/>
            <a:r>
              <a:rPr lang="en-US" sz="1600" i="1">
                <a:latin typeface="Tahoma" pitchFamily="34" charset="0"/>
              </a:rPr>
              <a:t>Surrogate data</a:t>
            </a:r>
          </a:p>
        </p:txBody>
      </p:sp>
      <p:sp>
        <p:nvSpPr>
          <p:cNvPr id="88097" name="Rectangle 33"/>
          <p:cNvSpPr>
            <a:spLocks noChangeArrowheads="1"/>
          </p:cNvSpPr>
          <p:nvPr/>
        </p:nvSpPr>
        <p:spPr bwMode="auto">
          <a:xfrm>
            <a:off x="2339975" y="4221163"/>
            <a:ext cx="841375" cy="360362"/>
          </a:xfrm>
          <a:prstGeom prst="rect">
            <a:avLst/>
          </a:prstGeom>
          <a:noFill/>
          <a:ln w="3175">
            <a:noFill/>
            <a:miter lim="800000"/>
            <a:headEnd/>
            <a:tailEnd/>
          </a:ln>
          <a:effectLst/>
        </p:spPr>
        <p:txBody>
          <a:bodyPr wrap="none" anchor="ctr"/>
          <a:lstStyle/>
          <a:p>
            <a:pPr algn="ctr"/>
            <a:r>
              <a:rPr lang="en-US" sz="1800" i="1">
                <a:latin typeface="Tahoma" pitchFamily="34" charset="0"/>
              </a:rPr>
              <a:t>Status reports</a:t>
            </a:r>
          </a:p>
        </p:txBody>
      </p:sp>
      <p:sp>
        <p:nvSpPr>
          <p:cNvPr id="88098" name="Rectangle 34"/>
          <p:cNvSpPr>
            <a:spLocks noChangeArrowheads="1"/>
          </p:cNvSpPr>
          <p:nvPr/>
        </p:nvSpPr>
        <p:spPr bwMode="auto">
          <a:xfrm>
            <a:off x="0" y="4797425"/>
            <a:ext cx="1728788" cy="4333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1800">
                <a:latin typeface="Tahoma" pitchFamily="34" charset="0"/>
              </a:rPr>
              <a:t>EMEP EB</a:t>
            </a:r>
            <a:endParaRPr lang="de-DE" sz="1800">
              <a:latin typeface="Tahoma" pitchFamily="34" charset="0"/>
            </a:endParaRPr>
          </a:p>
        </p:txBody>
      </p:sp>
      <p:sp>
        <p:nvSpPr>
          <p:cNvPr id="88099" name="Line 35"/>
          <p:cNvSpPr>
            <a:spLocks noChangeShapeType="1"/>
          </p:cNvSpPr>
          <p:nvPr/>
        </p:nvSpPr>
        <p:spPr bwMode="auto">
          <a:xfrm flipV="1">
            <a:off x="5508625" y="2781300"/>
            <a:ext cx="0" cy="1296988"/>
          </a:xfrm>
          <a:prstGeom prst="line">
            <a:avLst/>
          </a:prstGeom>
          <a:noFill/>
          <a:ln w="22225">
            <a:solidFill>
              <a:srgbClr val="800080"/>
            </a:solidFill>
            <a:prstDash val="lgDashDotDot"/>
            <a:round/>
            <a:headEnd type="oval" w="med" len="med"/>
            <a:tailEnd type="triangle" w="med" len="med"/>
          </a:ln>
          <a:effectLst/>
        </p:spPr>
        <p:txBody>
          <a:bodyPr/>
          <a:lstStyle/>
          <a:p>
            <a:endParaRPr lang="en-GB"/>
          </a:p>
        </p:txBody>
      </p:sp>
      <p:sp>
        <p:nvSpPr>
          <p:cNvPr id="88100" name="Rectangle 36"/>
          <p:cNvSpPr>
            <a:spLocks noChangeArrowheads="1"/>
          </p:cNvSpPr>
          <p:nvPr/>
        </p:nvSpPr>
        <p:spPr bwMode="auto">
          <a:xfrm rot="16200000">
            <a:off x="4561682" y="3294856"/>
            <a:ext cx="1447800" cy="274637"/>
          </a:xfrm>
          <a:prstGeom prst="rect">
            <a:avLst/>
          </a:prstGeom>
          <a:noFill/>
          <a:ln w="9525">
            <a:noFill/>
            <a:miter lim="800000"/>
            <a:headEnd/>
            <a:tailEnd/>
          </a:ln>
          <a:effectLst/>
        </p:spPr>
        <p:txBody>
          <a:bodyPr>
            <a:spAutoFit/>
          </a:bodyPr>
          <a:lstStyle/>
          <a:p>
            <a:r>
              <a:rPr lang="en-US" sz="1200" b="1">
                <a:solidFill>
                  <a:srgbClr val="D60093"/>
                </a:solidFill>
                <a:latin typeface="Tahoma" pitchFamily="34" charset="0"/>
              </a:rPr>
              <a:t>Country reports</a:t>
            </a:r>
          </a:p>
        </p:txBody>
      </p:sp>
      <p:sp>
        <p:nvSpPr>
          <p:cNvPr id="88101" name="Rectangle 37"/>
          <p:cNvSpPr>
            <a:spLocks noChangeArrowheads="1"/>
          </p:cNvSpPr>
          <p:nvPr/>
        </p:nvSpPr>
        <p:spPr bwMode="auto">
          <a:xfrm>
            <a:off x="2268538" y="2852738"/>
            <a:ext cx="1871662" cy="274637"/>
          </a:xfrm>
          <a:prstGeom prst="rect">
            <a:avLst/>
          </a:prstGeom>
          <a:noFill/>
          <a:ln w="9525">
            <a:noFill/>
            <a:miter lim="800000"/>
            <a:headEnd/>
            <a:tailEnd/>
          </a:ln>
          <a:effectLst/>
        </p:spPr>
        <p:txBody>
          <a:bodyPr>
            <a:spAutoFit/>
          </a:bodyPr>
          <a:lstStyle/>
          <a:p>
            <a:r>
              <a:rPr lang="en-US" sz="1200" b="1" i="1">
                <a:solidFill>
                  <a:schemeClr val="bg2"/>
                </a:solidFill>
                <a:latin typeface="Tahoma" pitchFamily="34" charset="0"/>
              </a:rPr>
              <a:t>Notification</a:t>
            </a:r>
            <a:r>
              <a:rPr lang="en-US" sz="1200" b="1" i="1"/>
              <a:t> </a:t>
            </a:r>
            <a:r>
              <a:rPr lang="en-US" sz="1200" b="1" i="1">
                <a:solidFill>
                  <a:schemeClr val="bg2"/>
                </a:solidFill>
                <a:latin typeface="Tahoma" pitchFamily="34" charset="0"/>
              </a:rPr>
              <a:t>forms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da-DK" b="1" dirty="0" smtClean="0">
                <a:solidFill>
                  <a:srgbClr val="000099"/>
                </a:solidFill>
                <a:latin typeface="Cambria" pitchFamily="18" charset="0"/>
              </a:rPr>
              <a:t>Resources for emission inventory compilers:</a:t>
            </a:r>
            <a:br>
              <a:rPr lang="da-DK" b="1" dirty="0" smtClean="0">
                <a:solidFill>
                  <a:srgbClr val="000099"/>
                </a:solidFill>
                <a:latin typeface="Cambria" pitchFamily="18" charset="0"/>
              </a:rPr>
            </a:br>
            <a:endParaRPr lang="en-GB" b="1" dirty="0" smtClean="0">
              <a:solidFill>
                <a:srgbClr val="000099"/>
              </a:solidFill>
              <a:latin typeface="Cambria" pitchFamily="18" charset="0"/>
            </a:endParaRPr>
          </a:p>
        </p:txBody>
      </p:sp>
      <p:sp>
        <p:nvSpPr>
          <p:cNvPr id="2" name="Inhaltsplatzhalter 1"/>
          <p:cNvSpPr>
            <a:spLocks noGrp="1"/>
          </p:cNvSpPr>
          <p:nvPr>
            <p:ph sz="quarter" idx="2"/>
          </p:nvPr>
        </p:nvSpPr>
        <p:spPr/>
        <p:txBody>
          <a:bodyPr/>
          <a:lstStyle/>
          <a:p>
            <a:endParaRPr lang="en-US" dirty="0"/>
          </a:p>
        </p:txBody>
      </p:sp>
      <p:sp>
        <p:nvSpPr>
          <p:cNvPr id="4" name="Inhaltsplatzhalter 3"/>
          <p:cNvSpPr>
            <a:spLocks noGrp="1"/>
          </p:cNvSpPr>
          <p:nvPr>
            <p:ph sz="quarter" idx="4"/>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02" y="676973"/>
            <a:ext cx="356949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105" y="676973"/>
            <a:ext cx="3898468" cy="263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1628800"/>
            <a:ext cx="4909751" cy="291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635" y="3428999"/>
            <a:ext cx="4694470" cy="283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3157" y="4005064"/>
            <a:ext cx="4424364"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4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ppt_x"/>
                                          </p:val>
                                        </p:tav>
                                        <p:tav tm="100000">
                                          <p:val>
                                            <p:strVal val="#ppt_x"/>
                                          </p:val>
                                        </p:tav>
                                      </p:tavLst>
                                    </p:anim>
                                    <p:anim calcmode="lin" valueType="num">
                                      <p:cBhvr additive="base">
                                        <p:cTn id="1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animEffect transition="in" filter="fade">
                                      <p:cBhvr>
                                        <p:cTn id="19" dur="1000"/>
                                        <p:tgtEl>
                                          <p:spTgt spid="11271"/>
                                        </p:tgtEl>
                                      </p:cBhvr>
                                    </p:animEffect>
                                    <p:anim calcmode="lin" valueType="num">
                                      <p:cBhvr>
                                        <p:cTn id="20" dur="1000" fill="hold"/>
                                        <p:tgtEl>
                                          <p:spTgt spid="11271"/>
                                        </p:tgtEl>
                                        <p:attrNameLst>
                                          <p:attrName>ppt_x</p:attrName>
                                        </p:attrNameLst>
                                      </p:cBhvr>
                                      <p:tavLst>
                                        <p:tav tm="0">
                                          <p:val>
                                            <p:strVal val="#ppt_x"/>
                                          </p:val>
                                        </p:tav>
                                        <p:tav tm="100000">
                                          <p:val>
                                            <p:strVal val="#ppt_x"/>
                                          </p:val>
                                        </p:tav>
                                      </p:tavLst>
                                    </p:anim>
                                    <p:anim calcmode="lin" valueType="num">
                                      <p:cBhvr>
                                        <p:cTn id="21" dur="1000" fill="hold"/>
                                        <p:tgtEl>
                                          <p:spTgt spid="1127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272"/>
                                        </p:tgtEl>
                                        <p:attrNameLst>
                                          <p:attrName>style.visibility</p:attrName>
                                        </p:attrNameLst>
                                      </p:cBhvr>
                                      <p:to>
                                        <p:strVal val="visible"/>
                                      </p:to>
                                    </p:set>
                                    <p:anim calcmode="lin" valueType="num">
                                      <p:cBhvr additive="base">
                                        <p:cTn id="26" dur="500" fill="hold"/>
                                        <p:tgtEl>
                                          <p:spTgt spid="11272"/>
                                        </p:tgtEl>
                                        <p:attrNameLst>
                                          <p:attrName>ppt_x</p:attrName>
                                        </p:attrNameLst>
                                      </p:cBhvr>
                                      <p:tavLst>
                                        <p:tav tm="0">
                                          <p:val>
                                            <p:strVal val="#ppt_x"/>
                                          </p:val>
                                        </p:tav>
                                        <p:tav tm="100000">
                                          <p:val>
                                            <p:strVal val="#ppt_x"/>
                                          </p:val>
                                        </p:tav>
                                      </p:tavLst>
                                    </p:anim>
                                    <p:anim calcmode="lin" valueType="num">
                                      <p:cBhvr additive="base">
                                        <p:cTn id="27"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155949" y="116633"/>
            <a:ext cx="8937246" cy="720080"/>
          </a:xfrm>
        </p:spPr>
        <p:txBody>
          <a:bodyPr>
            <a:normAutofit fontScale="90000"/>
          </a:bodyPr>
          <a:lstStyle/>
          <a:p>
            <a:r>
              <a:rPr lang="en-US" dirty="0" smtClean="0"/>
              <a:t>Existing Guidance, Guidebooks and Tools</a:t>
            </a:r>
            <a:endParaRPr lang="de-DE" dirty="0"/>
          </a:p>
        </p:txBody>
      </p:sp>
      <p:sp>
        <p:nvSpPr>
          <p:cNvPr id="54276" name="Rectangle 4"/>
          <p:cNvSpPr>
            <a:spLocks noGrp="1" noChangeArrowheads="1"/>
          </p:cNvSpPr>
          <p:nvPr>
            <p:ph type="body" sz="half" idx="1"/>
          </p:nvPr>
        </p:nvSpPr>
        <p:spPr>
          <a:xfrm>
            <a:off x="457200" y="1268760"/>
            <a:ext cx="8363272" cy="3876128"/>
          </a:xfrm>
        </p:spPr>
        <p:txBody>
          <a:bodyPr>
            <a:normAutofit/>
          </a:bodyPr>
          <a:lstStyle/>
          <a:p>
            <a:pPr>
              <a:lnSpc>
                <a:spcPct val="80000"/>
              </a:lnSpc>
            </a:pPr>
            <a:r>
              <a:rPr lang="en-US" sz="2400" b="1" dirty="0"/>
              <a:t>EMEP/ </a:t>
            </a:r>
            <a:r>
              <a:rPr lang="en-US" sz="2400" b="1" dirty="0" smtClean="0"/>
              <a:t>EEA </a:t>
            </a:r>
            <a:r>
              <a:rPr lang="en-US" sz="2400" b="1" dirty="0"/>
              <a:t>Inventory </a:t>
            </a:r>
            <a:r>
              <a:rPr lang="en-US" sz="2400" b="1" dirty="0" smtClean="0"/>
              <a:t>Guidebook </a:t>
            </a:r>
            <a:r>
              <a:rPr lang="en-US" sz="2400" b="1" i="1" dirty="0" smtClean="0"/>
              <a:t>EN and RU</a:t>
            </a:r>
            <a:r>
              <a:rPr lang="en-US" sz="2400" i="1" dirty="0"/>
              <a:t/>
            </a:r>
            <a:br>
              <a:rPr lang="en-US" sz="2400" i="1" dirty="0"/>
            </a:br>
            <a:r>
              <a:rPr lang="en-US" sz="1800" u="sng" dirty="0">
                <a:solidFill>
                  <a:srgbClr val="0000FF"/>
                </a:solidFill>
                <a:hlinkClick r:id="rId2"/>
              </a:rPr>
              <a:t>http://</a:t>
            </a:r>
            <a:r>
              <a:rPr lang="en-US" sz="1800" u="sng" dirty="0" smtClean="0">
                <a:solidFill>
                  <a:srgbClr val="0000FF"/>
                </a:solidFill>
                <a:hlinkClick r:id="rId2"/>
              </a:rPr>
              <a:t>www.eea.europa.eu/publications/emep-eea-emission-inventory-guidebook-2009</a:t>
            </a:r>
            <a:r>
              <a:rPr lang="en-US" sz="1800" u="sng" dirty="0" smtClean="0">
                <a:solidFill>
                  <a:srgbClr val="0000FF"/>
                </a:solidFill>
              </a:rPr>
              <a:t/>
            </a:r>
            <a:br>
              <a:rPr lang="en-US" sz="1800" u="sng" dirty="0" smtClean="0">
                <a:solidFill>
                  <a:srgbClr val="0000FF"/>
                </a:solidFill>
              </a:rPr>
            </a:br>
            <a:endParaRPr lang="en-US" sz="1800" u="sng" dirty="0" smtClean="0">
              <a:solidFill>
                <a:srgbClr val="0000FF"/>
              </a:solidFill>
            </a:endParaRPr>
          </a:p>
          <a:p>
            <a:pPr>
              <a:lnSpc>
                <a:spcPct val="80000"/>
              </a:lnSpc>
            </a:pPr>
            <a:r>
              <a:rPr lang="en-US" sz="1800" u="sng" dirty="0">
                <a:solidFill>
                  <a:srgbClr val="00B050"/>
                </a:solidFill>
              </a:rPr>
              <a:t>http://www.eea.europa.eu/publications-</a:t>
            </a:r>
            <a:r>
              <a:rPr lang="en-US" sz="1800" b="1" u="sng" dirty="0">
                <a:solidFill>
                  <a:srgbClr val="00B050"/>
                </a:solidFill>
              </a:rPr>
              <a:t>ru</a:t>
            </a:r>
            <a:r>
              <a:rPr lang="en-US" sz="1800" u="sng" dirty="0">
                <a:solidFill>
                  <a:srgbClr val="00B050"/>
                </a:solidFill>
              </a:rPr>
              <a:t>/emep-eea/</a:t>
            </a:r>
            <a:endParaRPr lang="en-US" sz="1800" u="sng" dirty="0" smtClean="0">
              <a:solidFill>
                <a:srgbClr val="00B050"/>
              </a:solidFill>
            </a:endParaRPr>
          </a:p>
          <a:p>
            <a:pPr>
              <a:lnSpc>
                <a:spcPct val="80000"/>
              </a:lnSpc>
            </a:pPr>
            <a:endParaRPr lang="en-US" sz="1800" u="sng" dirty="0">
              <a:solidFill>
                <a:srgbClr val="0000FF"/>
              </a:solidFill>
            </a:endParaRPr>
          </a:p>
          <a:p>
            <a:pPr>
              <a:lnSpc>
                <a:spcPct val="80000"/>
              </a:lnSpc>
            </a:pPr>
            <a:r>
              <a:rPr lang="de-DE" sz="2400" b="1" dirty="0"/>
              <a:t>EMEP </a:t>
            </a:r>
            <a:r>
              <a:rPr lang="de-DE" sz="2400" b="1" dirty="0" smtClean="0"/>
              <a:t> Emission </a:t>
            </a:r>
            <a:r>
              <a:rPr lang="de-DE" sz="2400" b="1" dirty="0"/>
              <a:t>Reporting Guidelines </a:t>
            </a:r>
            <a:r>
              <a:rPr lang="en-US" sz="2400" b="1" i="1" dirty="0"/>
              <a:t>EN and RU</a:t>
            </a:r>
            <a:r>
              <a:rPr lang="de-DE" sz="2400" dirty="0"/>
              <a:t/>
            </a:r>
            <a:br>
              <a:rPr lang="de-DE" sz="2400" dirty="0"/>
            </a:br>
            <a:r>
              <a:rPr lang="de-DE" sz="2400" dirty="0" smtClean="0"/>
              <a:t>ECE/EB.AIR/97</a:t>
            </a:r>
            <a:r>
              <a:rPr lang="de-DE" sz="2400" dirty="0"/>
              <a:t/>
            </a:r>
            <a:br>
              <a:rPr lang="de-DE" sz="2400" dirty="0"/>
            </a:br>
            <a:r>
              <a:rPr lang="en-US" sz="1800" u="sng" dirty="0">
                <a:solidFill>
                  <a:srgbClr val="0000FF"/>
                </a:solidFill>
                <a:latin typeface="Arial" charset="0"/>
                <a:hlinkClick r:id="rId3"/>
              </a:rPr>
              <a:t>http://</a:t>
            </a:r>
            <a:r>
              <a:rPr lang="en-US" sz="1800" u="sng" dirty="0" smtClean="0">
                <a:solidFill>
                  <a:srgbClr val="0000FF"/>
                </a:solidFill>
                <a:latin typeface="Arial" charset="0"/>
                <a:hlinkClick r:id="rId3"/>
              </a:rPr>
              <a:t>www.ceip.at/fileadmin/inhalte/emep/reporting_2009/Rep_Guidelines_ECE_EB_AIR_97_e.pdf</a:t>
            </a:r>
            <a:endParaRPr lang="en-US" sz="1800" u="sng" dirty="0" smtClean="0">
              <a:solidFill>
                <a:srgbClr val="0000FF"/>
              </a:solidFill>
              <a:latin typeface="Arial" charset="0"/>
            </a:endParaRPr>
          </a:p>
          <a:p>
            <a:pPr>
              <a:lnSpc>
                <a:spcPct val="80000"/>
              </a:lnSpc>
            </a:pPr>
            <a:r>
              <a:rPr lang="en-US" sz="2400" b="1" dirty="0" smtClean="0"/>
              <a:t>Annexes </a:t>
            </a:r>
            <a:r>
              <a:rPr lang="en-US" sz="2400" b="1" dirty="0"/>
              <a:t>to the </a:t>
            </a:r>
            <a:r>
              <a:rPr lang="en-US" sz="2400" b="1" dirty="0" smtClean="0"/>
              <a:t>Guidelines I to VI including:</a:t>
            </a:r>
          </a:p>
          <a:p>
            <a:pPr lvl="1">
              <a:lnSpc>
                <a:spcPct val="80000"/>
              </a:lnSpc>
            </a:pPr>
            <a:r>
              <a:rPr lang="en-US" sz="2100" b="1" dirty="0" smtClean="0"/>
              <a:t>reporting formats (NFR09 tables)</a:t>
            </a:r>
          </a:p>
          <a:p>
            <a:pPr lvl="1">
              <a:lnSpc>
                <a:spcPct val="80000"/>
              </a:lnSpc>
            </a:pPr>
            <a:r>
              <a:rPr lang="en-US" sz="2100" b="1" dirty="0" smtClean="0"/>
              <a:t>IIR template </a:t>
            </a:r>
          </a:p>
          <a:p>
            <a:pPr lvl="1">
              <a:lnSpc>
                <a:spcPct val="80000"/>
              </a:lnSpc>
            </a:pPr>
            <a:endParaRPr lang="en-US" sz="2100" b="1" dirty="0"/>
          </a:p>
        </p:txBody>
      </p:sp>
      <p:sp>
        <p:nvSpPr>
          <p:cNvPr id="3" name="Inhaltsplatzhalter 2"/>
          <p:cNvSpPr>
            <a:spLocks noGrp="1"/>
          </p:cNvSpPr>
          <p:nvPr>
            <p:ph sz="half" idx="2"/>
          </p:nvPr>
        </p:nvSpPr>
        <p:spPr>
          <a:xfrm>
            <a:off x="1475656" y="5055518"/>
            <a:ext cx="3240360" cy="1109786"/>
          </a:xfrm>
        </p:spPr>
        <p:txBody>
          <a:bodyPr>
            <a:normAutofit/>
          </a:bodyPr>
          <a:lstStyle/>
          <a:p>
            <a:pPr>
              <a:lnSpc>
                <a:spcPct val="80000"/>
              </a:lnSpc>
            </a:pPr>
            <a:endParaRPr lang="en-US" sz="2400" dirty="0" smtClean="0">
              <a:solidFill>
                <a:srgbClr val="0000FF"/>
              </a:solidFill>
              <a:latin typeface="Arial" charset="0"/>
            </a:endParaRPr>
          </a:p>
          <a:p>
            <a:pPr>
              <a:lnSpc>
                <a:spcPct val="80000"/>
              </a:lnSpc>
            </a:pPr>
            <a:r>
              <a:rPr lang="en-US" sz="2400" dirty="0" err="1" smtClean="0">
                <a:solidFill>
                  <a:srgbClr val="0000FF"/>
                </a:solidFill>
                <a:latin typeface="Arial" charset="0"/>
              </a:rPr>
              <a:t>CollectER</a:t>
            </a:r>
            <a:r>
              <a:rPr lang="en-US" sz="2400" dirty="0" smtClean="0">
                <a:solidFill>
                  <a:srgbClr val="0000FF"/>
                </a:solidFill>
                <a:latin typeface="Arial" charset="0"/>
              </a:rPr>
              <a:t> emission inventory DB</a:t>
            </a:r>
            <a:endParaRPr lang="en-US" sz="3200" dirty="0">
              <a:solidFill>
                <a:srgbClr val="0000FF"/>
              </a:solidFill>
              <a:latin typeface="Arial" charset="0"/>
            </a:endParaRPr>
          </a:p>
          <a:p>
            <a:endParaRPr lang="en-US" dirty="0"/>
          </a:p>
        </p:txBody>
      </p:sp>
      <p:sp>
        <p:nvSpPr>
          <p:cNvPr id="54280" name="Rectangle 8"/>
          <p:cNvSpPr>
            <a:spLocks noChangeArrowheads="1"/>
          </p:cNvSpPr>
          <p:nvPr/>
        </p:nvSpPr>
        <p:spPr bwMode="auto">
          <a:xfrm>
            <a:off x="323528" y="4005064"/>
            <a:ext cx="7056760" cy="113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endParaRPr lang="de-DE" sz="2800" dirty="0">
              <a:latin typeface="Arial" charset="0"/>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9365">
            <a:off x="7907041" y="1239320"/>
            <a:ext cx="1001938" cy="142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7421">
            <a:off x="6892234" y="1556792"/>
            <a:ext cx="976106" cy="138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8906" y="5350016"/>
            <a:ext cx="758292" cy="76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02" y="5274683"/>
            <a:ext cx="913486" cy="81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Inhaltsplatzhalter 2"/>
          <p:cNvSpPr txBox="1">
            <a:spLocks/>
          </p:cNvSpPr>
          <p:nvPr/>
        </p:nvSpPr>
        <p:spPr>
          <a:xfrm>
            <a:off x="5940152" y="5144888"/>
            <a:ext cx="3010932" cy="948408"/>
          </a:xfrm>
          <a:prstGeom prst="rect">
            <a:avLst/>
          </a:prstGeom>
        </p:spPr>
        <p:txBody>
          <a:bodyPr vert="horz">
            <a:normAutofit lnSpcReduction="10000"/>
          </a:bodyPr>
          <a:lstStyle>
            <a:lvl1pPr marL="274320" indent="-274320" algn="l" rtl="0" eaLnBrk="1" latinLnBrk="0" hangingPunct="1">
              <a:spcBef>
                <a:spcPts val="600"/>
              </a:spcBef>
              <a:buClr>
                <a:srgbClr val="0000FF"/>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FF0066"/>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nSpc>
                <a:spcPct val="80000"/>
              </a:lnSpc>
            </a:pPr>
            <a:endParaRPr lang="en-US" sz="2400" dirty="0" smtClean="0">
              <a:solidFill>
                <a:srgbClr val="0000FF"/>
              </a:solidFill>
              <a:latin typeface="Arial" charset="0"/>
            </a:endParaRPr>
          </a:p>
          <a:p>
            <a:pPr>
              <a:lnSpc>
                <a:spcPct val="80000"/>
              </a:lnSpc>
            </a:pPr>
            <a:r>
              <a:rPr lang="en-US" sz="2400" dirty="0" smtClean="0">
                <a:solidFill>
                  <a:srgbClr val="0000FF"/>
                </a:solidFill>
                <a:latin typeface="Arial" charset="0"/>
              </a:rPr>
              <a:t>COPERT road transport software  </a:t>
            </a:r>
            <a:endParaRPr lang="en-US" sz="3200" dirty="0" smtClean="0">
              <a:solidFill>
                <a:srgbClr val="0000FF"/>
              </a:solidFill>
              <a:latin typeface="Arial" charset="0"/>
            </a:endParaRPr>
          </a:p>
          <a:p>
            <a:endParaRPr lang="en-US" dirty="0"/>
          </a:p>
        </p:txBody>
      </p:sp>
    </p:spTree>
    <p:extLst>
      <p:ext uri="{BB962C8B-B14F-4D97-AF65-F5344CB8AC3E}">
        <p14:creationId xmlns:p14="http://schemas.microsoft.com/office/powerpoint/2010/main" val="2706811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521" y="260648"/>
            <a:ext cx="8661287" cy="846931"/>
          </a:xfrm>
        </p:spPr>
        <p:txBody>
          <a:bodyPr>
            <a:normAutofit fontScale="90000"/>
          </a:bodyPr>
          <a:lstStyle/>
          <a:p>
            <a:r>
              <a:rPr lang="en-US" dirty="0"/>
              <a:t>Completeness of </a:t>
            </a:r>
            <a:r>
              <a:rPr lang="en-US" dirty="0" smtClean="0"/>
              <a:t>data </a:t>
            </a:r>
            <a:r>
              <a:rPr lang="en-US" dirty="0"/>
              <a:t>in CEIP DB</a:t>
            </a:r>
            <a:br>
              <a:rPr lang="en-US" dirty="0"/>
            </a:br>
            <a:r>
              <a:rPr lang="en-US" dirty="0"/>
              <a:t>Status as of 1-09-2012</a:t>
            </a:r>
          </a:p>
        </p:txBody>
      </p:sp>
      <p:pic>
        <p:nvPicPr>
          <p:cNvPr id="4" name="Grafik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6271642"/>
            <a:ext cx="2376264" cy="586358"/>
          </a:xfrm>
          <a:prstGeom prst="rect">
            <a:avLst/>
          </a:prstGeom>
          <a:noFill/>
        </p:spPr>
      </p:pic>
      <p:graphicFrame>
        <p:nvGraphicFramePr>
          <p:cNvPr id="8" name="Tabelle 7"/>
          <p:cNvGraphicFramePr>
            <a:graphicFrameLocks noGrp="1"/>
          </p:cNvGraphicFramePr>
          <p:nvPr>
            <p:extLst>
              <p:ext uri="{D42A27DB-BD31-4B8C-83A1-F6EECF244321}">
                <p14:modId xmlns:p14="http://schemas.microsoft.com/office/powerpoint/2010/main" val="1793044851"/>
              </p:ext>
            </p:extLst>
          </p:nvPr>
        </p:nvGraphicFramePr>
        <p:xfrm>
          <a:off x="7747696" y="164698"/>
          <a:ext cx="1296144" cy="1000405"/>
        </p:xfrm>
        <a:graphic>
          <a:graphicData uri="http://schemas.openxmlformats.org/drawingml/2006/table">
            <a:tbl>
              <a:tblPr/>
              <a:tblGrid>
                <a:gridCol w="1296144"/>
              </a:tblGrid>
              <a:tr h="191422">
                <a:tc>
                  <a:txBody>
                    <a:bodyPr/>
                    <a:lstStyle/>
                    <a:p>
                      <a:pPr algn="l" fontAlgn="ctr"/>
                      <a:r>
                        <a:rPr lang="de-DE" sz="1400" b="0" i="0" u="none" strike="noStrike">
                          <a:solidFill>
                            <a:srgbClr val="00B050"/>
                          </a:solidFill>
                          <a:latin typeface="Arial"/>
                        </a:rPr>
                        <a:t>NFR09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422">
                <a:tc>
                  <a:txBody>
                    <a:bodyPr/>
                    <a:lstStyle/>
                    <a:p>
                      <a:pPr algn="l" fontAlgn="ctr"/>
                      <a:r>
                        <a:rPr lang="de-DE" sz="1400" b="0" i="0" u="none" strike="noStrike">
                          <a:solidFill>
                            <a:srgbClr val="E46D0A"/>
                          </a:solidFill>
                          <a:latin typeface="Arial"/>
                        </a:rPr>
                        <a:t>NFR02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422">
                <a:tc>
                  <a:txBody>
                    <a:bodyPr/>
                    <a:lstStyle/>
                    <a:p>
                      <a:pPr algn="l" fontAlgn="ctr"/>
                      <a:r>
                        <a:rPr lang="de-DE" sz="1400" b="0" i="0" u="none" strike="noStrike">
                          <a:solidFill>
                            <a:srgbClr val="00B0F0"/>
                          </a:solidFill>
                          <a:latin typeface="Arial"/>
                        </a:rPr>
                        <a:t>SNAP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325">
                <a:tc>
                  <a:txBody>
                    <a:bodyPr/>
                    <a:lstStyle/>
                    <a:p>
                      <a:pPr algn="l" fontAlgn="ctr"/>
                      <a:r>
                        <a:rPr lang="de-DE" sz="1400" b="0" i="0" u="none" strike="noStrike" dirty="0">
                          <a:latin typeface="Arial"/>
                        </a:rPr>
                        <a:t>National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 y="1147763"/>
            <a:ext cx="9144281" cy="504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939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67544" y="260648"/>
            <a:ext cx="8229600" cy="612304"/>
          </a:xfrm>
        </p:spPr>
        <p:txBody>
          <a:bodyPr>
            <a:normAutofit/>
          </a:bodyPr>
          <a:lstStyle/>
          <a:p>
            <a:r>
              <a:rPr lang="en-US" dirty="0" smtClean="0"/>
              <a:t>Emission trends 1990-2012</a:t>
            </a:r>
            <a:endParaRPr lang="de-DE" dirty="0"/>
          </a:p>
        </p:txBody>
      </p:sp>
      <p:graphicFrame>
        <p:nvGraphicFramePr>
          <p:cNvPr id="13" name="Inhaltsplatzhalter 12"/>
          <p:cNvGraphicFramePr>
            <a:graphicFrameLocks noGrp="1"/>
          </p:cNvGraphicFramePr>
          <p:nvPr>
            <p:ph sz="quarter" idx="1"/>
            <p:extLst>
              <p:ext uri="{D42A27DB-BD31-4B8C-83A1-F6EECF244321}">
                <p14:modId xmlns:p14="http://schemas.microsoft.com/office/powerpoint/2010/main" val="3257581479"/>
              </p:ext>
            </p:extLst>
          </p:nvPr>
        </p:nvGraphicFramePr>
        <p:xfrm>
          <a:off x="0" y="1052736"/>
          <a:ext cx="9144000" cy="51035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5536" y="260648"/>
            <a:ext cx="8229600" cy="648072"/>
          </a:xfrm>
        </p:spPr>
        <p:txBody>
          <a:bodyPr>
            <a:normAutofit fontScale="90000"/>
          </a:bodyPr>
          <a:lstStyle/>
          <a:p>
            <a:r>
              <a:rPr lang="en-US" dirty="0" smtClean="0"/>
              <a:t/>
            </a:r>
            <a:br>
              <a:rPr lang="en-US" dirty="0" smtClean="0"/>
            </a:br>
            <a:r>
              <a:rPr lang="en-US" dirty="0" smtClean="0"/>
              <a:t>Emission trends 1990-2012</a:t>
            </a:r>
            <a:endParaRPr lang="de-DE" dirty="0"/>
          </a:p>
        </p:txBody>
      </p:sp>
      <p:sp>
        <p:nvSpPr>
          <p:cNvPr id="11" name="Rechteck 10"/>
          <p:cNvSpPr/>
          <p:nvPr/>
        </p:nvSpPr>
        <p:spPr>
          <a:xfrm>
            <a:off x="179512" y="6273225"/>
            <a:ext cx="597666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de-DE" sz="1600" dirty="0" smtClean="0">
                <a:solidFill>
                  <a:schemeClr val="tx1"/>
                </a:solidFill>
              </a:rPr>
              <a:t>Note: </a:t>
            </a:r>
            <a:r>
              <a:rPr lang="de-DE" sz="1600" dirty="0" err="1" smtClean="0">
                <a:solidFill>
                  <a:schemeClr val="tx1"/>
                </a:solidFill>
              </a:rPr>
              <a:t>Azerbaian</a:t>
            </a:r>
            <a:r>
              <a:rPr lang="de-DE" sz="1600" dirty="0" smtClean="0">
                <a:solidFill>
                  <a:schemeClr val="tx1"/>
                </a:solidFill>
              </a:rPr>
              <a:t> </a:t>
            </a:r>
            <a:r>
              <a:rPr lang="de-DE" sz="1600" dirty="0" err="1" smtClean="0">
                <a:solidFill>
                  <a:schemeClr val="tx1"/>
                </a:solidFill>
              </a:rPr>
              <a:t>and</a:t>
            </a:r>
            <a:r>
              <a:rPr lang="de-DE" sz="1600" dirty="0" smtClean="0">
                <a:solidFill>
                  <a:schemeClr val="tx1"/>
                </a:solidFill>
              </a:rPr>
              <a:t>  Ukraine </a:t>
            </a:r>
            <a:r>
              <a:rPr lang="de-DE" sz="1600" dirty="0" err="1" smtClean="0">
                <a:solidFill>
                  <a:schemeClr val="tx1"/>
                </a:solidFill>
              </a:rPr>
              <a:t>did</a:t>
            </a:r>
            <a:r>
              <a:rPr lang="de-DE" sz="1600" dirty="0" smtClean="0">
                <a:solidFill>
                  <a:schemeClr val="tx1"/>
                </a:solidFill>
              </a:rPr>
              <a:t> not </a:t>
            </a:r>
            <a:r>
              <a:rPr lang="de-DE" sz="1600" dirty="0" err="1" smtClean="0">
                <a:solidFill>
                  <a:schemeClr val="tx1"/>
                </a:solidFill>
              </a:rPr>
              <a:t>report</a:t>
            </a:r>
            <a:r>
              <a:rPr lang="de-DE" sz="1600" dirty="0" smtClean="0">
                <a:solidFill>
                  <a:schemeClr val="tx1"/>
                </a:solidFill>
              </a:rPr>
              <a:t>.</a:t>
            </a:r>
            <a:endParaRPr lang="de-DE" sz="1600" dirty="0">
              <a:solidFill>
                <a:schemeClr val="tx1"/>
              </a:solidFill>
            </a:endParaRPr>
          </a:p>
        </p:txBody>
      </p:sp>
      <p:graphicFrame>
        <p:nvGraphicFramePr>
          <p:cNvPr id="6" name="Inhaltsplatzhalter 5"/>
          <p:cNvGraphicFramePr>
            <a:graphicFrameLocks noGrp="1"/>
          </p:cNvGraphicFramePr>
          <p:nvPr>
            <p:ph sz="quarter" idx="1"/>
            <p:extLst>
              <p:ext uri="{D42A27DB-BD31-4B8C-83A1-F6EECF244321}">
                <p14:modId xmlns:p14="http://schemas.microsoft.com/office/powerpoint/2010/main" val="3020752469"/>
              </p:ext>
            </p:extLst>
          </p:nvPr>
        </p:nvGraphicFramePr>
        <p:xfrm>
          <a:off x="179512" y="1219200"/>
          <a:ext cx="8784976" cy="4937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152400"/>
            <a:ext cx="8229600" cy="828328"/>
          </a:xfrm>
        </p:spPr>
        <p:txBody>
          <a:bodyPr>
            <a:normAutofit/>
          </a:bodyPr>
          <a:lstStyle/>
          <a:p>
            <a:r>
              <a:rPr lang="en-US" dirty="0" smtClean="0"/>
              <a:t>Emission trends 1990-2012</a:t>
            </a:r>
            <a:endParaRPr lang="de-DE" dirty="0"/>
          </a:p>
        </p:txBody>
      </p:sp>
      <p:graphicFrame>
        <p:nvGraphicFramePr>
          <p:cNvPr id="7" name="Inhaltsplatzhalter 6"/>
          <p:cNvGraphicFramePr>
            <a:graphicFrameLocks noGrp="1"/>
          </p:cNvGraphicFramePr>
          <p:nvPr>
            <p:ph sz="quarter" idx="1"/>
            <p:extLst>
              <p:ext uri="{D42A27DB-BD31-4B8C-83A1-F6EECF244321}">
                <p14:modId xmlns:p14="http://schemas.microsoft.com/office/powerpoint/2010/main" val="3717821833"/>
              </p:ext>
            </p:extLst>
          </p:nvPr>
        </p:nvGraphicFramePr>
        <p:xfrm>
          <a:off x="457200" y="1124744"/>
          <a:ext cx="843528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hteck 9"/>
          <p:cNvSpPr/>
          <p:nvPr/>
        </p:nvSpPr>
        <p:spPr>
          <a:xfrm>
            <a:off x="179512" y="6438495"/>
            <a:ext cx="612068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de-DE" sz="1600" dirty="0" smtClean="0">
                <a:solidFill>
                  <a:schemeClr val="tx1"/>
                </a:solidFill>
              </a:rPr>
              <a:t>Note:, Armenia, </a:t>
            </a:r>
            <a:r>
              <a:rPr lang="de-DE" sz="1600" dirty="0" err="1" smtClean="0">
                <a:solidFill>
                  <a:schemeClr val="tx1"/>
                </a:solidFill>
              </a:rPr>
              <a:t>Azerbaian</a:t>
            </a:r>
            <a:r>
              <a:rPr lang="de-DE" sz="1600" dirty="0" smtClean="0">
                <a:solidFill>
                  <a:schemeClr val="tx1"/>
                </a:solidFill>
              </a:rPr>
              <a:t> </a:t>
            </a:r>
            <a:r>
              <a:rPr lang="de-DE" sz="1600" dirty="0" err="1" smtClean="0">
                <a:solidFill>
                  <a:schemeClr val="tx1"/>
                </a:solidFill>
              </a:rPr>
              <a:t>and</a:t>
            </a:r>
            <a:r>
              <a:rPr lang="de-DE" sz="1600" dirty="0" smtClean="0">
                <a:solidFill>
                  <a:schemeClr val="tx1"/>
                </a:solidFill>
              </a:rPr>
              <a:t>  Georgia, </a:t>
            </a:r>
            <a:r>
              <a:rPr lang="de-DE" sz="1600" dirty="0" err="1" smtClean="0">
                <a:solidFill>
                  <a:schemeClr val="tx1"/>
                </a:solidFill>
              </a:rPr>
              <a:t>did</a:t>
            </a:r>
            <a:r>
              <a:rPr lang="de-DE" sz="1600" dirty="0" smtClean="0">
                <a:solidFill>
                  <a:schemeClr val="tx1"/>
                </a:solidFill>
              </a:rPr>
              <a:t> not </a:t>
            </a:r>
            <a:r>
              <a:rPr lang="de-DE" sz="1600" dirty="0" err="1" smtClean="0">
                <a:solidFill>
                  <a:schemeClr val="tx1"/>
                </a:solidFill>
              </a:rPr>
              <a:t>report</a:t>
            </a:r>
            <a:r>
              <a:rPr lang="de-DE" sz="1600" dirty="0" smtClean="0">
                <a:solidFill>
                  <a:schemeClr val="tx1"/>
                </a:solidFill>
              </a:rPr>
              <a:t>.</a:t>
            </a:r>
            <a:endParaRPr lang="de-DE" sz="16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332656"/>
            <a:ext cx="8229600" cy="792163"/>
          </a:xfrm>
        </p:spPr>
        <p:txBody>
          <a:bodyPr>
            <a:normAutofit fontScale="90000"/>
          </a:bodyPr>
          <a:lstStyle/>
          <a:p>
            <a:pPr eaLnBrk="1" hangingPunct="1"/>
            <a:r>
              <a:rPr lang="en-GB" b="1" dirty="0" smtClean="0"/>
              <a:t>What is National Inventory System (NIS)</a:t>
            </a:r>
            <a:endParaRPr lang="en-US" b="1" dirty="0" smtClean="0"/>
          </a:p>
        </p:txBody>
      </p:sp>
      <p:sp>
        <p:nvSpPr>
          <p:cNvPr id="6147" name="Rectangle 3"/>
          <p:cNvSpPr>
            <a:spLocks noGrp="1" noChangeArrowheads="1"/>
          </p:cNvSpPr>
          <p:nvPr>
            <p:ph sz="quarter" idx="1"/>
          </p:nvPr>
        </p:nvSpPr>
        <p:spPr>
          <a:xfrm>
            <a:off x="251520" y="1124744"/>
            <a:ext cx="8435280" cy="5041107"/>
          </a:xfrm>
        </p:spPr>
        <p:txBody>
          <a:bodyPr rtlCol="0">
            <a:normAutofit/>
          </a:bodyPr>
          <a:lstStyle/>
          <a:p>
            <a:pPr marL="324000" indent="-324000" eaLnBrk="1" fontAlgn="auto" hangingPunct="1">
              <a:spcAft>
                <a:spcPts val="0"/>
              </a:spcAft>
              <a:defRPr/>
            </a:pPr>
            <a:r>
              <a:rPr lang="en-US" sz="3200" dirty="0" smtClean="0"/>
              <a:t>A </a:t>
            </a:r>
            <a:r>
              <a:rPr lang="en-US" sz="3200" i="1" dirty="0" smtClean="0"/>
              <a:t>national inventory system</a:t>
            </a:r>
            <a:r>
              <a:rPr lang="en-US" sz="3200" dirty="0" smtClean="0"/>
              <a:t> incorporates all the elements necessary </a:t>
            </a:r>
          </a:p>
          <a:p>
            <a:pPr marL="598320" lvl="1" indent="-324000">
              <a:defRPr/>
            </a:pPr>
            <a:r>
              <a:rPr lang="en-US" sz="2900" b="1" dirty="0" smtClean="0">
                <a:solidFill>
                  <a:srgbClr val="7030A0"/>
                </a:solidFill>
              </a:rPr>
              <a:t>to estimate, </a:t>
            </a:r>
          </a:p>
          <a:p>
            <a:pPr marL="598320" lvl="1" indent="-324000">
              <a:defRPr/>
            </a:pPr>
            <a:r>
              <a:rPr lang="en-US" sz="2900" b="1" dirty="0" smtClean="0">
                <a:solidFill>
                  <a:srgbClr val="7030A0"/>
                </a:solidFill>
              </a:rPr>
              <a:t>report </a:t>
            </a:r>
          </a:p>
          <a:p>
            <a:pPr marL="598320" lvl="1" indent="-324000">
              <a:defRPr/>
            </a:pPr>
            <a:r>
              <a:rPr lang="en-US" sz="2900" b="1" dirty="0" smtClean="0">
                <a:solidFill>
                  <a:srgbClr val="7030A0"/>
                </a:solidFill>
              </a:rPr>
              <a:t>and archive  </a:t>
            </a:r>
            <a:r>
              <a:rPr lang="en-US" sz="2900" b="1" dirty="0" smtClean="0"/>
              <a:t> emissions (and </a:t>
            </a:r>
            <a:r>
              <a:rPr lang="en-US" sz="2800" b="1" dirty="0" smtClean="0"/>
              <a:t>sinks)</a:t>
            </a:r>
            <a:r>
              <a:rPr lang="en-US" sz="2800" dirty="0" smtClean="0"/>
              <a:t>, i.e.</a:t>
            </a:r>
            <a:endParaRPr lang="en-US" sz="2900" dirty="0" smtClean="0"/>
          </a:p>
          <a:p>
            <a:pPr marL="324000" indent="-324000">
              <a:buNone/>
              <a:defRPr/>
            </a:pPr>
            <a:endParaRPr lang="en-US" sz="3200" dirty="0" smtClean="0"/>
          </a:p>
        </p:txBody>
      </p:sp>
      <p:sp>
        <p:nvSpPr>
          <p:cNvPr id="4" name="Abgerundetes Rechteck 3"/>
          <p:cNvSpPr/>
          <p:nvPr/>
        </p:nvSpPr>
        <p:spPr>
          <a:xfrm>
            <a:off x="251520" y="3789040"/>
            <a:ext cx="2520280" cy="1130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Legal </a:t>
            </a:r>
            <a:r>
              <a:rPr lang="en-US" sz="2800" dirty="0" smtClean="0"/>
              <a:t>arrangements</a:t>
            </a:r>
            <a:endParaRPr lang="de-DE" sz="2800" dirty="0"/>
          </a:p>
        </p:txBody>
      </p:sp>
      <p:sp>
        <p:nvSpPr>
          <p:cNvPr id="5" name="Abgerundetes Rechteck 4"/>
          <p:cNvSpPr/>
          <p:nvPr/>
        </p:nvSpPr>
        <p:spPr>
          <a:xfrm>
            <a:off x="2987824" y="3789040"/>
            <a:ext cx="2952328" cy="1202432"/>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3600" b="1" dirty="0" smtClean="0"/>
              <a:t>Institutional</a:t>
            </a:r>
            <a:r>
              <a:rPr lang="en-US" sz="3200" b="1" dirty="0" smtClean="0"/>
              <a:t> </a:t>
            </a:r>
            <a:r>
              <a:rPr lang="en-US" sz="2800" dirty="0" smtClean="0"/>
              <a:t>arrangements</a:t>
            </a:r>
            <a:endParaRPr lang="de-DE" sz="2800" dirty="0"/>
          </a:p>
        </p:txBody>
      </p:sp>
      <p:sp>
        <p:nvSpPr>
          <p:cNvPr id="6" name="Abgerundetes Rechteck 5"/>
          <p:cNvSpPr/>
          <p:nvPr/>
        </p:nvSpPr>
        <p:spPr>
          <a:xfrm>
            <a:off x="6300192" y="3789040"/>
            <a:ext cx="2520280"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Procedural</a:t>
            </a:r>
            <a:r>
              <a:rPr lang="en-US" sz="2800" dirty="0" smtClean="0"/>
              <a:t> arrangements</a:t>
            </a:r>
            <a:endParaRPr lang="de-DE" sz="2800" dirty="0"/>
          </a:p>
        </p:txBody>
      </p:sp>
      <p:sp>
        <p:nvSpPr>
          <p:cNvPr id="7" name="Rechteck 6"/>
          <p:cNvSpPr/>
          <p:nvPr/>
        </p:nvSpPr>
        <p:spPr>
          <a:xfrm>
            <a:off x="1979712" y="5445224"/>
            <a:ext cx="4499992" cy="1200329"/>
          </a:xfrm>
          <a:prstGeom prst="rect">
            <a:avLst/>
          </a:prstGeom>
        </p:spPr>
        <p:txBody>
          <a:bodyPr wrap="square">
            <a:spAutoFit/>
          </a:bodyPr>
          <a:lstStyle/>
          <a:p>
            <a:pPr marL="324000" indent="-324000">
              <a:defRPr/>
            </a:pPr>
            <a:r>
              <a:rPr lang="en-US" sz="2400" b="1" dirty="0">
                <a:solidFill>
                  <a:srgbClr val="CC0000"/>
                </a:solidFill>
                <a:latin typeface="Calibri" pitchFamily="34" charset="0"/>
              </a:rPr>
              <a:t>High quality inventory that meets needs of policy-makers, researchers and public</a:t>
            </a:r>
          </a:p>
        </p:txBody>
      </p:sp>
      <p:cxnSp>
        <p:nvCxnSpPr>
          <p:cNvPr id="9" name="Gerade Verbindung mit Pfeil 8"/>
          <p:cNvCxnSpPr/>
          <p:nvPr/>
        </p:nvCxnSpPr>
        <p:spPr>
          <a:xfrm>
            <a:off x="971600" y="5013176"/>
            <a:ext cx="936104"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4283968" y="5013176"/>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868144" y="5157192"/>
            <a:ext cx="1620180"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5099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152400"/>
            <a:ext cx="8229600" cy="684312"/>
          </a:xfrm>
        </p:spPr>
        <p:txBody>
          <a:bodyPr>
            <a:normAutofit/>
          </a:bodyPr>
          <a:lstStyle/>
          <a:p>
            <a:r>
              <a:rPr lang="en-US" dirty="0" smtClean="0"/>
              <a:t>Emission trends 1990-2012</a:t>
            </a:r>
            <a:endParaRPr lang="de-DE" dirty="0"/>
          </a:p>
        </p:txBody>
      </p:sp>
      <p:sp>
        <p:nvSpPr>
          <p:cNvPr id="7" name="Rechteck 6"/>
          <p:cNvSpPr/>
          <p:nvPr/>
        </p:nvSpPr>
        <p:spPr>
          <a:xfrm>
            <a:off x="179512" y="6165304"/>
            <a:ext cx="626469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de-DE" sz="1800" dirty="0" smtClean="0"/>
              <a:t>Note:  </a:t>
            </a:r>
            <a:r>
              <a:rPr lang="de-DE" sz="1800" dirty="0" err="1" smtClean="0"/>
              <a:t>Azerbaian</a:t>
            </a:r>
            <a:r>
              <a:rPr lang="de-DE" sz="1800" dirty="0" smtClean="0"/>
              <a:t> </a:t>
            </a:r>
            <a:r>
              <a:rPr lang="de-DE" sz="1800" dirty="0" err="1" smtClean="0"/>
              <a:t>and</a:t>
            </a:r>
            <a:r>
              <a:rPr lang="de-DE" sz="1800" dirty="0" smtClean="0"/>
              <a:t> Georgia  </a:t>
            </a:r>
            <a:r>
              <a:rPr lang="de-DE" sz="1800" dirty="0" err="1" smtClean="0"/>
              <a:t>did</a:t>
            </a:r>
            <a:r>
              <a:rPr lang="de-DE" sz="1800" dirty="0" smtClean="0"/>
              <a:t> not </a:t>
            </a:r>
            <a:r>
              <a:rPr lang="de-DE" sz="1800" dirty="0" err="1" smtClean="0"/>
              <a:t>report</a:t>
            </a:r>
            <a:r>
              <a:rPr lang="de-DE" dirty="0" smtClean="0"/>
              <a:t>.</a:t>
            </a:r>
            <a:endParaRPr lang="de-DE" dirty="0"/>
          </a:p>
        </p:txBody>
      </p:sp>
      <p:graphicFrame>
        <p:nvGraphicFramePr>
          <p:cNvPr id="6" name="Inhaltsplatzhalter 5"/>
          <p:cNvGraphicFramePr>
            <a:graphicFrameLocks noGrp="1"/>
          </p:cNvGraphicFramePr>
          <p:nvPr>
            <p:ph sz="quarter" idx="1"/>
            <p:extLst>
              <p:ext uri="{D42A27DB-BD31-4B8C-83A1-F6EECF244321}">
                <p14:modId xmlns:p14="http://schemas.microsoft.com/office/powerpoint/2010/main" val="1477118499"/>
              </p:ext>
            </p:extLst>
          </p:nvPr>
        </p:nvGraphicFramePr>
        <p:xfrm>
          <a:off x="323528" y="1196752"/>
          <a:ext cx="8496944" cy="486511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p:cNvSpPr/>
          <p:nvPr/>
        </p:nvSpPr>
        <p:spPr>
          <a:xfrm>
            <a:off x="5436096" y="980728"/>
            <a:ext cx="136815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800" dirty="0" err="1"/>
              <a:t>Datapoint</a:t>
            </a:r>
            <a:r>
              <a:rPr lang="en-US" sz="1800" dirty="0"/>
              <a:t> of Armenia in 2007 was 3476%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b="1"/>
              <a:t>Discussion items</a:t>
            </a:r>
            <a:endParaRPr lang="en-US" b="1"/>
          </a:p>
        </p:txBody>
      </p:sp>
      <p:sp>
        <p:nvSpPr>
          <p:cNvPr id="94211" name="Rectangle 3"/>
          <p:cNvSpPr>
            <a:spLocks noGrp="1" noChangeArrowheads="1"/>
          </p:cNvSpPr>
          <p:nvPr>
            <p:ph sz="quarter" idx="1"/>
          </p:nvPr>
        </p:nvSpPr>
        <p:spPr>
          <a:xfrm>
            <a:off x="250825" y="1340768"/>
            <a:ext cx="8893175" cy="5517232"/>
          </a:xfrm>
        </p:spPr>
        <p:txBody>
          <a:bodyPr/>
          <a:lstStyle/>
          <a:p>
            <a:pPr>
              <a:lnSpc>
                <a:spcPct val="90000"/>
              </a:lnSpc>
            </a:pPr>
            <a:r>
              <a:rPr lang="en-GB" sz="2400" dirty="0">
                <a:solidFill>
                  <a:srgbClr val="333333"/>
                </a:solidFill>
              </a:rPr>
              <a:t>How to improve quality of reported emissions  </a:t>
            </a:r>
          </a:p>
          <a:p>
            <a:pPr>
              <a:lnSpc>
                <a:spcPct val="90000"/>
              </a:lnSpc>
            </a:pPr>
            <a:r>
              <a:rPr lang="en-GB" sz="2400" dirty="0" smtClean="0">
                <a:solidFill>
                  <a:srgbClr val="333333"/>
                </a:solidFill>
              </a:rPr>
              <a:t>How </a:t>
            </a:r>
            <a:r>
              <a:rPr lang="en-GB" sz="2400" dirty="0">
                <a:solidFill>
                  <a:srgbClr val="333333"/>
                </a:solidFill>
              </a:rPr>
              <a:t>to ensure /improve </a:t>
            </a:r>
            <a:r>
              <a:rPr lang="en-GB" sz="2400" dirty="0" smtClean="0">
                <a:solidFill>
                  <a:srgbClr val="333333"/>
                </a:solidFill>
              </a:rPr>
              <a:t>communication between </a:t>
            </a:r>
            <a:r>
              <a:rPr lang="en-GB" sz="2400" u="sng" dirty="0" smtClean="0">
                <a:solidFill>
                  <a:srgbClr val="333333"/>
                </a:solidFill>
              </a:rPr>
              <a:t>data providers</a:t>
            </a:r>
            <a:r>
              <a:rPr lang="en-GB" sz="2400" dirty="0" smtClean="0">
                <a:solidFill>
                  <a:srgbClr val="333333"/>
                </a:solidFill>
              </a:rPr>
              <a:t> and </a:t>
            </a:r>
            <a:r>
              <a:rPr lang="en-GB" sz="2400" u="sng" dirty="0" smtClean="0">
                <a:solidFill>
                  <a:srgbClr val="333333"/>
                </a:solidFill>
              </a:rPr>
              <a:t>inventory compilers</a:t>
            </a:r>
            <a:endParaRPr lang="en-GB" sz="2400" u="sng" dirty="0">
              <a:solidFill>
                <a:srgbClr val="333333"/>
              </a:solidFill>
            </a:endParaRPr>
          </a:p>
          <a:p>
            <a:pPr>
              <a:lnSpc>
                <a:spcPct val="90000"/>
              </a:lnSpc>
            </a:pPr>
            <a:endParaRPr lang="en-GB" sz="2400" dirty="0"/>
          </a:p>
          <a:p>
            <a:r>
              <a:rPr lang="en-GB" b="1" dirty="0"/>
              <a:t>Where are the problems ?</a:t>
            </a:r>
          </a:p>
          <a:p>
            <a:pPr lvl="1"/>
            <a:r>
              <a:rPr lang="en-GB" dirty="0"/>
              <a:t>AD : accessibility, availability, completeness, </a:t>
            </a:r>
            <a:r>
              <a:rPr lang="en-GB" dirty="0">
                <a:solidFill>
                  <a:srgbClr val="FF0000"/>
                </a:solidFill>
              </a:rPr>
              <a:t>confidentiality,</a:t>
            </a:r>
            <a:r>
              <a:rPr lang="en-GB" dirty="0"/>
              <a:t> …..</a:t>
            </a:r>
          </a:p>
          <a:p>
            <a:pPr lvl="1"/>
            <a:r>
              <a:rPr lang="en-GB" dirty="0"/>
              <a:t>EFs : applicability, uncertainty,….</a:t>
            </a:r>
          </a:p>
          <a:p>
            <a:pPr lvl="1"/>
            <a:r>
              <a:rPr lang="en-GB" dirty="0"/>
              <a:t>Tools: guidance, software, literature, database,..</a:t>
            </a:r>
          </a:p>
          <a:p>
            <a:pPr lvl="1"/>
            <a:r>
              <a:rPr lang="en-GB" dirty="0"/>
              <a:t>Legal barriers,… </a:t>
            </a:r>
          </a:p>
          <a:p>
            <a:pPr lvl="1"/>
            <a:r>
              <a:rPr lang="en-GB" dirty="0"/>
              <a:t>awareness of </a:t>
            </a:r>
            <a:r>
              <a:rPr lang="en-GB" dirty="0" smtClean="0"/>
              <a:t>stakeholders  (decision </a:t>
            </a:r>
            <a:r>
              <a:rPr lang="en-GB" dirty="0"/>
              <a:t>maker, data providers</a:t>
            </a:r>
            <a:r>
              <a:rPr lang="en-GB" dirty="0" smtClean="0"/>
              <a:t>…)</a:t>
            </a:r>
            <a:endParaRPr lang="en-GB" dirty="0"/>
          </a:p>
          <a:p>
            <a:r>
              <a:rPr lang="en-GB" b="1" dirty="0"/>
              <a:t>What can we </a:t>
            </a:r>
            <a:r>
              <a:rPr lang="en-GB" b="1"/>
              <a:t>do</a:t>
            </a:r>
            <a:r>
              <a:rPr lang="en-GB" smtClean="0"/>
              <a:t>?</a:t>
            </a:r>
          </a:p>
          <a:p>
            <a:endParaRPr lang="en-US" dirty="0"/>
          </a:p>
        </p:txBody>
      </p:sp>
    </p:spTree>
    <p:extLst>
      <p:ext uri="{BB962C8B-B14F-4D97-AF65-F5344CB8AC3E}">
        <p14:creationId xmlns:p14="http://schemas.microsoft.com/office/powerpoint/2010/main" val="309816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251520" y="188640"/>
            <a:ext cx="8713788" cy="720081"/>
          </a:xfrm>
        </p:spPr>
        <p:txBody>
          <a:bodyPr rtlCol="0">
            <a:normAutofit fontScale="90000"/>
          </a:bodyPr>
          <a:lstStyle/>
          <a:p>
            <a:pPr eaLnBrk="1" fontAlgn="auto" hangingPunct="1">
              <a:spcAft>
                <a:spcPts val="0"/>
              </a:spcAft>
              <a:defRPr/>
            </a:pPr>
            <a:r>
              <a:rPr lang="en-US" sz="3100" b="1" dirty="0" smtClean="0"/>
              <a:t>Institutional</a:t>
            </a:r>
            <a:r>
              <a:rPr lang="en-US" b="1" dirty="0" smtClean="0">
                <a:solidFill>
                  <a:schemeClr val="tx1"/>
                </a:solidFill>
              </a:rPr>
              <a:t> </a:t>
            </a:r>
            <a:r>
              <a:rPr lang="en-US" b="1" dirty="0" smtClean="0"/>
              <a:t>and procedural  arrangements</a:t>
            </a:r>
            <a:endParaRPr lang="de-DE" b="1" dirty="0" smtClean="0"/>
          </a:p>
        </p:txBody>
      </p:sp>
      <p:sp>
        <p:nvSpPr>
          <p:cNvPr id="4" name="Gleichschenkliges Dreieck 3"/>
          <p:cNvSpPr/>
          <p:nvPr/>
        </p:nvSpPr>
        <p:spPr>
          <a:xfrm>
            <a:off x="2267744" y="1844824"/>
            <a:ext cx="3528392" cy="1224136"/>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Team coordinator</a:t>
            </a:r>
            <a:endParaRPr lang="de-DE" sz="2400" dirty="0">
              <a:solidFill>
                <a:schemeClr val="tx1"/>
              </a:solidFill>
            </a:endParaRPr>
          </a:p>
          <a:p>
            <a:pPr algn="ctr"/>
            <a:endParaRPr lang="de-DE" sz="2400" dirty="0"/>
          </a:p>
        </p:txBody>
      </p:sp>
      <p:sp>
        <p:nvSpPr>
          <p:cNvPr id="5" name="Flussdiagramm: Mehrere Dokumente 4"/>
          <p:cNvSpPr/>
          <p:nvPr/>
        </p:nvSpPr>
        <p:spPr>
          <a:xfrm>
            <a:off x="2123728" y="3140968"/>
            <a:ext cx="1728192" cy="12241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Sectoral</a:t>
            </a:r>
            <a:r>
              <a:rPr lang="en-US" sz="2400" dirty="0" smtClean="0"/>
              <a:t> experts </a:t>
            </a:r>
          </a:p>
          <a:p>
            <a:pPr algn="ctr"/>
            <a:endParaRPr lang="de-DE" sz="2400" dirty="0"/>
          </a:p>
        </p:txBody>
      </p:sp>
      <p:sp>
        <p:nvSpPr>
          <p:cNvPr id="6" name="Inhaltsplatzhalter 5"/>
          <p:cNvSpPr>
            <a:spLocks noGrp="1"/>
          </p:cNvSpPr>
          <p:nvPr>
            <p:ph sz="quarter" idx="1"/>
          </p:nvPr>
        </p:nvSpPr>
        <p:spPr>
          <a:xfrm>
            <a:off x="5868144" y="1124744"/>
            <a:ext cx="2880320" cy="1368152"/>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chemeClr val="tx1"/>
                </a:solidFill>
              </a:rPr>
              <a:t>Cooperating institutions </a:t>
            </a:r>
            <a:endParaRPr lang="de-DE" dirty="0">
              <a:solidFill>
                <a:schemeClr val="tx1"/>
              </a:solidFill>
            </a:endParaRPr>
          </a:p>
        </p:txBody>
      </p:sp>
      <p:sp>
        <p:nvSpPr>
          <p:cNvPr id="8" name="Ellipse 7"/>
          <p:cNvSpPr/>
          <p:nvPr/>
        </p:nvSpPr>
        <p:spPr>
          <a:xfrm>
            <a:off x="35496" y="4293096"/>
            <a:ext cx="2232248" cy="14401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Strategy / </a:t>
            </a:r>
            <a:r>
              <a:rPr lang="en-US" sz="2400" b="1" dirty="0" err="1" smtClean="0"/>
              <a:t>workplan</a:t>
            </a:r>
            <a:r>
              <a:rPr lang="en-US" sz="2400" b="1" dirty="0" smtClean="0"/>
              <a:t> </a:t>
            </a:r>
            <a:r>
              <a:rPr lang="en-US" sz="2400" dirty="0" smtClean="0"/>
              <a:t>in place</a:t>
            </a:r>
            <a:endParaRPr lang="de-DE" sz="2400" dirty="0"/>
          </a:p>
        </p:txBody>
      </p:sp>
      <p:sp>
        <p:nvSpPr>
          <p:cNvPr id="9" name="Ellipse 8"/>
          <p:cNvSpPr/>
          <p:nvPr/>
        </p:nvSpPr>
        <p:spPr>
          <a:xfrm>
            <a:off x="1619672" y="5013176"/>
            <a:ext cx="2376264" cy="13681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t>QA/QC plan </a:t>
            </a:r>
            <a:r>
              <a:rPr lang="en-US" sz="2400" dirty="0" smtClean="0"/>
              <a:t>developed</a:t>
            </a:r>
            <a:endParaRPr lang="de-DE" sz="2400" dirty="0"/>
          </a:p>
        </p:txBody>
      </p:sp>
      <p:sp>
        <p:nvSpPr>
          <p:cNvPr id="10" name="Ellipse 9"/>
          <p:cNvSpPr/>
          <p:nvPr/>
        </p:nvSpPr>
        <p:spPr>
          <a:xfrm>
            <a:off x="3851920" y="5301208"/>
            <a:ext cx="2448272" cy="13464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t>Reporting</a:t>
            </a:r>
            <a:r>
              <a:rPr lang="en-US" sz="2400" dirty="0" smtClean="0"/>
              <a:t> system in place </a:t>
            </a:r>
            <a:endParaRPr lang="de-DE" sz="2400" dirty="0"/>
          </a:p>
        </p:txBody>
      </p:sp>
      <p:sp>
        <p:nvSpPr>
          <p:cNvPr id="15" name="Flussdiagramm: Lochstreifen 14"/>
          <p:cNvSpPr/>
          <p:nvPr/>
        </p:nvSpPr>
        <p:spPr>
          <a:xfrm>
            <a:off x="0" y="1124744"/>
            <a:ext cx="2051720" cy="216024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Data  providers  (</a:t>
            </a:r>
            <a:r>
              <a:rPr lang="en-US" sz="2400" dirty="0" err="1" smtClean="0">
                <a:solidFill>
                  <a:schemeClr val="tx1"/>
                </a:solidFill>
              </a:rPr>
              <a:t>StatOff</a:t>
            </a:r>
            <a:r>
              <a:rPr lang="en-US" sz="2400" dirty="0" smtClean="0">
                <a:solidFill>
                  <a:schemeClr val="tx1"/>
                </a:solidFill>
              </a:rPr>
              <a:t>, </a:t>
            </a:r>
            <a:r>
              <a:rPr lang="en-US" sz="2400" dirty="0" err="1" smtClean="0">
                <a:solidFill>
                  <a:schemeClr val="tx1"/>
                </a:solidFill>
              </a:rPr>
              <a:t>Industies</a:t>
            </a:r>
            <a:r>
              <a:rPr lang="en-US" sz="2400" dirty="0" smtClean="0"/>
              <a:t>, …</a:t>
            </a:r>
            <a:endParaRPr lang="de-DE" sz="2400" dirty="0"/>
          </a:p>
        </p:txBody>
      </p:sp>
      <p:sp>
        <p:nvSpPr>
          <p:cNvPr id="16" name="Ellipse 15"/>
          <p:cNvSpPr/>
          <p:nvPr/>
        </p:nvSpPr>
        <p:spPr>
          <a:xfrm>
            <a:off x="6012160" y="4941168"/>
            <a:ext cx="3024336" cy="12744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Documentation and Archiving </a:t>
            </a:r>
            <a:r>
              <a:rPr lang="en-US" sz="2000" dirty="0" smtClean="0"/>
              <a:t>system in place </a:t>
            </a:r>
            <a:endParaRPr lang="de-DE" sz="2000" dirty="0"/>
          </a:p>
        </p:txBody>
      </p:sp>
      <p:sp>
        <p:nvSpPr>
          <p:cNvPr id="17" name="Ellipse 16"/>
          <p:cNvSpPr/>
          <p:nvPr/>
        </p:nvSpPr>
        <p:spPr>
          <a:xfrm>
            <a:off x="2195736" y="1196752"/>
            <a:ext cx="3816424" cy="367240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915816" y="1556792"/>
            <a:ext cx="24482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Leading institution  </a:t>
            </a:r>
            <a:endParaRPr lang="de-DE" sz="2400" b="1" dirty="0">
              <a:solidFill>
                <a:schemeClr val="tx1"/>
              </a:solidFill>
            </a:endParaRPr>
          </a:p>
        </p:txBody>
      </p:sp>
      <p:sp>
        <p:nvSpPr>
          <p:cNvPr id="19" name="Rechteck 18"/>
          <p:cNvSpPr/>
          <p:nvPr/>
        </p:nvSpPr>
        <p:spPr>
          <a:xfrm>
            <a:off x="3995936" y="3140968"/>
            <a:ext cx="108012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QA/QC</a:t>
            </a:r>
            <a:r>
              <a:rPr lang="en-US" dirty="0" smtClean="0"/>
              <a:t> manager</a:t>
            </a:r>
            <a:endParaRPr lang="de-DE" dirty="0"/>
          </a:p>
        </p:txBody>
      </p:sp>
      <p:sp>
        <p:nvSpPr>
          <p:cNvPr id="20" name="Rechteck 19"/>
          <p:cNvSpPr/>
          <p:nvPr/>
        </p:nvSpPr>
        <p:spPr>
          <a:xfrm>
            <a:off x="5148064" y="3140968"/>
            <a:ext cx="10081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DB manager</a:t>
            </a:r>
            <a:endParaRPr lang="de-DE" sz="2400" dirty="0"/>
          </a:p>
        </p:txBody>
      </p:sp>
      <p:sp>
        <p:nvSpPr>
          <p:cNvPr id="21" name="Rechteck 20"/>
          <p:cNvSpPr/>
          <p:nvPr/>
        </p:nvSpPr>
        <p:spPr>
          <a:xfrm>
            <a:off x="7164288" y="2780928"/>
            <a:ext cx="1800200" cy="8280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Consultants</a:t>
            </a:r>
            <a:endParaRPr lang="de-DE" dirty="0"/>
          </a:p>
        </p:txBody>
      </p:sp>
      <p:sp>
        <p:nvSpPr>
          <p:cNvPr id="22" name="Rechteck 21"/>
          <p:cNvSpPr/>
          <p:nvPr/>
        </p:nvSpPr>
        <p:spPr>
          <a:xfrm>
            <a:off x="7380312" y="3284984"/>
            <a:ext cx="1763688"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Research inst.</a:t>
            </a:r>
            <a:endParaRPr lang="de-DE" dirty="0"/>
          </a:p>
        </p:txBody>
      </p:sp>
      <p:sp>
        <p:nvSpPr>
          <p:cNvPr id="23" name="Rechteck 22"/>
          <p:cNvSpPr/>
          <p:nvPr/>
        </p:nvSpPr>
        <p:spPr>
          <a:xfrm>
            <a:off x="6948264" y="2348880"/>
            <a:ext cx="172819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Universities</a:t>
            </a:r>
            <a:endParaRPr lang="de-DE" sz="2400" dirty="0"/>
          </a:p>
        </p:txBody>
      </p:sp>
    </p:spTree>
    <p:extLst>
      <p:ext uri="{BB962C8B-B14F-4D97-AF65-F5344CB8AC3E}">
        <p14:creationId xmlns:p14="http://schemas.microsoft.com/office/powerpoint/2010/main" val="334055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extLst>
              <p:ext uri="{D42A27DB-BD31-4B8C-83A1-F6EECF244321}">
                <p14:modId xmlns:p14="http://schemas.microsoft.com/office/powerpoint/2010/main" val="3624379813"/>
              </p:ext>
            </p:extLst>
          </p:nvPr>
        </p:nvGraphicFramePr>
        <p:xfrm>
          <a:off x="0" y="404664"/>
          <a:ext cx="9144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2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04800" y="1524000"/>
            <a:ext cx="716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Text Box 3"/>
          <p:cNvSpPr txBox="1">
            <a:spLocks noChangeArrowheads="1"/>
          </p:cNvSpPr>
          <p:nvPr/>
        </p:nvSpPr>
        <p:spPr bwMode="auto">
          <a:xfrm>
            <a:off x="590550" y="533400"/>
            <a:ext cx="641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smtClean="0">
                <a:solidFill>
                  <a:srgbClr val="000099"/>
                </a:solidFill>
                <a:latin typeface="Calibri" pitchFamily="34" charset="0"/>
              </a:rPr>
              <a:t>Inventory  process, Inventory cycle </a:t>
            </a:r>
            <a:endParaRPr lang="en-US" sz="2600" b="1" dirty="0">
              <a:solidFill>
                <a:srgbClr val="000099"/>
              </a:solidFill>
              <a:latin typeface="Calibri" pitchFamily="34" charset="0"/>
            </a:endParaRPr>
          </a:p>
        </p:txBody>
      </p:sp>
      <p:sp>
        <p:nvSpPr>
          <p:cNvPr id="2052" name="Line 9"/>
          <p:cNvSpPr>
            <a:spLocks noChangeShapeType="1"/>
          </p:cNvSpPr>
          <p:nvPr/>
        </p:nvSpPr>
        <p:spPr bwMode="auto">
          <a:xfrm flipH="1">
            <a:off x="533400" y="1066800"/>
            <a:ext cx="5795963" cy="0"/>
          </a:xfrm>
          <a:prstGeom prst="line">
            <a:avLst/>
          </a:prstGeom>
          <a:noFill/>
          <a:ln w="25400">
            <a:solidFill>
              <a:srgbClr val="00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3" name="Picture 6" descr="Afficher l'image en taille réell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90500"/>
            <a:ext cx="1019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3259088" y="3599109"/>
            <a:ext cx="2379712" cy="1200329"/>
          </a:xfrm>
          <a:prstGeom prst="rect">
            <a:avLst/>
          </a:prstGeom>
          <a:noFill/>
          <a:ln w="9525">
            <a:noFill/>
            <a:miter lim="800000"/>
            <a:headEnd/>
            <a:tailEnd/>
          </a:ln>
        </p:spPr>
        <p:txBody>
          <a:bodyPr wrap="square">
            <a:spAutoFit/>
          </a:bodyPr>
          <a:lstStyle/>
          <a:p>
            <a:pPr algn="ctr">
              <a:spcBef>
                <a:spcPct val="50000"/>
              </a:spcBef>
              <a:defRPr/>
            </a:pPr>
            <a:r>
              <a:rPr lang="en-US" sz="1800" b="1" dirty="0">
                <a:solidFill>
                  <a:schemeClr val="accent2">
                    <a:lumMod val="75000"/>
                  </a:schemeClr>
                </a:solidFill>
                <a:latin typeface="Calibri" pitchFamily="34" charset="0"/>
              </a:rPr>
              <a:t>High quality inventory that meets needs of policy-makers, researchers and public</a:t>
            </a:r>
          </a:p>
        </p:txBody>
      </p:sp>
      <p:sp>
        <p:nvSpPr>
          <p:cNvPr id="11" name="Text Box 8"/>
          <p:cNvSpPr txBox="1">
            <a:spLocks noChangeArrowheads="1"/>
          </p:cNvSpPr>
          <p:nvPr/>
        </p:nvSpPr>
        <p:spPr bwMode="auto">
          <a:xfrm>
            <a:off x="2895600" y="2446338"/>
            <a:ext cx="3581400" cy="457200"/>
          </a:xfrm>
          <a:prstGeom prst="rect">
            <a:avLst/>
          </a:prstGeom>
          <a:noFill/>
          <a:ln w="9525">
            <a:noFill/>
            <a:miter lim="800000"/>
            <a:headEnd/>
            <a:tailEnd/>
          </a:ln>
        </p:spPr>
        <p:txBody>
          <a:bodyPr>
            <a:spAutoFit/>
          </a:bodyPr>
          <a:lstStyle/>
          <a:p>
            <a:pPr algn="ctr">
              <a:spcBef>
                <a:spcPct val="50000"/>
              </a:spcBef>
              <a:defRPr/>
            </a:pPr>
            <a:r>
              <a:rPr lang="en-US" b="1" dirty="0">
                <a:solidFill>
                  <a:schemeClr val="accent6">
                    <a:lumMod val="75000"/>
                  </a:schemeClr>
                </a:solidFill>
                <a:latin typeface="Calibri" pitchFamily="34" charset="0"/>
              </a:rPr>
              <a:t>Inventory Planning</a:t>
            </a:r>
            <a:endParaRPr lang="en-US" dirty="0">
              <a:solidFill>
                <a:schemeClr val="accent6">
                  <a:lumMod val="75000"/>
                </a:schemeClr>
              </a:solidFill>
              <a:latin typeface="Calibri" pitchFamily="34" charset="0"/>
            </a:endParaRPr>
          </a:p>
        </p:txBody>
      </p:sp>
      <p:sp>
        <p:nvSpPr>
          <p:cNvPr id="12" name="Text Box 9"/>
          <p:cNvSpPr txBox="1">
            <a:spLocks noChangeArrowheads="1"/>
          </p:cNvSpPr>
          <p:nvPr/>
        </p:nvSpPr>
        <p:spPr bwMode="auto">
          <a:xfrm>
            <a:off x="304800" y="3962400"/>
            <a:ext cx="2590800" cy="830263"/>
          </a:xfrm>
          <a:prstGeom prst="rect">
            <a:avLst/>
          </a:prstGeom>
          <a:noFill/>
          <a:ln w="9525">
            <a:noFill/>
            <a:miter lim="800000"/>
            <a:headEnd/>
            <a:tailEnd/>
          </a:ln>
        </p:spPr>
        <p:txBody>
          <a:bodyPr>
            <a:spAutoFit/>
          </a:bodyPr>
          <a:lstStyle/>
          <a:p>
            <a:pPr algn="ctr">
              <a:spcBef>
                <a:spcPct val="50000"/>
              </a:spcBef>
              <a:defRPr/>
            </a:pPr>
            <a:r>
              <a:rPr lang="en-US" b="1" dirty="0">
                <a:solidFill>
                  <a:schemeClr val="accent6">
                    <a:lumMod val="75000"/>
                  </a:schemeClr>
                </a:solidFill>
                <a:latin typeface="Calibri" pitchFamily="34" charset="0"/>
              </a:rPr>
              <a:t>Inventory                   Management</a:t>
            </a:r>
            <a:endParaRPr lang="en-US" dirty="0">
              <a:solidFill>
                <a:schemeClr val="accent6">
                  <a:lumMod val="75000"/>
                </a:schemeClr>
              </a:solidFill>
              <a:latin typeface="Calibri" pitchFamily="34" charset="0"/>
            </a:endParaRPr>
          </a:p>
        </p:txBody>
      </p:sp>
      <p:sp>
        <p:nvSpPr>
          <p:cNvPr id="13" name="Text Box 10"/>
          <p:cNvSpPr txBox="1">
            <a:spLocks noChangeArrowheads="1"/>
          </p:cNvSpPr>
          <p:nvPr/>
        </p:nvSpPr>
        <p:spPr bwMode="auto">
          <a:xfrm>
            <a:off x="6019800" y="4038600"/>
            <a:ext cx="2438400" cy="830263"/>
          </a:xfrm>
          <a:prstGeom prst="rect">
            <a:avLst/>
          </a:prstGeom>
          <a:noFill/>
          <a:ln w="9525">
            <a:noFill/>
            <a:miter lim="800000"/>
            <a:headEnd/>
            <a:tailEnd/>
          </a:ln>
        </p:spPr>
        <p:txBody>
          <a:bodyPr>
            <a:spAutoFit/>
          </a:bodyPr>
          <a:lstStyle/>
          <a:p>
            <a:pPr algn="ctr">
              <a:spcBef>
                <a:spcPct val="50000"/>
              </a:spcBef>
              <a:defRPr/>
            </a:pPr>
            <a:r>
              <a:rPr lang="en-US" b="1" dirty="0">
                <a:solidFill>
                  <a:schemeClr val="accent6">
                    <a:lumMod val="75000"/>
                  </a:schemeClr>
                </a:solidFill>
                <a:latin typeface="Calibri" pitchFamily="34" charset="0"/>
              </a:rPr>
              <a:t>Inventory                Preparation</a:t>
            </a:r>
            <a:endParaRPr lang="en-US" dirty="0">
              <a:solidFill>
                <a:schemeClr val="accent6">
                  <a:lumMod val="75000"/>
                </a:schemeClr>
              </a:solidFill>
              <a:latin typeface="Calibri" pitchFamily="34" charset="0"/>
            </a:endParaRPr>
          </a:p>
        </p:txBody>
      </p:sp>
      <p:sp>
        <p:nvSpPr>
          <p:cNvPr id="15" name="Bent Arrow 14"/>
          <p:cNvSpPr/>
          <p:nvPr/>
        </p:nvSpPr>
        <p:spPr>
          <a:xfrm rot="5400000">
            <a:off x="6088063" y="2665413"/>
            <a:ext cx="1371600" cy="1295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Bent Arrow 15"/>
          <p:cNvSpPr/>
          <p:nvPr/>
        </p:nvSpPr>
        <p:spPr>
          <a:xfrm>
            <a:off x="1485900" y="2522538"/>
            <a:ext cx="1371600" cy="1295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urved Left Arrow 16"/>
          <p:cNvSpPr/>
          <p:nvPr/>
        </p:nvSpPr>
        <p:spPr>
          <a:xfrm rot="5400000">
            <a:off x="3781414" y="2527162"/>
            <a:ext cx="1289072" cy="62611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61" name="TextBox 17"/>
          <p:cNvSpPr txBox="1">
            <a:spLocks noChangeArrowheads="1"/>
          </p:cNvSpPr>
          <p:nvPr/>
        </p:nvSpPr>
        <p:spPr bwMode="auto">
          <a:xfrm>
            <a:off x="3581400" y="12954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dirty="0">
                <a:latin typeface="Arial" pitchFamily="34" charset="0"/>
                <a:cs typeface="Arial" pitchFamily="34" charset="0"/>
              </a:rPr>
              <a:t>Assessment of </a:t>
            </a:r>
            <a:r>
              <a:rPr lang="en-US" sz="2000" b="1" dirty="0">
                <a:solidFill>
                  <a:srgbClr val="C00000"/>
                </a:solidFill>
                <a:latin typeface="Arial" pitchFamily="34" charset="0"/>
                <a:cs typeface="Arial" pitchFamily="34" charset="0"/>
              </a:rPr>
              <a:t>current status</a:t>
            </a:r>
          </a:p>
        </p:txBody>
      </p:sp>
      <p:sp>
        <p:nvSpPr>
          <p:cNvPr id="19" name="Down Arrow 18"/>
          <p:cNvSpPr/>
          <p:nvPr/>
        </p:nvSpPr>
        <p:spPr>
          <a:xfrm>
            <a:off x="4114800" y="1981200"/>
            <a:ext cx="914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 name="TextBox 19"/>
          <p:cNvSpPr txBox="1">
            <a:spLocks noChangeArrowheads="1"/>
          </p:cNvSpPr>
          <p:nvPr/>
        </p:nvSpPr>
        <p:spPr bwMode="auto">
          <a:xfrm>
            <a:off x="224242" y="1473200"/>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dirty="0">
                <a:latin typeface="Arial" pitchFamily="34" charset="0"/>
                <a:cs typeface="Arial" pitchFamily="34" charset="0"/>
              </a:rPr>
              <a:t>Develop </a:t>
            </a:r>
            <a:r>
              <a:rPr lang="en-US" sz="2000" b="1" dirty="0">
                <a:solidFill>
                  <a:srgbClr val="C00000"/>
                </a:solidFill>
                <a:latin typeface="Arial" pitchFamily="34" charset="0"/>
                <a:cs typeface="Arial" pitchFamily="34" charset="0"/>
              </a:rPr>
              <a:t>improvement strategy</a:t>
            </a:r>
          </a:p>
        </p:txBody>
      </p:sp>
      <p:sp>
        <p:nvSpPr>
          <p:cNvPr id="21" name="Down Arrow 20"/>
          <p:cNvSpPr/>
          <p:nvPr/>
        </p:nvSpPr>
        <p:spPr>
          <a:xfrm rot="18684434">
            <a:off x="701675" y="2551113"/>
            <a:ext cx="914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690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9512" y="260648"/>
            <a:ext cx="8784976" cy="914400"/>
          </a:xfrm>
        </p:spPr>
        <p:txBody>
          <a:bodyPr>
            <a:normAutofit fontScale="90000"/>
          </a:bodyPr>
          <a:lstStyle/>
          <a:p>
            <a:r>
              <a:rPr lang="en-US" sz="4000" dirty="0" smtClean="0"/>
              <a:t>What is an emission, </a:t>
            </a:r>
            <a:br>
              <a:rPr lang="en-US" sz="4000" dirty="0" smtClean="0"/>
            </a:br>
            <a:r>
              <a:rPr lang="en-US" sz="4000" dirty="0" smtClean="0"/>
              <a:t>emission source  </a:t>
            </a:r>
            <a:endParaRPr lang="en-US" sz="4000" dirty="0"/>
          </a:p>
        </p:txBody>
      </p:sp>
      <p:sp>
        <p:nvSpPr>
          <p:cNvPr id="3" name="Inhaltsplatzhalter 2"/>
          <p:cNvSpPr>
            <a:spLocks noGrp="1"/>
          </p:cNvSpPr>
          <p:nvPr>
            <p:ph sz="quarter" idx="1"/>
          </p:nvPr>
        </p:nvSpPr>
        <p:spPr>
          <a:xfrm>
            <a:off x="251520" y="1219200"/>
            <a:ext cx="4536504" cy="4937760"/>
          </a:xfrm>
        </p:spPr>
        <p:txBody>
          <a:bodyPr>
            <a:normAutofit lnSpcReduction="10000"/>
          </a:bodyPr>
          <a:lstStyle/>
          <a:p>
            <a:r>
              <a:rPr lang="en-US" dirty="0"/>
              <a:t>Releases to air occurring by </a:t>
            </a:r>
            <a:r>
              <a:rPr lang="en-US" b="1" dirty="0"/>
              <a:t>anthropogenic activities </a:t>
            </a:r>
            <a:r>
              <a:rPr lang="en-US" dirty="0"/>
              <a:t>(combustions of fuels, agriculture activities, mining, industrial processes, leakages from equipment's, pipelines…)</a:t>
            </a:r>
          </a:p>
          <a:p>
            <a:endParaRPr lang="en-US" dirty="0"/>
          </a:p>
          <a:p>
            <a:r>
              <a:rPr lang="en-US" b="1" dirty="0"/>
              <a:t>Natural emissions  </a:t>
            </a:r>
            <a:r>
              <a:rPr lang="en-US" dirty="0"/>
              <a:t>(volcano eruptions, forest fires, releases from soil, vegetation,.. </a:t>
            </a:r>
          </a:p>
          <a:p>
            <a:endParaRPr lang="en-US" dirty="0"/>
          </a:p>
        </p:txBody>
      </p:sp>
      <p:sp>
        <p:nvSpPr>
          <p:cNvPr id="5" name="Inhaltsplatzhalter 4"/>
          <p:cNvSpPr>
            <a:spLocks noGrp="1"/>
          </p:cNvSpPr>
          <p:nvPr>
            <p:ph sz="quarter" idx="2"/>
          </p:nvPr>
        </p:nvSpPr>
        <p:spPr>
          <a:xfrm>
            <a:off x="5292080" y="1268760"/>
            <a:ext cx="3744416" cy="4536504"/>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0" indent="0">
              <a:buNone/>
            </a:pPr>
            <a:r>
              <a:rPr lang="en-US" sz="3500" dirty="0"/>
              <a:t>Type of </a:t>
            </a:r>
            <a:r>
              <a:rPr lang="en-US" sz="3500" dirty="0" smtClean="0"/>
              <a:t>source</a:t>
            </a:r>
          </a:p>
          <a:p>
            <a:pPr marL="0" indent="0">
              <a:buNone/>
            </a:pPr>
            <a:endParaRPr lang="en-US" sz="3500" dirty="0" smtClean="0"/>
          </a:p>
          <a:p>
            <a:pPr lvl="1"/>
            <a:r>
              <a:rPr lang="en-US" sz="3000" dirty="0" smtClean="0"/>
              <a:t>Point sources </a:t>
            </a:r>
          </a:p>
          <a:p>
            <a:pPr lvl="1"/>
            <a:endParaRPr lang="en-US" sz="3000" dirty="0"/>
          </a:p>
          <a:p>
            <a:pPr lvl="1"/>
            <a:r>
              <a:rPr lang="en-US" sz="3000" dirty="0"/>
              <a:t>Area </a:t>
            </a:r>
            <a:r>
              <a:rPr lang="en-US" sz="3000" dirty="0" smtClean="0"/>
              <a:t>sources</a:t>
            </a:r>
            <a:endParaRPr lang="en-US" sz="3000" dirty="0"/>
          </a:p>
          <a:p>
            <a:pPr lvl="1"/>
            <a:r>
              <a:rPr lang="en-US" sz="3000" dirty="0"/>
              <a:t>Linear sources </a:t>
            </a:r>
          </a:p>
          <a:p>
            <a:pPr marL="274320" lvl="1" indent="0">
              <a:buNone/>
            </a:pPr>
            <a:r>
              <a:rPr lang="en-US" sz="2500" dirty="0"/>
              <a:t>(diffuse emissions) </a:t>
            </a:r>
            <a:endParaRPr lang="en-US" dirty="0"/>
          </a:p>
        </p:txBody>
      </p:sp>
    </p:spTree>
    <p:extLst>
      <p:ext uri="{BB962C8B-B14F-4D97-AF65-F5344CB8AC3E}">
        <p14:creationId xmlns:p14="http://schemas.microsoft.com/office/powerpoint/2010/main" val="142344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467544" y="1700808"/>
            <a:ext cx="8136904" cy="4608512"/>
          </a:xfrm>
        </p:spPr>
        <p:txBody>
          <a:bodyPr>
            <a:normAutofit fontScale="92500" lnSpcReduction="20000"/>
          </a:bodyPr>
          <a:lstStyle/>
          <a:p>
            <a:pPr marL="514350" indent="-514350">
              <a:buSzPct val="94000"/>
              <a:buFont typeface="+mj-lt"/>
              <a:buAutoNum type="alphaUcPeriod"/>
            </a:pPr>
            <a:r>
              <a:rPr lang="en-US" b="1" dirty="0" smtClean="0"/>
              <a:t>Direct measurements </a:t>
            </a:r>
            <a:r>
              <a:rPr lang="en-US" dirty="0" smtClean="0"/>
              <a:t>of emissions  e.g. from chimney measurements , biogas measurements from landfills, etc…  </a:t>
            </a:r>
          </a:p>
          <a:p>
            <a:pPr marL="514350" indent="-514350">
              <a:buSzPct val="94000"/>
              <a:buFont typeface="+mj-lt"/>
              <a:buAutoNum type="alphaUcPeriod"/>
            </a:pPr>
            <a:endParaRPr lang="en-US" dirty="0" smtClean="0"/>
          </a:p>
          <a:p>
            <a:pPr marL="514350" indent="-514350">
              <a:buSzPct val="94000"/>
              <a:buFont typeface="+mj-lt"/>
              <a:buAutoNum type="alphaUcPeriod"/>
            </a:pPr>
            <a:r>
              <a:rPr lang="en-US" dirty="0" smtClean="0"/>
              <a:t>Estimation  by </a:t>
            </a:r>
            <a:r>
              <a:rPr lang="en-US" b="1" dirty="0" smtClean="0"/>
              <a:t>calculation</a:t>
            </a:r>
            <a:r>
              <a:rPr lang="en-US" dirty="0" smtClean="0"/>
              <a:t> </a:t>
            </a:r>
          </a:p>
          <a:p>
            <a:pPr lvl="1">
              <a:buSzPct val="94000"/>
            </a:pPr>
            <a:r>
              <a:rPr lang="en-US" dirty="0" smtClean="0"/>
              <a:t>Emission factor </a:t>
            </a:r>
            <a:r>
              <a:rPr lang="en-US" i="1" dirty="0" smtClean="0"/>
              <a:t>(mass pollutant per unit activity)</a:t>
            </a:r>
          </a:p>
          <a:p>
            <a:pPr lvl="1">
              <a:buSzPct val="94000"/>
            </a:pPr>
            <a:r>
              <a:rPr lang="en-US" dirty="0" smtClean="0"/>
              <a:t>Activity data</a:t>
            </a:r>
          </a:p>
          <a:p>
            <a:pPr lvl="1">
              <a:buSzPct val="94000"/>
            </a:pPr>
            <a:endParaRPr lang="en-US" dirty="0"/>
          </a:p>
          <a:p>
            <a:pPr lvl="1">
              <a:buSzPct val="94000"/>
            </a:pPr>
            <a:endParaRPr lang="en-US" dirty="0" smtClean="0"/>
          </a:p>
          <a:p>
            <a:pPr lvl="1">
              <a:buSzPct val="94000"/>
            </a:pPr>
            <a:endParaRPr lang="en-US" dirty="0"/>
          </a:p>
          <a:p>
            <a:pPr lvl="1">
              <a:buSzPct val="94000"/>
            </a:pPr>
            <a:endParaRPr lang="en-US" dirty="0" smtClean="0"/>
          </a:p>
          <a:p>
            <a:pPr marL="514350" indent="-514350">
              <a:buSzPct val="94000"/>
              <a:buFont typeface="+mj-lt"/>
              <a:buAutoNum type="alphaUcPeriod"/>
            </a:pPr>
            <a:r>
              <a:rPr lang="en-US" b="1" dirty="0" smtClean="0"/>
              <a:t>Inverse</a:t>
            </a:r>
            <a:r>
              <a:rPr lang="en-US" dirty="0" smtClean="0"/>
              <a:t> </a:t>
            </a:r>
            <a:r>
              <a:rPr lang="en-US" b="1" dirty="0" smtClean="0"/>
              <a:t>modeling</a:t>
            </a:r>
            <a:r>
              <a:rPr lang="en-US" dirty="0" smtClean="0"/>
              <a:t> (e.g. based on air quality measurements)</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293096"/>
            <a:ext cx="6729321" cy="102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normAutofit/>
          </a:bodyPr>
          <a:lstStyle/>
          <a:p>
            <a:r>
              <a:rPr lang="en-US" sz="4000" dirty="0" smtClean="0"/>
              <a:t>Emission estimation </a:t>
            </a:r>
            <a:endParaRPr lang="en-US" sz="4000" dirty="0"/>
          </a:p>
        </p:txBody>
      </p:sp>
    </p:spTree>
    <p:extLst>
      <p:ext uri="{BB962C8B-B14F-4D97-AF65-F5344CB8AC3E}">
        <p14:creationId xmlns:p14="http://schemas.microsoft.com/office/powerpoint/2010/main" val="281487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435280" cy="914400"/>
          </a:xfrm>
        </p:spPr>
        <p:txBody>
          <a:bodyPr>
            <a:normAutofit fontScale="90000"/>
          </a:bodyPr>
          <a:lstStyle/>
          <a:p>
            <a:r>
              <a:rPr lang="en-US" b="1" dirty="0" smtClean="0">
                <a:solidFill>
                  <a:srgbClr val="0000FF"/>
                </a:solidFill>
              </a:rPr>
              <a:t>Concept of Key categories  </a:t>
            </a:r>
            <a:br>
              <a:rPr lang="en-US" b="1" dirty="0" smtClean="0">
                <a:solidFill>
                  <a:srgbClr val="0000FF"/>
                </a:solidFill>
              </a:rPr>
            </a:br>
            <a:r>
              <a:rPr lang="en-US" b="1" dirty="0" smtClean="0">
                <a:solidFill>
                  <a:srgbClr val="0000FF"/>
                </a:solidFill>
              </a:rPr>
              <a:t>(80% to national total)</a:t>
            </a:r>
            <a:endParaRPr lang="en-US" b="1" dirty="0">
              <a:solidFill>
                <a:srgbClr val="0000FF"/>
              </a:solidFill>
            </a:endParaRPr>
          </a:p>
        </p:txBody>
      </p:sp>
      <p:sp>
        <p:nvSpPr>
          <p:cNvPr id="3" name="Textplatzhalter 2"/>
          <p:cNvSpPr>
            <a:spLocks noGrp="1"/>
          </p:cNvSpPr>
          <p:nvPr>
            <p:ph type="body" idx="1"/>
          </p:nvPr>
        </p:nvSpPr>
        <p:spPr>
          <a:xfrm>
            <a:off x="215008" y="4365104"/>
            <a:ext cx="8928992" cy="2016224"/>
          </a:xfrm>
        </p:spPr>
        <p:txBody>
          <a:bodyPr/>
          <a:lstStyle/>
          <a:p>
            <a:pPr marL="342900" lvl="0" indent="-342900">
              <a:buFont typeface="Arial" pitchFamily="34" charset="0"/>
              <a:buChar char="•"/>
            </a:pPr>
            <a:r>
              <a:rPr lang="en-US" sz="1800" b="0" i="1" dirty="0">
                <a:solidFill>
                  <a:srgbClr val="333333"/>
                </a:solidFill>
              </a:rPr>
              <a:t>1A1a Public Electricity and Heat Production”, </a:t>
            </a:r>
            <a:endParaRPr lang="en-US" sz="1800" b="0" dirty="0">
              <a:solidFill>
                <a:srgbClr val="333333"/>
              </a:solidFill>
            </a:endParaRPr>
          </a:p>
          <a:p>
            <a:pPr marL="342900" lvl="0" indent="-342900">
              <a:buFont typeface="Arial" pitchFamily="34" charset="0"/>
              <a:buChar char="•"/>
            </a:pPr>
            <a:r>
              <a:rPr lang="en-US" sz="1800" b="0" i="1" dirty="0">
                <a:solidFill>
                  <a:srgbClr val="333333"/>
                </a:solidFill>
              </a:rPr>
              <a:t>“1A fi Stationary Combustion in Manufacturing </a:t>
            </a:r>
            <a:r>
              <a:rPr lang="en-US" sz="1800" b="0" i="1" dirty="0" smtClean="0">
                <a:solidFill>
                  <a:srgbClr val="333333"/>
                </a:solidFill>
              </a:rPr>
              <a:t> industries </a:t>
            </a:r>
            <a:r>
              <a:rPr lang="en-US" sz="1800" b="0" i="1" dirty="0">
                <a:solidFill>
                  <a:srgbClr val="333333"/>
                </a:solidFill>
              </a:rPr>
              <a:t>and Construction: Other” </a:t>
            </a:r>
            <a:endParaRPr lang="en-US" sz="1800" b="0" dirty="0">
              <a:solidFill>
                <a:srgbClr val="333333"/>
              </a:solidFill>
            </a:endParaRPr>
          </a:p>
          <a:p>
            <a:pPr marL="342900" indent="-342900">
              <a:buFont typeface="Arial" pitchFamily="34" charset="0"/>
              <a:buChar char="•"/>
            </a:pPr>
            <a:r>
              <a:rPr lang="en-US" sz="1800" b="0" i="1" dirty="0">
                <a:solidFill>
                  <a:srgbClr val="333333"/>
                </a:solidFill>
              </a:rPr>
              <a:t>“2C1 Iron and Steel Production</a:t>
            </a:r>
            <a:r>
              <a:rPr lang="en-US" sz="1800" b="0" i="1" dirty="0" smtClean="0">
                <a:solidFill>
                  <a:srgbClr val="333333"/>
                </a:solidFill>
              </a:rPr>
              <a:t>”</a:t>
            </a:r>
            <a:r>
              <a:rPr lang="en-US" sz="1800" b="0" dirty="0" smtClean="0">
                <a:solidFill>
                  <a:srgbClr val="333333"/>
                </a:solidFill>
              </a:rPr>
              <a:t>.</a:t>
            </a:r>
          </a:p>
          <a:p>
            <a:pPr marL="342900" indent="-342900">
              <a:buFont typeface="Arial" pitchFamily="34" charset="0"/>
              <a:buChar char="•"/>
            </a:pPr>
            <a:r>
              <a:rPr lang="en-US" sz="1800" b="0" i="1" dirty="0">
                <a:solidFill>
                  <a:srgbClr val="333333"/>
                </a:solidFill>
              </a:rPr>
              <a:t> </a:t>
            </a:r>
            <a:r>
              <a:rPr lang="en-US" sz="1800" b="0" i="1" dirty="0">
                <a:solidFill>
                  <a:srgbClr val="0070C0"/>
                </a:solidFill>
              </a:rPr>
              <a:t>1A2b Stationary Combustion in Manufacturing Industries and Construction: Non-ferrous </a:t>
            </a:r>
            <a:r>
              <a:rPr lang="en-US" sz="1800" b="0" i="1" dirty="0" smtClean="0">
                <a:solidFill>
                  <a:srgbClr val="0070C0"/>
                </a:solidFill>
              </a:rPr>
              <a:t>Metals</a:t>
            </a:r>
          </a:p>
          <a:p>
            <a:pPr marL="342900" indent="-342900">
              <a:buFont typeface="Arial" pitchFamily="34" charset="0"/>
              <a:buChar char="•"/>
            </a:pPr>
            <a:r>
              <a:rPr lang="en-US" sz="1800" b="0" i="1" dirty="0">
                <a:solidFill>
                  <a:srgbClr val="0070C0"/>
                </a:solidFill>
              </a:rPr>
              <a:t>1A4bi Residential: Stationary plants</a:t>
            </a:r>
          </a:p>
        </p:txBody>
      </p:sp>
      <p:pic>
        <p:nvPicPr>
          <p:cNvPr id="35842"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32504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268759"/>
            <a:ext cx="3312368" cy="321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61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keano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ssenz">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z">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0</TotalTime>
  <Words>1491</Words>
  <Application>Microsoft Office PowerPoint</Application>
  <PresentationFormat>On-screen Show (4:3)</PresentationFormat>
  <Paragraphs>285</Paragraphs>
  <Slides>31</Slides>
  <Notes>10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Okeanos</vt:lpstr>
      <vt:lpstr>Essenz</vt:lpstr>
      <vt:lpstr>   Emission of pollutants into the atmosphere </vt:lpstr>
      <vt:lpstr>Content</vt:lpstr>
      <vt:lpstr>What is National Inventory System (NIS)</vt:lpstr>
      <vt:lpstr>Institutional and procedural  arrangements</vt:lpstr>
      <vt:lpstr>PowerPoint Presentation</vt:lpstr>
      <vt:lpstr>PowerPoint Presentation</vt:lpstr>
      <vt:lpstr>What is an emission,  emission source  </vt:lpstr>
      <vt:lpstr>Emission estimation </vt:lpstr>
      <vt:lpstr>Concept of Key categories   (80% to national total)</vt:lpstr>
      <vt:lpstr>Existing reporting formats http://www.ceip.at/reporting-instructions/annexes-to-the-reporting-guidelines/  </vt:lpstr>
      <vt:lpstr>Spatial distribution of emissions</vt:lpstr>
      <vt:lpstr> Gridded emissions  - Contribution of SNAP (GNFR) sectors to total emissions</vt:lpstr>
      <vt:lpstr>Reporting of LPS</vt:lpstr>
      <vt:lpstr>Quality parameters of emission inventory</vt:lpstr>
      <vt:lpstr> Review process   under CLRTAP/EEA – T TCCCA </vt:lpstr>
      <vt:lpstr>Review results S1 – S2  </vt:lpstr>
      <vt:lpstr>Stage 3 in-depth centralized review</vt:lpstr>
      <vt:lpstr>Stage 3 review  -  long term plan </vt:lpstr>
      <vt:lpstr>Assessemnt of IIRs</vt:lpstr>
      <vt:lpstr>Assessement of IIRs</vt:lpstr>
      <vt:lpstr>IIR AWARDS 2010-2012</vt:lpstr>
      <vt:lpstr>Reporting of emissions,   reporting obligation </vt:lpstr>
      <vt:lpstr>Data flow </vt:lpstr>
      <vt:lpstr>Resources for emission inventory compilers: </vt:lpstr>
      <vt:lpstr>Existing Guidance, Guidebooks and Tools</vt:lpstr>
      <vt:lpstr>Completeness of data in CEIP DB Status as of 1-09-2012</vt:lpstr>
      <vt:lpstr>Emission trends 1990-2012</vt:lpstr>
      <vt:lpstr> Emission trends 1990-2012</vt:lpstr>
      <vt:lpstr>Emission trends 1990-2012</vt:lpstr>
      <vt:lpstr>Emission trends 1990-2012</vt:lpstr>
      <vt:lpstr>Discussion items</vt:lpstr>
    </vt:vector>
  </TitlesOfParts>
  <Company>Umweltbundesamt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mareckova</dc:creator>
  <cp:lastModifiedBy>Nelly</cp:lastModifiedBy>
  <cp:revision>141</cp:revision>
  <cp:lastPrinted>2012-09-13T13:46:35Z</cp:lastPrinted>
  <dcterms:created xsi:type="dcterms:W3CDTF">2008-11-06T10:50:57Z</dcterms:created>
  <dcterms:modified xsi:type="dcterms:W3CDTF">2012-09-13T15:07:46Z</dcterms:modified>
</cp:coreProperties>
</file>