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30"/>
  </p:notesMasterIdLst>
  <p:handoutMasterIdLst>
    <p:handoutMasterId r:id="rId31"/>
  </p:handoutMasterIdLst>
  <p:sldIdLst>
    <p:sldId id="256" r:id="rId2"/>
    <p:sldId id="273" r:id="rId3"/>
    <p:sldId id="274" r:id="rId4"/>
    <p:sldId id="276" r:id="rId5"/>
    <p:sldId id="296" r:id="rId6"/>
    <p:sldId id="297" r:id="rId7"/>
    <p:sldId id="298" r:id="rId8"/>
    <p:sldId id="301" r:id="rId9"/>
    <p:sldId id="300" r:id="rId10"/>
    <p:sldId id="275" r:id="rId11"/>
    <p:sldId id="277" r:id="rId12"/>
    <p:sldId id="280" r:id="rId13"/>
    <p:sldId id="282" r:id="rId14"/>
    <p:sldId id="278" r:id="rId15"/>
    <p:sldId id="289" r:id="rId16"/>
    <p:sldId id="291" r:id="rId17"/>
    <p:sldId id="290" r:id="rId18"/>
    <p:sldId id="292" r:id="rId19"/>
    <p:sldId id="295" r:id="rId20"/>
    <p:sldId id="288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257" r:id="rId29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53" autoAdjust="0"/>
  </p:normalViewPr>
  <p:slideViewPr>
    <p:cSldViewPr snapToGrid="0" snapToObjects="1">
      <p:cViewPr>
        <p:scale>
          <a:sx n="118" d="100"/>
          <a:sy n="118" d="100"/>
        </p:scale>
        <p:origin x="-144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D778FB0-B809-4625-8837-670B91F23258}" type="datetimeFigureOut">
              <a:rPr lang="de-DE" smtClean="0"/>
              <a:pPr/>
              <a:t>24.09.2012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1198553-EEC4-4584-806D-33D5574C78D4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0909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1FEC2C3-AD99-429D-BDED-BE5135982E17}" type="datetimeFigureOut">
              <a:rPr lang="de-DE" smtClean="0"/>
              <a:pPr/>
              <a:t>24.09.2012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D781777-5DAA-4199-B7B3-71FD91CB0F34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00221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 + Fließ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45958" y="1044000"/>
            <a:ext cx="8229600" cy="11448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45958" y="2188799"/>
            <a:ext cx="8229600" cy="3656597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6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40758" y="5845397"/>
            <a:ext cx="2134800" cy="255600"/>
          </a:xfrm>
          <a:prstGeom prst="rect">
            <a:avLst/>
          </a:prstGeom>
        </p:spPr>
        <p:txBody>
          <a:bodyPr/>
          <a:lstStyle/>
          <a:p>
            <a:fld id="{2E6046F0-BA93-4699-83A0-D6120B23834D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457200" y="2187000"/>
            <a:ext cx="8229599" cy="3666688"/>
          </a:xfrm>
        </p:spPr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5" name="Diagrammplatzhalter 4"/>
          <p:cNvSpPr>
            <a:spLocks noGrp="1"/>
          </p:cNvSpPr>
          <p:nvPr>
            <p:ph type="chart" sz="quarter" idx="11"/>
          </p:nvPr>
        </p:nvSpPr>
        <p:spPr>
          <a:xfrm>
            <a:off x="457200" y="2187575"/>
            <a:ext cx="8229600" cy="3311525"/>
          </a:xfrm>
        </p:spPr>
        <p:txBody>
          <a:bodyPr/>
          <a:lstStyle/>
          <a:p>
            <a:endParaRPr lang="de-A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28600" y="762000"/>
            <a:ext cx="8686800" cy="5346000"/>
          </a:xfrm>
          <a:prstGeom prst="rect">
            <a:avLst/>
          </a:prstGeom>
          <a:solidFill>
            <a:srgbClr val="E6E6E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" name="Titelplatzhalter 9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idx="1"/>
          </p:nvPr>
        </p:nvSpPr>
        <p:spPr>
          <a:xfrm>
            <a:off x="457200" y="2187000"/>
            <a:ext cx="8229600" cy="3666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6553200" y="5853688"/>
            <a:ext cx="2133600" cy="2543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046F0-BA93-4699-83A0-D6120B23834D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026" name="Picture 2" descr="\\Pcsrv3\organisation\756\Intern\01_CorporateDesign_neu_2009\Logo\Nachbau manu\JPG\Umweltbundesamt_RGB_TL-links_engl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59951" y="230351"/>
            <a:ext cx="4212917" cy="37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4000" indent="-324000" algn="l" defTabSz="914400" rtl="0" eaLnBrk="1" latinLnBrk="0" hangingPunct="1">
        <a:lnSpc>
          <a:spcPct val="110000"/>
        </a:lnSpc>
        <a:spcBef>
          <a:spcPts val="400"/>
        </a:spcBef>
        <a:buClr>
          <a:schemeClr val="tx2"/>
        </a:buClr>
        <a:buSzPct val="90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12000" indent="-288000" algn="l" defTabSz="914400" rtl="0" eaLnBrk="1" latinLnBrk="0" hangingPunct="1">
        <a:lnSpc>
          <a:spcPct val="110000"/>
        </a:lnSpc>
        <a:spcBef>
          <a:spcPts val="400"/>
        </a:spcBef>
        <a:buClr>
          <a:schemeClr val="tx2"/>
        </a:buClr>
        <a:buSzPct val="90000"/>
        <a:buFont typeface="Wingdings" pitchFamily="2" charset="2"/>
        <a:buChar char="n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270000" algn="l" defTabSz="914400" rtl="0" eaLnBrk="1" latinLnBrk="0" hangingPunct="1">
        <a:lnSpc>
          <a:spcPct val="110000"/>
        </a:lnSpc>
        <a:spcBef>
          <a:spcPts val="400"/>
        </a:spcBef>
        <a:buClr>
          <a:schemeClr val="tx2"/>
        </a:buClr>
        <a:buSzPct val="90000"/>
        <a:buFont typeface="Wingdings" pitchFamily="2" charset="2"/>
        <a:buChar char="n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52000" algn="l" defTabSz="914400" rtl="0" eaLnBrk="1" latinLnBrk="0" hangingPunct="1">
        <a:lnSpc>
          <a:spcPct val="110000"/>
        </a:lnSpc>
        <a:spcBef>
          <a:spcPts val="400"/>
        </a:spcBef>
        <a:buClr>
          <a:schemeClr val="tx2"/>
        </a:buClr>
        <a:buSzPct val="90000"/>
        <a:buFont typeface="Wingdings" pitchFamily="2" charset="2"/>
        <a:buChar char="n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404000" indent="-252000" algn="l" defTabSz="914400" rtl="0" eaLnBrk="1" latinLnBrk="0" hangingPunct="1">
        <a:lnSpc>
          <a:spcPct val="110000"/>
        </a:lnSpc>
        <a:spcBef>
          <a:spcPts val="400"/>
        </a:spcBef>
        <a:buClr>
          <a:schemeClr val="tx2"/>
        </a:buClr>
        <a:buSzPct val="90000"/>
        <a:buFont typeface="Wingdings" pitchFamily="2" charset="2"/>
        <a:buChar char="n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an.poupa@umweltbundesamt.at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auto">
          <a:xfrm>
            <a:off x="228600" y="762000"/>
            <a:ext cx="8686800" cy="58674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28" charset="-128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0" y="4518734"/>
            <a:ext cx="8458200" cy="815266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0" y="5486400"/>
            <a:ext cx="6356412" cy="381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8600" y="4518734"/>
            <a:ext cx="8229601" cy="81526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Air Emissions from 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Stationary Fuel Combustion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28600" y="5489937"/>
            <a:ext cx="8229600" cy="377464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Training Workshop </a:t>
            </a:r>
            <a:r>
              <a:rPr lang="de-DE" dirty="0" err="1" smtClean="0">
                <a:solidFill>
                  <a:schemeClr val="bg1"/>
                </a:solidFill>
              </a:rPr>
              <a:t>Moldova</a:t>
            </a:r>
            <a:r>
              <a:rPr lang="de-DE" dirty="0" smtClean="0">
                <a:solidFill>
                  <a:schemeClr val="bg1"/>
                </a:solidFill>
              </a:rPr>
              <a:t>, </a:t>
            </a:r>
            <a:r>
              <a:rPr lang="de-DE" dirty="0" err="1" smtClean="0">
                <a:solidFill>
                  <a:schemeClr val="bg1"/>
                </a:solidFill>
              </a:rPr>
              <a:t>Chisinau</a:t>
            </a:r>
            <a:r>
              <a:rPr lang="de-DE" dirty="0" smtClean="0">
                <a:solidFill>
                  <a:schemeClr val="bg1"/>
                </a:solidFill>
              </a:rPr>
              <a:t>, Sept 2012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Methodologies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2187000"/>
            <a:ext cx="8229599" cy="36666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The EMEP/EEA </a:t>
            </a:r>
            <a:r>
              <a:rPr lang="de-DE" dirty="0" err="1" smtClean="0"/>
              <a:t>air</a:t>
            </a:r>
            <a:r>
              <a:rPr lang="de-DE" dirty="0" smtClean="0"/>
              <a:t> </a:t>
            </a:r>
            <a:r>
              <a:rPr lang="de-DE" dirty="0" err="1" smtClean="0"/>
              <a:t>pollutant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inventory</a:t>
            </a:r>
            <a:r>
              <a:rPr lang="de-DE" dirty="0" smtClean="0"/>
              <a:t> </a:t>
            </a:r>
            <a:r>
              <a:rPr lang="de-DE" dirty="0" err="1" smtClean="0"/>
              <a:t>guidebook</a:t>
            </a:r>
            <a:r>
              <a:rPr lang="de-DE" dirty="0" smtClean="0"/>
              <a:t> (GB) </a:t>
            </a:r>
            <a:r>
              <a:rPr lang="de-DE" dirty="0" err="1" smtClean="0"/>
              <a:t>provides</a:t>
            </a:r>
            <a:r>
              <a:rPr lang="de-DE" dirty="0" smtClean="0"/>
              <a:t> different Tier </a:t>
            </a:r>
            <a:r>
              <a:rPr lang="de-DE" dirty="0" err="1" smtClean="0"/>
              <a:t>methods</a:t>
            </a:r>
            <a:r>
              <a:rPr lang="de-DE" dirty="0" smtClean="0"/>
              <a:t>.</a:t>
            </a:r>
          </a:p>
          <a:p>
            <a:r>
              <a:rPr lang="de-DE" dirty="0" smtClean="0"/>
              <a:t>Tier 1</a:t>
            </a:r>
          </a:p>
          <a:p>
            <a:pPr lvl="1"/>
            <a:r>
              <a:rPr lang="de-DE" dirty="0" err="1" smtClean="0"/>
              <a:t>Multiply</a:t>
            </a:r>
            <a:r>
              <a:rPr lang="de-DE" dirty="0" smtClean="0"/>
              <a:t> </a:t>
            </a:r>
            <a:r>
              <a:rPr lang="de-DE" dirty="0" err="1" smtClean="0"/>
              <a:t>statistical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default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factors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GB</a:t>
            </a:r>
          </a:p>
          <a:p>
            <a:pPr lvl="1"/>
            <a:r>
              <a:rPr lang="de-DE" dirty="0" smtClean="0"/>
              <a:t>High </a:t>
            </a:r>
            <a:r>
              <a:rPr lang="de-DE" dirty="0" err="1" smtClean="0"/>
              <a:t>uncertainty</a:t>
            </a:r>
            <a:endParaRPr lang="de-DE" dirty="0" smtClean="0"/>
          </a:p>
          <a:p>
            <a:pPr lvl="1"/>
            <a:r>
              <a:rPr lang="de-DE" dirty="0" err="1" smtClean="0"/>
              <a:t>Dont‘use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key</a:t>
            </a:r>
            <a:r>
              <a:rPr lang="de-DE" dirty="0" smtClean="0"/>
              <a:t> </a:t>
            </a:r>
            <a:r>
              <a:rPr lang="de-DE" dirty="0" err="1" smtClean="0"/>
              <a:t>categories</a:t>
            </a:r>
            <a:endParaRPr lang="de-DE" dirty="0" smtClean="0"/>
          </a:p>
          <a:p>
            <a:r>
              <a:rPr lang="de-DE" dirty="0" smtClean="0"/>
              <a:t>Tier 2</a:t>
            </a:r>
          </a:p>
          <a:p>
            <a:pPr lvl="1"/>
            <a:r>
              <a:rPr lang="de-DE" dirty="0" err="1" smtClean="0"/>
              <a:t>Consider</a:t>
            </a:r>
            <a:r>
              <a:rPr lang="de-DE" dirty="0" smtClean="0"/>
              <a:t> different </a:t>
            </a:r>
            <a:r>
              <a:rPr lang="de-DE" dirty="0" err="1" smtClean="0"/>
              <a:t>technologies</a:t>
            </a:r>
            <a:r>
              <a:rPr lang="de-DE" dirty="0" smtClean="0"/>
              <a:t> (e.g. </a:t>
            </a:r>
            <a:r>
              <a:rPr lang="de-DE" dirty="0" err="1" smtClean="0"/>
              <a:t>boiler</a:t>
            </a:r>
            <a:r>
              <a:rPr lang="de-DE" dirty="0" smtClean="0"/>
              <a:t> type, </a:t>
            </a:r>
            <a:r>
              <a:rPr lang="de-DE" dirty="0" err="1" smtClean="0"/>
              <a:t>flue</a:t>
            </a:r>
            <a:r>
              <a:rPr lang="de-DE" dirty="0" smtClean="0"/>
              <a:t> gas </a:t>
            </a:r>
            <a:r>
              <a:rPr lang="de-DE" dirty="0" err="1" smtClean="0"/>
              <a:t>cleaning</a:t>
            </a:r>
            <a:r>
              <a:rPr lang="de-DE" dirty="0" smtClean="0"/>
              <a:t>) </a:t>
            </a:r>
          </a:p>
          <a:p>
            <a:pPr lvl="1"/>
            <a:r>
              <a:rPr lang="de-DE" dirty="0" smtClean="0"/>
              <a:t>Optional: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country</a:t>
            </a:r>
            <a:r>
              <a:rPr lang="de-DE" dirty="0" smtClean="0"/>
              <a:t> </a:t>
            </a:r>
            <a:r>
              <a:rPr lang="de-DE" dirty="0" err="1" smtClean="0"/>
              <a:t>specific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factors</a:t>
            </a:r>
            <a:r>
              <a:rPr lang="de-DE" dirty="0" smtClean="0"/>
              <a:t>	</a:t>
            </a:r>
          </a:p>
          <a:p>
            <a:r>
              <a:rPr lang="de-DE" dirty="0" smtClean="0"/>
              <a:t>Tier 3</a:t>
            </a:r>
          </a:p>
          <a:p>
            <a:pPr lvl="1"/>
            <a:r>
              <a:rPr lang="de-DE" dirty="0" err="1" smtClean="0"/>
              <a:t>Calculation</a:t>
            </a:r>
            <a:r>
              <a:rPr lang="de-DE" dirty="0" smtClean="0"/>
              <a:t> </a:t>
            </a:r>
            <a:r>
              <a:rPr lang="de-DE" dirty="0" err="1" smtClean="0"/>
              <a:t>models</a:t>
            </a:r>
            <a:r>
              <a:rPr lang="de-DE" dirty="0" smtClean="0"/>
              <a:t> (e.g. </a:t>
            </a:r>
            <a:r>
              <a:rPr lang="de-DE" dirty="0" err="1" smtClean="0"/>
              <a:t>transport</a:t>
            </a:r>
            <a:r>
              <a:rPr lang="de-DE" dirty="0" smtClean="0"/>
              <a:t> model)</a:t>
            </a:r>
          </a:p>
          <a:p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93346"/>
          </a:xfrm>
        </p:spPr>
        <p:txBody>
          <a:bodyPr/>
          <a:lstStyle/>
          <a:p>
            <a:r>
              <a:rPr lang="de-DE" dirty="0" smtClean="0"/>
              <a:t>Tier 1 </a:t>
            </a:r>
            <a:r>
              <a:rPr lang="de-DE" dirty="0" err="1" smtClean="0"/>
              <a:t>method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00613"/>
            <a:ext cx="8229599" cy="41530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1800" dirty="0" err="1" smtClean="0"/>
              <a:t>Use</a:t>
            </a:r>
            <a:r>
              <a:rPr lang="de-DE" sz="1800" dirty="0" smtClean="0"/>
              <a:t> </a:t>
            </a:r>
            <a:r>
              <a:rPr lang="de-DE" sz="1800" dirty="0" err="1" smtClean="0"/>
              <a:t>default</a:t>
            </a:r>
            <a:r>
              <a:rPr lang="de-DE" sz="1800" dirty="0" smtClean="0"/>
              <a:t> </a:t>
            </a:r>
            <a:r>
              <a:rPr lang="de-DE" sz="1800" dirty="0" err="1" smtClean="0"/>
              <a:t>emission</a:t>
            </a:r>
            <a:r>
              <a:rPr lang="de-DE" sz="1800" dirty="0" smtClean="0"/>
              <a:t> </a:t>
            </a:r>
            <a:r>
              <a:rPr lang="de-DE" sz="1800" dirty="0" err="1" smtClean="0"/>
              <a:t>factors</a:t>
            </a:r>
            <a:r>
              <a:rPr lang="de-DE" sz="1800" dirty="0" smtClean="0"/>
              <a:t> </a:t>
            </a:r>
            <a:r>
              <a:rPr lang="de-DE" sz="1800" dirty="0" err="1" smtClean="0"/>
              <a:t>from</a:t>
            </a:r>
            <a:r>
              <a:rPr lang="de-DE" sz="1800" dirty="0" smtClean="0"/>
              <a:t> </a:t>
            </a:r>
            <a:r>
              <a:rPr lang="de-DE" sz="1800" dirty="0" err="1" smtClean="0"/>
              <a:t>guidebook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multiply</a:t>
            </a:r>
            <a:r>
              <a:rPr lang="de-DE" sz="1800" dirty="0" smtClean="0"/>
              <a:t> </a:t>
            </a:r>
            <a:r>
              <a:rPr lang="de-DE" sz="1800" dirty="0" err="1" smtClean="0"/>
              <a:t>with</a:t>
            </a:r>
            <a:r>
              <a:rPr lang="de-DE" sz="1800" dirty="0" smtClean="0"/>
              <a:t> </a:t>
            </a:r>
            <a:r>
              <a:rPr lang="de-DE" sz="1800" dirty="0" err="1" smtClean="0"/>
              <a:t>activity</a:t>
            </a:r>
            <a:r>
              <a:rPr lang="de-DE" sz="1800" dirty="0" smtClean="0"/>
              <a:t> rate. </a:t>
            </a:r>
            <a:r>
              <a:rPr lang="de-DE" sz="1800" dirty="0" err="1" smtClean="0"/>
              <a:t>Emissions</a:t>
            </a:r>
            <a:r>
              <a:rPr lang="de-DE" sz="1800" dirty="0" smtClean="0"/>
              <a:t> </a:t>
            </a:r>
            <a:r>
              <a:rPr lang="de-DE" sz="1800" dirty="0" err="1" smtClean="0"/>
              <a:t>from</a:t>
            </a:r>
            <a:r>
              <a:rPr lang="de-DE" sz="1800" dirty="0" smtClean="0"/>
              <a:t> a </a:t>
            </a:r>
            <a:r>
              <a:rPr lang="de-DE" sz="1800" dirty="0" err="1" smtClean="0"/>
              <a:t>specific</a:t>
            </a:r>
            <a:r>
              <a:rPr lang="de-DE" sz="1800" dirty="0" smtClean="0"/>
              <a:t> </a:t>
            </a:r>
            <a:r>
              <a:rPr lang="de-DE" sz="1800" dirty="0" err="1" smtClean="0"/>
              <a:t>source</a:t>
            </a:r>
            <a:r>
              <a:rPr lang="de-DE" sz="1800" dirty="0" smtClean="0"/>
              <a:t>, </a:t>
            </a:r>
            <a:r>
              <a:rPr lang="de-DE" sz="1800" dirty="0" err="1" smtClean="0"/>
              <a:t>fuel</a:t>
            </a:r>
            <a:r>
              <a:rPr lang="de-DE" sz="1800" dirty="0" smtClean="0"/>
              <a:t>, </a:t>
            </a:r>
            <a:r>
              <a:rPr lang="de-DE" sz="1800" dirty="0" err="1" smtClean="0"/>
              <a:t>pollutant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year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calculated</a:t>
            </a:r>
            <a:r>
              <a:rPr lang="de-DE" sz="1800" dirty="0" smtClean="0"/>
              <a:t> </a:t>
            </a:r>
            <a:r>
              <a:rPr lang="de-DE" sz="1800" dirty="0" err="1" smtClean="0"/>
              <a:t>by</a:t>
            </a:r>
            <a:r>
              <a:rPr lang="de-DE" sz="1800" dirty="0" smtClean="0"/>
              <a:t> </a:t>
            </a:r>
            <a:r>
              <a:rPr lang="de-DE" sz="1800" dirty="0" err="1" smtClean="0"/>
              <a:t>formula</a:t>
            </a:r>
            <a:r>
              <a:rPr lang="de-DE" sz="1800" dirty="0" smtClean="0"/>
              <a:t>:</a:t>
            </a:r>
          </a:p>
          <a:p>
            <a:pPr lvl="1">
              <a:buNone/>
            </a:pPr>
            <a:endParaRPr lang="de-DE" dirty="0" smtClean="0"/>
          </a:p>
          <a:p>
            <a:pPr marL="88900" lvl="1" indent="0" algn="ctr">
              <a:buNone/>
            </a:pPr>
            <a:r>
              <a:rPr lang="de-DE" dirty="0" err="1" smtClean="0"/>
              <a:t>E</a:t>
            </a:r>
            <a:r>
              <a:rPr lang="de-DE" baseline="-25000" dirty="0" err="1" smtClean="0"/>
              <a:t>Source,Fuel,Pollutant,Year</a:t>
            </a:r>
            <a:r>
              <a:rPr lang="de-DE" dirty="0" smtClean="0"/>
              <a:t> = </a:t>
            </a:r>
            <a:r>
              <a:rPr lang="de-DE" dirty="0" err="1" smtClean="0"/>
              <a:t>AR</a:t>
            </a:r>
            <a:r>
              <a:rPr lang="de-DE" baseline="-25000" dirty="0" err="1" smtClean="0"/>
              <a:t>Source,Fuel,Year</a:t>
            </a:r>
            <a:r>
              <a:rPr lang="de-DE" dirty="0" smtClean="0"/>
              <a:t> x </a:t>
            </a:r>
            <a:r>
              <a:rPr lang="de-DE" dirty="0" err="1" smtClean="0"/>
              <a:t>EF</a:t>
            </a:r>
            <a:r>
              <a:rPr lang="de-DE" baseline="-25000" dirty="0" err="1" smtClean="0"/>
              <a:t>Source,Fuel,Pollutant</a:t>
            </a:r>
            <a:endParaRPr lang="de-DE" baseline="30000" dirty="0" smtClean="0"/>
          </a:p>
          <a:p>
            <a:pPr marL="88900" lvl="1" indent="0">
              <a:buNone/>
            </a:pPr>
            <a:r>
              <a:rPr lang="de-DE" dirty="0" smtClean="0"/>
              <a:t>				</a:t>
            </a:r>
          </a:p>
          <a:p>
            <a:pPr lvl="1">
              <a:buNone/>
            </a:pPr>
            <a:r>
              <a:rPr lang="de-DE" dirty="0" smtClean="0"/>
              <a:t>E.....</a:t>
            </a:r>
            <a:r>
              <a:rPr lang="de-DE" dirty="0" err="1" smtClean="0"/>
              <a:t>emissions</a:t>
            </a:r>
            <a:r>
              <a:rPr lang="de-DE" dirty="0" smtClean="0"/>
              <a:t> [kg]</a:t>
            </a:r>
          </a:p>
          <a:p>
            <a:pPr lvl="1">
              <a:buNone/>
            </a:pPr>
            <a:r>
              <a:rPr lang="de-DE" dirty="0" smtClean="0"/>
              <a:t>AR...</a:t>
            </a:r>
            <a:r>
              <a:rPr lang="de-DE" dirty="0" err="1" smtClean="0"/>
              <a:t>activity</a:t>
            </a:r>
            <a:r>
              <a:rPr lang="de-DE" dirty="0" smtClean="0"/>
              <a:t> rate =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consumption</a:t>
            </a:r>
            <a:r>
              <a:rPr lang="de-DE" dirty="0" smtClean="0"/>
              <a:t> [TJ]</a:t>
            </a:r>
          </a:p>
          <a:p>
            <a:pPr lvl="1">
              <a:buNone/>
            </a:pPr>
            <a:r>
              <a:rPr lang="de-DE" dirty="0" smtClean="0"/>
              <a:t>EF....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factor</a:t>
            </a:r>
            <a:r>
              <a:rPr lang="de-DE" dirty="0" smtClean="0"/>
              <a:t> [kg/TJ]</a:t>
            </a:r>
          </a:p>
          <a:p>
            <a:pPr marL="0" lvl="1" indent="0">
              <a:buNone/>
            </a:pPr>
            <a:endParaRPr lang="de-DE" dirty="0" smtClean="0"/>
          </a:p>
          <a:p>
            <a:pPr marL="0" lvl="1" indent="0">
              <a:buNone/>
            </a:pP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combustion</a:t>
            </a:r>
            <a:r>
              <a:rPr lang="de-DE" dirty="0" smtClean="0"/>
              <a:t> </a:t>
            </a:r>
            <a:r>
              <a:rPr lang="de-DE" dirty="0" err="1" smtClean="0"/>
              <a:t>activities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activity</a:t>
            </a:r>
            <a:r>
              <a:rPr lang="de-DE" dirty="0" smtClean="0"/>
              <a:t> rate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always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input</a:t>
            </a:r>
            <a:r>
              <a:rPr lang="de-DE" dirty="0" smtClean="0"/>
              <a:t>.</a:t>
            </a:r>
          </a:p>
          <a:p>
            <a:pPr marL="0" lvl="1" indent="0">
              <a:buNone/>
            </a:pPr>
            <a:endParaRPr lang="de-DE" dirty="0" smtClean="0"/>
          </a:p>
          <a:p>
            <a:pPr marL="0" lvl="1" indent="0">
              <a:buNone/>
            </a:pPr>
            <a:r>
              <a:rPr lang="de-DE" dirty="0" err="1" smtClean="0"/>
              <a:t>Guidebook</a:t>
            </a:r>
            <a:r>
              <a:rPr lang="de-DE" dirty="0" smtClean="0"/>
              <a:t> Tier 1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factors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commonly</a:t>
            </a:r>
            <a:r>
              <a:rPr lang="de-DE" dirty="0" smtClean="0"/>
              <a:t> not </a:t>
            </a:r>
            <a:r>
              <a:rPr lang="de-DE" dirty="0" err="1" smtClean="0"/>
              <a:t>consider</a:t>
            </a:r>
            <a:r>
              <a:rPr lang="de-DE" dirty="0" smtClean="0"/>
              <a:t> </a:t>
            </a:r>
            <a:r>
              <a:rPr lang="de-DE" dirty="0" err="1" smtClean="0"/>
              <a:t>abatement</a:t>
            </a:r>
            <a:r>
              <a:rPr lang="de-DE" dirty="0" smtClean="0"/>
              <a:t> </a:t>
            </a:r>
            <a:r>
              <a:rPr lang="de-DE" dirty="0" err="1" smtClean="0"/>
              <a:t>technologies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lead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FF0000"/>
                </a:solidFill>
              </a:rPr>
              <a:t>overestimation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industrial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818983"/>
          </a:xfrm>
        </p:spPr>
        <p:txBody>
          <a:bodyPr/>
          <a:lstStyle/>
          <a:p>
            <a:r>
              <a:rPr lang="de-DE" dirty="0" smtClean="0"/>
              <a:t>Tier 2 </a:t>
            </a:r>
            <a:r>
              <a:rPr lang="de-DE" dirty="0" err="1" smtClean="0"/>
              <a:t>method</a:t>
            </a:r>
            <a:r>
              <a:rPr lang="de-DE" dirty="0" smtClean="0"/>
              <a:t> (1)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999716"/>
            <a:ext cx="8229599" cy="38539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1800" dirty="0" smtClean="0"/>
              <a:t>The </a:t>
            </a:r>
            <a:r>
              <a:rPr lang="de-DE" sz="1800" dirty="0" err="1" smtClean="0"/>
              <a:t>tier</a:t>
            </a:r>
            <a:r>
              <a:rPr lang="de-DE" sz="1800" dirty="0" smtClean="0"/>
              <a:t> 2 </a:t>
            </a:r>
            <a:r>
              <a:rPr lang="de-DE" sz="1800" dirty="0" err="1" smtClean="0"/>
              <a:t>method</a:t>
            </a:r>
            <a:r>
              <a:rPr lang="de-DE" sz="1800" dirty="0" smtClean="0"/>
              <a:t> </a:t>
            </a:r>
            <a:r>
              <a:rPr lang="de-DE" sz="1800" dirty="0" err="1" smtClean="0"/>
              <a:t>needs</a:t>
            </a:r>
            <a:r>
              <a:rPr lang="de-DE" sz="1800" dirty="0" smtClean="0"/>
              <a:t> </a:t>
            </a:r>
            <a:r>
              <a:rPr lang="de-DE" sz="1800" dirty="0" err="1" smtClean="0"/>
              <a:t>fuel</a:t>
            </a:r>
            <a:r>
              <a:rPr lang="de-DE" sz="1800" dirty="0" smtClean="0"/>
              <a:t> </a:t>
            </a:r>
            <a:r>
              <a:rPr lang="de-DE" sz="1800" dirty="0" err="1" smtClean="0"/>
              <a:t>consumption</a:t>
            </a:r>
            <a:r>
              <a:rPr lang="de-DE" sz="1800" dirty="0" smtClean="0"/>
              <a:t> </a:t>
            </a:r>
            <a:r>
              <a:rPr lang="de-DE" sz="1800" dirty="0" err="1" smtClean="0"/>
              <a:t>by</a:t>
            </a:r>
            <a:r>
              <a:rPr lang="de-DE" sz="1800" dirty="0" smtClean="0"/>
              <a:t> </a:t>
            </a:r>
            <a:r>
              <a:rPr lang="de-DE" sz="1800" dirty="0" err="1" smtClean="0">
                <a:solidFill>
                  <a:srgbClr val="FF0000"/>
                </a:solidFill>
              </a:rPr>
              <a:t>technology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emissions</a:t>
            </a:r>
            <a:r>
              <a:rPr lang="de-DE" sz="1800" dirty="0" smtClean="0"/>
              <a:t> </a:t>
            </a:r>
            <a:r>
              <a:rPr lang="de-DE" sz="1800" dirty="0" err="1" smtClean="0"/>
              <a:t>factors</a:t>
            </a:r>
            <a:r>
              <a:rPr lang="de-DE" sz="1800" dirty="0" smtClean="0"/>
              <a:t> </a:t>
            </a:r>
            <a:r>
              <a:rPr lang="de-DE" sz="1800" dirty="0" err="1" smtClean="0"/>
              <a:t>which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related</a:t>
            </a:r>
            <a:r>
              <a:rPr lang="de-DE" sz="1800" dirty="0" smtClean="0"/>
              <a:t>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>
                <a:solidFill>
                  <a:srgbClr val="FF0000"/>
                </a:solidFill>
              </a:rPr>
              <a:t>technology</a:t>
            </a:r>
            <a:r>
              <a:rPr lang="de-DE" sz="1800" dirty="0" smtClean="0"/>
              <a:t>.</a:t>
            </a:r>
          </a:p>
          <a:p>
            <a:pPr lvl="1">
              <a:buNone/>
            </a:pPr>
            <a:endParaRPr lang="de-DE" dirty="0" smtClean="0"/>
          </a:p>
          <a:p>
            <a:pPr marL="0" lvl="1" indent="0" algn="ctr">
              <a:buNone/>
            </a:pPr>
            <a:r>
              <a:rPr lang="de-DE" dirty="0" err="1" smtClean="0"/>
              <a:t>E</a:t>
            </a:r>
            <a:r>
              <a:rPr lang="de-DE" baseline="-25000" dirty="0" err="1" smtClean="0"/>
              <a:t>Source,Fuel,Pollutant,Year</a:t>
            </a:r>
            <a:r>
              <a:rPr lang="de-DE" dirty="0" smtClean="0"/>
              <a:t> = </a:t>
            </a:r>
          </a:p>
          <a:p>
            <a:pPr marL="0" lvl="1" indent="0" algn="ctr">
              <a:buNone/>
            </a:pPr>
            <a:r>
              <a:rPr lang="de-DE" dirty="0" smtClean="0"/>
              <a:t>∑</a:t>
            </a:r>
            <a:r>
              <a:rPr lang="de-DE" baseline="-25000" dirty="0" smtClean="0">
                <a:solidFill>
                  <a:srgbClr val="FF0000"/>
                </a:solidFill>
              </a:rPr>
              <a:t>Technology</a:t>
            </a:r>
            <a:r>
              <a:rPr lang="de-DE" dirty="0" smtClean="0"/>
              <a:t> (</a:t>
            </a:r>
            <a:r>
              <a:rPr lang="de-DE" dirty="0" err="1" smtClean="0"/>
              <a:t>AR</a:t>
            </a:r>
            <a:r>
              <a:rPr lang="de-DE" baseline="-25000" dirty="0" err="1" smtClean="0"/>
              <a:t>Source,Fuel,</a:t>
            </a:r>
            <a:r>
              <a:rPr lang="de-DE" baseline="-25000" dirty="0" err="1" smtClean="0">
                <a:solidFill>
                  <a:srgbClr val="FF0000"/>
                </a:solidFill>
              </a:rPr>
              <a:t>Technology</a:t>
            </a:r>
            <a:r>
              <a:rPr lang="de-DE" baseline="-25000" dirty="0" err="1" smtClean="0"/>
              <a:t>,Year</a:t>
            </a:r>
            <a:r>
              <a:rPr lang="de-DE" dirty="0" smtClean="0"/>
              <a:t> x </a:t>
            </a:r>
            <a:r>
              <a:rPr lang="de-DE" dirty="0" err="1" smtClean="0"/>
              <a:t>EF</a:t>
            </a:r>
            <a:r>
              <a:rPr lang="de-DE" baseline="-25000" dirty="0" err="1" smtClean="0"/>
              <a:t>Source,Fuel,</a:t>
            </a:r>
            <a:r>
              <a:rPr lang="de-DE" baseline="-25000" dirty="0" err="1" smtClean="0">
                <a:solidFill>
                  <a:srgbClr val="FF0000"/>
                </a:solidFill>
              </a:rPr>
              <a:t>Technology</a:t>
            </a:r>
            <a:r>
              <a:rPr lang="de-DE" baseline="-25000" dirty="0" err="1" smtClean="0"/>
              <a:t>,Pollutant</a:t>
            </a:r>
            <a:r>
              <a:rPr lang="de-DE" dirty="0" smtClean="0"/>
              <a:t>)</a:t>
            </a:r>
          </a:p>
          <a:p>
            <a:pPr marL="288000" lvl="2" indent="0">
              <a:buNone/>
            </a:pPr>
            <a:endParaRPr lang="de-DE" dirty="0" smtClean="0"/>
          </a:p>
          <a:p>
            <a:pPr marL="0" lvl="1" indent="0">
              <a:buNone/>
            </a:pP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each</a:t>
            </a:r>
            <a:r>
              <a:rPr lang="de-DE" sz="1800" dirty="0" smtClean="0"/>
              <a:t> </a:t>
            </a:r>
            <a:r>
              <a:rPr lang="de-DE" sz="1800" dirty="0" err="1" smtClean="0"/>
              <a:t>technology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activity</a:t>
            </a:r>
            <a:r>
              <a:rPr lang="de-DE" sz="1800" dirty="0" smtClean="0"/>
              <a:t> rate (AR) must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known</a:t>
            </a:r>
            <a:r>
              <a:rPr lang="de-DE" sz="1800" dirty="0"/>
              <a:t> </a:t>
            </a:r>
            <a:r>
              <a:rPr lang="de-DE" sz="1800" dirty="0" smtClean="0"/>
              <a:t>(</a:t>
            </a:r>
            <a:r>
              <a:rPr lang="de-DE" sz="1800" dirty="0" err="1" smtClean="0"/>
              <a:t>e.g</a:t>
            </a:r>
            <a:r>
              <a:rPr lang="de-DE" sz="1800" dirty="0" smtClean="0"/>
              <a:t> </a:t>
            </a:r>
            <a:r>
              <a:rPr lang="de-DE" sz="1800" dirty="0" err="1"/>
              <a:t>fuel</a:t>
            </a:r>
            <a:r>
              <a:rPr lang="de-DE" sz="1800" dirty="0"/>
              <a:t> </a:t>
            </a:r>
            <a:r>
              <a:rPr lang="de-DE" sz="1800" dirty="0" err="1" smtClean="0"/>
              <a:t>consumption</a:t>
            </a:r>
            <a:r>
              <a:rPr lang="de-DE" sz="1800" dirty="0" smtClean="0"/>
              <a:t>, </a:t>
            </a:r>
            <a:r>
              <a:rPr lang="de-DE" sz="1800" dirty="0" err="1"/>
              <a:t>product</a:t>
            </a:r>
            <a:r>
              <a:rPr lang="de-DE" sz="1800" dirty="0"/>
              <a:t> </a:t>
            </a:r>
            <a:r>
              <a:rPr lang="de-DE" sz="1800" dirty="0" err="1" smtClean="0"/>
              <a:t>input</a:t>
            </a:r>
            <a:r>
              <a:rPr lang="de-DE" sz="1800" dirty="0" smtClean="0"/>
              <a:t>/</a:t>
            </a:r>
            <a:r>
              <a:rPr lang="de-DE" sz="1800" dirty="0" err="1" smtClean="0"/>
              <a:t>output</a:t>
            </a:r>
            <a:r>
              <a:rPr lang="de-DE" sz="1800" dirty="0" smtClean="0"/>
              <a:t>, </a:t>
            </a:r>
            <a:r>
              <a:rPr lang="de-DE" sz="1800" dirty="0" err="1" smtClean="0"/>
              <a:t>deposited</a:t>
            </a:r>
            <a:r>
              <a:rPr lang="de-DE" sz="1800" dirty="0" smtClean="0"/>
              <a:t> </a:t>
            </a:r>
            <a:r>
              <a:rPr lang="de-DE" sz="1800" dirty="0" err="1" smtClean="0"/>
              <a:t>waste</a:t>
            </a:r>
            <a:r>
              <a:rPr lang="de-DE" sz="1800" dirty="0" smtClean="0"/>
              <a:t>, </a:t>
            </a:r>
            <a:r>
              <a:rPr lang="de-DE" sz="1800" dirty="0" err="1" smtClean="0"/>
              <a:t>number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animals</a:t>
            </a:r>
            <a:r>
              <a:rPr lang="de-DE" sz="1800" dirty="0" smtClean="0"/>
              <a:t>)</a:t>
            </a:r>
          </a:p>
          <a:p>
            <a:pPr marL="0" lvl="1" indent="0">
              <a:buNone/>
            </a:pPr>
            <a:endParaRPr lang="de-DE" sz="1800" dirty="0" smtClean="0"/>
          </a:p>
          <a:p>
            <a:pPr marL="285750" lvl="1" indent="-285750">
              <a:buFont typeface="Wingdings" pitchFamily="2" charset="2"/>
              <a:buChar char="Ø"/>
            </a:pPr>
            <a:r>
              <a:rPr lang="de-DE" sz="1800" dirty="0" smtClean="0"/>
              <a:t>Emission </a:t>
            </a:r>
            <a:r>
              <a:rPr lang="de-DE" sz="1800" dirty="0" err="1" smtClean="0"/>
              <a:t>estimates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>
                <a:solidFill>
                  <a:srgbClr val="FF0000"/>
                </a:solidFill>
              </a:rPr>
              <a:t>more</a:t>
            </a:r>
            <a:r>
              <a:rPr lang="de-DE" sz="1800" dirty="0" smtClean="0">
                <a:solidFill>
                  <a:srgbClr val="FF0000"/>
                </a:solidFill>
              </a:rPr>
              <a:t> </a:t>
            </a:r>
            <a:r>
              <a:rPr lang="de-DE" sz="1800" dirty="0" err="1" smtClean="0">
                <a:solidFill>
                  <a:srgbClr val="FF0000"/>
                </a:solidFill>
              </a:rPr>
              <a:t>accurate</a:t>
            </a:r>
            <a:r>
              <a:rPr lang="de-DE" sz="1800" dirty="0" smtClean="0">
                <a:solidFill>
                  <a:srgbClr val="FF0000"/>
                </a:solidFill>
              </a:rPr>
              <a:t> </a:t>
            </a:r>
            <a:r>
              <a:rPr lang="de-DE" sz="1800" dirty="0" err="1" smtClean="0"/>
              <a:t>than</a:t>
            </a:r>
            <a:r>
              <a:rPr lang="de-DE" sz="1800" dirty="0" smtClean="0"/>
              <a:t> </a:t>
            </a:r>
            <a:r>
              <a:rPr lang="de-DE" sz="1800" dirty="0" err="1" smtClean="0"/>
              <a:t>using</a:t>
            </a:r>
            <a:r>
              <a:rPr lang="de-DE" sz="1800" dirty="0" smtClean="0"/>
              <a:t> a Tier 1 </a:t>
            </a:r>
            <a:r>
              <a:rPr lang="de-DE" sz="1800" dirty="0" err="1" smtClean="0"/>
              <a:t>method</a:t>
            </a:r>
            <a:r>
              <a:rPr lang="de-DE" sz="1800" dirty="0" smtClean="0"/>
              <a:t> but </a:t>
            </a:r>
            <a:r>
              <a:rPr lang="de-DE" sz="1800" dirty="0" err="1" smtClean="0">
                <a:solidFill>
                  <a:srgbClr val="FF0000"/>
                </a:solidFill>
              </a:rPr>
              <a:t>data</a:t>
            </a:r>
            <a:r>
              <a:rPr lang="de-DE" sz="1800" dirty="0" smtClean="0">
                <a:solidFill>
                  <a:srgbClr val="FF0000"/>
                </a:solidFill>
              </a:rPr>
              <a:t> </a:t>
            </a:r>
            <a:r>
              <a:rPr lang="de-DE" sz="1800" dirty="0" err="1" smtClean="0">
                <a:solidFill>
                  <a:srgbClr val="FF0000"/>
                </a:solidFill>
              </a:rPr>
              <a:t>collection</a:t>
            </a:r>
            <a:r>
              <a:rPr lang="de-DE" sz="1800" dirty="0" smtClean="0">
                <a:solidFill>
                  <a:srgbClr val="FF0000"/>
                </a:solidFill>
              </a:rPr>
              <a:t> </a:t>
            </a:r>
            <a:r>
              <a:rPr lang="de-DE" sz="1800" dirty="0" err="1" smtClean="0">
                <a:solidFill>
                  <a:srgbClr val="FF0000"/>
                </a:solidFill>
              </a:rPr>
              <a:t>is</a:t>
            </a:r>
            <a:r>
              <a:rPr lang="de-DE" sz="1800" dirty="0" smtClean="0">
                <a:solidFill>
                  <a:srgbClr val="FF0000"/>
                </a:solidFill>
              </a:rPr>
              <a:t> </a:t>
            </a:r>
            <a:r>
              <a:rPr lang="de-DE" sz="1800" dirty="0" err="1" smtClean="0">
                <a:solidFill>
                  <a:srgbClr val="FF0000"/>
                </a:solidFill>
              </a:rPr>
              <a:t>more</a:t>
            </a:r>
            <a:r>
              <a:rPr lang="de-DE" sz="1800" dirty="0" smtClean="0">
                <a:solidFill>
                  <a:srgbClr val="FF0000"/>
                </a:solidFill>
              </a:rPr>
              <a:t> expensive</a:t>
            </a:r>
            <a:r>
              <a:rPr lang="de-DE" sz="1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972807"/>
          </a:xfrm>
        </p:spPr>
        <p:txBody>
          <a:bodyPr/>
          <a:lstStyle/>
          <a:p>
            <a:r>
              <a:rPr lang="de-DE" dirty="0" smtClean="0"/>
              <a:t>Tier 2 </a:t>
            </a:r>
            <a:r>
              <a:rPr lang="de-DE" dirty="0" err="1" smtClean="0"/>
              <a:t>method</a:t>
            </a:r>
            <a:r>
              <a:rPr lang="de-DE" dirty="0" smtClean="0"/>
              <a:t> (2)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de-DE" sz="1800" dirty="0" smtClean="0"/>
              <a:t>Technologies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mostly</a:t>
            </a:r>
            <a:r>
              <a:rPr lang="de-DE" sz="1800" dirty="0" smtClean="0"/>
              <a:t> </a:t>
            </a:r>
            <a:r>
              <a:rPr lang="de-DE" sz="1800" dirty="0" err="1" smtClean="0"/>
              <a:t>related</a:t>
            </a:r>
            <a:r>
              <a:rPr lang="de-DE" sz="1800" dirty="0" smtClean="0"/>
              <a:t>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specific</a:t>
            </a:r>
            <a:r>
              <a:rPr lang="de-DE" sz="1800" dirty="0" smtClean="0"/>
              <a:t> </a:t>
            </a:r>
            <a:r>
              <a:rPr lang="de-DE" sz="1800" dirty="0" err="1" smtClean="0"/>
              <a:t>categories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fuels</a:t>
            </a:r>
            <a:r>
              <a:rPr lang="de-DE" sz="1800" dirty="0" smtClean="0"/>
              <a:t>, e.g.:</a:t>
            </a:r>
          </a:p>
          <a:p>
            <a:pPr marL="0" lvl="1" indent="0"/>
            <a:r>
              <a:rPr lang="de-DE" sz="1800" dirty="0" smtClean="0"/>
              <a:t> Residential </a:t>
            </a:r>
            <a:r>
              <a:rPr lang="de-DE" sz="1800" dirty="0" err="1" smtClean="0"/>
              <a:t>heating</a:t>
            </a:r>
            <a:r>
              <a:rPr lang="de-DE" sz="1800" dirty="0" smtClean="0"/>
              <a:t> – solid </a:t>
            </a:r>
            <a:r>
              <a:rPr lang="de-DE" sz="1800" dirty="0" err="1" smtClean="0"/>
              <a:t>biomass</a:t>
            </a:r>
            <a:endParaRPr lang="de-DE" sz="1800" dirty="0" smtClean="0"/>
          </a:p>
          <a:p>
            <a:pPr marL="288000" lvl="2" indent="0"/>
            <a:r>
              <a:rPr lang="de-DE" dirty="0" smtClean="0"/>
              <a:t> Central </a:t>
            </a:r>
            <a:r>
              <a:rPr lang="de-DE" dirty="0" err="1" smtClean="0"/>
              <a:t>heating</a:t>
            </a:r>
            <a:endParaRPr lang="de-DE" dirty="0" smtClean="0"/>
          </a:p>
          <a:p>
            <a:pPr marL="288000" lvl="2" indent="0"/>
            <a:r>
              <a:rPr lang="de-DE" dirty="0" smtClean="0"/>
              <a:t> </a:t>
            </a:r>
            <a:r>
              <a:rPr lang="de-DE" dirty="0" err="1" smtClean="0"/>
              <a:t>Fire</a:t>
            </a:r>
            <a:r>
              <a:rPr lang="de-DE" dirty="0" smtClean="0"/>
              <a:t> </a:t>
            </a:r>
            <a:r>
              <a:rPr lang="de-DE" dirty="0" err="1" smtClean="0"/>
              <a:t>places</a:t>
            </a:r>
            <a:endParaRPr lang="de-DE" dirty="0" smtClean="0"/>
          </a:p>
          <a:p>
            <a:pPr marL="0" lvl="1" indent="0"/>
            <a:r>
              <a:rPr lang="de-DE" sz="1800" dirty="0" smtClean="0"/>
              <a:t> </a:t>
            </a:r>
            <a:r>
              <a:rPr lang="de-DE" sz="1800" dirty="0" err="1" smtClean="0"/>
              <a:t>Electricity</a:t>
            </a:r>
            <a:r>
              <a:rPr lang="de-DE" sz="1800" dirty="0" smtClean="0"/>
              <a:t> </a:t>
            </a:r>
            <a:r>
              <a:rPr lang="de-DE" sz="1800" dirty="0" err="1" smtClean="0"/>
              <a:t>production</a:t>
            </a:r>
            <a:r>
              <a:rPr lang="de-DE" sz="1800" dirty="0" smtClean="0"/>
              <a:t> – </a:t>
            </a:r>
            <a:r>
              <a:rPr lang="de-DE" sz="1800" dirty="0" err="1" smtClean="0"/>
              <a:t>natural</a:t>
            </a:r>
            <a:r>
              <a:rPr lang="de-DE" sz="1800" dirty="0" smtClean="0"/>
              <a:t> gas</a:t>
            </a:r>
          </a:p>
          <a:p>
            <a:pPr marL="288000" lvl="2" indent="0"/>
            <a:r>
              <a:rPr lang="de-DE" dirty="0" smtClean="0"/>
              <a:t> Gas </a:t>
            </a:r>
            <a:r>
              <a:rPr lang="de-DE" dirty="0" err="1" smtClean="0"/>
              <a:t>boilers</a:t>
            </a:r>
            <a:endParaRPr lang="de-DE" dirty="0" smtClean="0"/>
          </a:p>
          <a:p>
            <a:pPr marL="288000" lvl="2" indent="0"/>
            <a:r>
              <a:rPr lang="de-DE" dirty="0" smtClean="0"/>
              <a:t> Gas </a:t>
            </a:r>
            <a:r>
              <a:rPr lang="de-DE" dirty="0" err="1" smtClean="0"/>
              <a:t>turbines</a:t>
            </a:r>
            <a:endParaRPr lang="de-DE" dirty="0" smtClean="0"/>
          </a:p>
          <a:p>
            <a:pPr marL="0" lvl="1" indent="0">
              <a:buNone/>
            </a:pPr>
            <a:r>
              <a:rPr lang="de-DE" sz="1800" dirty="0" smtClean="0"/>
              <a:t>Technologies </a:t>
            </a:r>
            <a:r>
              <a:rPr lang="de-DE" sz="1800" dirty="0" err="1" smtClean="0"/>
              <a:t>may</a:t>
            </a:r>
            <a:r>
              <a:rPr lang="de-DE" sz="1800" dirty="0" smtClean="0"/>
              <a:t> </a:t>
            </a:r>
            <a:r>
              <a:rPr lang="de-DE" sz="1800" dirty="0" err="1" smtClean="0"/>
              <a:t>consider</a:t>
            </a:r>
            <a:r>
              <a:rPr lang="de-DE" sz="1800" dirty="0" smtClean="0"/>
              <a:t> </a:t>
            </a:r>
            <a:r>
              <a:rPr lang="de-DE" sz="1800" dirty="0" err="1" smtClean="0"/>
              <a:t>primary</a:t>
            </a:r>
            <a:r>
              <a:rPr lang="de-DE" sz="1800" dirty="0" smtClean="0"/>
              <a:t> </a:t>
            </a:r>
            <a:r>
              <a:rPr lang="de-DE" sz="1800" dirty="0" err="1" smtClean="0"/>
              <a:t>or</a:t>
            </a:r>
            <a:r>
              <a:rPr lang="de-DE" sz="1800" dirty="0" smtClean="0"/>
              <a:t> </a:t>
            </a:r>
            <a:r>
              <a:rPr lang="de-DE" sz="1800" dirty="0" err="1" smtClean="0"/>
              <a:t>secondary</a:t>
            </a:r>
            <a:r>
              <a:rPr lang="de-DE" sz="1800" dirty="0" smtClean="0"/>
              <a:t> </a:t>
            </a:r>
            <a:r>
              <a:rPr lang="de-DE" sz="1800" dirty="0" err="1" smtClean="0"/>
              <a:t>abatement</a:t>
            </a:r>
            <a:r>
              <a:rPr lang="de-DE" sz="1800" dirty="0" smtClean="0"/>
              <a:t> </a:t>
            </a:r>
            <a:r>
              <a:rPr lang="de-DE" sz="1800" dirty="0" err="1" smtClean="0"/>
              <a:t>technologies</a:t>
            </a:r>
            <a:r>
              <a:rPr lang="de-DE" sz="1800" dirty="0" smtClean="0"/>
              <a:t>, e.g.:</a:t>
            </a:r>
          </a:p>
          <a:p>
            <a:pPr marL="288000" lvl="2" indent="0"/>
            <a:r>
              <a:rPr lang="de-DE" dirty="0" smtClean="0"/>
              <a:t> Low-NO</a:t>
            </a:r>
            <a:r>
              <a:rPr lang="de-DE" baseline="-25000" dirty="0" smtClean="0"/>
              <a:t>X </a:t>
            </a:r>
            <a:r>
              <a:rPr lang="de-DE" dirty="0" err="1" smtClean="0"/>
              <a:t>burners</a:t>
            </a:r>
            <a:r>
              <a:rPr lang="de-DE" dirty="0" smtClean="0"/>
              <a:t> (Primary)</a:t>
            </a:r>
            <a:endParaRPr lang="de-DE" baseline="-25000" dirty="0" smtClean="0"/>
          </a:p>
          <a:p>
            <a:pPr marL="288000" lvl="2" indent="0"/>
            <a:r>
              <a:rPr lang="de-DE" dirty="0" smtClean="0"/>
              <a:t> </a:t>
            </a:r>
            <a:r>
              <a:rPr lang="de-DE" dirty="0" err="1" smtClean="0"/>
              <a:t>Flue</a:t>
            </a:r>
            <a:r>
              <a:rPr lang="de-DE" dirty="0" smtClean="0"/>
              <a:t> gas </a:t>
            </a:r>
            <a:r>
              <a:rPr lang="de-DE" dirty="0" err="1" smtClean="0"/>
              <a:t>cleaning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average</a:t>
            </a:r>
            <a:r>
              <a:rPr lang="de-DE" dirty="0" smtClean="0"/>
              <a:t> </a:t>
            </a:r>
            <a:r>
              <a:rPr lang="de-DE" dirty="0" err="1" smtClean="0"/>
              <a:t>efficiency</a:t>
            </a:r>
            <a:r>
              <a:rPr lang="de-DE" dirty="0" smtClean="0"/>
              <a:t> (</a:t>
            </a:r>
            <a:r>
              <a:rPr lang="de-DE" dirty="0" err="1" smtClean="0"/>
              <a:t>Secondary</a:t>
            </a:r>
            <a:r>
              <a:rPr lang="de-DE" dirty="0" smtClean="0"/>
              <a:t>)		</a:t>
            </a:r>
          </a:p>
          <a:p>
            <a:pPr marL="288000" lvl="2" indent="0"/>
            <a:endParaRPr lang="de-DE" dirty="0" smtClean="0"/>
          </a:p>
          <a:p>
            <a:pPr marL="0" lvl="1" indent="0">
              <a:buNone/>
            </a:pPr>
            <a:endParaRPr lang="de-DE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04901"/>
          </a:xfrm>
        </p:spPr>
        <p:txBody>
          <a:bodyPr>
            <a:normAutofit/>
          </a:bodyPr>
          <a:lstStyle/>
          <a:p>
            <a:r>
              <a:rPr lang="de-DE" dirty="0" smtClean="0"/>
              <a:t>Industries vs. Diffuse </a:t>
            </a:r>
            <a:r>
              <a:rPr lang="de-DE" dirty="0" err="1" smtClean="0"/>
              <a:t>sources</a:t>
            </a:r>
            <a:r>
              <a:rPr lang="de-DE" dirty="0" smtClean="0"/>
              <a:t>	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1" y="5640543"/>
            <a:ext cx="8229599" cy="21314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815798"/>
              </p:ext>
            </p:extLst>
          </p:nvPr>
        </p:nvGraphicFramePr>
        <p:xfrm>
          <a:off x="591844" y="1867513"/>
          <a:ext cx="8094954" cy="3630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457"/>
                <a:gridCol w="2814221"/>
                <a:gridCol w="3209276"/>
              </a:tblGrid>
              <a:tr h="576261">
                <a:tc>
                  <a:txBody>
                    <a:bodyPr/>
                    <a:lstStyle/>
                    <a:p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600" dirty="0" smtClean="0"/>
                        <a:t>Manufacturing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and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Energy</a:t>
                      </a:r>
                      <a:r>
                        <a:rPr lang="de-AT" sz="1600" baseline="0" dirty="0" smtClean="0"/>
                        <a:t> Industries</a:t>
                      </a:r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600" dirty="0" smtClean="0"/>
                        <a:t>Diffuse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sources</a:t>
                      </a:r>
                      <a:endParaRPr lang="de-AT" sz="1600" dirty="0"/>
                    </a:p>
                  </a:txBody>
                  <a:tcPr/>
                </a:tc>
              </a:tr>
              <a:tr h="1070199">
                <a:tc>
                  <a:txBody>
                    <a:bodyPr/>
                    <a:lstStyle/>
                    <a:p>
                      <a:r>
                        <a:rPr lang="de-AT" sz="1600" dirty="0" smtClean="0"/>
                        <a:t>Statistical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numbers</a:t>
                      </a:r>
                      <a:r>
                        <a:rPr lang="de-AT" sz="1600" baseline="0" dirty="0" smtClean="0"/>
                        <a:t> (</a:t>
                      </a:r>
                      <a:r>
                        <a:rPr lang="de-AT" sz="1600" baseline="0" dirty="0" err="1" smtClean="0"/>
                        <a:t>units</a:t>
                      </a:r>
                      <a:r>
                        <a:rPr lang="de-AT" sz="1600" baseline="0" dirty="0" smtClean="0"/>
                        <a:t>)</a:t>
                      </a:r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600" dirty="0" smtClean="0">
                          <a:solidFill>
                            <a:srgbClr val="FF0000"/>
                          </a:solidFill>
                        </a:rPr>
                        <a:t>Tons</a:t>
                      </a:r>
                      <a:r>
                        <a:rPr lang="de-AT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AT" sz="1600" dirty="0" err="1" smtClean="0">
                          <a:solidFill>
                            <a:schemeClr val="tx1"/>
                          </a:solidFill>
                        </a:rPr>
                        <a:t>or</a:t>
                      </a:r>
                      <a:r>
                        <a:rPr lang="de-AT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AT" sz="1600" dirty="0" smtClean="0">
                          <a:solidFill>
                            <a:srgbClr val="FF0000"/>
                          </a:solidFill>
                        </a:rPr>
                        <a:t>TJ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of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production</a:t>
                      </a:r>
                      <a:r>
                        <a:rPr lang="de-AT" sz="1600" baseline="0" dirty="0" smtClean="0"/>
                        <a:t>, </a:t>
                      </a:r>
                      <a:r>
                        <a:rPr lang="de-AT" sz="1600" dirty="0" err="1" smtClean="0"/>
                        <a:t>fuel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consumption</a:t>
                      </a:r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600" dirty="0" err="1" smtClean="0">
                          <a:solidFill>
                            <a:srgbClr val="FF0000"/>
                          </a:solidFill>
                        </a:rPr>
                        <a:t>Number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of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households</a:t>
                      </a:r>
                      <a:r>
                        <a:rPr lang="de-AT" sz="1600" dirty="0" smtClean="0"/>
                        <a:t>, </a:t>
                      </a:r>
                      <a:r>
                        <a:rPr lang="de-AT" sz="1600" dirty="0" err="1" smtClean="0"/>
                        <a:t>inhabitants</a:t>
                      </a:r>
                      <a:r>
                        <a:rPr lang="de-AT" sz="1600" dirty="0" smtClean="0"/>
                        <a:t>, </a:t>
                      </a:r>
                      <a:r>
                        <a:rPr lang="de-AT" sz="1600" dirty="0" err="1" smtClean="0"/>
                        <a:t>vehicles</a:t>
                      </a:r>
                      <a:r>
                        <a:rPr lang="de-AT" sz="1600" dirty="0" smtClean="0"/>
                        <a:t>, </a:t>
                      </a:r>
                      <a:r>
                        <a:rPr lang="de-AT" sz="1600" dirty="0" err="1" smtClean="0"/>
                        <a:t>animals</a:t>
                      </a:r>
                      <a:r>
                        <a:rPr lang="de-AT" sz="1600" dirty="0" smtClean="0"/>
                        <a:t>, </a:t>
                      </a:r>
                      <a:r>
                        <a:rPr lang="de-AT" sz="1600" dirty="0" err="1" smtClean="0"/>
                        <a:t>area</a:t>
                      </a:r>
                      <a:r>
                        <a:rPr lang="de-AT" sz="1600" dirty="0" smtClean="0"/>
                        <a:t> (</a:t>
                      </a:r>
                      <a:r>
                        <a:rPr lang="de-AT" sz="1600" dirty="0" smtClean="0">
                          <a:solidFill>
                            <a:srgbClr val="FF0000"/>
                          </a:solidFill>
                        </a:rPr>
                        <a:t>ha</a:t>
                      </a:r>
                      <a:r>
                        <a:rPr lang="de-AT" sz="1600" dirty="0" smtClean="0"/>
                        <a:t>),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tons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of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product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use</a:t>
                      </a:r>
                      <a:r>
                        <a:rPr lang="de-AT" sz="1600" dirty="0" smtClean="0"/>
                        <a:t> </a:t>
                      </a:r>
                      <a:endParaRPr lang="de-AT" sz="1600" dirty="0"/>
                    </a:p>
                  </a:txBody>
                  <a:tcPr/>
                </a:tc>
              </a:tr>
              <a:tr h="576261">
                <a:tc>
                  <a:txBody>
                    <a:bodyPr/>
                    <a:lstStyle/>
                    <a:p>
                      <a:r>
                        <a:rPr lang="de-AT" sz="1600" dirty="0" smtClean="0"/>
                        <a:t>International </a:t>
                      </a:r>
                      <a:r>
                        <a:rPr lang="de-AT" sz="1600" dirty="0" err="1" smtClean="0"/>
                        <a:t>statistics</a:t>
                      </a:r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600" dirty="0" smtClean="0"/>
                        <a:t>Industrial </a:t>
                      </a:r>
                      <a:r>
                        <a:rPr lang="de-AT" sz="1600" dirty="0" err="1" smtClean="0"/>
                        <a:t>Associations</a:t>
                      </a:r>
                      <a:r>
                        <a:rPr lang="de-AT" sz="1600" dirty="0" smtClean="0"/>
                        <a:t> (</a:t>
                      </a:r>
                      <a:r>
                        <a:rPr lang="de-AT" sz="1600" dirty="0" err="1" smtClean="0"/>
                        <a:t>www</a:t>
                      </a:r>
                      <a:r>
                        <a:rPr lang="de-AT" sz="1600" dirty="0" smtClean="0"/>
                        <a:t>), OECD,  IEA</a:t>
                      </a:r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600" dirty="0" smtClean="0"/>
                        <a:t>FAO, IEA</a:t>
                      </a:r>
                      <a:endParaRPr lang="de-AT" sz="1600" dirty="0"/>
                    </a:p>
                  </a:txBody>
                  <a:tcPr/>
                </a:tc>
              </a:tr>
              <a:tr h="8232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600" dirty="0" smtClean="0"/>
                        <a:t>National </a:t>
                      </a:r>
                      <a:r>
                        <a:rPr lang="de-AT" sz="1600" dirty="0" err="1" smtClean="0"/>
                        <a:t>authorities</a:t>
                      </a:r>
                      <a:endParaRPr lang="de-AT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600" dirty="0" err="1" smtClean="0"/>
                        <a:t>Ministry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of</a:t>
                      </a:r>
                      <a:r>
                        <a:rPr lang="de-AT" sz="1600" dirty="0" smtClean="0"/>
                        <a:t> Economy, </a:t>
                      </a:r>
                      <a:r>
                        <a:rPr lang="de-AT" sz="1600" dirty="0" err="1" smtClean="0"/>
                        <a:t>local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authorities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which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alllow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exceptions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to</a:t>
                      </a:r>
                      <a:r>
                        <a:rPr lang="de-AT" sz="1600" baseline="0" dirty="0" smtClean="0"/>
                        <a:t> ELVs</a:t>
                      </a:r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600" dirty="0" err="1" smtClean="0"/>
                        <a:t>Ministries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of</a:t>
                      </a:r>
                      <a:r>
                        <a:rPr lang="de-AT" sz="1600" dirty="0" smtClean="0"/>
                        <a:t> Transport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or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Agriculture</a:t>
                      </a:r>
                      <a:r>
                        <a:rPr lang="de-AT" sz="1600" baseline="0" dirty="0" smtClean="0"/>
                        <a:t> </a:t>
                      </a:r>
                      <a:r>
                        <a:rPr lang="de-AT" sz="1600" baseline="0" dirty="0" err="1" smtClean="0"/>
                        <a:t>or</a:t>
                      </a:r>
                      <a:r>
                        <a:rPr lang="de-AT" sz="1600" baseline="0" dirty="0" smtClean="0"/>
                        <a:t> Environment.</a:t>
                      </a:r>
                      <a:endParaRPr lang="de-AT" sz="1600" dirty="0"/>
                    </a:p>
                  </a:txBody>
                  <a:tcPr/>
                </a:tc>
              </a:tr>
              <a:tr h="5762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600" dirty="0" smtClean="0"/>
                        <a:t>Other </a:t>
                      </a:r>
                      <a:r>
                        <a:rPr lang="de-AT" sz="1600" dirty="0" err="1" smtClean="0"/>
                        <a:t>representatives</a:t>
                      </a:r>
                      <a:endParaRPr lang="de-AT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600" dirty="0" smtClean="0"/>
                        <a:t>Industrial </a:t>
                      </a:r>
                      <a:r>
                        <a:rPr lang="de-AT" sz="1600" dirty="0" err="1" smtClean="0"/>
                        <a:t>associations</a:t>
                      </a:r>
                      <a:endParaRPr lang="de-A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600" dirty="0" smtClean="0"/>
                        <a:t>Automobile </a:t>
                      </a:r>
                      <a:r>
                        <a:rPr lang="de-AT" sz="1600" dirty="0" err="1" smtClean="0"/>
                        <a:t>club</a:t>
                      </a:r>
                      <a:r>
                        <a:rPr lang="de-AT" sz="1600" dirty="0" smtClean="0"/>
                        <a:t>. </a:t>
                      </a:r>
                      <a:r>
                        <a:rPr lang="de-AT" sz="1600" dirty="0" err="1" smtClean="0"/>
                        <a:t>Chamber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of</a:t>
                      </a:r>
                      <a:r>
                        <a:rPr lang="de-AT" sz="1600" dirty="0" smtClean="0"/>
                        <a:t> </a:t>
                      </a:r>
                      <a:r>
                        <a:rPr lang="de-AT" sz="1600" dirty="0" err="1" smtClean="0"/>
                        <a:t>labour</a:t>
                      </a:r>
                      <a:r>
                        <a:rPr lang="de-AT" sz="1600" dirty="0" smtClean="0"/>
                        <a:t>.</a:t>
                      </a:r>
                      <a:endParaRPr lang="de-AT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Process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err="1" smtClean="0"/>
              <a:t>Doublecounting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process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avoided</a:t>
            </a:r>
            <a:r>
              <a:rPr lang="de-DE" dirty="0" smtClean="0"/>
              <a:t>, </a:t>
            </a:r>
            <a:r>
              <a:rPr lang="de-DE" dirty="0" err="1" smtClean="0"/>
              <a:t>especially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:</a:t>
            </a:r>
          </a:p>
          <a:p>
            <a:pPr lvl="1"/>
            <a:r>
              <a:rPr lang="de-DE" dirty="0" err="1" smtClean="0"/>
              <a:t>Cement</a:t>
            </a:r>
            <a:r>
              <a:rPr lang="de-DE" dirty="0" smtClean="0"/>
              <a:t> </a:t>
            </a:r>
            <a:r>
              <a:rPr lang="de-DE" dirty="0" err="1" smtClean="0"/>
              <a:t>clinker</a:t>
            </a:r>
            <a:r>
              <a:rPr lang="de-DE" dirty="0" smtClean="0"/>
              <a:t> </a:t>
            </a:r>
            <a:r>
              <a:rPr lang="de-DE" dirty="0" err="1" smtClean="0"/>
              <a:t>kilns</a:t>
            </a:r>
            <a:endParaRPr lang="de-DE" dirty="0" smtClean="0"/>
          </a:p>
          <a:p>
            <a:pPr lvl="1"/>
            <a:r>
              <a:rPr lang="de-DE" dirty="0" err="1" smtClean="0"/>
              <a:t>Lime</a:t>
            </a:r>
            <a:r>
              <a:rPr lang="de-DE" dirty="0" smtClean="0"/>
              <a:t> </a:t>
            </a:r>
            <a:r>
              <a:rPr lang="de-DE" dirty="0" err="1" smtClean="0"/>
              <a:t>kilns</a:t>
            </a:r>
            <a:endParaRPr lang="de-DE" dirty="0" smtClean="0"/>
          </a:p>
          <a:p>
            <a:pPr lvl="1"/>
            <a:r>
              <a:rPr lang="de-DE" dirty="0" smtClean="0"/>
              <a:t>Glass </a:t>
            </a:r>
            <a:r>
              <a:rPr lang="de-DE" dirty="0" err="1" smtClean="0"/>
              <a:t>furnaces</a:t>
            </a:r>
            <a:r>
              <a:rPr lang="de-DE" dirty="0" smtClean="0"/>
              <a:t>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Example</a:t>
            </a:r>
            <a:r>
              <a:rPr lang="de-DE" dirty="0" smtClean="0"/>
              <a:t> – </a:t>
            </a:r>
            <a:r>
              <a:rPr lang="de-DE" dirty="0" err="1" smtClean="0"/>
              <a:t>calculate</a:t>
            </a:r>
            <a:r>
              <a:rPr lang="de-DE" dirty="0" smtClean="0"/>
              <a:t> SO</a:t>
            </a:r>
            <a:r>
              <a:rPr lang="de-DE" baseline="-25000" dirty="0" smtClean="0"/>
              <a:t>2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2187000"/>
            <a:ext cx="8229599" cy="3921000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SO</a:t>
            </a:r>
            <a:r>
              <a:rPr lang="de-DE" baseline="-25000" dirty="0" smtClean="0"/>
              <a:t>2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in </a:t>
            </a:r>
            <a:r>
              <a:rPr lang="de-DE" dirty="0" err="1" smtClean="0"/>
              <a:t>general</a:t>
            </a:r>
            <a:r>
              <a:rPr lang="de-DE" dirty="0" smtClean="0"/>
              <a:t> </a:t>
            </a:r>
            <a:r>
              <a:rPr lang="de-DE" dirty="0" err="1" smtClean="0"/>
              <a:t>estimated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Sulphur-content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fuel</a:t>
            </a:r>
            <a:r>
              <a:rPr lang="de-DE" dirty="0" smtClean="0"/>
              <a:t>.</a:t>
            </a:r>
          </a:p>
          <a:p>
            <a:r>
              <a:rPr lang="de-DE" dirty="0" smtClean="0"/>
              <a:t>The </a:t>
            </a:r>
            <a:r>
              <a:rPr lang="de-DE" dirty="0" err="1" smtClean="0"/>
              <a:t>sulphur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remains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ash must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subtracted</a:t>
            </a:r>
            <a:endParaRPr lang="de-DE" dirty="0" smtClean="0"/>
          </a:p>
          <a:p>
            <a:r>
              <a:rPr lang="de-DE" dirty="0" smtClean="0"/>
              <a:t>Fuel gas </a:t>
            </a:r>
            <a:r>
              <a:rPr lang="de-DE" dirty="0" err="1" smtClean="0"/>
              <a:t>desulphurisation</a:t>
            </a:r>
            <a:r>
              <a:rPr lang="de-DE" dirty="0" smtClean="0"/>
              <a:t> must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considered</a:t>
            </a:r>
            <a:r>
              <a:rPr lang="de-DE" dirty="0" smtClean="0"/>
              <a:t> (</a:t>
            </a:r>
            <a:r>
              <a:rPr lang="de-DE" dirty="0" err="1" smtClean="0"/>
              <a:t>usually</a:t>
            </a:r>
            <a:r>
              <a:rPr lang="de-DE" dirty="0" smtClean="0"/>
              <a:t> large </a:t>
            </a:r>
            <a:r>
              <a:rPr lang="de-DE" dirty="0" err="1" smtClean="0"/>
              <a:t>plants</a:t>
            </a:r>
            <a:r>
              <a:rPr lang="de-DE" dirty="0" smtClean="0"/>
              <a:t>)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en-US" dirty="0" smtClean="0"/>
              <a:t>		EF SO</a:t>
            </a:r>
            <a:r>
              <a:rPr lang="en-US" baseline="-25000" dirty="0" smtClean="0"/>
              <a:t>2</a:t>
            </a:r>
            <a:r>
              <a:rPr lang="en-US" dirty="0" smtClean="0"/>
              <a:t> = [S] x 20,000 / </a:t>
            </a:r>
            <a:r>
              <a:rPr lang="en-US" dirty="0" err="1" smtClean="0"/>
              <a:t>CVNet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500" dirty="0" smtClean="0"/>
              <a:t>EF SO</a:t>
            </a:r>
            <a:r>
              <a:rPr lang="en-US" sz="1500" baseline="-25000" dirty="0" smtClean="0"/>
              <a:t>2</a:t>
            </a:r>
            <a:r>
              <a:rPr lang="en-US" sz="1500" dirty="0" smtClean="0"/>
              <a:t> = SO</a:t>
            </a:r>
            <a:r>
              <a:rPr lang="en-US" sz="1500" baseline="-25000" dirty="0" smtClean="0"/>
              <a:t>2</a:t>
            </a:r>
            <a:r>
              <a:rPr lang="en-US" sz="1500" dirty="0" smtClean="0"/>
              <a:t> emission factor (g/GJ)</a:t>
            </a:r>
          </a:p>
          <a:p>
            <a:pPr>
              <a:buNone/>
            </a:pPr>
            <a:r>
              <a:rPr lang="en-US" sz="1500" dirty="0" smtClean="0"/>
              <a:t>[S] = </a:t>
            </a:r>
            <a:r>
              <a:rPr lang="en-US" sz="1500" dirty="0" err="1" smtClean="0"/>
              <a:t>sulphur</a:t>
            </a:r>
            <a:r>
              <a:rPr lang="en-US" sz="1500" dirty="0" smtClean="0"/>
              <a:t> content of the fuel (% w/w)</a:t>
            </a:r>
          </a:p>
          <a:p>
            <a:pPr>
              <a:buNone/>
            </a:pPr>
            <a:r>
              <a:rPr lang="nl-NL" sz="1500" dirty="0" smtClean="0"/>
              <a:t>CVNet = Net calorific value (GJ/tonne)</a:t>
            </a:r>
            <a:endParaRPr lang="de-DE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651635"/>
          </a:xfrm>
        </p:spPr>
        <p:txBody>
          <a:bodyPr/>
          <a:lstStyle/>
          <a:p>
            <a:r>
              <a:rPr lang="de-DE" dirty="0" smtClean="0"/>
              <a:t>EMEP/EEA EI </a:t>
            </a:r>
            <a:r>
              <a:rPr lang="de-DE" dirty="0" err="1" smtClean="0"/>
              <a:t>Guidebook</a:t>
            </a:r>
            <a:r>
              <a:rPr lang="de-DE" dirty="0" smtClean="0"/>
              <a:t> (1)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21979" y="1720350"/>
            <a:ext cx="8229599" cy="3859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tier</a:t>
            </a:r>
            <a:r>
              <a:rPr lang="de-DE" dirty="0" smtClean="0"/>
              <a:t> 1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factors</a:t>
            </a:r>
            <a:r>
              <a:rPr lang="de-DE" dirty="0" smtClean="0"/>
              <a:t> (</a:t>
            </a:r>
            <a:r>
              <a:rPr lang="de-DE" dirty="0" err="1" smtClean="0"/>
              <a:t>source</a:t>
            </a:r>
            <a:r>
              <a:rPr lang="de-DE" dirty="0" smtClean="0"/>
              <a:t>: GB).</a:t>
            </a:r>
          </a:p>
          <a:p>
            <a:pPr>
              <a:buNone/>
            </a:pPr>
            <a:endParaRPr lang="de-DE" dirty="0"/>
          </a:p>
        </p:txBody>
      </p:sp>
      <p:pic>
        <p:nvPicPr>
          <p:cNvPr id="1026" name="Picture 2" descr="K:\USER\Poupa\0-3764_Tw_Turkey\Tier1_tab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106328"/>
            <a:ext cx="8194378" cy="37788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651635"/>
          </a:xfrm>
        </p:spPr>
        <p:txBody>
          <a:bodyPr/>
          <a:lstStyle/>
          <a:p>
            <a:r>
              <a:rPr lang="de-DE" dirty="0" smtClean="0"/>
              <a:t>EMEP/EEA EI </a:t>
            </a:r>
            <a:r>
              <a:rPr lang="de-DE" dirty="0" err="1" smtClean="0"/>
              <a:t>Guidebook</a:t>
            </a:r>
            <a:r>
              <a:rPr lang="de-DE" dirty="0" smtClean="0"/>
              <a:t> (2)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21979" y="1720350"/>
            <a:ext cx="8229599" cy="3859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tier</a:t>
            </a:r>
            <a:r>
              <a:rPr lang="de-DE" dirty="0" smtClean="0"/>
              <a:t> 2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factors</a:t>
            </a:r>
            <a:r>
              <a:rPr lang="de-DE" dirty="0" smtClean="0"/>
              <a:t> (</a:t>
            </a:r>
            <a:r>
              <a:rPr lang="de-DE" dirty="0" err="1" smtClean="0"/>
              <a:t>source</a:t>
            </a:r>
            <a:r>
              <a:rPr lang="de-DE" dirty="0" smtClean="0"/>
              <a:t>: GB).</a:t>
            </a:r>
          </a:p>
          <a:p>
            <a:pPr>
              <a:buNone/>
            </a:pPr>
            <a:endParaRPr lang="de-DE" dirty="0"/>
          </a:p>
        </p:txBody>
      </p:sp>
      <p:pic>
        <p:nvPicPr>
          <p:cNvPr id="2050" name="Picture 2" descr="K:\USER\Poupa\0-3764_Tw_Turkey\Tier2_tab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106328"/>
            <a:ext cx="6702802" cy="40016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6871317" y="5539666"/>
            <a:ext cx="1473693" cy="314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651635"/>
          </a:xfrm>
        </p:spPr>
        <p:txBody>
          <a:bodyPr/>
          <a:lstStyle/>
          <a:p>
            <a:r>
              <a:rPr lang="de-DE" dirty="0" smtClean="0"/>
              <a:t>Tier 1 - </a:t>
            </a:r>
            <a:r>
              <a:rPr lang="de-DE" dirty="0" err="1" smtClean="0"/>
              <a:t>Example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695635"/>
            <a:ext cx="8229599" cy="4296792"/>
          </a:xfrm>
        </p:spPr>
        <p:txBody>
          <a:bodyPr/>
          <a:lstStyle/>
          <a:p>
            <a:pPr marL="0" indent="0">
              <a:buNone/>
            </a:pPr>
            <a:r>
              <a:rPr lang="de-DE" dirty="0" err="1" smtClean="0"/>
              <a:t>Calculate</a:t>
            </a:r>
            <a:r>
              <a:rPr lang="de-DE" dirty="0" smtClean="0"/>
              <a:t> NO</a:t>
            </a:r>
            <a:r>
              <a:rPr lang="de-DE" baseline="-25000" dirty="0" smtClean="0"/>
              <a:t>X </a:t>
            </a:r>
            <a:r>
              <a:rPr lang="de-DE" dirty="0" err="1" smtClean="0"/>
              <a:t>emissions</a:t>
            </a:r>
            <a:r>
              <a:rPr lang="de-DE" dirty="0" smtClean="0"/>
              <a:t> (</a:t>
            </a:r>
            <a:r>
              <a:rPr lang="de-DE" dirty="0" err="1" smtClean="0"/>
              <a:t>Gg</a:t>
            </a:r>
            <a:r>
              <a:rPr lang="de-DE" dirty="0" smtClean="0"/>
              <a:t>)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hard</a:t>
            </a:r>
            <a:r>
              <a:rPr lang="de-DE" dirty="0" smtClean="0"/>
              <a:t> </a:t>
            </a:r>
            <a:r>
              <a:rPr lang="de-DE" dirty="0" err="1" smtClean="0"/>
              <a:t>coal</a:t>
            </a:r>
            <a:r>
              <a:rPr lang="de-DE" dirty="0" smtClean="0"/>
              <a:t> </a:t>
            </a:r>
            <a:r>
              <a:rPr lang="de-DE" dirty="0" err="1" smtClean="0"/>
              <a:t>combustion</a:t>
            </a:r>
            <a:r>
              <a:rPr lang="de-DE" dirty="0" smtClean="0"/>
              <a:t> in </a:t>
            </a:r>
            <a:r>
              <a:rPr lang="de-DE" dirty="0" err="1" smtClean="0"/>
              <a:t>residential</a:t>
            </a:r>
            <a:r>
              <a:rPr lang="de-DE" dirty="0" smtClean="0"/>
              <a:t> </a:t>
            </a:r>
            <a:r>
              <a:rPr lang="de-DE" dirty="0" err="1" smtClean="0"/>
              <a:t>heatings</a:t>
            </a:r>
            <a:r>
              <a:rPr lang="de-DE" dirty="0" smtClean="0"/>
              <a:t> (NFR 1.A.4.b.i)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year</a:t>
            </a:r>
            <a:r>
              <a:rPr lang="de-DE" dirty="0" smtClean="0"/>
              <a:t> </a:t>
            </a:r>
            <a:r>
              <a:rPr lang="de-DE" dirty="0" err="1" smtClean="0"/>
              <a:t>y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 smtClean="0"/>
          </a:p>
          <a:p>
            <a:pPr>
              <a:buNone/>
            </a:pP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statistics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need</a:t>
            </a:r>
            <a:endParaRPr lang="de-DE" dirty="0" smtClean="0"/>
          </a:p>
          <a:p>
            <a:pPr lvl="1"/>
            <a:r>
              <a:rPr lang="de-DE" dirty="0" smtClean="0"/>
              <a:t>AR</a:t>
            </a:r>
            <a:r>
              <a:rPr lang="de-DE" baseline="-25000" dirty="0" smtClean="0"/>
              <a:t> </a:t>
            </a:r>
            <a:r>
              <a:rPr lang="de-DE" dirty="0" smtClean="0"/>
              <a:t>...</a:t>
            </a:r>
            <a:r>
              <a:rPr lang="de-DE" dirty="0" err="1" smtClean="0"/>
              <a:t>Activity</a:t>
            </a:r>
            <a:r>
              <a:rPr lang="de-DE" dirty="0" smtClean="0"/>
              <a:t> rate =&gt;Hard </a:t>
            </a:r>
            <a:r>
              <a:rPr lang="de-DE" dirty="0" err="1" smtClean="0"/>
              <a:t>coal</a:t>
            </a:r>
            <a:r>
              <a:rPr lang="de-DE" dirty="0" smtClean="0"/>
              <a:t> </a:t>
            </a:r>
            <a:r>
              <a:rPr lang="de-DE" dirty="0" err="1" smtClean="0"/>
              <a:t>consumption</a:t>
            </a:r>
            <a:r>
              <a:rPr lang="de-DE" dirty="0" smtClean="0"/>
              <a:t> (1000 t) </a:t>
            </a:r>
            <a:r>
              <a:rPr lang="de-DE" dirty="0" err="1" smtClean="0"/>
              <a:t>for</a:t>
            </a:r>
            <a:r>
              <a:rPr lang="de-DE" dirty="0" smtClean="0"/>
              <a:t> a </a:t>
            </a:r>
            <a:r>
              <a:rPr lang="de-DE" dirty="0" err="1" smtClean="0"/>
              <a:t>specific</a:t>
            </a:r>
            <a:r>
              <a:rPr lang="de-DE" dirty="0" smtClean="0"/>
              <a:t> </a:t>
            </a:r>
            <a:r>
              <a:rPr lang="de-DE" dirty="0" err="1" smtClean="0"/>
              <a:t>year</a:t>
            </a:r>
            <a:endParaRPr lang="de-DE" dirty="0" smtClean="0"/>
          </a:p>
          <a:p>
            <a:pPr lvl="1"/>
            <a:r>
              <a:rPr lang="de-DE" dirty="0" smtClean="0"/>
              <a:t>NCV ...</a:t>
            </a:r>
            <a:r>
              <a:rPr lang="de-DE" dirty="0" err="1" smtClean="0"/>
              <a:t>Heating</a:t>
            </a:r>
            <a:r>
              <a:rPr lang="de-DE" dirty="0" smtClean="0"/>
              <a:t> </a:t>
            </a:r>
            <a:r>
              <a:rPr lang="de-DE" dirty="0" err="1" smtClean="0"/>
              <a:t>value</a:t>
            </a:r>
            <a:r>
              <a:rPr lang="de-DE" dirty="0" smtClean="0"/>
              <a:t> (MJ/kg) </a:t>
            </a:r>
            <a:r>
              <a:rPr lang="de-DE" dirty="0" err="1" smtClean="0"/>
              <a:t>for</a:t>
            </a:r>
            <a:r>
              <a:rPr lang="de-DE" dirty="0" smtClean="0"/>
              <a:t> a </a:t>
            </a:r>
            <a:r>
              <a:rPr lang="de-DE" dirty="0" err="1" smtClean="0"/>
              <a:t>specific</a:t>
            </a:r>
            <a:r>
              <a:rPr lang="de-DE" dirty="0" smtClean="0"/>
              <a:t> </a:t>
            </a:r>
            <a:r>
              <a:rPr lang="de-DE" dirty="0" err="1" smtClean="0"/>
              <a:t>year</a:t>
            </a:r>
            <a:endParaRPr lang="de-DE" dirty="0" smtClean="0"/>
          </a:p>
          <a:p>
            <a:pPr>
              <a:buNone/>
            </a:pP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guidebook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need</a:t>
            </a:r>
            <a:endParaRPr lang="de-DE" dirty="0" smtClean="0"/>
          </a:p>
          <a:p>
            <a:pPr lvl="1"/>
            <a:r>
              <a:rPr lang="de-DE" dirty="0" smtClean="0"/>
              <a:t>EF</a:t>
            </a:r>
            <a:r>
              <a:rPr lang="de-DE" baseline="-25000" dirty="0" smtClean="0"/>
              <a:t>NOX</a:t>
            </a:r>
            <a:r>
              <a:rPr lang="de-DE" dirty="0" smtClean="0"/>
              <a:t>...Tier 1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factor</a:t>
            </a:r>
            <a:r>
              <a:rPr lang="de-DE" dirty="0" smtClean="0"/>
              <a:t> (g/GJ)</a:t>
            </a:r>
          </a:p>
          <a:p>
            <a:pPr lvl="1">
              <a:buNone/>
            </a:pPr>
            <a:endParaRPr lang="de-DE" dirty="0" smtClean="0"/>
          </a:p>
          <a:p>
            <a:pPr lvl="1">
              <a:buNone/>
            </a:pPr>
            <a:r>
              <a:rPr lang="de-DE" dirty="0" smtClean="0"/>
              <a:t>E</a:t>
            </a:r>
            <a:r>
              <a:rPr lang="de-DE" baseline="-25000" dirty="0" smtClean="0"/>
              <a:t>NOX</a:t>
            </a:r>
            <a:r>
              <a:rPr lang="de-DE" dirty="0" smtClean="0"/>
              <a:t> = AR</a:t>
            </a:r>
            <a:r>
              <a:rPr lang="de-DE" baseline="-25000" dirty="0" smtClean="0"/>
              <a:t> </a:t>
            </a:r>
            <a:r>
              <a:rPr lang="de-DE" dirty="0" smtClean="0"/>
              <a:t>* NCV * EF</a:t>
            </a:r>
            <a:r>
              <a:rPr lang="de-DE" baseline="-25000" dirty="0" smtClean="0"/>
              <a:t>NOX </a:t>
            </a:r>
            <a:endParaRPr lang="de-DE" dirty="0" smtClean="0"/>
          </a:p>
          <a:p>
            <a:pPr lvl="1">
              <a:buNone/>
            </a:pPr>
            <a:r>
              <a:rPr lang="de-DE" dirty="0" smtClean="0"/>
              <a:t>E</a:t>
            </a:r>
            <a:r>
              <a:rPr lang="de-DE" baseline="-25000" dirty="0" smtClean="0"/>
              <a:t>NOX </a:t>
            </a:r>
            <a:r>
              <a:rPr lang="de-DE" dirty="0" smtClean="0"/>
              <a:t>= 10 000 </a:t>
            </a:r>
            <a:r>
              <a:rPr lang="de-DE" dirty="0" err="1" smtClean="0"/>
              <a:t>kt</a:t>
            </a:r>
            <a:r>
              <a:rPr lang="de-DE" dirty="0" smtClean="0"/>
              <a:t> * 28.5 MJ/kg * 110 g/GJ</a:t>
            </a:r>
          </a:p>
          <a:p>
            <a:pPr lvl="1">
              <a:buNone/>
            </a:pPr>
            <a:r>
              <a:rPr lang="de-DE" dirty="0" smtClean="0"/>
              <a:t>E</a:t>
            </a:r>
            <a:r>
              <a:rPr lang="de-DE" baseline="-25000" dirty="0" smtClean="0"/>
              <a:t>NOX </a:t>
            </a:r>
            <a:r>
              <a:rPr lang="de-DE" dirty="0" smtClean="0"/>
              <a:t>= 10*10</a:t>
            </a:r>
            <a:r>
              <a:rPr lang="de-DE" baseline="30000" dirty="0" smtClean="0"/>
              <a:t>6</a:t>
            </a:r>
            <a:r>
              <a:rPr lang="de-DE" dirty="0" smtClean="0"/>
              <a:t> t * 28.5 GJ/t * 110 g/GJ = 3.135*10</a:t>
            </a:r>
            <a:r>
              <a:rPr lang="de-DE" baseline="30000" dirty="0" smtClean="0"/>
              <a:t>10 </a:t>
            </a:r>
            <a:r>
              <a:rPr lang="de-DE" dirty="0" smtClean="0"/>
              <a:t> g = 31.35 </a:t>
            </a:r>
            <a:r>
              <a:rPr lang="de-DE" dirty="0" err="1" smtClean="0"/>
              <a:t>Gg</a:t>
            </a:r>
            <a:r>
              <a:rPr lang="de-DE" dirty="0" smtClean="0"/>
              <a:t> NO</a:t>
            </a:r>
            <a:r>
              <a:rPr lang="de-DE" baseline="-25000" dirty="0" smtClean="0"/>
              <a:t>X</a:t>
            </a:r>
            <a:endParaRPr lang="de-DE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Content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Concepts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Methodology</a:t>
            </a:r>
            <a:endParaRPr lang="de-DE" dirty="0" smtClean="0"/>
          </a:p>
          <a:p>
            <a:r>
              <a:rPr lang="de-DE" dirty="0" smtClean="0"/>
              <a:t>Large </a:t>
            </a:r>
            <a:r>
              <a:rPr lang="de-DE" dirty="0" err="1" smtClean="0"/>
              <a:t>point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endParaRPr lang="de-DE" dirty="0" smtClean="0"/>
          </a:p>
          <a:p>
            <a:r>
              <a:rPr lang="de-DE" dirty="0" smtClean="0"/>
              <a:t>General </a:t>
            </a:r>
            <a:r>
              <a:rPr lang="de-DE" dirty="0" err="1" smtClean="0"/>
              <a:t>Methodologies</a:t>
            </a:r>
            <a:r>
              <a:rPr lang="de-DE" dirty="0" smtClean="0"/>
              <a:t> (</a:t>
            </a:r>
            <a:r>
              <a:rPr lang="de-DE" dirty="0" err="1" smtClean="0"/>
              <a:t>tier</a:t>
            </a:r>
            <a:r>
              <a:rPr lang="de-DE" dirty="0" smtClean="0"/>
              <a:t> </a:t>
            </a:r>
            <a:r>
              <a:rPr lang="de-DE" dirty="0" err="1" smtClean="0"/>
              <a:t>methods</a:t>
            </a:r>
            <a:r>
              <a:rPr lang="de-DE" dirty="0" smtClean="0"/>
              <a:t>)</a:t>
            </a:r>
          </a:p>
          <a:p>
            <a:r>
              <a:rPr lang="de-DE" dirty="0" smtClean="0"/>
              <a:t>Simple </a:t>
            </a: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calculation</a:t>
            </a:r>
            <a:endParaRPr lang="de-DE" dirty="0" smtClean="0"/>
          </a:p>
          <a:p>
            <a:r>
              <a:rPr lang="de-DE" dirty="0" smtClean="0"/>
              <a:t>Experience</a:t>
            </a:r>
          </a:p>
          <a:p>
            <a:r>
              <a:rPr lang="de-DE" dirty="0" smtClean="0"/>
              <a:t>Appendix: </a:t>
            </a:r>
            <a:r>
              <a:rPr lang="de-DE" dirty="0" err="1" smtClean="0"/>
              <a:t>Introduction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/>
              <a:t>statistics</a:t>
            </a:r>
            <a:r>
              <a:rPr lang="de-DE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Austrian Experience</a:t>
            </a:r>
            <a:endParaRPr lang="de-AT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AT" dirty="0" smtClean="0"/>
              <a:t>Tier 1 </a:t>
            </a:r>
            <a:r>
              <a:rPr lang="de-AT" dirty="0" err="1" smtClean="0"/>
              <a:t>methods</a:t>
            </a:r>
            <a:r>
              <a:rPr lang="de-AT" dirty="0" smtClean="0"/>
              <a:t> </a:t>
            </a:r>
            <a:r>
              <a:rPr lang="de-AT" dirty="0" err="1" smtClean="0"/>
              <a:t>are</a:t>
            </a:r>
            <a:r>
              <a:rPr lang="de-AT" dirty="0" smtClean="0"/>
              <a:t> (in </a:t>
            </a:r>
            <a:r>
              <a:rPr lang="de-AT" dirty="0" err="1" smtClean="0"/>
              <a:t>general</a:t>
            </a:r>
            <a:r>
              <a:rPr lang="de-AT" dirty="0" smtClean="0"/>
              <a:t>) not </a:t>
            </a:r>
            <a:r>
              <a:rPr lang="de-AT" dirty="0" err="1" smtClean="0"/>
              <a:t>applied</a:t>
            </a:r>
            <a:r>
              <a:rPr lang="de-AT" dirty="0" smtClean="0"/>
              <a:t> </a:t>
            </a:r>
            <a:r>
              <a:rPr lang="de-AT" dirty="0" err="1" smtClean="0"/>
              <a:t>because</a:t>
            </a:r>
            <a:r>
              <a:rPr lang="de-AT" dirty="0" smtClean="0"/>
              <a:t> „</a:t>
            </a:r>
            <a:r>
              <a:rPr lang="de-AT" dirty="0" err="1" smtClean="0"/>
              <a:t>We</a:t>
            </a:r>
            <a:r>
              <a:rPr lang="de-AT" dirty="0" smtClean="0"/>
              <a:t> </a:t>
            </a:r>
            <a:r>
              <a:rPr lang="de-AT" dirty="0" err="1" smtClean="0"/>
              <a:t>know</a:t>
            </a:r>
            <a:r>
              <a:rPr lang="de-AT" dirty="0" smtClean="0"/>
              <a:t> </a:t>
            </a:r>
            <a:r>
              <a:rPr lang="de-AT" dirty="0" err="1" smtClean="0"/>
              <a:t>it</a:t>
            </a:r>
            <a:r>
              <a:rPr lang="de-AT" dirty="0" smtClean="0"/>
              <a:t> </a:t>
            </a:r>
            <a:r>
              <a:rPr lang="de-AT" dirty="0" err="1" smtClean="0"/>
              <a:t>better</a:t>
            </a:r>
            <a:r>
              <a:rPr lang="de-AT" dirty="0" smtClean="0"/>
              <a:t>“.</a:t>
            </a:r>
          </a:p>
          <a:p>
            <a:r>
              <a:rPr lang="de-AT" dirty="0" smtClean="0"/>
              <a:t>Tier 2 </a:t>
            </a:r>
            <a:r>
              <a:rPr lang="de-AT" dirty="0" err="1" smtClean="0"/>
              <a:t>methods</a:t>
            </a:r>
            <a:r>
              <a:rPr lang="de-AT" dirty="0" smtClean="0"/>
              <a:t> </a:t>
            </a:r>
            <a:r>
              <a:rPr lang="de-AT" dirty="0" err="1" smtClean="0"/>
              <a:t>are</a:t>
            </a:r>
            <a:r>
              <a:rPr lang="de-AT" dirty="0" smtClean="0"/>
              <a:t> </a:t>
            </a:r>
            <a:r>
              <a:rPr lang="de-AT" dirty="0" err="1" smtClean="0"/>
              <a:t>accepted</a:t>
            </a:r>
            <a:r>
              <a:rPr lang="de-AT" dirty="0" smtClean="0"/>
              <a:t> but </a:t>
            </a:r>
            <a:r>
              <a:rPr lang="de-AT" dirty="0" err="1" smtClean="0"/>
              <a:t>because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are</a:t>
            </a:r>
            <a:r>
              <a:rPr lang="de-AT" dirty="0" smtClean="0"/>
              <a:t> </a:t>
            </a:r>
            <a:r>
              <a:rPr lang="de-AT" dirty="0" err="1" smtClean="0"/>
              <a:t>applied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</a:t>
            </a:r>
            <a:r>
              <a:rPr lang="de-AT" dirty="0" err="1" smtClean="0"/>
              <a:t>key</a:t>
            </a:r>
            <a:r>
              <a:rPr lang="de-AT" dirty="0" smtClean="0"/>
              <a:t> </a:t>
            </a:r>
            <a:r>
              <a:rPr lang="de-AT" dirty="0" err="1" smtClean="0"/>
              <a:t>sources</a:t>
            </a:r>
            <a:r>
              <a:rPr lang="de-AT" dirty="0" smtClean="0"/>
              <a:t> (e.g. </a:t>
            </a:r>
            <a:r>
              <a:rPr lang="de-AT" dirty="0" err="1" smtClean="0"/>
              <a:t>residential</a:t>
            </a:r>
            <a:r>
              <a:rPr lang="de-AT" dirty="0" smtClean="0"/>
              <a:t> </a:t>
            </a:r>
            <a:r>
              <a:rPr lang="de-AT" dirty="0" err="1" smtClean="0"/>
              <a:t>heatings</a:t>
            </a:r>
            <a:r>
              <a:rPr lang="de-AT" dirty="0" smtClean="0"/>
              <a:t> ) </a:t>
            </a:r>
            <a:r>
              <a:rPr lang="de-AT" dirty="0" err="1" smtClean="0"/>
              <a:t>there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a </a:t>
            </a:r>
            <a:r>
              <a:rPr lang="de-AT" dirty="0" err="1" smtClean="0"/>
              <a:t>discussion</a:t>
            </a:r>
            <a:r>
              <a:rPr lang="de-AT" dirty="0" smtClean="0"/>
              <a:t> </a:t>
            </a:r>
            <a:r>
              <a:rPr lang="de-AT" dirty="0" err="1" smtClean="0"/>
              <a:t>about</a:t>
            </a:r>
            <a:r>
              <a:rPr lang="de-AT" dirty="0" smtClean="0"/>
              <a:t> </a:t>
            </a:r>
            <a:r>
              <a:rPr lang="de-AT" dirty="0" err="1" smtClean="0"/>
              <a:t>uncertainty</a:t>
            </a:r>
            <a:r>
              <a:rPr lang="de-AT" dirty="0" smtClean="0"/>
              <a:t>.</a:t>
            </a:r>
          </a:p>
          <a:p>
            <a:r>
              <a:rPr lang="de-AT" dirty="0" smtClean="0"/>
              <a:t>Higher </a:t>
            </a:r>
            <a:r>
              <a:rPr lang="de-AT" dirty="0" err="1" smtClean="0"/>
              <a:t>tier</a:t>
            </a:r>
            <a:r>
              <a:rPr lang="de-AT" dirty="0" smtClean="0"/>
              <a:t> </a:t>
            </a:r>
            <a:r>
              <a:rPr lang="de-AT" dirty="0" err="1" smtClean="0"/>
              <a:t>methods</a:t>
            </a:r>
            <a:r>
              <a:rPr lang="de-AT" dirty="0" smtClean="0"/>
              <a:t> </a:t>
            </a:r>
            <a:r>
              <a:rPr lang="de-AT" dirty="0" err="1" smtClean="0"/>
              <a:t>indicate</a:t>
            </a:r>
            <a:r>
              <a:rPr lang="de-AT" dirty="0" smtClean="0"/>
              <a:t> </a:t>
            </a:r>
            <a:r>
              <a:rPr lang="de-AT" dirty="0" err="1" smtClean="0"/>
              <a:t>higher</a:t>
            </a:r>
            <a:r>
              <a:rPr lang="de-AT" dirty="0" smtClean="0"/>
              <a:t> </a:t>
            </a:r>
            <a:r>
              <a:rPr lang="de-AT" dirty="0" err="1" smtClean="0"/>
              <a:t>work</a:t>
            </a:r>
            <a:r>
              <a:rPr lang="de-AT" dirty="0" smtClean="0"/>
              <a:t> </a:t>
            </a:r>
            <a:r>
              <a:rPr lang="de-AT" dirty="0" err="1" smtClean="0"/>
              <a:t>load</a:t>
            </a:r>
            <a:r>
              <a:rPr lang="de-AT" dirty="0" smtClean="0"/>
              <a:t> in </a:t>
            </a:r>
            <a:r>
              <a:rPr lang="de-AT" dirty="0" err="1" smtClean="0"/>
              <a:t>documentation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justification</a:t>
            </a:r>
            <a:r>
              <a:rPr lang="de-AT" dirty="0" smtClean="0"/>
              <a:t>.</a:t>
            </a:r>
          </a:p>
          <a:p>
            <a:r>
              <a:rPr lang="de-AT" dirty="0" smtClean="0"/>
              <a:t>Models (Transport) </a:t>
            </a:r>
            <a:r>
              <a:rPr lang="de-AT" dirty="0" err="1" smtClean="0"/>
              <a:t>are</a:t>
            </a:r>
            <a:r>
              <a:rPr lang="de-AT" dirty="0" smtClean="0"/>
              <a:t> </a:t>
            </a:r>
            <a:r>
              <a:rPr lang="de-AT" dirty="0" err="1" smtClean="0"/>
              <a:t>accepted</a:t>
            </a:r>
            <a:r>
              <a:rPr lang="de-AT" dirty="0" smtClean="0"/>
              <a:t> but still </a:t>
            </a:r>
            <a:r>
              <a:rPr lang="de-AT" dirty="0" err="1" smtClean="0"/>
              <a:t>suspicious</a:t>
            </a:r>
            <a:r>
              <a:rPr lang="de-AT" dirty="0"/>
              <a:t> </a:t>
            </a:r>
            <a:r>
              <a:rPr lang="de-AT" dirty="0" err="1" smtClean="0"/>
              <a:t>because</a:t>
            </a:r>
            <a:r>
              <a:rPr lang="de-AT" dirty="0" smtClean="0"/>
              <a:t> </a:t>
            </a:r>
            <a:r>
              <a:rPr lang="de-AT" dirty="0" err="1" smtClean="0"/>
              <a:t>hard</a:t>
            </a:r>
            <a:r>
              <a:rPr lang="de-AT" dirty="0" smtClean="0"/>
              <a:t> do </a:t>
            </a:r>
            <a:r>
              <a:rPr lang="de-AT" dirty="0" err="1" smtClean="0"/>
              <a:t>follow</a:t>
            </a:r>
            <a:r>
              <a:rPr lang="de-AT" dirty="0" smtClean="0"/>
              <a:t> (</a:t>
            </a:r>
            <a:r>
              <a:rPr lang="de-AT" dirty="0" err="1" smtClean="0"/>
              <a:t>low</a:t>
            </a:r>
            <a:r>
              <a:rPr lang="de-AT" dirty="0" smtClean="0"/>
              <a:t> </a:t>
            </a:r>
            <a:r>
              <a:rPr lang="de-AT" dirty="0" err="1" smtClean="0"/>
              <a:t>transparency</a:t>
            </a:r>
            <a:r>
              <a:rPr lang="de-AT" dirty="0" smtClean="0"/>
              <a:t>).</a:t>
            </a:r>
          </a:p>
          <a:p>
            <a:r>
              <a:rPr lang="de-AT" dirty="0" err="1" smtClean="0"/>
              <a:t>Industry</a:t>
            </a:r>
            <a:r>
              <a:rPr lang="de-AT" dirty="0" smtClean="0"/>
              <a:t>: The </a:t>
            </a:r>
            <a:r>
              <a:rPr lang="de-AT" dirty="0" err="1" smtClean="0"/>
              <a:t>integration</a:t>
            </a:r>
            <a:r>
              <a:rPr lang="de-AT" dirty="0" smtClean="0"/>
              <a:t> </a:t>
            </a:r>
            <a:r>
              <a:rPr lang="de-AT" dirty="0" err="1" smtClean="0"/>
              <a:t>or</a:t>
            </a:r>
            <a:r>
              <a:rPr lang="de-AT" dirty="0" smtClean="0"/>
              <a:t> </a:t>
            </a:r>
            <a:r>
              <a:rPr lang="de-AT" dirty="0" err="1" smtClean="0"/>
              <a:t>comparison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LCP, ETS </a:t>
            </a:r>
            <a:r>
              <a:rPr lang="de-AT" dirty="0" err="1" smtClean="0"/>
              <a:t>and</a:t>
            </a:r>
            <a:r>
              <a:rPr lang="de-AT" dirty="0" smtClean="0"/>
              <a:t> E-PRTR </a:t>
            </a:r>
            <a:r>
              <a:rPr lang="de-AT" dirty="0" err="1" smtClean="0"/>
              <a:t>data</a:t>
            </a:r>
            <a:r>
              <a:rPr lang="de-AT" dirty="0" smtClean="0"/>
              <a:t> </a:t>
            </a:r>
            <a:r>
              <a:rPr lang="de-AT" dirty="0" err="1" smtClean="0"/>
              <a:t>with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inventory</a:t>
            </a:r>
            <a:r>
              <a:rPr lang="de-AT" dirty="0" smtClean="0"/>
              <a:t> „</a:t>
            </a:r>
            <a:r>
              <a:rPr lang="de-AT" dirty="0" err="1" smtClean="0"/>
              <a:t>works</a:t>
            </a:r>
            <a:r>
              <a:rPr lang="de-AT" dirty="0" smtClean="0"/>
              <a:t>“.</a:t>
            </a:r>
          </a:p>
        </p:txBody>
      </p:sp>
    </p:spTree>
    <p:extLst>
      <p:ext uri="{BB962C8B-B14F-4D97-AF65-F5344CB8AC3E}">
        <p14:creationId xmlns:p14="http://schemas.microsoft.com/office/powerpoint/2010/main" val="352005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statistics</a:t>
            </a:r>
            <a:r>
              <a:rPr lang="de-DE" dirty="0" smtClean="0"/>
              <a:t> - Units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21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In </a:t>
            </a:r>
            <a:r>
              <a:rPr lang="de-DE" dirty="0" err="1" smtClean="0"/>
              <a:t>general</a:t>
            </a:r>
            <a:r>
              <a:rPr lang="de-DE" dirty="0" smtClean="0"/>
              <a:t>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statistics</a:t>
            </a:r>
            <a:r>
              <a:rPr lang="de-DE" dirty="0" smtClean="0"/>
              <a:t> </a:t>
            </a:r>
            <a:r>
              <a:rPr lang="de-DE" dirty="0" err="1" smtClean="0"/>
              <a:t>provides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unit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endParaRPr lang="de-DE" dirty="0" smtClean="0"/>
          </a:p>
          <a:p>
            <a:pPr lvl="1"/>
            <a:r>
              <a:rPr lang="de-DE" dirty="0" smtClean="0"/>
              <a:t>Tons: solid </a:t>
            </a:r>
            <a:r>
              <a:rPr lang="de-DE" dirty="0" err="1" smtClean="0"/>
              <a:t>and</a:t>
            </a:r>
            <a:r>
              <a:rPr lang="de-DE" dirty="0" smtClean="0"/>
              <a:t> liquid </a:t>
            </a:r>
            <a:r>
              <a:rPr lang="de-DE" dirty="0" err="1" smtClean="0"/>
              <a:t>fuels</a:t>
            </a:r>
            <a:r>
              <a:rPr lang="de-DE" dirty="0" smtClean="0"/>
              <a:t> (</a:t>
            </a:r>
            <a:r>
              <a:rPr lang="de-DE" dirty="0" err="1" smtClean="0"/>
              <a:t>coal</a:t>
            </a:r>
            <a:r>
              <a:rPr lang="de-DE" dirty="0" smtClean="0"/>
              <a:t>, </a:t>
            </a:r>
            <a:r>
              <a:rPr lang="de-DE" dirty="0" err="1" smtClean="0"/>
              <a:t>oil</a:t>
            </a:r>
            <a:r>
              <a:rPr lang="de-DE" dirty="0" smtClean="0"/>
              <a:t> </a:t>
            </a:r>
            <a:r>
              <a:rPr lang="de-DE" dirty="0" err="1" smtClean="0"/>
              <a:t>products</a:t>
            </a:r>
            <a:r>
              <a:rPr lang="de-DE" dirty="0" smtClean="0"/>
              <a:t>, </a:t>
            </a:r>
            <a:r>
              <a:rPr lang="de-DE" dirty="0" err="1" smtClean="0"/>
              <a:t>biomass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1000 Nm3 </a:t>
            </a:r>
            <a:r>
              <a:rPr lang="de-DE" dirty="0" err="1" smtClean="0"/>
              <a:t>or</a:t>
            </a:r>
            <a:r>
              <a:rPr lang="de-DE" dirty="0" smtClean="0"/>
              <a:t> TJ: </a:t>
            </a:r>
            <a:r>
              <a:rPr lang="de-DE" dirty="0" err="1" smtClean="0"/>
              <a:t>Gaseous</a:t>
            </a:r>
            <a:r>
              <a:rPr lang="de-DE" dirty="0" smtClean="0"/>
              <a:t> </a:t>
            </a:r>
            <a:r>
              <a:rPr lang="de-DE" dirty="0" err="1" smtClean="0"/>
              <a:t>fuels</a:t>
            </a:r>
            <a:r>
              <a:rPr lang="de-DE" dirty="0" smtClean="0"/>
              <a:t> (</a:t>
            </a:r>
            <a:r>
              <a:rPr lang="de-DE" dirty="0" err="1" smtClean="0"/>
              <a:t>natural</a:t>
            </a:r>
            <a:r>
              <a:rPr lang="de-DE" dirty="0" smtClean="0"/>
              <a:t> gas)</a:t>
            </a:r>
          </a:p>
          <a:p>
            <a:r>
              <a:rPr lang="de-DE" dirty="0" smtClean="0"/>
              <a:t>International </a:t>
            </a:r>
            <a:r>
              <a:rPr lang="de-DE" dirty="0" err="1" smtClean="0"/>
              <a:t>publications</a:t>
            </a:r>
            <a:r>
              <a:rPr lang="de-DE" dirty="0" smtClean="0"/>
              <a:t> </a:t>
            </a:r>
            <a:r>
              <a:rPr lang="de-DE" dirty="0" err="1" smtClean="0"/>
              <a:t>somestimes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ktoe</a:t>
            </a:r>
            <a:r>
              <a:rPr lang="de-DE" dirty="0" smtClean="0"/>
              <a:t> (</a:t>
            </a:r>
            <a:r>
              <a:rPr lang="de-DE" dirty="0" err="1" smtClean="0"/>
              <a:t>kilo</a:t>
            </a:r>
            <a:r>
              <a:rPr lang="de-DE" dirty="0" smtClean="0"/>
              <a:t> tonne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oil</a:t>
            </a:r>
            <a:r>
              <a:rPr lang="de-DE" dirty="0" smtClean="0"/>
              <a:t> </a:t>
            </a:r>
            <a:r>
              <a:rPr lang="de-DE" dirty="0" err="1" smtClean="0"/>
              <a:t>equivalent</a:t>
            </a:r>
            <a:r>
              <a:rPr lang="de-DE" dirty="0" smtClean="0"/>
              <a:t>). </a:t>
            </a:r>
          </a:p>
          <a:p>
            <a:pPr lvl="1"/>
            <a:r>
              <a:rPr lang="de-DE" dirty="0" smtClean="0"/>
              <a:t>1ktoe = 41,868 TJ</a:t>
            </a:r>
          </a:p>
          <a:p>
            <a:r>
              <a:rPr lang="de-DE" dirty="0" smtClean="0"/>
              <a:t>Unit </a:t>
            </a:r>
            <a:r>
              <a:rPr lang="de-DE" dirty="0" err="1" smtClean="0"/>
              <a:t>conversion</a:t>
            </a:r>
            <a:endParaRPr lang="de-DE" dirty="0" smtClean="0"/>
          </a:p>
          <a:p>
            <a:pPr lvl="1"/>
            <a:r>
              <a:rPr lang="de-DE" dirty="0" smtClean="0"/>
              <a:t>All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converted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GJ </a:t>
            </a:r>
            <a:r>
              <a:rPr lang="de-DE" dirty="0" err="1" smtClean="0"/>
              <a:t>or</a:t>
            </a:r>
            <a:r>
              <a:rPr lang="de-DE" dirty="0" smtClean="0"/>
              <a:t> TJ NCV (Net </a:t>
            </a:r>
            <a:r>
              <a:rPr lang="de-DE" dirty="0" err="1" smtClean="0"/>
              <a:t>calorific</a:t>
            </a:r>
            <a:r>
              <a:rPr lang="de-DE" dirty="0" smtClean="0"/>
              <a:t> </a:t>
            </a:r>
            <a:r>
              <a:rPr lang="de-DE" dirty="0" err="1" smtClean="0"/>
              <a:t>values</a:t>
            </a:r>
            <a:r>
              <a:rPr lang="de-DE" dirty="0" smtClean="0"/>
              <a:t>).</a:t>
            </a:r>
          </a:p>
          <a:p>
            <a:pPr lvl="1"/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make</a:t>
            </a:r>
            <a:r>
              <a:rPr lang="de-DE" dirty="0" smtClean="0"/>
              <a:t>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carriers</a:t>
            </a:r>
            <a:r>
              <a:rPr lang="de-DE" dirty="0" smtClean="0"/>
              <a:t> </a:t>
            </a:r>
            <a:r>
              <a:rPr lang="de-DE" dirty="0" err="1" smtClean="0"/>
              <a:t>comparable</a:t>
            </a:r>
            <a:r>
              <a:rPr lang="de-DE" dirty="0" smtClean="0"/>
              <a:t>. </a:t>
            </a:r>
          </a:p>
          <a:p>
            <a:pPr lvl="1"/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reporting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activity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.</a:t>
            </a:r>
          </a:p>
          <a:p>
            <a:pPr lvl="1"/>
            <a:r>
              <a:rPr lang="de-DE" dirty="0" err="1" smtClean="0"/>
              <a:t>Heating</a:t>
            </a:r>
            <a:r>
              <a:rPr lang="de-DE" dirty="0" smtClean="0"/>
              <a:t> </a:t>
            </a:r>
            <a:r>
              <a:rPr lang="de-DE" dirty="0" err="1" smtClean="0"/>
              <a:t>values</a:t>
            </a:r>
            <a:r>
              <a:rPr lang="de-DE" dirty="0" smtClean="0"/>
              <a:t>: TJ/</a:t>
            </a:r>
            <a:r>
              <a:rPr lang="de-DE" dirty="0" err="1" smtClean="0"/>
              <a:t>kt</a:t>
            </a:r>
            <a:r>
              <a:rPr lang="de-DE" dirty="0" smtClean="0"/>
              <a:t>, TJ/</a:t>
            </a:r>
            <a:r>
              <a:rPr lang="de-DE" dirty="0" err="1" smtClean="0"/>
              <a:t>Mio</a:t>
            </a:r>
            <a:r>
              <a:rPr lang="de-DE" dirty="0" smtClean="0"/>
              <a:t> Nm3</a:t>
            </a:r>
          </a:p>
          <a:p>
            <a:pPr lvl="1"/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0617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900210"/>
          </a:xfrm>
        </p:spPr>
        <p:txBody>
          <a:bodyPr/>
          <a:lstStyle/>
          <a:p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statistics</a:t>
            </a:r>
            <a:r>
              <a:rPr lang="de-DE" dirty="0" smtClean="0"/>
              <a:t> (1)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22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944210"/>
            <a:ext cx="8229599" cy="4021584"/>
          </a:xfrm>
        </p:spPr>
        <p:txBody>
          <a:bodyPr>
            <a:normAutofit lnSpcReduction="10000"/>
          </a:bodyPr>
          <a:lstStyle/>
          <a:p>
            <a:r>
              <a:rPr lang="de-DE" sz="1800" dirty="0" smtClean="0"/>
              <a:t>All </a:t>
            </a:r>
            <a:r>
              <a:rPr lang="de-DE" sz="1800" dirty="0" err="1" smtClean="0"/>
              <a:t>members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International </a:t>
            </a:r>
            <a:r>
              <a:rPr lang="de-DE" sz="1800" dirty="0" err="1" smtClean="0"/>
              <a:t>Energy</a:t>
            </a:r>
            <a:r>
              <a:rPr lang="de-DE" sz="1800" dirty="0" smtClean="0"/>
              <a:t> Agency (IEA) </a:t>
            </a:r>
            <a:r>
              <a:rPr lang="de-DE" sz="1800" dirty="0" err="1" smtClean="0"/>
              <a:t>have</a:t>
            </a:r>
            <a:r>
              <a:rPr lang="de-DE" sz="1800" dirty="0" smtClean="0"/>
              <a:t>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report</a:t>
            </a:r>
            <a:r>
              <a:rPr lang="de-DE" sz="1800" dirty="0" smtClean="0"/>
              <a:t> </a:t>
            </a:r>
            <a:r>
              <a:rPr lang="de-DE" sz="1800" dirty="0" err="1" smtClean="0"/>
              <a:t>energy</a:t>
            </a:r>
            <a:r>
              <a:rPr lang="de-DE" sz="1800" dirty="0" smtClean="0"/>
              <a:t> </a:t>
            </a:r>
            <a:r>
              <a:rPr lang="de-DE" sz="1800" dirty="0" err="1" smtClean="0"/>
              <a:t>statistics</a:t>
            </a:r>
            <a:r>
              <a:rPr lang="de-DE" sz="1800" dirty="0" smtClean="0"/>
              <a:t> </a:t>
            </a:r>
            <a:r>
              <a:rPr lang="de-DE" sz="1800" dirty="0" err="1" smtClean="0"/>
              <a:t>at</a:t>
            </a:r>
            <a:r>
              <a:rPr lang="de-DE" sz="1800" dirty="0" smtClean="0"/>
              <a:t> a </a:t>
            </a:r>
            <a:r>
              <a:rPr lang="de-DE" sz="1800" dirty="0" err="1" smtClean="0"/>
              <a:t>yearly</a:t>
            </a:r>
            <a:r>
              <a:rPr lang="de-DE" sz="1800" dirty="0" smtClean="0"/>
              <a:t> </a:t>
            </a:r>
            <a:r>
              <a:rPr lang="de-DE" sz="1800" dirty="0" err="1" smtClean="0"/>
              <a:t>basis</a:t>
            </a:r>
            <a:r>
              <a:rPr lang="de-DE" sz="1800" dirty="0" smtClean="0"/>
              <a:t>.</a:t>
            </a:r>
          </a:p>
          <a:p>
            <a:r>
              <a:rPr lang="de-DE" sz="1800" dirty="0" err="1" smtClean="0"/>
              <a:t>Energy</a:t>
            </a:r>
            <a:r>
              <a:rPr lang="de-DE" sz="1800" dirty="0" smtClean="0"/>
              <a:t> </a:t>
            </a:r>
            <a:r>
              <a:rPr lang="de-DE" sz="1800" dirty="0" err="1" smtClean="0"/>
              <a:t>statistics</a:t>
            </a:r>
            <a:r>
              <a:rPr lang="de-DE" sz="1800" dirty="0" smtClean="0"/>
              <a:t> </a:t>
            </a:r>
            <a:r>
              <a:rPr lang="de-DE" sz="1800" dirty="0" err="1" smtClean="0"/>
              <a:t>does</a:t>
            </a:r>
            <a:r>
              <a:rPr lang="de-DE" sz="1800" dirty="0" smtClean="0"/>
              <a:t> not </a:t>
            </a:r>
            <a:r>
              <a:rPr lang="de-DE" sz="1800" dirty="0" err="1" smtClean="0"/>
              <a:t>provide</a:t>
            </a:r>
            <a:r>
              <a:rPr lang="de-DE" sz="1800" dirty="0" smtClean="0"/>
              <a:t> </a:t>
            </a:r>
            <a:r>
              <a:rPr lang="de-DE" sz="1800" dirty="0" err="1" smtClean="0"/>
              <a:t>fuel</a:t>
            </a:r>
            <a:r>
              <a:rPr lang="de-DE" sz="1800" dirty="0" smtClean="0"/>
              <a:t> </a:t>
            </a:r>
            <a:r>
              <a:rPr lang="de-DE" sz="1800" dirty="0" err="1" smtClean="0"/>
              <a:t>combustion</a:t>
            </a:r>
            <a:r>
              <a:rPr lang="de-DE" sz="1800" dirty="0" smtClean="0"/>
              <a:t> </a:t>
            </a:r>
            <a:r>
              <a:rPr lang="de-DE" sz="1800" dirty="0" err="1" smtClean="0"/>
              <a:t>by</a:t>
            </a:r>
            <a:r>
              <a:rPr lang="de-DE" sz="1800" dirty="0" smtClean="0"/>
              <a:t>  </a:t>
            </a:r>
            <a:r>
              <a:rPr lang="de-DE" sz="1800" dirty="0" err="1" smtClean="0"/>
              <a:t>technologies</a:t>
            </a:r>
            <a:r>
              <a:rPr lang="de-DE" sz="1800" dirty="0" smtClean="0"/>
              <a:t> </a:t>
            </a:r>
            <a:r>
              <a:rPr lang="de-DE" sz="1800" dirty="0" err="1" smtClean="0"/>
              <a:t>which</a:t>
            </a:r>
            <a:r>
              <a:rPr lang="de-DE" sz="1800" dirty="0" smtClean="0"/>
              <a:t> </a:t>
            </a:r>
            <a:r>
              <a:rPr lang="de-DE" sz="1800" dirty="0" err="1" smtClean="0"/>
              <a:t>is</a:t>
            </a:r>
            <a:r>
              <a:rPr lang="de-DE" sz="1800" dirty="0" smtClean="0"/>
              <a:t> </a:t>
            </a:r>
            <a:r>
              <a:rPr lang="de-DE" sz="1800" dirty="0" err="1" smtClean="0"/>
              <a:t>needed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Tier 2 </a:t>
            </a:r>
            <a:r>
              <a:rPr lang="de-DE" sz="1800" dirty="0" err="1" smtClean="0"/>
              <a:t>methods</a:t>
            </a:r>
            <a:r>
              <a:rPr lang="de-DE" sz="1800" dirty="0" smtClean="0"/>
              <a:t>.</a:t>
            </a:r>
          </a:p>
          <a:p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fuel</a:t>
            </a:r>
            <a:r>
              <a:rPr lang="de-DE" sz="1800" dirty="0" smtClean="0"/>
              <a:t> </a:t>
            </a:r>
            <a:r>
              <a:rPr lang="de-DE" sz="1800" dirty="0" err="1" smtClean="0"/>
              <a:t>combustion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following</a:t>
            </a:r>
            <a:r>
              <a:rPr lang="de-DE" sz="1800" dirty="0" smtClean="0"/>
              <a:t> </a:t>
            </a:r>
            <a:r>
              <a:rPr lang="de-DE" sz="1800" dirty="0" err="1" smtClean="0"/>
              <a:t>aggregates</a:t>
            </a:r>
            <a:r>
              <a:rPr lang="de-DE" sz="1800" dirty="0" smtClean="0"/>
              <a:t> </a:t>
            </a:r>
            <a:r>
              <a:rPr lang="de-DE" sz="1800" dirty="0" err="1" smtClean="0"/>
              <a:t>have</a:t>
            </a:r>
            <a:r>
              <a:rPr lang="de-DE" sz="1800" dirty="0" smtClean="0"/>
              <a:t>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considered</a:t>
            </a:r>
            <a:r>
              <a:rPr lang="de-DE" sz="1800" dirty="0" smtClean="0"/>
              <a:t>:</a:t>
            </a:r>
          </a:p>
          <a:p>
            <a:pPr lvl="1"/>
            <a:r>
              <a:rPr lang="de-DE" dirty="0" smtClean="0"/>
              <a:t>Final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consumption</a:t>
            </a:r>
            <a:endParaRPr lang="de-DE" dirty="0" smtClean="0"/>
          </a:p>
          <a:p>
            <a:pPr lvl="1"/>
            <a:r>
              <a:rPr lang="de-DE" dirty="0" smtClean="0"/>
              <a:t>Transformation </a:t>
            </a:r>
            <a:r>
              <a:rPr lang="de-DE" dirty="0" err="1" smtClean="0"/>
              <a:t>input</a:t>
            </a:r>
            <a:r>
              <a:rPr lang="de-DE" dirty="0" smtClean="0"/>
              <a:t> (</a:t>
            </a:r>
            <a:r>
              <a:rPr lang="de-DE" dirty="0" err="1" smtClean="0"/>
              <a:t>avoid</a:t>
            </a:r>
            <a:r>
              <a:rPr lang="de-DE" dirty="0" smtClean="0"/>
              <a:t> double </a:t>
            </a:r>
            <a:r>
              <a:rPr lang="de-DE" dirty="0" err="1" smtClean="0"/>
              <a:t>counting</a:t>
            </a:r>
            <a:r>
              <a:rPr lang="de-DE" dirty="0" smtClean="0"/>
              <a:t> !)</a:t>
            </a:r>
          </a:p>
          <a:p>
            <a:pPr lvl="1"/>
            <a:r>
              <a:rPr lang="de-DE" dirty="0" err="1" smtClean="0"/>
              <a:t>Own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industries</a:t>
            </a:r>
            <a:endParaRPr lang="de-DE" dirty="0" smtClean="0"/>
          </a:p>
          <a:p>
            <a:r>
              <a:rPr lang="de-DE" sz="1800" dirty="0" smtClean="0"/>
              <a:t>The </a:t>
            </a:r>
            <a:r>
              <a:rPr lang="de-DE" sz="1800" dirty="0" err="1" smtClean="0"/>
              <a:t>following</a:t>
            </a:r>
            <a:r>
              <a:rPr lang="de-DE" sz="1800" dirty="0" smtClean="0"/>
              <a:t> </a:t>
            </a:r>
            <a:r>
              <a:rPr lang="de-DE" sz="1800" dirty="0" err="1" smtClean="0"/>
              <a:t>aggregates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not </a:t>
            </a:r>
            <a:r>
              <a:rPr lang="de-DE" sz="1800" dirty="0" err="1" smtClean="0"/>
              <a:t>considered</a:t>
            </a:r>
            <a:r>
              <a:rPr lang="de-DE" sz="1800" dirty="0" smtClean="0"/>
              <a:t>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combusted</a:t>
            </a:r>
            <a:r>
              <a:rPr lang="de-DE" sz="1800" dirty="0" smtClean="0"/>
              <a:t>:</a:t>
            </a:r>
          </a:p>
          <a:p>
            <a:pPr lvl="1"/>
            <a:r>
              <a:rPr lang="de-DE" dirty="0" smtClean="0"/>
              <a:t>Non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(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processes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products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Statistical </a:t>
            </a:r>
            <a:r>
              <a:rPr lang="de-DE" dirty="0" err="1" smtClean="0"/>
              <a:t>differences</a:t>
            </a:r>
            <a:endParaRPr lang="de-DE" dirty="0" smtClean="0"/>
          </a:p>
          <a:p>
            <a:pPr lvl="1"/>
            <a:r>
              <a:rPr lang="de-DE" dirty="0" err="1" smtClean="0"/>
              <a:t>Losses</a:t>
            </a:r>
            <a:endParaRPr lang="de-DE" dirty="0" smtClean="0"/>
          </a:p>
          <a:p>
            <a:pPr lvl="1">
              <a:buNone/>
            </a:pPr>
            <a:endParaRPr lang="de-DE" sz="1400" dirty="0" smtClean="0"/>
          </a:p>
        </p:txBody>
      </p:sp>
    </p:spTree>
    <p:extLst>
      <p:ext uri="{BB962C8B-B14F-4D97-AF65-F5344CB8AC3E}">
        <p14:creationId xmlns:p14="http://schemas.microsoft.com/office/powerpoint/2010/main" val="65308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900210"/>
          </a:xfrm>
        </p:spPr>
        <p:txBody>
          <a:bodyPr/>
          <a:lstStyle/>
          <a:p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statistics</a:t>
            </a:r>
            <a:r>
              <a:rPr lang="de-DE" dirty="0" smtClean="0"/>
              <a:t> (2)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23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944210"/>
            <a:ext cx="8229599" cy="3909478"/>
          </a:xfrm>
        </p:spPr>
        <p:txBody>
          <a:bodyPr/>
          <a:lstStyle/>
          <a:p>
            <a:pPr marL="0" indent="0">
              <a:buNone/>
            </a:pPr>
            <a:r>
              <a:rPr lang="de-DE" sz="1800" dirty="0" err="1" smtClean="0"/>
              <a:t>When</a:t>
            </a:r>
            <a:r>
              <a:rPr lang="de-DE" sz="1800" dirty="0" smtClean="0"/>
              <a:t> </a:t>
            </a:r>
            <a:r>
              <a:rPr lang="de-DE" sz="1800" dirty="0" err="1" smtClean="0"/>
              <a:t>taking</a:t>
            </a:r>
            <a:r>
              <a:rPr lang="de-DE" sz="1800" dirty="0" smtClean="0"/>
              <a:t> </a:t>
            </a:r>
            <a:r>
              <a:rPr lang="de-DE" sz="1800" dirty="0" err="1" smtClean="0"/>
              <a:t>data</a:t>
            </a:r>
            <a:r>
              <a:rPr lang="de-DE" sz="1800" dirty="0" smtClean="0"/>
              <a:t> </a:t>
            </a:r>
            <a:r>
              <a:rPr lang="de-DE" sz="1800" dirty="0" err="1" smtClean="0"/>
              <a:t>from</a:t>
            </a:r>
            <a:r>
              <a:rPr lang="de-DE" sz="1800" dirty="0" smtClean="0"/>
              <a:t> </a:t>
            </a:r>
            <a:r>
              <a:rPr lang="de-DE" sz="1800" dirty="0" err="1" smtClean="0"/>
              <a:t>energy</a:t>
            </a:r>
            <a:r>
              <a:rPr lang="de-DE" sz="1800" dirty="0" smtClean="0"/>
              <a:t> </a:t>
            </a:r>
            <a:r>
              <a:rPr lang="de-DE" sz="1800" dirty="0" err="1" smtClean="0"/>
              <a:t>statistics</a:t>
            </a:r>
            <a:r>
              <a:rPr lang="de-DE" sz="1800" dirty="0" smtClean="0"/>
              <a:t> double </a:t>
            </a:r>
            <a:r>
              <a:rPr lang="de-DE" sz="1800" dirty="0" err="1" smtClean="0"/>
              <a:t>counting</a:t>
            </a:r>
            <a:r>
              <a:rPr lang="de-DE" sz="1800" dirty="0" smtClean="0"/>
              <a:t> </a:t>
            </a:r>
            <a:r>
              <a:rPr lang="de-DE" sz="1800" dirty="0" err="1" smtClean="0"/>
              <a:t>has</a:t>
            </a:r>
            <a:r>
              <a:rPr lang="de-DE" sz="1800" dirty="0" smtClean="0"/>
              <a:t>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avoided</a:t>
            </a:r>
            <a:r>
              <a:rPr lang="de-DE" sz="1800" dirty="0" smtClean="0"/>
              <a:t>, </a:t>
            </a:r>
            <a:r>
              <a:rPr lang="de-DE" sz="1800" dirty="0" err="1" smtClean="0"/>
              <a:t>especially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:</a:t>
            </a:r>
          </a:p>
          <a:p>
            <a:r>
              <a:rPr lang="de-DE" sz="1800" dirty="0" smtClean="0"/>
              <a:t>Coke </a:t>
            </a:r>
            <a:r>
              <a:rPr lang="de-DE" sz="1800" dirty="0" err="1" smtClean="0"/>
              <a:t>ovens</a:t>
            </a:r>
            <a:r>
              <a:rPr lang="de-DE" sz="1800" dirty="0" smtClean="0"/>
              <a:t> (</a:t>
            </a:r>
            <a:r>
              <a:rPr lang="de-DE" sz="1800" dirty="0" err="1" smtClean="0"/>
              <a:t>coke</a:t>
            </a:r>
            <a:r>
              <a:rPr lang="de-DE" sz="1800" dirty="0" smtClean="0"/>
              <a:t> </a:t>
            </a:r>
            <a:r>
              <a:rPr lang="de-DE" sz="1800" dirty="0" err="1" smtClean="0"/>
              <a:t>production</a:t>
            </a:r>
            <a:r>
              <a:rPr lang="de-DE" sz="1800" dirty="0" smtClean="0"/>
              <a:t>)</a:t>
            </a:r>
          </a:p>
          <a:p>
            <a:pPr lvl="2">
              <a:buNone/>
            </a:pPr>
            <a:r>
              <a:rPr lang="de-DE" dirty="0" smtClean="0"/>
              <a:t>Transformation </a:t>
            </a:r>
            <a:r>
              <a:rPr lang="de-DE" dirty="0" err="1" smtClean="0"/>
              <a:t>input</a:t>
            </a:r>
            <a:r>
              <a:rPr lang="de-DE" dirty="0" smtClean="0"/>
              <a:t> = </a:t>
            </a:r>
            <a:r>
              <a:rPr lang="de-DE" dirty="0" err="1" smtClean="0"/>
              <a:t>coking</a:t>
            </a:r>
            <a:r>
              <a:rPr lang="de-DE" dirty="0" smtClean="0"/>
              <a:t> </a:t>
            </a:r>
            <a:r>
              <a:rPr lang="de-DE" dirty="0" err="1" smtClean="0"/>
              <a:t>coal</a:t>
            </a:r>
            <a:endParaRPr lang="de-DE" dirty="0" smtClean="0"/>
          </a:p>
          <a:p>
            <a:pPr lvl="2">
              <a:buNone/>
            </a:pPr>
            <a:r>
              <a:rPr lang="de-DE" dirty="0" smtClean="0"/>
              <a:t>Transformation </a:t>
            </a:r>
            <a:r>
              <a:rPr lang="de-DE" dirty="0" err="1" smtClean="0"/>
              <a:t>output</a:t>
            </a:r>
            <a:r>
              <a:rPr lang="de-DE" dirty="0" smtClean="0"/>
              <a:t> = </a:t>
            </a:r>
            <a:r>
              <a:rPr lang="de-DE" dirty="0" err="1" smtClean="0"/>
              <a:t>coke</a:t>
            </a:r>
            <a:r>
              <a:rPr lang="de-DE" dirty="0" smtClean="0"/>
              <a:t> + </a:t>
            </a:r>
            <a:r>
              <a:rPr lang="de-DE" dirty="0" err="1" smtClean="0"/>
              <a:t>coke</a:t>
            </a:r>
            <a:r>
              <a:rPr lang="de-DE" dirty="0" smtClean="0"/>
              <a:t> </a:t>
            </a:r>
            <a:r>
              <a:rPr lang="de-DE" dirty="0" err="1" smtClean="0"/>
              <a:t>oven</a:t>
            </a:r>
            <a:r>
              <a:rPr lang="de-DE" dirty="0" smtClean="0"/>
              <a:t> gas</a:t>
            </a:r>
          </a:p>
          <a:p>
            <a:r>
              <a:rPr lang="de-DE" sz="1800" dirty="0" smtClean="0"/>
              <a:t>Blast </a:t>
            </a:r>
            <a:r>
              <a:rPr lang="de-DE" sz="1800" dirty="0" err="1" smtClean="0"/>
              <a:t>furnaces</a:t>
            </a:r>
            <a:r>
              <a:rPr lang="de-DE" sz="1800" dirty="0" smtClean="0"/>
              <a:t> (</a:t>
            </a:r>
            <a:r>
              <a:rPr lang="de-DE" sz="1800" dirty="0" err="1" smtClean="0"/>
              <a:t>iron</a:t>
            </a:r>
            <a:r>
              <a:rPr lang="de-DE" sz="1800" dirty="0" smtClean="0"/>
              <a:t> </a:t>
            </a:r>
            <a:r>
              <a:rPr lang="de-DE" sz="1800" dirty="0" err="1" smtClean="0"/>
              <a:t>production</a:t>
            </a:r>
            <a:r>
              <a:rPr lang="de-DE" sz="1800" dirty="0" smtClean="0"/>
              <a:t>)</a:t>
            </a:r>
          </a:p>
          <a:p>
            <a:pPr lvl="2">
              <a:buNone/>
            </a:pPr>
            <a:r>
              <a:rPr lang="de-DE" dirty="0" smtClean="0"/>
              <a:t>Transformation </a:t>
            </a:r>
            <a:r>
              <a:rPr lang="de-DE" dirty="0" err="1" smtClean="0"/>
              <a:t>input</a:t>
            </a:r>
            <a:r>
              <a:rPr lang="de-DE" dirty="0" smtClean="0"/>
              <a:t> = </a:t>
            </a:r>
            <a:r>
              <a:rPr lang="de-DE" dirty="0" err="1" smtClean="0"/>
              <a:t>coke</a:t>
            </a:r>
            <a:endParaRPr lang="de-DE" dirty="0" smtClean="0"/>
          </a:p>
          <a:p>
            <a:pPr lvl="2">
              <a:buNone/>
            </a:pPr>
            <a:r>
              <a:rPr lang="de-DE" dirty="0" smtClean="0"/>
              <a:t>Transformation </a:t>
            </a:r>
            <a:r>
              <a:rPr lang="de-DE" dirty="0" err="1" smtClean="0"/>
              <a:t>output</a:t>
            </a:r>
            <a:r>
              <a:rPr lang="de-DE" dirty="0" smtClean="0"/>
              <a:t> = blast </a:t>
            </a:r>
            <a:r>
              <a:rPr lang="de-DE" dirty="0" err="1" smtClean="0"/>
              <a:t>furnace</a:t>
            </a:r>
            <a:r>
              <a:rPr lang="de-DE" dirty="0" smtClean="0"/>
              <a:t> gas (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recovery</a:t>
            </a:r>
            <a:r>
              <a:rPr lang="de-DE" dirty="0" smtClean="0"/>
              <a:t>)</a:t>
            </a:r>
          </a:p>
          <a:p>
            <a:r>
              <a:rPr lang="de-DE" sz="1800" dirty="0" err="1" smtClean="0"/>
              <a:t>Oil</a:t>
            </a:r>
            <a:r>
              <a:rPr lang="de-DE" sz="1800" dirty="0" smtClean="0"/>
              <a:t> </a:t>
            </a:r>
            <a:r>
              <a:rPr lang="de-DE" sz="1800" dirty="0" err="1" smtClean="0"/>
              <a:t>Refineries</a:t>
            </a:r>
            <a:endParaRPr lang="de-DE" sz="1800" dirty="0" smtClean="0"/>
          </a:p>
          <a:p>
            <a:pPr lvl="2">
              <a:buNone/>
            </a:pPr>
            <a:r>
              <a:rPr lang="de-DE" dirty="0" smtClean="0"/>
              <a:t>Transformation </a:t>
            </a:r>
            <a:r>
              <a:rPr lang="de-DE" dirty="0" err="1" smtClean="0"/>
              <a:t>input</a:t>
            </a:r>
            <a:r>
              <a:rPr lang="de-DE" dirty="0" smtClean="0"/>
              <a:t> = </a:t>
            </a:r>
            <a:r>
              <a:rPr lang="de-DE" dirty="0" err="1" smtClean="0"/>
              <a:t>crude</a:t>
            </a:r>
            <a:r>
              <a:rPr lang="de-DE" dirty="0" smtClean="0"/>
              <a:t> </a:t>
            </a:r>
            <a:r>
              <a:rPr lang="de-DE" dirty="0" err="1" smtClean="0"/>
              <a:t>oil</a:t>
            </a:r>
            <a:endParaRPr lang="de-DE" dirty="0" smtClean="0"/>
          </a:p>
          <a:p>
            <a:pPr lvl="2">
              <a:buNone/>
            </a:pPr>
            <a:r>
              <a:rPr lang="de-DE" dirty="0" smtClean="0"/>
              <a:t>Transformation </a:t>
            </a:r>
            <a:r>
              <a:rPr lang="de-DE" dirty="0" err="1" smtClean="0"/>
              <a:t>output</a:t>
            </a:r>
            <a:r>
              <a:rPr lang="de-DE" dirty="0" smtClean="0"/>
              <a:t> = </a:t>
            </a:r>
            <a:r>
              <a:rPr lang="de-DE" dirty="0" err="1" smtClean="0"/>
              <a:t>oil</a:t>
            </a:r>
            <a:r>
              <a:rPr lang="de-DE" dirty="0" smtClean="0"/>
              <a:t> </a:t>
            </a:r>
            <a:r>
              <a:rPr lang="de-DE" dirty="0" err="1" smtClean="0"/>
              <a:t>products</a:t>
            </a:r>
            <a:r>
              <a:rPr lang="de-DE" dirty="0" smtClean="0"/>
              <a:t> + </a:t>
            </a:r>
            <a:r>
              <a:rPr lang="de-DE" dirty="0" err="1" smtClean="0"/>
              <a:t>refinery</a:t>
            </a:r>
            <a:r>
              <a:rPr lang="de-DE" dirty="0" smtClean="0"/>
              <a:t> gas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residuals</a:t>
            </a:r>
            <a:endParaRPr lang="de-DE" dirty="0" smtClean="0"/>
          </a:p>
          <a:p>
            <a:pPr lvl="2">
              <a:buNone/>
            </a:pPr>
            <a:endParaRPr lang="de-DE" dirty="0" smtClean="0"/>
          </a:p>
          <a:p>
            <a:pPr lvl="2">
              <a:buNone/>
            </a:pPr>
            <a:endParaRPr lang="de-DE" dirty="0" smtClean="0"/>
          </a:p>
          <a:p>
            <a:pPr lvl="2"/>
            <a:endParaRPr lang="de-DE" dirty="0" smtClean="0"/>
          </a:p>
          <a:p>
            <a:pPr lvl="2">
              <a:buNone/>
            </a:pPr>
            <a:endParaRPr lang="de-DE" dirty="0" smtClean="0"/>
          </a:p>
          <a:p>
            <a:pPr lvl="2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96170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statistics</a:t>
            </a:r>
            <a:r>
              <a:rPr lang="de-DE" dirty="0" smtClean="0"/>
              <a:t> (3)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24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statistics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in </a:t>
            </a:r>
            <a:r>
              <a:rPr lang="de-DE" dirty="0" err="1" smtClean="0"/>
              <a:t>conflict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bottom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collected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environment</a:t>
            </a:r>
            <a:r>
              <a:rPr lang="de-DE" dirty="0" smtClean="0"/>
              <a:t> </a:t>
            </a:r>
            <a:r>
              <a:rPr lang="de-DE" dirty="0" err="1" smtClean="0"/>
              <a:t>agencies</a:t>
            </a:r>
            <a:r>
              <a:rPr lang="de-DE" dirty="0" smtClean="0"/>
              <a:t> such </a:t>
            </a:r>
            <a:r>
              <a:rPr lang="de-DE" dirty="0" err="1" smtClean="0"/>
              <a:t>as</a:t>
            </a:r>
            <a:r>
              <a:rPr lang="de-DE" dirty="0" smtClean="0"/>
              <a:t>:</a:t>
            </a:r>
          </a:p>
          <a:p>
            <a:pPr lvl="1"/>
            <a:r>
              <a:rPr lang="de-DE" dirty="0" smtClean="0"/>
              <a:t>Large </a:t>
            </a:r>
            <a:r>
              <a:rPr lang="de-DE" dirty="0" err="1" smtClean="0"/>
              <a:t>combustion</a:t>
            </a:r>
            <a:r>
              <a:rPr lang="de-DE" dirty="0" smtClean="0"/>
              <a:t> </a:t>
            </a:r>
            <a:r>
              <a:rPr lang="de-DE" dirty="0" err="1" smtClean="0"/>
              <a:t>plants</a:t>
            </a:r>
            <a:r>
              <a:rPr lang="de-DE" dirty="0" smtClean="0"/>
              <a:t> (LCP </a:t>
            </a:r>
            <a:r>
              <a:rPr lang="de-DE" dirty="0" err="1" smtClean="0"/>
              <a:t>directive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trading</a:t>
            </a:r>
            <a:endParaRPr lang="de-DE" dirty="0" smtClean="0"/>
          </a:p>
          <a:p>
            <a:pPr lvl="1"/>
            <a:r>
              <a:rPr lang="de-DE" dirty="0" smtClean="0"/>
              <a:t>E-PRTR</a:t>
            </a:r>
          </a:p>
          <a:p>
            <a:pPr marL="324000" lvl="1" indent="0">
              <a:buNone/>
            </a:pPr>
            <a:endParaRPr lang="de-DE" dirty="0" smtClean="0"/>
          </a:p>
          <a:p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avoid</a:t>
            </a:r>
            <a:r>
              <a:rPr lang="de-DE" dirty="0" smtClean="0"/>
              <a:t> such </a:t>
            </a:r>
            <a:r>
              <a:rPr lang="de-DE" dirty="0" err="1" smtClean="0"/>
              <a:t>conflicts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good</a:t>
            </a:r>
            <a:r>
              <a:rPr lang="de-DE" dirty="0" smtClean="0"/>
              <a:t> </a:t>
            </a:r>
            <a:r>
              <a:rPr lang="de-DE" dirty="0" err="1" smtClean="0"/>
              <a:t>practice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exchange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statistic</a:t>
            </a:r>
            <a:r>
              <a:rPr lang="de-DE" dirty="0" smtClean="0"/>
              <a:t> </a:t>
            </a:r>
            <a:r>
              <a:rPr lang="de-DE" dirty="0" err="1" smtClean="0"/>
              <a:t>institute</a:t>
            </a:r>
            <a:r>
              <a:rPr lang="de-DE" dirty="0" smtClean="0"/>
              <a:t>.</a:t>
            </a:r>
          </a:p>
          <a:p>
            <a:pPr lvl="1">
              <a:buNone/>
            </a:pP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970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statistics</a:t>
            </a:r>
            <a:r>
              <a:rPr lang="de-DE" dirty="0" smtClean="0"/>
              <a:t> (4)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25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2186999"/>
            <a:ext cx="8229599" cy="3921001"/>
          </a:xfrm>
        </p:spPr>
        <p:txBody>
          <a:bodyPr>
            <a:normAutofit/>
          </a:bodyPr>
          <a:lstStyle/>
          <a:p>
            <a:r>
              <a:rPr lang="de-DE" dirty="0" err="1" smtClean="0"/>
              <a:t>For</a:t>
            </a:r>
            <a:r>
              <a:rPr lang="de-DE" dirty="0" smtClean="0"/>
              <a:t> final </a:t>
            </a:r>
            <a:r>
              <a:rPr lang="de-DE" dirty="0" err="1" smtClean="0"/>
              <a:t>consumption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IEA </a:t>
            </a: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 smtClean="0"/>
              <a:t>statistics</a:t>
            </a:r>
            <a:r>
              <a:rPr lang="de-DE" dirty="0" smtClean="0"/>
              <a:t> </a:t>
            </a:r>
            <a:r>
              <a:rPr lang="de-DE" dirty="0" err="1" smtClean="0"/>
              <a:t>shows</a:t>
            </a:r>
            <a:r>
              <a:rPr lang="de-DE" dirty="0" smtClean="0"/>
              <a:t> </a:t>
            </a:r>
            <a:r>
              <a:rPr lang="de-DE" dirty="0" err="1" smtClean="0"/>
              <a:t>enough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all NFR 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combustion</a:t>
            </a:r>
            <a:r>
              <a:rPr lang="de-DE" dirty="0" smtClean="0"/>
              <a:t> </a:t>
            </a:r>
            <a:r>
              <a:rPr lang="de-DE" dirty="0" err="1" smtClean="0"/>
              <a:t>sub</a:t>
            </a:r>
            <a:r>
              <a:rPr lang="de-DE" dirty="0" smtClean="0"/>
              <a:t> </a:t>
            </a:r>
            <a:r>
              <a:rPr lang="de-DE" dirty="0" err="1" smtClean="0"/>
              <a:t>categories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reported</a:t>
            </a:r>
            <a:r>
              <a:rPr lang="de-DE" dirty="0" smtClean="0"/>
              <a:t>, </a:t>
            </a:r>
            <a:r>
              <a:rPr lang="de-DE" dirty="0" err="1" smtClean="0"/>
              <a:t>e.g</a:t>
            </a:r>
            <a:r>
              <a:rPr lang="de-DE" dirty="0" smtClean="0"/>
              <a:t>, </a:t>
            </a:r>
            <a:r>
              <a:rPr lang="de-DE" dirty="0" err="1" smtClean="0"/>
              <a:t>subcategories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1.A.1, 1.A.2, 1.A.4</a:t>
            </a:r>
          </a:p>
          <a:p>
            <a:endParaRPr lang="de-DE" dirty="0" smtClean="0"/>
          </a:p>
          <a:p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transport</a:t>
            </a:r>
            <a:r>
              <a:rPr lang="de-DE" dirty="0" smtClean="0"/>
              <a:t> 1.A.3 </a:t>
            </a:r>
            <a:r>
              <a:rPr lang="de-DE" dirty="0" err="1" smtClean="0"/>
              <a:t>usually</a:t>
            </a:r>
            <a:r>
              <a:rPr lang="de-DE" dirty="0" smtClean="0"/>
              <a:t> a model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(</a:t>
            </a:r>
            <a:r>
              <a:rPr lang="de-DE" dirty="0" err="1" smtClean="0"/>
              <a:t>vehicle</a:t>
            </a:r>
            <a:r>
              <a:rPr lang="de-DE" dirty="0" smtClean="0"/>
              <a:t>, </a:t>
            </a:r>
            <a:r>
              <a:rPr lang="de-DE" dirty="0" err="1" smtClean="0"/>
              <a:t>transport</a:t>
            </a:r>
            <a:r>
              <a:rPr lang="de-DE" dirty="0" smtClean="0"/>
              <a:t>) </a:t>
            </a:r>
            <a:r>
              <a:rPr lang="de-DE" dirty="0" err="1" smtClean="0"/>
              <a:t>statistics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estimate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different </a:t>
            </a:r>
            <a:r>
              <a:rPr lang="de-DE" dirty="0" err="1" smtClean="0"/>
              <a:t>vehicle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r>
              <a:rPr lang="de-DE" dirty="0" smtClean="0"/>
              <a:t>.</a:t>
            </a:r>
            <a:br>
              <a:rPr lang="de-DE" dirty="0" smtClean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511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935720"/>
          </a:xfrm>
        </p:spPr>
        <p:txBody>
          <a:bodyPr>
            <a:normAutofit/>
          </a:bodyPr>
          <a:lstStyle/>
          <a:p>
            <a:r>
              <a:rPr lang="de-DE" sz="2600" dirty="0" smtClean="0"/>
              <a:t>EUROSTAT/IEA Joint </a:t>
            </a:r>
            <a:r>
              <a:rPr lang="de-DE" sz="2600" dirty="0" err="1" smtClean="0"/>
              <a:t>Questionnaires</a:t>
            </a:r>
            <a:r>
              <a:rPr lang="de-DE" sz="2600" dirty="0" smtClean="0"/>
              <a:t> (1)</a:t>
            </a:r>
            <a:endParaRPr lang="de-DE" sz="26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26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979720"/>
            <a:ext cx="8229599" cy="3873968"/>
          </a:xfrm>
        </p:spPr>
        <p:txBody>
          <a:bodyPr>
            <a:normAutofit lnSpcReduction="10000"/>
          </a:bodyPr>
          <a:lstStyle/>
          <a:p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Questionnaires</a:t>
            </a:r>
            <a:r>
              <a:rPr lang="de-DE" dirty="0" smtClean="0"/>
              <a:t> (JQ) </a:t>
            </a:r>
            <a:r>
              <a:rPr lang="de-DE" dirty="0" err="1" smtClean="0"/>
              <a:t>include</a:t>
            </a:r>
            <a:r>
              <a:rPr lang="de-DE" dirty="0" smtClean="0"/>
              <a:t> time </a:t>
            </a:r>
            <a:r>
              <a:rPr lang="de-DE" dirty="0" err="1" smtClean="0"/>
              <a:t>series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1990 on.</a:t>
            </a:r>
          </a:p>
          <a:p>
            <a:r>
              <a:rPr lang="de-DE" dirty="0" err="1" smtClean="0"/>
              <a:t>One</a:t>
            </a:r>
            <a:r>
              <a:rPr lang="de-DE" dirty="0" smtClean="0"/>
              <a:t> JQ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endParaRPr lang="de-DE" dirty="0" smtClean="0"/>
          </a:p>
          <a:p>
            <a:pPr lvl="1"/>
            <a:r>
              <a:rPr lang="de-DE" dirty="0" smtClean="0"/>
              <a:t>Natural gas (in TJ on </a:t>
            </a:r>
            <a:r>
              <a:rPr lang="de-DE" dirty="0" err="1" smtClean="0">
                <a:solidFill>
                  <a:srgbClr val="FF0000"/>
                </a:solidFill>
              </a:rPr>
              <a:t>gross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calorific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basis</a:t>
            </a:r>
            <a:r>
              <a:rPr lang="de-DE" dirty="0" smtClean="0"/>
              <a:t>) -&gt; must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converted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net</a:t>
            </a:r>
            <a:r>
              <a:rPr lang="de-DE" dirty="0" smtClean="0"/>
              <a:t> </a:t>
            </a:r>
            <a:r>
              <a:rPr lang="de-DE" dirty="0" err="1" smtClean="0"/>
              <a:t>calorific</a:t>
            </a:r>
            <a:r>
              <a:rPr lang="de-DE" dirty="0" smtClean="0"/>
              <a:t> </a:t>
            </a:r>
            <a:r>
              <a:rPr lang="de-DE" dirty="0" err="1" smtClean="0"/>
              <a:t>value</a:t>
            </a:r>
            <a:r>
              <a:rPr lang="de-DE" dirty="0" smtClean="0"/>
              <a:t> (NCV)</a:t>
            </a:r>
          </a:p>
          <a:p>
            <a:pPr lvl="1"/>
            <a:r>
              <a:rPr lang="de-DE" dirty="0" err="1" smtClean="0"/>
              <a:t>Oil</a:t>
            </a:r>
            <a:r>
              <a:rPr lang="de-DE" dirty="0" smtClean="0"/>
              <a:t> (1000 t)</a:t>
            </a:r>
          </a:p>
          <a:p>
            <a:pPr lvl="1"/>
            <a:r>
              <a:rPr lang="de-DE" dirty="0" err="1" smtClean="0"/>
              <a:t>Coal</a:t>
            </a:r>
            <a:r>
              <a:rPr lang="de-DE" dirty="0" smtClean="0"/>
              <a:t> (1000 t)</a:t>
            </a:r>
          </a:p>
          <a:p>
            <a:pPr lvl="1"/>
            <a:r>
              <a:rPr lang="de-DE" dirty="0" err="1" smtClean="0"/>
              <a:t>Electricity</a:t>
            </a:r>
            <a:r>
              <a:rPr lang="de-DE" dirty="0" smtClean="0"/>
              <a:t> (</a:t>
            </a:r>
            <a:r>
              <a:rPr lang="de-DE" dirty="0" err="1" smtClean="0"/>
              <a:t>GWh</a:t>
            </a:r>
            <a:r>
              <a:rPr lang="de-DE" dirty="0" smtClean="0"/>
              <a:t>)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heat</a:t>
            </a:r>
            <a:r>
              <a:rPr lang="de-DE" dirty="0" smtClean="0"/>
              <a:t> (TJ)</a:t>
            </a:r>
          </a:p>
          <a:p>
            <a:pPr lvl="1"/>
            <a:r>
              <a:rPr lang="de-DE" dirty="0" err="1" smtClean="0"/>
              <a:t>Renewables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waste</a:t>
            </a:r>
            <a:r>
              <a:rPr lang="de-DE" dirty="0" smtClean="0"/>
              <a:t> (in TJ)</a:t>
            </a:r>
          </a:p>
          <a:p>
            <a:r>
              <a:rPr lang="de-DE" dirty="0" smtClean="0"/>
              <a:t>The </a:t>
            </a:r>
            <a:r>
              <a:rPr lang="de-DE" dirty="0" err="1" smtClean="0"/>
              <a:t>structure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slightly</a:t>
            </a:r>
            <a:r>
              <a:rPr lang="de-DE" dirty="0" smtClean="0"/>
              <a:t> different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JQs.</a:t>
            </a:r>
          </a:p>
          <a:p>
            <a:r>
              <a:rPr lang="de-DE" dirty="0" smtClean="0"/>
              <a:t>Gas, </a:t>
            </a:r>
            <a:r>
              <a:rPr lang="de-DE" dirty="0" err="1" smtClean="0"/>
              <a:t>oil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coal</a:t>
            </a:r>
            <a:r>
              <a:rPr lang="de-DE" dirty="0" smtClean="0"/>
              <a:t>: JQs </a:t>
            </a:r>
            <a:r>
              <a:rPr lang="de-DE" dirty="0" err="1" smtClean="0"/>
              <a:t>include</a:t>
            </a:r>
            <a:r>
              <a:rPr lang="de-DE" dirty="0" smtClean="0"/>
              <a:t> </a:t>
            </a:r>
            <a:r>
              <a:rPr lang="de-DE" dirty="0" err="1" smtClean="0"/>
              <a:t>net</a:t>
            </a:r>
            <a:r>
              <a:rPr lang="de-DE" dirty="0" smtClean="0"/>
              <a:t> </a:t>
            </a:r>
            <a:r>
              <a:rPr lang="de-DE" dirty="0" err="1" smtClean="0"/>
              <a:t>calorific</a:t>
            </a:r>
            <a:r>
              <a:rPr lang="de-DE" dirty="0" smtClean="0"/>
              <a:t> </a:t>
            </a:r>
            <a:r>
              <a:rPr lang="de-DE" dirty="0" err="1" smtClean="0"/>
              <a:t>heating</a:t>
            </a:r>
            <a:r>
              <a:rPr lang="de-DE" dirty="0" smtClean="0"/>
              <a:t> </a:t>
            </a:r>
            <a:r>
              <a:rPr lang="de-DE" dirty="0" err="1" smtClean="0"/>
              <a:t>values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Consumption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industrial</a:t>
            </a:r>
            <a:r>
              <a:rPr lang="de-DE" dirty="0" smtClean="0"/>
              <a:t> </a:t>
            </a:r>
            <a:r>
              <a:rPr lang="de-DE" dirty="0" err="1" smtClean="0"/>
              <a:t>autoproducers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reported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sector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954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616124"/>
          </a:xfrm>
        </p:spPr>
        <p:txBody>
          <a:bodyPr>
            <a:normAutofit/>
          </a:bodyPr>
          <a:lstStyle/>
          <a:p>
            <a:r>
              <a:rPr lang="de-DE" sz="2600" dirty="0" smtClean="0"/>
              <a:t>EUROSTAT/IEA Joint </a:t>
            </a:r>
            <a:r>
              <a:rPr lang="de-DE" sz="2600" dirty="0" err="1" smtClean="0"/>
              <a:t>Questionnaires</a:t>
            </a:r>
            <a:r>
              <a:rPr lang="de-DE" sz="2600" dirty="0" smtClean="0"/>
              <a:t> (2)</a:t>
            </a:r>
            <a:endParaRPr lang="de-DE" sz="26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27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337351" y="1917577"/>
            <a:ext cx="2561207" cy="3666688"/>
          </a:xfrm>
        </p:spPr>
        <p:txBody>
          <a:bodyPr/>
          <a:lstStyle/>
          <a:p>
            <a:pPr marL="0" indent="0">
              <a:buNone/>
            </a:pP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residual 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oil</a:t>
            </a:r>
            <a:r>
              <a:rPr lang="de-DE" dirty="0" smtClean="0"/>
              <a:t> (1000 </a:t>
            </a:r>
            <a:r>
              <a:rPr lang="de-DE" dirty="0" err="1" smtClean="0"/>
              <a:t>tons</a:t>
            </a:r>
            <a:r>
              <a:rPr lang="de-DE" dirty="0" smtClean="0"/>
              <a:t>)</a:t>
            </a:r>
            <a:endParaRPr lang="de-DE" dirty="0"/>
          </a:p>
        </p:txBody>
      </p:sp>
      <p:pic>
        <p:nvPicPr>
          <p:cNvPr id="3075" name="Picture 3" descr="K:\USER\Poupa\0-3764_Tw_Turkey\IEA_JQ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2114" y="1660124"/>
            <a:ext cx="5240600" cy="44704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55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Contact</a:t>
            </a:r>
            <a:r>
              <a:rPr lang="de-DE" dirty="0" smtClean="0"/>
              <a:t> &amp; Information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45958" y="2188799"/>
            <a:ext cx="8229600" cy="2636294"/>
          </a:xfrm>
        </p:spPr>
        <p:txBody>
          <a:bodyPr/>
          <a:lstStyle/>
          <a:p>
            <a:r>
              <a:rPr lang="de-DE" dirty="0" smtClean="0"/>
              <a:t>Stephan Poupa</a:t>
            </a:r>
          </a:p>
          <a:p>
            <a:r>
              <a:rPr lang="de-DE" dirty="0" smtClean="0">
                <a:hlinkClick r:id="rId2"/>
              </a:rPr>
              <a:t>Stephan.poupa@umweltbundesamt.at</a:t>
            </a:r>
            <a:r>
              <a:rPr lang="de-DE" dirty="0" smtClean="0"/>
              <a:t> 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28</a:t>
            </a:fld>
            <a:endParaRPr lang="de-DE"/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445958" y="5208814"/>
            <a:ext cx="8229600" cy="6013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kumimoji="0" lang="de-DE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Umweltbundesamt</a:t>
            </a:r>
            <a:br>
              <a:rPr kumimoji="0" lang="de-DE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www.umweltbundesamt.at</a:t>
            </a:r>
          </a:p>
        </p:txBody>
      </p:sp>
      <p:sp>
        <p:nvSpPr>
          <p:cNvPr id="6" name="Untertitel 2"/>
          <p:cNvSpPr txBox="1">
            <a:spLocks/>
          </p:cNvSpPr>
          <p:nvPr/>
        </p:nvSpPr>
        <p:spPr>
          <a:xfrm>
            <a:off x="4900583" y="5208814"/>
            <a:ext cx="3774975" cy="6013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90000"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Training Workshop </a:t>
            </a:r>
            <a:r>
              <a:rPr kumimoji="0" lang="de-DE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Chisinau</a:t>
            </a: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lang="de-DE" sz="1600" dirty="0" smtClean="0"/>
              <a:t> Sept. 2012</a:t>
            </a: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Key </a:t>
            </a:r>
            <a:r>
              <a:rPr lang="de-DE" dirty="0" err="1" smtClean="0"/>
              <a:t>categories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Key </a:t>
            </a:r>
            <a:r>
              <a:rPr lang="de-DE" dirty="0" err="1" smtClean="0"/>
              <a:t>categories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contribute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80% </a:t>
            </a:r>
            <a:r>
              <a:rPr lang="de-DE" dirty="0" err="1" smtClean="0"/>
              <a:t>of</a:t>
            </a:r>
            <a:r>
              <a:rPr lang="de-DE" dirty="0" smtClean="0"/>
              <a:t> total national </a:t>
            </a:r>
            <a:r>
              <a:rPr lang="de-DE" dirty="0" err="1" smtClean="0"/>
              <a:t>emissions</a:t>
            </a:r>
            <a:endParaRPr lang="de-DE" dirty="0" smtClean="0"/>
          </a:p>
          <a:p>
            <a:r>
              <a:rPr lang="de-DE" dirty="0" smtClean="0"/>
              <a:t>Trend </a:t>
            </a:r>
            <a:r>
              <a:rPr lang="de-DE" dirty="0" err="1" smtClean="0"/>
              <a:t>assessment</a:t>
            </a:r>
            <a:endParaRPr lang="de-DE" dirty="0" smtClean="0"/>
          </a:p>
          <a:p>
            <a:r>
              <a:rPr lang="de-DE" dirty="0" smtClean="0"/>
              <a:t>Definition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category</a:t>
            </a:r>
            <a:endParaRPr lang="de-DE" dirty="0" smtClean="0"/>
          </a:p>
          <a:p>
            <a:pPr lvl="1"/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NFR sub-</a:t>
            </a:r>
            <a:r>
              <a:rPr lang="de-DE" dirty="0" err="1" smtClean="0"/>
              <a:t>categories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sometimes</a:t>
            </a:r>
            <a:r>
              <a:rPr lang="de-DE" dirty="0" smtClean="0"/>
              <a:t> </a:t>
            </a:r>
            <a:r>
              <a:rPr lang="de-DE" dirty="0" err="1" smtClean="0"/>
              <a:t>too</a:t>
            </a:r>
            <a:r>
              <a:rPr lang="de-DE" dirty="0" smtClean="0"/>
              <a:t> </a:t>
            </a:r>
            <a:r>
              <a:rPr lang="de-DE" dirty="0" err="1" smtClean="0"/>
              <a:t>detailed</a:t>
            </a:r>
            <a:endParaRPr lang="de-DE" dirty="0" smtClean="0"/>
          </a:p>
          <a:p>
            <a:pPr lvl="1"/>
            <a:r>
              <a:rPr lang="de-DE" dirty="0" smtClean="0"/>
              <a:t>E.g. Road </a:t>
            </a:r>
            <a:r>
              <a:rPr lang="de-DE" dirty="0" err="1" smtClean="0"/>
              <a:t>transport</a:t>
            </a:r>
            <a:r>
              <a:rPr lang="de-DE" dirty="0" smtClean="0"/>
              <a:t> </a:t>
            </a:r>
            <a:r>
              <a:rPr lang="de-DE" dirty="0" err="1" smtClean="0"/>
              <a:t>could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aggregated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category</a:t>
            </a:r>
            <a:r>
              <a:rPr lang="de-DE" dirty="0" smtClean="0"/>
              <a:t> (1.A.3.b)</a:t>
            </a:r>
          </a:p>
          <a:p>
            <a:r>
              <a:rPr lang="de-DE" dirty="0" smtClean="0"/>
              <a:t>Higher „Tier“ </a:t>
            </a:r>
            <a:r>
              <a:rPr lang="de-DE" dirty="0" err="1" smtClean="0"/>
              <a:t>methods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key</a:t>
            </a:r>
            <a:r>
              <a:rPr lang="de-DE" dirty="0" smtClean="0"/>
              <a:t> </a:t>
            </a:r>
            <a:r>
              <a:rPr lang="de-DE" dirty="0" err="1" smtClean="0"/>
              <a:t>categories</a:t>
            </a:r>
            <a:endParaRPr lang="de-DE" dirty="0" smtClean="0"/>
          </a:p>
          <a:p>
            <a:pPr lvl="1">
              <a:buNone/>
            </a:pPr>
            <a:endParaRPr lang="de-DE" dirty="0" smtClean="0"/>
          </a:p>
          <a:p>
            <a:pPr lvl="1"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Allocation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allocated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err="1" smtClean="0"/>
              <a:t>where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occur</a:t>
            </a:r>
            <a:endParaRPr lang="de-DE" dirty="0" smtClean="0"/>
          </a:p>
          <a:p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electricity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district</a:t>
            </a:r>
            <a:r>
              <a:rPr lang="de-DE" dirty="0" smtClean="0"/>
              <a:t> </a:t>
            </a:r>
            <a:r>
              <a:rPr lang="de-DE" dirty="0" err="1" smtClean="0"/>
              <a:t>heat</a:t>
            </a:r>
            <a:r>
              <a:rPr lang="de-DE" dirty="0" smtClean="0"/>
              <a:t> </a:t>
            </a:r>
            <a:r>
              <a:rPr lang="de-DE" dirty="0" err="1" smtClean="0"/>
              <a:t>production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allocated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power </a:t>
            </a:r>
            <a:r>
              <a:rPr lang="de-DE" dirty="0" err="1" smtClean="0"/>
              <a:t>plants</a:t>
            </a:r>
            <a:r>
              <a:rPr lang="de-DE" dirty="0" smtClean="0"/>
              <a:t> (NFR 1 A 1 a) </a:t>
            </a:r>
            <a:r>
              <a:rPr lang="de-DE" dirty="0" err="1" smtClean="0"/>
              <a:t>and</a:t>
            </a:r>
            <a:r>
              <a:rPr lang="de-DE" dirty="0" smtClean="0"/>
              <a:t> not </a:t>
            </a:r>
            <a:r>
              <a:rPr lang="de-DE" dirty="0" err="1" smtClean="0"/>
              <a:t>to</a:t>
            </a:r>
            <a:r>
              <a:rPr lang="de-DE" dirty="0" smtClean="0"/>
              <a:t> end </a:t>
            </a:r>
            <a:r>
              <a:rPr lang="de-DE" dirty="0" err="1" smtClean="0"/>
              <a:t>consumers</a:t>
            </a:r>
            <a:r>
              <a:rPr lang="de-DE" dirty="0" smtClean="0"/>
              <a:t> (</a:t>
            </a:r>
            <a:r>
              <a:rPr lang="de-DE" dirty="0" err="1" smtClean="0"/>
              <a:t>industry</a:t>
            </a:r>
            <a:r>
              <a:rPr lang="de-DE" dirty="0" smtClean="0"/>
              <a:t>, </a:t>
            </a:r>
            <a:r>
              <a:rPr lang="de-DE" dirty="0" err="1" smtClean="0"/>
              <a:t>households</a:t>
            </a:r>
            <a:r>
              <a:rPr lang="de-DE" dirty="0" smtClean="0"/>
              <a:t>).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/>
          <a:lstStyle/>
          <a:p>
            <a:r>
              <a:rPr lang="de-DE" dirty="0" err="1" smtClean="0"/>
              <a:t>Characterization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/>
          </a:bodyPr>
          <a:lstStyle/>
          <a:p>
            <a:endParaRPr lang="de-DE" dirty="0" smtClean="0"/>
          </a:p>
          <a:p>
            <a:r>
              <a:rPr lang="de-DE" dirty="0" smtClean="0"/>
              <a:t>Diffuse </a:t>
            </a:r>
            <a:r>
              <a:rPr lang="de-DE" dirty="0" err="1" smtClean="0"/>
              <a:t>sources</a:t>
            </a:r>
            <a:r>
              <a:rPr lang="de-DE" dirty="0" smtClean="0"/>
              <a:t> (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)</a:t>
            </a:r>
          </a:p>
          <a:p>
            <a:r>
              <a:rPr lang="de-DE" dirty="0" smtClean="0"/>
              <a:t>Large </a:t>
            </a:r>
            <a:r>
              <a:rPr lang="de-DE" dirty="0" err="1" smtClean="0"/>
              <a:t>point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diffuse </a:t>
            </a:r>
            <a:r>
              <a:rPr lang="de-DE" dirty="0" err="1" smtClean="0"/>
              <a:t>sources</a:t>
            </a:r>
            <a:endParaRPr lang="de-DE" dirty="0" smtClean="0"/>
          </a:p>
          <a:p>
            <a:r>
              <a:rPr lang="de-DE" dirty="0" err="1" smtClean="0"/>
              <a:t>Methods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EEA/EMEP </a:t>
            </a:r>
            <a:r>
              <a:rPr lang="de-DE" dirty="0" err="1" smtClean="0"/>
              <a:t>Guidebook</a:t>
            </a:r>
            <a:r>
              <a:rPr lang="de-DE" dirty="0" smtClean="0"/>
              <a:t> on Emission </a:t>
            </a:r>
            <a:r>
              <a:rPr lang="de-DE" dirty="0" err="1" smtClean="0"/>
              <a:t>Inventories</a:t>
            </a:r>
            <a:endParaRPr lang="de-DE" dirty="0" smtClean="0"/>
          </a:p>
          <a:p>
            <a:r>
              <a:rPr lang="de-DE" dirty="0" err="1" smtClean="0"/>
              <a:t>Combination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point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diffuse </a:t>
            </a:r>
            <a:r>
              <a:rPr lang="de-DE" dirty="0" err="1" smtClean="0"/>
              <a:t>sources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/>
          <a:lstStyle/>
          <a:p>
            <a:r>
              <a:rPr lang="de-DE" dirty="0" smtClean="0"/>
              <a:t>Diffuse </a:t>
            </a:r>
            <a:r>
              <a:rPr lang="de-DE" dirty="0" err="1" smtClean="0"/>
              <a:t>sources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Area/diffuse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include</a:t>
            </a:r>
            <a:r>
              <a:rPr lang="de-DE" dirty="0" smtClean="0"/>
              <a:t> a </a:t>
            </a:r>
            <a:r>
              <a:rPr lang="de-DE" dirty="0" err="1" smtClean="0"/>
              <a:t>lot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installations</a:t>
            </a:r>
            <a:r>
              <a:rPr lang="de-DE" dirty="0" smtClean="0"/>
              <a:t> </a:t>
            </a:r>
            <a:r>
              <a:rPr lang="de-DE" dirty="0" err="1" smtClean="0"/>
              <a:t>without</a:t>
            </a:r>
            <a:r>
              <a:rPr lang="de-DE" dirty="0" smtClean="0"/>
              <a:t> </a:t>
            </a:r>
            <a:r>
              <a:rPr lang="de-DE" dirty="0" err="1" smtClean="0"/>
              <a:t>knowledge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location</a:t>
            </a:r>
            <a:r>
              <a:rPr lang="de-DE" dirty="0" smtClean="0"/>
              <a:t>, e.g.:</a:t>
            </a:r>
          </a:p>
          <a:p>
            <a:pPr marL="0" indent="0"/>
            <a:r>
              <a:rPr lang="de-DE" dirty="0" smtClean="0"/>
              <a:t> Residential </a:t>
            </a:r>
            <a:r>
              <a:rPr lang="de-DE" dirty="0" err="1" smtClean="0"/>
              <a:t>combustion</a:t>
            </a:r>
            <a:r>
              <a:rPr lang="de-DE" dirty="0" smtClean="0"/>
              <a:t> (</a:t>
            </a:r>
            <a:r>
              <a:rPr lang="de-DE" dirty="0" err="1" smtClean="0"/>
              <a:t>heatings</a:t>
            </a:r>
            <a:r>
              <a:rPr lang="de-DE" dirty="0" smtClean="0"/>
              <a:t>)</a:t>
            </a:r>
          </a:p>
          <a:p>
            <a:pPr marL="0" indent="0"/>
            <a:r>
              <a:rPr lang="de-DE" dirty="0" smtClean="0"/>
              <a:t> Commercial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Institutional</a:t>
            </a:r>
            <a:r>
              <a:rPr lang="de-DE" dirty="0" smtClean="0"/>
              <a:t> </a:t>
            </a:r>
            <a:r>
              <a:rPr lang="de-DE" dirty="0" err="1" smtClean="0"/>
              <a:t>combustion</a:t>
            </a:r>
            <a:r>
              <a:rPr lang="de-DE" dirty="0" smtClean="0"/>
              <a:t> (</a:t>
            </a:r>
            <a:r>
              <a:rPr lang="de-DE" dirty="0" err="1" smtClean="0"/>
              <a:t>heatings</a:t>
            </a:r>
            <a:r>
              <a:rPr lang="de-DE" dirty="0" smtClean="0"/>
              <a:t>)</a:t>
            </a:r>
          </a:p>
          <a:p>
            <a:pPr marL="0" indent="0"/>
            <a:r>
              <a:rPr lang="de-DE" dirty="0" smtClean="0"/>
              <a:t> Transport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mobile </a:t>
            </a:r>
            <a:r>
              <a:rPr lang="de-DE" dirty="0" err="1" smtClean="0"/>
              <a:t>machinery</a:t>
            </a:r>
            <a:endParaRPr lang="de-DE" dirty="0" smtClean="0"/>
          </a:p>
          <a:p>
            <a:pPr marL="0" indent="0"/>
            <a:r>
              <a:rPr lang="de-DE" dirty="0" smtClean="0"/>
              <a:t> Small </a:t>
            </a:r>
            <a:r>
              <a:rPr lang="de-DE" dirty="0" err="1" smtClean="0"/>
              <a:t>industrial</a:t>
            </a:r>
            <a:r>
              <a:rPr lang="de-DE" dirty="0" smtClean="0"/>
              <a:t> </a:t>
            </a:r>
            <a:r>
              <a:rPr lang="de-DE" dirty="0" err="1" smtClean="0"/>
              <a:t>boilers</a:t>
            </a:r>
            <a:r>
              <a:rPr lang="de-DE" dirty="0" smtClean="0"/>
              <a:t> &lt; 50 </a:t>
            </a:r>
            <a:r>
              <a:rPr lang="de-DE" dirty="0" err="1" smtClean="0"/>
              <a:t>MW</a:t>
            </a:r>
            <a:r>
              <a:rPr lang="de-DE" baseline="-25000" dirty="0" err="1" smtClean="0"/>
              <a:t>th</a:t>
            </a:r>
            <a:endParaRPr lang="de-DE" baseline="-25000" dirty="0" smtClean="0"/>
          </a:p>
          <a:p>
            <a:pPr marL="0" indent="0"/>
            <a:r>
              <a:rPr lang="de-DE" dirty="0" smtClean="0"/>
              <a:t> Solvent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Product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endParaRPr lang="de-DE" dirty="0" smtClean="0"/>
          </a:p>
          <a:p>
            <a:pPr marL="0" indent="0"/>
            <a:r>
              <a:rPr lang="de-DE" baseline="-25000" dirty="0" smtClean="0"/>
              <a:t> </a:t>
            </a:r>
            <a:r>
              <a:rPr lang="de-DE" dirty="0" err="1" smtClean="0"/>
              <a:t>Agriculture</a:t>
            </a:r>
            <a:endParaRPr lang="de-DE" dirty="0" smtClean="0"/>
          </a:p>
          <a:p>
            <a:pPr marL="0" indent="0"/>
            <a:r>
              <a:rPr lang="de-DE" baseline="-25000" dirty="0" smtClean="0"/>
              <a:t> </a:t>
            </a:r>
            <a:r>
              <a:rPr lang="de-DE" dirty="0" smtClean="0"/>
              <a:t>Other </a:t>
            </a:r>
            <a:r>
              <a:rPr lang="de-DE" dirty="0" err="1" smtClean="0"/>
              <a:t>Fugitive</a:t>
            </a:r>
            <a:r>
              <a:rPr lang="de-DE" dirty="0" smtClean="0"/>
              <a:t> (VOC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Particulates</a:t>
            </a:r>
            <a:r>
              <a:rPr lang="de-DE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/>
          <a:lstStyle/>
          <a:p>
            <a:r>
              <a:rPr lang="de-DE" dirty="0" smtClean="0"/>
              <a:t>Large </a:t>
            </a:r>
            <a:r>
              <a:rPr lang="de-DE" dirty="0" err="1" smtClean="0"/>
              <a:t>point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(LPS) (1)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Large </a:t>
            </a:r>
            <a:r>
              <a:rPr lang="de-DE" dirty="0" err="1" smtClean="0"/>
              <a:t>point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specified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their</a:t>
            </a:r>
            <a:r>
              <a:rPr lang="de-DE" dirty="0" smtClean="0"/>
              <a:t> </a:t>
            </a:r>
            <a:r>
              <a:rPr lang="de-DE" dirty="0" err="1" smtClean="0"/>
              <a:t>capacity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contribute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a high </a:t>
            </a:r>
            <a:r>
              <a:rPr lang="de-DE" dirty="0" err="1" smtClean="0"/>
              <a:t>share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total national </a:t>
            </a:r>
            <a:r>
              <a:rPr lang="de-DE" dirty="0" err="1" smtClean="0"/>
              <a:t>production</a:t>
            </a:r>
            <a:r>
              <a:rPr lang="de-DE" dirty="0" smtClean="0"/>
              <a:t> </a:t>
            </a:r>
            <a:r>
              <a:rPr lang="de-DE" dirty="0" err="1" smtClean="0"/>
              <a:t>capacity</a:t>
            </a:r>
            <a:r>
              <a:rPr lang="de-DE" dirty="0" smtClean="0"/>
              <a:t> (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90%). </a:t>
            </a:r>
            <a:r>
              <a:rPr lang="de-DE" dirty="0" err="1" smtClean="0"/>
              <a:t>Smaller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considered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diffuse </a:t>
            </a:r>
            <a:r>
              <a:rPr lang="de-DE" dirty="0" err="1" smtClean="0"/>
              <a:t>sources</a:t>
            </a:r>
            <a:r>
              <a:rPr lang="de-DE" dirty="0"/>
              <a:t>.</a:t>
            </a:r>
            <a:endParaRPr lang="de-DE" dirty="0" smtClean="0"/>
          </a:p>
          <a:p>
            <a:r>
              <a:rPr lang="de-DE" dirty="0" err="1" smtClean="0"/>
              <a:t>Because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high </a:t>
            </a:r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 smtClean="0"/>
              <a:t>contribution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location</a:t>
            </a:r>
            <a:r>
              <a:rPr lang="de-DE" dirty="0" smtClean="0"/>
              <a:t> (</a:t>
            </a:r>
            <a:r>
              <a:rPr lang="de-DE" dirty="0" err="1" smtClean="0"/>
              <a:t>long</a:t>
            </a:r>
            <a:r>
              <a:rPr lang="de-DE" dirty="0" smtClean="0"/>
              <a:t>/</a:t>
            </a:r>
            <a:r>
              <a:rPr lang="de-DE" dirty="0" err="1" smtClean="0"/>
              <a:t>lat</a:t>
            </a:r>
            <a:r>
              <a:rPr lang="de-DE" dirty="0" smtClean="0"/>
              <a:t> </a:t>
            </a:r>
            <a:r>
              <a:rPr lang="de-DE" dirty="0" err="1" smtClean="0"/>
              <a:t>coordinates</a:t>
            </a:r>
            <a:r>
              <a:rPr lang="de-DE" dirty="0" smtClean="0"/>
              <a:t>)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stack</a:t>
            </a:r>
            <a:r>
              <a:rPr lang="de-DE" dirty="0" smtClean="0"/>
              <a:t> </a:t>
            </a:r>
            <a:r>
              <a:rPr lang="de-DE" dirty="0" err="1" smtClean="0"/>
              <a:t>height</a:t>
            </a:r>
            <a:r>
              <a:rPr lang="de-DE" dirty="0"/>
              <a:t> </a:t>
            </a:r>
            <a:r>
              <a:rPr lang="de-DE" dirty="0" smtClean="0"/>
              <a:t>(EMEP </a:t>
            </a:r>
            <a:r>
              <a:rPr lang="de-DE" dirty="0" err="1" smtClean="0"/>
              <a:t>defines</a:t>
            </a:r>
            <a:r>
              <a:rPr lang="de-DE" dirty="0" smtClean="0"/>
              <a:t> </a:t>
            </a:r>
            <a:r>
              <a:rPr lang="de-DE" dirty="0" err="1" smtClean="0"/>
              <a:t>height</a:t>
            </a:r>
            <a:r>
              <a:rPr lang="de-DE" dirty="0" smtClean="0"/>
              <a:t> </a:t>
            </a:r>
            <a:r>
              <a:rPr lang="de-DE" dirty="0" err="1" smtClean="0"/>
              <a:t>classes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&gt;200 m)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needed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FF0000"/>
                </a:solidFill>
              </a:rPr>
              <a:t>air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quality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models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When</a:t>
            </a:r>
            <a:r>
              <a:rPr lang="de-DE" dirty="0" smtClean="0"/>
              <a:t> </a:t>
            </a:r>
            <a:r>
              <a:rPr lang="de-DE" dirty="0" err="1" smtClean="0"/>
              <a:t>dealing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point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FF0000"/>
                </a:solidFill>
              </a:rPr>
              <a:t>double </a:t>
            </a:r>
            <a:r>
              <a:rPr lang="de-DE" dirty="0" err="1" smtClean="0">
                <a:solidFill>
                  <a:srgbClr val="FF0000"/>
                </a:solidFill>
              </a:rPr>
              <a:t>counting</a:t>
            </a:r>
            <a:r>
              <a:rPr lang="de-DE" dirty="0" smtClean="0">
                <a:solidFill>
                  <a:srgbClr val="FF0000"/>
                </a:solidFill>
              </a:rPr>
              <a:t> must </a:t>
            </a:r>
            <a:r>
              <a:rPr lang="de-DE" dirty="0" err="1" smtClean="0">
                <a:solidFill>
                  <a:srgbClr val="FF0000"/>
                </a:solidFill>
              </a:rPr>
              <a:t>be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avoided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with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area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sources</a:t>
            </a:r>
            <a:r>
              <a:rPr lang="de-DE" dirty="0" smtClean="0">
                <a:solidFill>
                  <a:srgbClr val="FF0000"/>
                </a:solidFill>
              </a:rPr>
              <a:t>.</a:t>
            </a:r>
          </a:p>
          <a:p>
            <a:r>
              <a:rPr lang="de-DE" dirty="0" smtClean="0"/>
              <a:t>A </a:t>
            </a:r>
            <a:r>
              <a:rPr lang="de-DE" dirty="0" err="1" smtClean="0"/>
              <a:t>lot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legislation</a:t>
            </a:r>
            <a:r>
              <a:rPr lang="de-DE" dirty="0" smtClean="0"/>
              <a:t> (</a:t>
            </a:r>
            <a:r>
              <a:rPr lang="de-DE" dirty="0" err="1" smtClean="0"/>
              <a:t>directives</a:t>
            </a:r>
            <a:r>
              <a:rPr lang="de-DE" dirty="0" smtClean="0"/>
              <a:t>) </a:t>
            </a:r>
            <a:r>
              <a:rPr lang="de-DE" dirty="0" err="1" smtClean="0"/>
              <a:t>exists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takes</a:t>
            </a:r>
            <a:r>
              <a:rPr lang="de-DE" dirty="0" smtClean="0"/>
              <a:t> </a:t>
            </a:r>
            <a:r>
              <a:rPr lang="de-DE" dirty="0" err="1" smtClean="0"/>
              <a:t>focus</a:t>
            </a:r>
            <a:r>
              <a:rPr lang="de-DE" dirty="0" smtClean="0"/>
              <a:t> on LPS. </a:t>
            </a:r>
          </a:p>
          <a:p>
            <a:pPr lvl="1"/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/>
              <a:t>national, </a:t>
            </a:r>
            <a:r>
              <a:rPr lang="de-DE" dirty="0" err="1"/>
              <a:t>federation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UN </a:t>
            </a:r>
            <a:r>
              <a:rPr lang="de-DE" dirty="0" err="1"/>
              <a:t>level</a:t>
            </a:r>
            <a:endParaRPr lang="de-DE" dirty="0" smtClean="0"/>
          </a:p>
          <a:p>
            <a:pPr lvl="1"/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detailed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sometimes</a:t>
            </a:r>
            <a:r>
              <a:rPr lang="de-DE" dirty="0" smtClean="0"/>
              <a:t> ‚</a:t>
            </a:r>
            <a:r>
              <a:rPr lang="de-DE" dirty="0" err="1" smtClean="0"/>
              <a:t>tricky</a:t>
            </a:r>
            <a:r>
              <a:rPr lang="de-DE" dirty="0" smtClean="0"/>
              <a:t>‘ in a </a:t>
            </a:r>
            <a:r>
              <a:rPr lang="de-DE" dirty="0" err="1" smtClean="0"/>
              <a:t>technical</a:t>
            </a:r>
            <a:r>
              <a:rPr lang="de-DE" dirty="0" smtClean="0"/>
              <a:t> </a:t>
            </a:r>
            <a:r>
              <a:rPr lang="de-DE" dirty="0" err="1" smtClean="0"/>
              <a:t>way</a:t>
            </a:r>
            <a:r>
              <a:rPr lang="de-DE" dirty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sensitive </a:t>
            </a:r>
            <a:r>
              <a:rPr lang="de-DE" dirty="0" err="1" smtClean="0"/>
              <a:t>because</a:t>
            </a:r>
            <a:r>
              <a:rPr lang="de-DE" dirty="0" smtClean="0"/>
              <a:t> </a:t>
            </a:r>
            <a:r>
              <a:rPr lang="de-DE" dirty="0" err="1" smtClean="0"/>
              <a:t>economic</a:t>
            </a:r>
            <a:r>
              <a:rPr lang="de-DE" dirty="0" smtClean="0"/>
              <a:t> </a:t>
            </a:r>
            <a:r>
              <a:rPr lang="de-DE" dirty="0" err="1" smtClean="0"/>
              <a:t>interests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well</a:t>
            </a:r>
            <a:r>
              <a:rPr lang="de-DE" dirty="0" smtClean="0"/>
              <a:t> </a:t>
            </a:r>
            <a:r>
              <a:rPr lang="de-DE" dirty="0" err="1" smtClean="0"/>
              <a:t>organized</a:t>
            </a:r>
            <a:r>
              <a:rPr lang="de-DE" dirty="0" smtClean="0"/>
              <a:t> </a:t>
            </a:r>
            <a:r>
              <a:rPr lang="de-DE" dirty="0" err="1" smtClean="0"/>
              <a:t>industries</a:t>
            </a:r>
            <a:r>
              <a:rPr lang="de-DE" dirty="0" smtClean="0"/>
              <a:t>/</a:t>
            </a:r>
            <a:r>
              <a:rPr lang="de-DE" dirty="0" err="1" smtClean="0"/>
              <a:t>industrial</a:t>
            </a:r>
            <a:r>
              <a:rPr lang="de-DE" dirty="0" smtClean="0"/>
              <a:t> </a:t>
            </a:r>
            <a:r>
              <a:rPr lang="de-DE" dirty="0" err="1" smtClean="0"/>
              <a:t>associations</a:t>
            </a:r>
            <a:r>
              <a:rPr lang="de-DE" dirty="0" smtClean="0"/>
              <a:t>. </a:t>
            </a:r>
          </a:p>
          <a:p>
            <a:pPr lvl="1"/>
            <a:r>
              <a:rPr lang="de-DE" dirty="0" err="1" smtClean="0"/>
              <a:t>Legislation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consistent</a:t>
            </a:r>
            <a:r>
              <a:rPr lang="de-DE" dirty="0" smtClean="0"/>
              <a:t> but </a:t>
            </a:r>
            <a:r>
              <a:rPr lang="de-DE" dirty="0" err="1" smtClean="0"/>
              <a:t>industries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interested</a:t>
            </a:r>
            <a:r>
              <a:rPr lang="de-DE" dirty="0" smtClean="0"/>
              <a:t> in </a:t>
            </a:r>
            <a:r>
              <a:rPr lang="de-DE" dirty="0" err="1" smtClean="0"/>
              <a:t>harmonisation</a:t>
            </a:r>
            <a:r>
              <a:rPr lang="de-DE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/>
          <a:lstStyle/>
          <a:p>
            <a:r>
              <a:rPr lang="de-DE" dirty="0" smtClean="0"/>
              <a:t>Large </a:t>
            </a:r>
            <a:r>
              <a:rPr lang="de-DE" dirty="0" err="1" smtClean="0"/>
              <a:t>point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(LPS) (2)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 lnSpcReduction="10000"/>
          </a:bodyPr>
          <a:lstStyle/>
          <a:p>
            <a:r>
              <a:rPr lang="de-DE" dirty="0" err="1" smtClean="0"/>
              <a:t>Examples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detailed</a:t>
            </a:r>
            <a:r>
              <a:rPr lang="de-DE" dirty="0" smtClean="0"/>
              <a:t> </a:t>
            </a:r>
            <a:r>
              <a:rPr lang="de-DE" dirty="0" err="1" smtClean="0"/>
              <a:t>directives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IPPC (</a:t>
            </a:r>
            <a:r>
              <a:rPr lang="de-DE" dirty="0" err="1" smtClean="0"/>
              <a:t>integrated</a:t>
            </a:r>
            <a:r>
              <a:rPr lang="de-DE" dirty="0" smtClean="0"/>
              <a:t> </a:t>
            </a:r>
            <a:r>
              <a:rPr lang="de-DE" dirty="0" err="1" smtClean="0"/>
              <a:t>pollution</a:t>
            </a:r>
            <a:r>
              <a:rPr lang="de-DE" dirty="0" smtClean="0"/>
              <a:t> </a:t>
            </a:r>
            <a:r>
              <a:rPr lang="de-DE" dirty="0" err="1" smtClean="0"/>
              <a:t>prevention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control</a:t>
            </a:r>
            <a:r>
              <a:rPr lang="de-DE" dirty="0" smtClean="0"/>
              <a:t>) </a:t>
            </a:r>
            <a:r>
              <a:rPr lang="de-DE" dirty="0" err="1" smtClean="0"/>
              <a:t>and</a:t>
            </a:r>
            <a:r>
              <a:rPr lang="de-DE" dirty="0" smtClean="0"/>
              <a:t> IED (</a:t>
            </a:r>
            <a:r>
              <a:rPr lang="de-DE" dirty="0" err="1" smtClean="0"/>
              <a:t>industrial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directive</a:t>
            </a:r>
            <a:r>
              <a:rPr lang="de-DE" dirty="0" smtClean="0"/>
              <a:t>)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provide</a:t>
            </a:r>
            <a:r>
              <a:rPr lang="de-DE" dirty="0" smtClean="0"/>
              <a:t> </a:t>
            </a:r>
            <a:r>
              <a:rPr lang="de-DE" dirty="0" err="1" smtClean="0"/>
              <a:t>capacity</a:t>
            </a:r>
            <a:r>
              <a:rPr lang="de-DE" dirty="0" smtClean="0"/>
              <a:t> </a:t>
            </a:r>
            <a:r>
              <a:rPr lang="de-DE" dirty="0" err="1" smtClean="0"/>
              <a:t>thresholds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limit</a:t>
            </a:r>
            <a:r>
              <a:rPr lang="de-DE" dirty="0" smtClean="0"/>
              <a:t> </a:t>
            </a:r>
            <a:r>
              <a:rPr lang="de-DE" dirty="0" err="1" smtClean="0"/>
              <a:t>values</a:t>
            </a:r>
            <a:r>
              <a:rPr lang="de-DE" dirty="0" smtClean="0"/>
              <a:t> (ELVs), e.g.:</a:t>
            </a:r>
          </a:p>
          <a:p>
            <a:pPr lvl="1"/>
            <a:r>
              <a:rPr lang="de-DE" dirty="0" smtClean="0"/>
              <a:t>Powerplant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industrial</a:t>
            </a:r>
            <a:r>
              <a:rPr lang="de-DE" dirty="0" smtClean="0"/>
              <a:t> </a:t>
            </a:r>
            <a:r>
              <a:rPr lang="de-DE" dirty="0" err="1" smtClean="0"/>
              <a:t>boilers</a:t>
            </a:r>
            <a:r>
              <a:rPr lang="de-DE" dirty="0" smtClean="0"/>
              <a:t> &gt;= 50 </a:t>
            </a:r>
            <a:r>
              <a:rPr lang="de-DE" dirty="0" err="1" smtClean="0"/>
              <a:t>MW</a:t>
            </a:r>
            <a:r>
              <a:rPr lang="de-DE" baseline="-25000" dirty="0" err="1" smtClean="0"/>
              <a:t>th</a:t>
            </a:r>
            <a:r>
              <a:rPr lang="de-DE" baseline="-25000" dirty="0" smtClean="0"/>
              <a:t>.</a:t>
            </a:r>
            <a:endParaRPr lang="de-DE" dirty="0" smtClean="0"/>
          </a:p>
          <a:p>
            <a:pPr lvl="1"/>
            <a:r>
              <a:rPr lang="de-DE" dirty="0" smtClean="0"/>
              <a:t>Iron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steel</a:t>
            </a:r>
            <a:r>
              <a:rPr lang="de-DE" dirty="0" smtClean="0"/>
              <a:t>, </a:t>
            </a:r>
            <a:r>
              <a:rPr lang="de-DE" dirty="0" err="1" smtClean="0"/>
              <a:t>cement</a:t>
            </a:r>
            <a:r>
              <a:rPr lang="de-DE" dirty="0" smtClean="0"/>
              <a:t>, </a:t>
            </a:r>
            <a:r>
              <a:rPr lang="de-DE" dirty="0" err="1" smtClean="0"/>
              <a:t>lime</a:t>
            </a:r>
            <a:r>
              <a:rPr lang="de-DE" dirty="0" smtClean="0"/>
              <a:t>, </a:t>
            </a:r>
            <a:r>
              <a:rPr lang="de-DE" dirty="0" err="1" smtClean="0"/>
              <a:t>glass</a:t>
            </a:r>
            <a:r>
              <a:rPr lang="de-DE" dirty="0" smtClean="0"/>
              <a:t> </a:t>
            </a:r>
            <a:r>
              <a:rPr lang="de-DE" dirty="0" err="1" smtClean="0"/>
              <a:t>manufacturing</a:t>
            </a:r>
            <a:r>
              <a:rPr lang="de-DE" dirty="0" smtClean="0"/>
              <a:t> </a:t>
            </a:r>
            <a:r>
              <a:rPr lang="de-DE" dirty="0" err="1" smtClean="0"/>
              <a:t>plants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exceed</a:t>
            </a:r>
            <a:r>
              <a:rPr lang="de-DE" dirty="0" smtClean="0"/>
              <a:t> a </a:t>
            </a:r>
            <a:r>
              <a:rPr lang="de-DE" dirty="0" err="1" smtClean="0"/>
              <a:t>daily</a:t>
            </a:r>
            <a:r>
              <a:rPr lang="de-DE" dirty="0" smtClean="0"/>
              <a:t>/</a:t>
            </a:r>
            <a:r>
              <a:rPr lang="de-DE" dirty="0" err="1" smtClean="0"/>
              <a:t>yearly</a:t>
            </a:r>
            <a:r>
              <a:rPr lang="de-DE" dirty="0" smtClean="0"/>
              <a:t> </a:t>
            </a:r>
            <a:r>
              <a:rPr lang="de-DE" dirty="0" err="1" smtClean="0"/>
              <a:t>production</a:t>
            </a:r>
            <a:r>
              <a:rPr lang="de-DE" dirty="0" smtClean="0"/>
              <a:t> </a:t>
            </a:r>
            <a:r>
              <a:rPr lang="de-DE" dirty="0" err="1" smtClean="0"/>
              <a:t>threshold</a:t>
            </a:r>
            <a:r>
              <a:rPr lang="de-DE" dirty="0" smtClean="0"/>
              <a:t>.</a:t>
            </a:r>
          </a:p>
          <a:p>
            <a:pPr lvl="1"/>
            <a:r>
              <a:rPr lang="de-DE" dirty="0" smtClean="0"/>
              <a:t>All </a:t>
            </a:r>
            <a:r>
              <a:rPr lang="de-DE" dirty="0" err="1" smtClean="0"/>
              <a:t>oil</a:t>
            </a:r>
            <a:r>
              <a:rPr lang="de-DE" dirty="0" smtClean="0"/>
              <a:t> </a:t>
            </a:r>
            <a:r>
              <a:rPr lang="de-DE" dirty="0" err="1" smtClean="0"/>
              <a:t>refineries</a:t>
            </a:r>
            <a:endParaRPr lang="de-DE" dirty="0" smtClean="0"/>
          </a:p>
          <a:p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main</a:t>
            </a:r>
            <a:r>
              <a:rPr lang="de-DE" dirty="0" smtClean="0"/>
              <a:t> </a:t>
            </a:r>
            <a:r>
              <a:rPr lang="de-DE" dirty="0" err="1" smtClean="0"/>
              <a:t>pollutants</a:t>
            </a:r>
            <a:r>
              <a:rPr lang="de-DE" dirty="0" smtClean="0"/>
              <a:t> (CO, NOX, SO2, </a:t>
            </a:r>
            <a:r>
              <a:rPr lang="de-DE" dirty="0" err="1" smtClean="0"/>
              <a:t>Dust</a:t>
            </a:r>
            <a:r>
              <a:rPr lang="de-DE" dirty="0" smtClean="0"/>
              <a:t>)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calculated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means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continuous</a:t>
            </a:r>
            <a:r>
              <a:rPr lang="de-DE" dirty="0" smtClean="0"/>
              <a:t> </a:t>
            </a:r>
            <a:r>
              <a:rPr lang="de-DE" dirty="0" err="1" smtClean="0"/>
              <a:t>measurements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flue</a:t>
            </a:r>
            <a:r>
              <a:rPr lang="de-DE" dirty="0" smtClean="0"/>
              <a:t> gas </a:t>
            </a:r>
            <a:r>
              <a:rPr lang="de-DE" dirty="0" err="1" smtClean="0"/>
              <a:t>concentrations</a:t>
            </a:r>
            <a:r>
              <a:rPr lang="de-DE" dirty="0" smtClean="0"/>
              <a:t> (</a:t>
            </a:r>
            <a:r>
              <a:rPr lang="de-DE" dirty="0" err="1" smtClean="0"/>
              <a:t>e.g</a:t>
            </a:r>
            <a:r>
              <a:rPr lang="de-DE" dirty="0" smtClean="0"/>
              <a:t> mg</a:t>
            </a:r>
            <a:r>
              <a:rPr lang="de-DE" dirty="0"/>
              <a:t> </a:t>
            </a:r>
            <a:r>
              <a:rPr lang="de-DE" dirty="0" smtClean="0"/>
              <a:t>NO</a:t>
            </a:r>
            <a:r>
              <a:rPr lang="de-DE" baseline="-25000" dirty="0" smtClean="0"/>
              <a:t>2</a:t>
            </a:r>
            <a:r>
              <a:rPr lang="de-DE" dirty="0" smtClean="0"/>
              <a:t>/Nm3 </a:t>
            </a:r>
            <a:r>
              <a:rPr lang="de-DE" dirty="0" err="1" smtClean="0"/>
              <a:t>flue</a:t>
            </a:r>
            <a:r>
              <a:rPr lang="de-DE" dirty="0" smtClean="0"/>
              <a:t> gas)</a:t>
            </a:r>
          </a:p>
          <a:p>
            <a:pPr lvl="1"/>
            <a:r>
              <a:rPr lang="de-DE" dirty="0" smtClean="0"/>
              <a:t>Standards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measurement</a:t>
            </a:r>
            <a:r>
              <a:rPr lang="de-DE" dirty="0" smtClean="0"/>
              <a:t> </a:t>
            </a:r>
            <a:r>
              <a:rPr lang="de-DE" dirty="0" err="1" smtClean="0"/>
              <a:t>methods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calculation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must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defined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legislation</a:t>
            </a:r>
            <a:r>
              <a:rPr lang="de-DE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252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4000"/>
            <a:ext cx="8229600" cy="713779"/>
          </a:xfrm>
        </p:spPr>
        <p:txBody>
          <a:bodyPr/>
          <a:lstStyle/>
          <a:p>
            <a:r>
              <a:rPr lang="de-DE" dirty="0" smtClean="0"/>
              <a:t>Large </a:t>
            </a:r>
            <a:r>
              <a:rPr lang="de-DE" dirty="0" err="1" smtClean="0"/>
              <a:t>point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(LPS) (3)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46F0-BA93-4699-83A0-D6120B23834D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457200" y="1757779"/>
            <a:ext cx="8229599" cy="4216893"/>
          </a:xfrm>
        </p:spPr>
        <p:txBody>
          <a:bodyPr>
            <a:normAutofit/>
          </a:bodyPr>
          <a:lstStyle/>
          <a:p>
            <a:r>
              <a:rPr lang="de-DE" dirty="0" err="1" smtClean="0"/>
              <a:t>Verification</a:t>
            </a:r>
            <a:r>
              <a:rPr lang="de-DE" dirty="0" smtClean="0"/>
              <a:t> (</a:t>
            </a:r>
            <a:r>
              <a:rPr lang="de-DE" dirty="0" smtClean="0">
                <a:solidFill>
                  <a:srgbClr val="FF0000"/>
                </a:solidFill>
              </a:rPr>
              <a:t>QA/QC</a:t>
            </a:r>
            <a:r>
              <a:rPr lang="de-DE" dirty="0" smtClean="0"/>
              <a:t>)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reported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needed</a:t>
            </a:r>
            <a:endParaRPr lang="de-DE" dirty="0" smtClean="0"/>
          </a:p>
          <a:p>
            <a:pPr lvl="1"/>
            <a:r>
              <a:rPr lang="de-DE" dirty="0" err="1" smtClean="0"/>
              <a:t>Capacity</a:t>
            </a:r>
            <a:r>
              <a:rPr lang="de-DE" dirty="0" smtClean="0"/>
              <a:t>, </a:t>
            </a:r>
            <a:r>
              <a:rPr lang="de-DE" dirty="0" err="1" smtClean="0"/>
              <a:t>fuel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process</a:t>
            </a:r>
            <a:r>
              <a:rPr lang="de-DE" dirty="0" smtClean="0"/>
              <a:t> material </a:t>
            </a:r>
            <a:r>
              <a:rPr lang="de-DE" dirty="0" err="1" smtClean="0"/>
              <a:t>input</a:t>
            </a:r>
            <a:r>
              <a:rPr lang="de-DE" dirty="0" smtClean="0"/>
              <a:t>/</a:t>
            </a:r>
            <a:r>
              <a:rPr lang="de-DE" dirty="0" err="1" smtClean="0"/>
              <a:t>output</a:t>
            </a:r>
            <a:r>
              <a:rPr lang="de-DE" dirty="0" smtClean="0"/>
              <a:t> must </a:t>
            </a:r>
            <a:r>
              <a:rPr lang="de-DE" dirty="0" err="1" smtClean="0"/>
              <a:t>always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collected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.</a:t>
            </a:r>
          </a:p>
          <a:p>
            <a:pPr lvl="1"/>
            <a:r>
              <a:rPr lang="de-DE" dirty="0" err="1" smtClean="0"/>
              <a:t>Calculation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implied</a:t>
            </a:r>
            <a:r>
              <a:rPr lang="de-DE" dirty="0" smtClean="0"/>
              <a:t> </a:t>
            </a:r>
            <a:r>
              <a:rPr lang="de-DE" dirty="0" err="1" smtClean="0"/>
              <a:t>emissions</a:t>
            </a:r>
            <a:r>
              <a:rPr lang="de-DE" dirty="0" smtClean="0"/>
              <a:t> </a:t>
            </a:r>
            <a:r>
              <a:rPr lang="de-DE" dirty="0" err="1" smtClean="0"/>
              <a:t>factor</a:t>
            </a:r>
            <a:r>
              <a:rPr lang="de-DE" dirty="0" smtClean="0"/>
              <a:t> </a:t>
            </a:r>
            <a:r>
              <a:rPr lang="de-DE" dirty="0" err="1" smtClean="0"/>
              <a:t>over</a:t>
            </a:r>
            <a:r>
              <a:rPr lang="de-DE" dirty="0" smtClean="0"/>
              <a:t> time </a:t>
            </a:r>
            <a:r>
              <a:rPr lang="de-DE" dirty="0" err="1" smtClean="0"/>
              <a:t>series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comparison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plants</a:t>
            </a:r>
            <a:r>
              <a:rPr lang="de-DE" dirty="0" smtClean="0"/>
              <a:t>, national </a:t>
            </a:r>
            <a:r>
              <a:rPr lang="de-DE" dirty="0" err="1" smtClean="0"/>
              <a:t>studies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guidebook</a:t>
            </a:r>
            <a:r>
              <a:rPr lang="de-DE" dirty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countries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highly</a:t>
            </a:r>
            <a:r>
              <a:rPr lang="de-DE" dirty="0" smtClean="0"/>
              <a:t> </a:t>
            </a:r>
            <a:r>
              <a:rPr lang="de-DE" dirty="0" err="1" smtClean="0"/>
              <a:t>recommended</a:t>
            </a:r>
            <a:r>
              <a:rPr lang="de-DE" dirty="0" smtClean="0"/>
              <a:t> but </a:t>
            </a:r>
            <a:r>
              <a:rPr lang="de-DE" dirty="0" err="1" smtClean="0">
                <a:solidFill>
                  <a:srgbClr val="FF0000"/>
                </a:solidFill>
              </a:rPr>
              <a:t>needs</a:t>
            </a:r>
            <a:r>
              <a:rPr lang="de-DE" dirty="0" smtClean="0">
                <a:solidFill>
                  <a:srgbClr val="FF0000"/>
                </a:solidFill>
              </a:rPr>
              <a:t> a </a:t>
            </a:r>
            <a:r>
              <a:rPr lang="de-DE" dirty="0" err="1" smtClean="0">
                <a:solidFill>
                  <a:srgbClr val="FF0000"/>
                </a:solidFill>
              </a:rPr>
              <a:t>lot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of</a:t>
            </a:r>
            <a:r>
              <a:rPr lang="de-DE" dirty="0" smtClean="0">
                <a:solidFill>
                  <a:srgbClr val="FF0000"/>
                </a:solidFill>
              </a:rPr>
              <a:t>  </a:t>
            </a:r>
            <a:r>
              <a:rPr lang="de-DE" dirty="0" err="1" smtClean="0">
                <a:solidFill>
                  <a:srgbClr val="FF0000"/>
                </a:solidFill>
              </a:rPr>
              <a:t>resources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for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inventory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compilers</a:t>
            </a:r>
            <a:r>
              <a:rPr lang="de-DE" dirty="0"/>
              <a:t> </a:t>
            </a:r>
            <a:r>
              <a:rPr lang="de-DE" dirty="0" err="1" smtClean="0"/>
              <a:t>including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FF0000"/>
                </a:solidFill>
              </a:rPr>
              <a:t>documentation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and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review</a:t>
            </a:r>
            <a:r>
              <a:rPr lang="de-DE" dirty="0" smtClean="0">
                <a:solidFill>
                  <a:srgbClr val="FF0000"/>
                </a:solidFill>
              </a:rPr>
              <a:t> (</a:t>
            </a:r>
            <a:r>
              <a:rPr lang="de-DE" dirty="0" err="1" smtClean="0">
                <a:solidFill>
                  <a:srgbClr val="FF0000"/>
                </a:solidFill>
              </a:rPr>
              <a:t>Inventory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report</a:t>
            </a:r>
            <a:r>
              <a:rPr lang="de-DE" dirty="0" smtClean="0"/>
              <a:t>).</a:t>
            </a:r>
          </a:p>
          <a:p>
            <a:pPr lvl="1"/>
            <a:r>
              <a:rPr lang="de-DE" dirty="0" smtClean="0"/>
              <a:t>A </a:t>
            </a:r>
            <a:r>
              <a:rPr lang="de-DE" dirty="0" err="1" smtClean="0"/>
              <a:t>comparision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reported</a:t>
            </a:r>
            <a:r>
              <a:rPr lang="de-DE" dirty="0" smtClean="0"/>
              <a:t> </a:t>
            </a:r>
            <a:r>
              <a:rPr lang="de-DE" dirty="0" err="1" smtClean="0"/>
              <a:t>concentrations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emission</a:t>
            </a:r>
            <a:r>
              <a:rPr lang="de-DE" dirty="0" smtClean="0"/>
              <a:t> </a:t>
            </a:r>
            <a:r>
              <a:rPr lang="de-DE" dirty="0" err="1" smtClean="0"/>
              <a:t>limit</a:t>
            </a:r>
            <a:r>
              <a:rPr lang="de-DE" dirty="0" smtClean="0"/>
              <a:t> </a:t>
            </a:r>
            <a:r>
              <a:rPr lang="de-DE" dirty="0" err="1" smtClean="0"/>
              <a:t>values</a:t>
            </a:r>
            <a:r>
              <a:rPr lang="de-DE" dirty="0" smtClean="0"/>
              <a:t> (ELVs)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directives</a:t>
            </a:r>
            <a:r>
              <a:rPr lang="de-DE" dirty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recommended</a:t>
            </a:r>
            <a:r>
              <a:rPr lang="de-DE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5912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-Umweltbundesamt">
  <a:themeElements>
    <a:clrScheme name="Umweltbundesamt">
      <a:dk1>
        <a:sysClr val="windowText" lastClr="000000"/>
      </a:dk1>
      <a:lt1>
        <a:sysClr val="window" lastClr="FFFFFF"/>
      </a:lt1>
      <a:dk2>
        <a:srgbClr val="008080"/>
      </a:dk2>
      <a:lt2>
        <a:srgbClr val="BFDFDF"/>
      </a:lt2>
      <a:accent1>
        <a:srgbClr val="7FBFBF"/>
      </a:accent1>
      <a:accent2>
        <a:srgbClr val="40A0A0"/>
      </a:accent2>
      <a:accent3>
        <a:srgbClr val="B2011D"/>
      </a:accent3>
      <a:accent4>
        <a:srgbClr val="722635"/>
      </a:accent4>
      <a:accent5>
        <a:srgbClr val="00A3DA"/>
      </a:accent5>
      <a:accent6>
        <a:srgbClr val="025277"/>
      </a:accent6>
      <a:hlink>
        <a:srgbClr val="008080"/>
      </a:hlink>
      <a:folHlink>
        <a:srgbClr val="008080"/>
      </a:folHlink>
    </a:clrScheme>
    <a:fontScheme name="Umweltbundesam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1728</Words>
  <Application>Microsoft Office PowerPoint</Application>
  <PresentationFormat>Экран (4:3)</PresentationFormat>
  <Paragraphs>244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PPT-Umweltbundesamt</vt:lpstr>
      <vt:lpstr>Air Emissions from  Stationary Fuel Combustion</vt:lpstr>
      <vt:lpstr>Content</vt:lpstr>
      <vt:lpstr>Key categories</vt:lpstr>
      <vt:lpstr>Allocation of emissions</vt:lpstr>
      <vt:lpstr>Characterization of emission sources</vt:lpstr>
      <vt:lpstr>Diffuse sources</vt:lpstr>
      <vt:lpstr>Large point sources (LPS) (1)</vt:lpstr>
      <vt:lpstr>Large point sources (LPS) (2)</vt:lpstr>
      <vt:lpstr>Large point sources (LPS) (3)</vt:lpstr>
      <vt:lpstr>Methodologies for area sources</vt:lpstr>
      <vt:lpstr>Tier 1 method</vt:lpstr>
      <vt:lpstr>Tier 2 method (1)</vt:lpstr>
      <vt:lpstr>Tier 2 method (2)</vt:lpstr>
      <vt:lpstr>Industries vs. Diffuse sources </vt:lpstr>
      <vt:lpstr>Process emissions</vt:lpstr>
      <vt:lpstr>Example – calculate SO2 emissions</vt:lpstr>
      <vt:lpstr>EMEP/EEA EI Guidebook (1)</vt:lpstr>
      <vt:lpstr>EMEP/EEA EI Guidebook (2)</vt:lpstr>
      <vt:lpstr>Tier 1 - Example</vt:lpstr>
      <vt:lpstr>Austrian Experience</vt:lpstr>
      <vt:lpstr>Use of energy statistics - Units</vt:lpstr>
      <vt:lpstr>Energy statistics (1)</vt:lpstr>
      <vt:lpstr>Energy statistics (2)</vt:lpstr>
      <vt:lpstr>Energy statistics (3)</vt:lpstr>
      <vt:lpstr>Energy statistics (4)</vt:lpstr>
      <vt:lpstr>EUROSTAT/IEA Joint Questionnaires (1)</vt:lpstr>
      <vt:lpstr>EUROSTAT/IEA Joint Questionnaires (2)</vt:lpstr>
      <vt:lpstr>Contact &amp; Information</vt:lpstr>
    </vt:vector>
  </TitlesOfParts>
  <Company>Umweltbundesamt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kaitna</dc:creator>
  <cp:lastModifiedBy>Galina</cp:lastModifiedBy>
  <cp:revision>470</cp:revision>
  <dcterms:created xsi:type="dcterms:W3CDTF">2009-06-26T09:35:22Z</dcterms:created>
  <dcterms:modified xsi:type="dcterms:W3CDTF">2012-09-24T06:28:50Z</dcterms:modified>
</cp:coreProperties>
</file>