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notesMasterIdLst>
    <p:notesMasterId r:id="rId16"/>
  </p:notesMasterIdLst>
  <p:handoutMasterIdLst>
    <p:handoutMasterId r:id="rId17"/>
  </p:handoutMasterIdLst>
  <p:sldIdLst>
    <p:sldId id="256" r:id="rId2"/>
    <p:sldId id="273" r:id="rId3"/>
    <p:sldId id="297" r:id="rId4"/>
    <p:sldId id="298" r:id="rId5"/>
    <p:sldId id="299" r:id="rId6"/>
    <p:sldId id="303" r:id="rId7"/>
    <p:sldId id="300" r:id="rId8"/>
    <p:sldId id="304" r:id="rId9"/>
    <p:sldId id="302" r:id="rId10"/>
    <p:sldId id="305" r:id="rId11"/>
    <p:sldId id="279" r:id="rId12"/>
    <p:sldId id="306" r:id="rId13"/>
    <p:sldId id="301" r:id="rId14"/>
    <p:sldId id="257" r:id="rId15"/>
  </p:sldIdLst>
  <p:sldSz cx="9144000" cy="6858000" type="screen4x3"/>
  <p:notesSz cx="7099300" cy="102346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99" autoAdjust="0"/>
    <p:restoredTop sz="94653" autoAdjust="0"/>
  </p:normalViewPr>
  <p:slideViewPr>
    <p:cSldViewPr snapToGrid="0" snapToObjects="1">
      <p:cViewPr>
        <p:scale>
          <a:sx n="118" d="100"/>
          <a:sy n="118" d="100"/>
        </p:scale>
        <p:origin x="-1434" y="-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0D778FB0-B809-4625-8837-670B91F23258}" type="datetimeFigureOut">
              <a:rPr lang="de-DE" smtClean="0"/>
              <a:pPr/>
              <a:t>24.09.2012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A1198553-EEC4-4584-806D-33D5574C78D4}" type="slidenum">
              <a:rPr lang="de-DE" smtClean="0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072220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91FEC2C3-AD99-429D-BDED-BE5135982E17}" type="datetimeFigureOut">
              <a:rPr lang="de-DE" smtClean="0"/>
              <a:pPr/>
              <a:t>24.09.2012</a:t>
            </a:fld>
            <a:endParaRPr lang="de-AT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de-AT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4D781777-5DAA-4199-B7B3-71FD91CB0F34}" type="slidenum">
              <a:rPr lang="de-AT" smtClean="0"/>
              <a:pPr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5002214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 + Fließ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45958" y="1044000"/>
            <a:ext cx="8229600" cy="1144800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445958" y="2188799"/>
            <a:ext cx="8229600" cy="3656597"/>
          </a:xfrm>
          <a:prstGeom prst="rect">
            <a:avLst/>
          </a:prstGeom>
        </p:spPr>
        <p:txBody>
          <a:bodyPr/>
          <a:lstStyle>
            <a:lvl1pPr marL="0" indent="0" algn="l">
              <a:spcBef>
                <a:spcPts val="600"/>
              </a:spcBef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 smtClean="0"/>
              <a:t>Formatvorlage des Untertitelmasters durch Klicken bearbeiten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40758" y="5845397"/>
            <a:ext cx="2134800" cy="255600"/>
          </a:xfrm>
          <a:prstGeom prst="rect">
            <a:avLst/>
          </a:prstGeom>
        </p:spPr>
        <p:txBody>
          <a:bodyPr/>
          <a:lstStyle/>
          <a:p>
            <a:fld id="{2E6046F0-BA93-4699-83A0-D6120B23834D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+ Aufzähl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046F0-BA93-4699-83A0-D6120B23834D}" type="slidenum">
              <a:rPr lang="de-DE" smtClean="0"/>
              <a:pPr/>
              <a:t>‹#›</a:t>
            </a:fld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1"/>
          </p:nvPr>
        </p:nvSpPr>
        <p:spPr>
          <a:xfrm>
            <a:off x="457200" y="2187000"/>
            <a:ext cx="8229599" cy="3666688"/>
          </a:xfrm>
        </p:spPr>
        <p:txBody>
          <a:bodyPr/>
          <a:lstStyle/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+ Diagram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Titelmasterformat durch Klicken bearbeiten</a:t>
            </a:r>
            <a:endParaRPr lang="de-AT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046F0-BA93-4699-83A0-D6120B23834D}" type="slidenum">
              <a:rPr lang="de-DE" smtClean="0"/>
              <a:pPr/>
              <a:t>‹#›</a:t>
            </a:fld>
            <a:endParaRPr lang="de-DE"/>
          </a:p>
        </p:txBody>
      </p:sp>
      <p:sp>
        <p:nvSpPr>
          <p:cNvPr id="5" name="Diagrammplatzhalter 4"/>
          <p:cNvSpPr>
            <a:spLocks noGrp="1"/>
          </p:cNvSpPr>
          <p:nvPr>
            <p:ph type="chart" sz="quarter" idx="11"/>
          </p:nvPr>
        </p:nvSpPr>
        <p:spPr>
          <a:xfrm>
            <a:off x="457200" y="2187575"/>
            <a:ext cx="8229600" cy="3311525"/>
          </a:xfrm>
        </p:spPr>
        <p:txBody>
          <a:bodyPr/>
          <a:lstStyle/>
          <a:p>
            <a:endParaRPr lang="de-AT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228600" y="762000"/>
            <a:ext cx="8686800" cy="5346000"/>
          </a:xfrm>
          <a:prstGeom prst="rect">
            <a:avLst/>
          </a:prstGeom>
          <a:solidFill>
            <a:srgbClr val="E6E6E6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0" name="Titelplatzhalter 9"/>
          <p:cNvSpPr>
            <a:spLocks noGrp="1"/>
          </p:cNvSpPr>
          <p:nvPr>
            <p:ph type="title"/>
          </p:nvPr>
        </p:nvSpPr>
        <p:spPr>
          <a:xfrm>
            <a:off x="457200" y="10440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11" name="Textplatzhalter 10"/>
          <p:cNvSpPr>
            <a:spLocks noGrp="1"/>
          </p:cNvSpPr>
          <p:nvPr>
            <p:ph type="body" idx="1"/>
          </p:nvPr>
        </p:nvSpPr>
        <p:spPr>
          <a:xfrm>
            <a:off x="457200" y="2187000"/>
            <a:ext cx="8229600" cy="36666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12" name="Foliennummernplatzhalter 11"/>
          <p:cNvSpPr>
            <a:spLocks noGrp="1"/>
          </p:cNvSpPr>
          <p:nvPr>
            <p:ph type="sldNum" sz="quarter" idx="4"/>
          </p:nvPr>
        </p:nvSpPr>
        <p:spPr>
          <a:xfrm>
            <a:off x="6553200" y="5853688"/>
            <a:ext cx="2133600" cy="2543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6046F0-BA93-4699-83A0-D6120B23834D}" type="slidenum">
              <a:rPr lang="de-DE" smtClean="0"/>
              <a:pPr/>
              <a:t>‹#›</a:t>
            </a:fld>
            <a:endParaRPr lang="de-DE"/>
          </a:p>
        </p:txBody>
      </p:sp>
      <p:pic>
        <p:nvPicPr>
          <p:cNvPr id="1026" name="Picture 2" descr="\\Pcsrv3\organisation\756\Intern\01_CorporateDesign_neu_2009\Logo\Nachbau manu\JPG\Umweltbundesamt_RGB_TL-links_engl.jpg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59951" y="230351"/>
            <a:ext cx="4212917" cy="37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4000" indent="-324000" algn="l" defTabSz="914400" rtl="0" eaLnBrk="1" latinLnBrk="0" hangingPunct="1">
        <a:lnSpc>
          <a:spcPct val="110000"/>
        </a:lnSpc>
        <a:spcBef>
          <a:spcPts val="400"/>
        </a:spcBef>
        <a:buClr>
          <a:schemeClr val="tx2"/>
        </a:buClr>
        <a:buSzPct val="90000"/>
        <a:buFont typeface="Wingdings" pitchFamily="2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12000" indent="-288000" algn="l" defTabSz="914400" rtl="0" eaLnBrk="1" latinLnBrk="0" hangingPunct="1">
        <a:lnSpc>
          <a:spcPct val="110000"/>
        </a:lnSpc>
        <a:spcBef>
          <a:spcPts val="400"/>
        </a:spcBef>
        <a:buClr>
          <a:schemeClr val="tx2"/>
        </a:buClr>
        <a:buSzPct val="90000"/>
        <a:buFont typeface="Wingdings" pitchFamily="2" charset="2"/>
        <a:buChar char="n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900000" indent="-270000" algn="l" defTabSz="914400" rtl="0" eaLnBrk="1" latinLnBrk="0" hangingPunct="1">
        <a:lnSpc>
          <a:spcPct val="110000"/>
        </a:lnSpc>
        <a:spcBef>
          <a:spcPts val="400"/>
        </a:spcBef>
        <a:buClr>
          <a:schemeClr val="tx2"/>
        </a:buClr>
        <a:buSzPct val="90000"/>
        <a:buFont typeface="Wingdings" pitchFamily="2" charset="2"/>
        <a:buChar char="n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152000" indent="-252000" algn="l" defTabSz="914400" rtl="0" eaLnBrk="1" latinLnBrk="0" hangingPunct="1">
        <a:lnSpc>
          <a:spcPct val="110000"/>
        </a:lnSpc>
        <a:spcBef>
          <a:spcPts val="400"/>
        </a:spcBef>
        <a:buClr>
          <a:schemeClr val="tx2"/>
        </a:buClr>
        <a:buSzPct val="90000"/>
        <a:buFont typeface="Wingdings" pitchFamily="2" charset="2"/>
        <a:buChar char="n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404000" indent="-252000" algn="l" defTabSz="914400" rtl="0" eaLnBrk="1" latinLnBrk="0" hangingPunct="1">
        <a:lnSpc>
          <a:spcPct val="110000"/>
        </a:lnSpc>
        <a:spcBef>
          <a:spcPts val="400"/>
        </a:spcBef>
        <a:buClr>
          <a:schemeClr val="tx2"/>
        </a:buClr>
        <a:buSzPct val="90000"/>
        <a:buFont typeface="Wingdings" pitchFamily="2" charset="2"/>
        <a:buChar char="n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mailto:Stephan.poupa@umweltbundesamt.a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 bwMode="auto">
          <a:xfrm>
            <a:off x="228600" y="762000"/>
            <a:ext cx="8686800" cy="5867400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28" charset="-128"/>
            </a:endParaRPr>
          </a:p>
        </p:txBody>
      </p:sp>
      <p:sp>
        <p:nvSpPr>
          <p:cNvPr id="5" name="Rectangle 12"/>
          <p:cNvSpPr>
            <a:spLocks noChangeArrowheads="1"/>
          </p:cNvSpPr>
          <p:nvPr/>
        </p:nvSpPr>
        <p:spPr bwMode="auto">
          <a:xfrm>
            <a:off x="0" y="4518734"/>
            <a:ext cx="8458200" cy="815266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de-DE" dirty="0"/>
          </a:p>
        </p:txBody>
      </p:sp>
      <p:sp>
        <p:nvSpPr>
          <p:cNvPr id="7" name="Rectangle 14"/>
          <p:cNvSpPr>
            <a:spLocks noChangeArrowheads="1"/>
          </p:cNvSpPr>
          <p:nvPr/>
        </p:nvSpPr>
        <p:spPr bwMode="auto">
          <a:xfrm>
            <a:off x="0" y="5486400"/>
            <a:ext cx="6356412" cy="38100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GB" dirty="0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28600" y="4518734"/>
            <a:ext cx="8229601" cy="815266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solidFill>
                  <a:schemeClr val="bg1"/>
                </a:solidFill>
              </a:rPr>
              <a:t>Air Emissions from </a:t>
            </a:r>
            <a:br>
              <a:rPr lang="en-GB" dirty="0" smtClean="0">
                <a:solidFill>
                  <a:schemeClr val="bg1"/>
                </a:solidFill>
              </a:rPr>
            </a:br>
            <a:r>
              <a:rPr lang="en-GB" dirty="0" smtClean="0">
                <a:solidFill>
                  <a:schemeClr val="bg1"/>
                </a:solidFill>
              </a:rPr>
              <a:t>Diffuse sources (households)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228600" y="5489937"/>
            <a:ext cx="8229600" cy="377464"/>
          </a:xfrm>
        </p:spPr>
        <p:txBody>
          <a:bodyPr>
            <a:normAutofit fontScale="92500" lnSpcReduction="20000"/>
          </a:bodyPr>
          <a:lstStyle/>
          <a:p>
            <a:r>
              <a:rPr lang="de-DE" dirty="0" smtClean="0">
                <a:solidFill>
                  <a:schemeClr val="bg1"/>
                </a:solidFill>
              </a:rPr>
              <a:t>Training Workshop </a:t>
            </a:r>
            <a:r>
              <a:rPr lang="de-DE" dirty="0" err="1" smtClean="0">
                <a:solidFill>
                  <a:schemeClr val="bg1"/>
                </a:solidFill>
              </a:rPr>
              <a:t>Moldova</a:t>
            </a:r>
            <a:r>
              <a:rPr lang="de-DE" dirty="0" smtClean="0">
                <a:solidFill>
                  <a:schemeClr val="bg1"/>
                </a:solidFill>
              </a:rPr>
              <a:t>, </a:t>
            </a:r>
            <a:r>
              <a:rPr lang="de-DE" dirty="0" err="1" smtClean="0">
                <a:solidFill>
                  <a:schemeClr val="bg1"/>
                </a:solidFill>
              </a:rPr>
              <a:t>Chisinau</a:t>
            </a:r>
            <a:r>
              <a:rPr lang="de-DE" dirty="0" smtClean="0">
                <a:solidFill>
                  <a:schemeClr val="bg1"/>
                </a:solidFill>
              </a:rPr>
              <a:t>, Sept 2012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046F0-BA93-4699-83A0-D6120B23834D}" type="slidenum">
              <a:rPr lang="de-DE" smtClean="0"/>
              <a:pPr/>
              <a:t>1</a:t>
            </a:fld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044000"/>
            <a:ext cx="8229600" cy="882454"/>
          </a:xfrm>
        </p:spPr>
        <p:txBody>
          <a:bodyPr/>
          <a:lstStyle/>
          <a:p>
            <a:r>
              <a:rPr lang="de-AT" dirty="0" smtClean="0"/>
              <a:t>Emission </a:t>
            </a:r>
            <a:r>
              <a:rPr lang="de-AT" dirty="0" err="1" smtClean="0"/>
              <a:t>factors</a:t>
            </a:r>
            <a:endParaRPr lang="de-AT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046F0-BA93-4699-83A0-D6120B23834D}" type="slidenum">
              <a:rPr lang="de-DE" smtClean="0"/>
              <a:pPr/>
              <a:t>10</a:t>
            </a:fld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1"/>
          </p:nvPr>
        </p:nvSpPr>
        <p:spPr>
          <a:xfrm>
            <a:off x="457200" y="1811045"/>
            <a:ext cx="8229599" cy="4042643"/>
          </a:xfrm>
        </p:spPr>
        <p:txBody>
          <a:bodyPr/>
          <a:lstStyle/>
          <a:p>
            <a:r>
              <a:rPr lang="de-AT" dirty="0" smtClean="0"/>
              <a:t>Different </a:t>
            </a:r>
            <a:r>
              <a:rPr lang="de-AT" dirty="0" err="1" smtClean="0"/>
              <a:t>approaches</a:t>
            </a:r>
            <a:r>
              <a:rPr lang="de-AT" dirty="0" smtClean="0"/>
              <a:t> </a:t>
            </a:r>
            <a:r>
              <a:rPr lang="de-AT" dirty="0" err="1" smtClean="0"/>
              <a:t>used</a:t>
            </a:r>
            <a:r>
              <a:rPr lang="de-AT" dirty="0" smtClean="0"/>
              <a:t> </a:t>
            </a:r>
            <a:r>
              <a:rPr lang="de-AT" dirty="0" err="1" smtClean="0"/>
              <a:t>by</a:t>
            </a:r>
            <a:r>
              <a:rPr lang="de-AT" dirty="0" smtClean="0"/>
              <a:t> countries (</a:t>
            </a:r>
            <a:r>
              <a:rPr lang="de-AT" dirty="0" err="1" smtClean="0"/>
              <a:t>examples</a:t>
            </a:r>
            <a:r>
              <a:rPr lang="de-AT" dirty="0" smtClean="0"/>
              <a:t>)</a:t>
            </a:r>
          </a:p>
          <a:p>
            <a:pPr lvl="1"/>
            <a:r>
              <a:rPr lang="de-AT" dirty="0" err="1" smtClean="0"/>
              <a:t>Guidebook</a:t>
            </a:r>
            <a:r>
              <a:rPr lang="de-AT" dirty="0" smtClean="0"/>
              <a:t> </a:t>
            </a:r>
          </a:p>
          <a:p>
            <a:pPr lvl="1"/>
            <a:r>
              <a:rPr lang="de-AT" dirty="0" smtClean="0"/>
              <a:t>Austria: Measurement </a:t>
            </a:r>
            <a:r>
              <a:rPr lang="de-AT" dirty="0" err="1" smtClean="0"/>
              <a:t>campaigns</a:t>
            </a:r>
            <a:r>
              <a:rPr lang="de-AT" dirty="0" smtClean="0"/>
              <a:t> </a:t>
            </a:r>
            <a:r>
              <a:rPr lang="de-AT" dirty="0" err="1" smtClean="0"/>
              <a:t>under</a:t>
            </a:r>
            <a:r>
              <a:rPr lang="de-AT" dirty="0" smtClean="0"/>
              <a:t> real </a:t>
            </a:r>
            <a:r>
              <a:rPr lang="de-AT" dirty="0" err="1" smtClean="0"/>
              <a:t>conditions</a:t>
            </a:r>
            <a:r>
              <a:rPr lang="de-AT" dirty="0" smtClean="0"/>
              <a:t> </a:t>
            </a:r>
            <a:r>
              <a:rPr lang="de-AT" dirty="0" err="1" smtClean="0"/>
              <a:t>for</a:t>
            </a:r>
            <a:r>
              <a:rPr lang="de-AT" dirty="0" smtClean="0"/>
              <a:t> </a:t>
            </a:r>
            <a:r>
              <a:rPr lang="de-AT" dirty="0" err="1" smtClean="0"/>
              <a:t>old</a:t>
            </a:r>
            <a:r>
              <a:rPr lang="de-AT" dirty="0" smtClean="0"/>
              <a:t> </a:t>
            </a:r>
            <a:r>
              <a:rPr lang="de-AT" dirty="0" err="1" smtClean="0"/>
              <a:t>heatings</a:t>
            </a:r>
            <a:r>
              <a:rPr lang="de-AT" dirty="0" smtClean="0"/>
              <a:t> </a:t>
            </a:r>
            <a:r>
              <a:rPr lang="de-AT" dirty="0" err="1" smtClean="0"/>
              <a:t>and</a:t>
            </a:r>
            <a:r>
              <a:rPr lang="de-AT" dirty="0" smtClean="0"/>
              <a:t> </a:t>
            </a:r>
            <a:r>
              <a:rPr lang="de-AT" dirty="0" err="1" smtClean="0"/>
              <a:t>test</a:t>
            </a:r>
            <a:r>
              <a:rPr lang="de-AT" dirty="0" smtClean="0"/>
              <a:t> </a:t>
            </a:r>
            <a:r>
              <a:rPr lang="de-AT" dirty="0" err="1" smtClean="0"/>
              <a:t>bench</a:t>
            </a:r>
            <a:r>
              <a:rPr lang="de-AT" dirty="0" smtClean="0"/>
              <a:t> </a:t>
            </a:r>
            <a:r>
              <a:rPr lang="de-AT" dirty="0" err="1" smtClean="0"/>
              <a:t>measurements</a:t>
            </a:r>
            <a:r>
              <a:rPr lang="de-AT" dirty="0" smtClean="0"/>
              <a:t> </a:t>
            </a:r>
            <a:r>
              <a:rPr lang="de-AT" dirty="0" err="1" smtClean="0"/>
              <a:t>for</a:t>
            </a:r>
            <a:r>
              <a:rPr lang="de-AT" dirty="0" smtClean="0"/>
              <a:t> </a:t>
            </a:r>
            <a:r>
              <a:rPr lang="de-AT" dirty="0" err="1" smtClean="0"/>
              <a:t>new</a:t>
            </a:r>
            <a:r>
              <a:rPr lang="de-AT" dirty="0" smtClean="0"/>
              <a:t> gas </a:t>
            </a:r>
            <a:r>
              <a:rPr lang="de-AT" dirty="0" err="1" smtClean="0"/>
              <a:t>and</a:t>
            </a:r>
            <a:r>
              <a:rPr lang="de-AT" dirty="0" smtClean="0"/>
              <a:t> </a:t>
            </a:r>
            <a:r>
              <a:rPr lang="de-AT" dirty="0" err="1" smtClean="0"/>
              <a:t>oil</a:t>
            </a:r>
            <a:r>
              <a:rPr lang="de-AT" dirty="0" smtClean="0"/>
              <a:t> </a:t>
            </a:r>
            <a:r>
              <a:rPr lang="de-AT" dirty="0" err="1" smtClean="0"/>
              <a:t>condensing</a:t>
            </a:r>
            <a:r>
              <a:rPr lang="de-AT" dirty="0" smtClean="0"/>
              <a:t> </a:t>
            </a:r>
            <a:r>
              <a:rPr lang="de-AT" dirty="0" err="1" smtClean="0"/>
              <a:t>boilers</a:t>
            </a:r>
            <a:r>
              <a:rPr lang="de-AT" dirty="0" smtClean="0"/>
              <a:t>. </a:t>
            </a:r>
          </a:p>
          <a:p>
            <a:pPr lvl="1"/>
            <a:r>
              <a:rPr lang="de-AT" dirty="0" smtClean="0"/>
              <a:t>Germany: </a:t>
            </a:r>
            <a:r>
              <a:rPr lang="de-AT" dirty="0" err="1" smtClean="0"/>
              <a:t>Combining</a:t>
            </a:r>
            <a:r>
              <a:rPr lang="de-AT" dirty="0" smtClean="0"/>
              <a:t> </a:t>
            </a:r>
            <a:r>
              <a:rPr lang="de-AT" dirty="0" err="1"/>
              <a:t>field</a:t>
            </a:r>
            <a:r>
              <a:rPr lang="de-AT" dirty="0"/>
              <a:t> </a:t>
            </a:r>
            <a:r>
              <a:rPr lang="de-AT" dirty="0" err="1"/>
              <a:t>measurements</a:t>
            </a:r>
            <a:r>
              <a:rPr lang="de-AT" dirty="0"/>
              <a:t> </a:t>
            </a:r>
            <a:r>
              <a:rPr lang="de-AT" dirty="0" err="1"/>
              <a:t>with</a:t>
            </a:r>
            <a:r>
              <a:rPr lang="de-AT" dirty="0"/>
              <a:t> </a:t>
            </a:r>
            <a:r>
              <a:rPr lang="de-AT" dirty="0" err="1"/>
              <a:t>test</a:t>
            </a:r>
            <a:r>
              <a:rPr lang="de-AT" dirty="0"/>
              <a:t> </a:t>
            </a:r>
            <a:r>
              <a:rPr lang="de-AT" dirty="0" err="1"/>
              <a:t>bench</a:t>
            </a:r>
            <a:r>
              <a:rPr lang="de-AT" dirty="0"/>
              <a:t> </a:t>
            </a:r>
            <a:r>
              <a:rPr lang="de-AT" dirty="0" err="1" smtClean="0"/>
              <a:t>measurements</a:t>
            </a:r>
            <a:r>
              <a:rPr lang="de-AT" dirty="0" smtClean="0"/>
              <a:t>.</a:t>
            </a:r>
          </a:p>
          <a:p>
            <a:r>
              <a:rPr lang="de-AT" dirty="0" smtClean="0"/>
              <a:t>Validation </a:t>
            </a:r>
            <a:r>
              <a:rPr lang="de-AT" dirty="0" err="1" smtClean="0"/>
              <a:t>of</a:t>
            </a:r>
            <a:r>
              <a:rPr lang="de-AT" dirty="0" smtClean="0"/>
              <a:t> </a:t>
            </a:r>
            <a:r>
              <a:rPr lang="de-AT" dirty="0" err="1" smtClean="0"/>
              <a:t>selected</a:t>
            </a:r>
            <a:r>
              <a:rPr lang="de-AT" dirty="0" smtClean="0"/>
              <a:t> </a:t>
            </a:r>
            <a:r>
              <a:rPr lang="de-AT" dirty="0" err="1" smtClean="0"/>
              <a:t>emission</a:t>
            </a:r>
            <a:r>
              <a:rPr lang="de-AT" dirty="0" smtClean="0"/>
              <a:t> </a:t>
            </a:r>
            <a:r>
              <a:rPr lang="de-AT" dirty="0" err="1" smtClean="0"/>
              <a:t>factors</a:t>
            </a:r>
            <a:r>
              <a:rPr lang="de-AT" dirty="0" smtClean="0"/>
              <a:t> </a:t>
            </a:r>
            <a:r>
              <a:rPr lang="de-AT" dirty="0" err="1" smtClean="0"/>
              <a:t>with</a:t>
            </a:r>
            <a:r>
              <a:rPr lang="de-AT" dirty="0" smtClean="0"/>
              <a:t> </a:t>
            </a:r>
            <a:r>
              <a:rPr lang="de-AT" dirty="0" err="1" smtClean="0"/>
              <a:t>other</a:t>
            </a:r>
            <a:r>
              <a:rPr lang="de-AT" dirty="0" smtClean="0"/>
              <a:t> </a:t>
            </a:r>
            <a:r>
              <a:rPr lang="de-AT" dirty="0" err="1" smtClean="0"/>
              <a:t>studies</a:t>
            </a:r>
            <a:r>
              <a:rPr lang="de-AT" dirty="0" smtClean="0"/>
              <a:t> </a:t>
            </a:r>
            <a:r>
              <a:rPr lang="de-AT" dirty="0" err="1" smtClean="0"/>
              <a:t>is</a:t>
            </a:r>
            <a:r>
              <a:rPr lang="de-AT" dirty="0" smtClean="0"/>
              <a:t> </a:t>
            </a:r>
            <a:r>
              <a:rPr lang="de-AT" dirty="0" err="1" smtClean="0"/>
              <a:t>highly</a:t>
            </a:r>
            <a:r>
              <a:rPr lang="de-AT" dirty="0" smtClean="0"/>
              <a:t> </a:t>
            </a:r>
            <a:r>
              <a:rPr lang="de-AT" dirty="0" err="1" smtClean="0"/>
              <a:t>recommended</a:t>
            </a:r>
            <a:r>
              <a:rPr lang="de-AT" dirty="0"/>
              <a:t> </a:t>
            </a:r>
            <a:r>
              <a:rPr lang="de-AT" dirty="0" smtClean="0"/>
              <a:t>(QA/QC).</a:t>
            </a:r>
            <a:endParaRPr lang="de-AT" dirty="0"/>
          </a:p>
          <a:p>
            <a:pPr lvl="1"/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540411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Census</a:t>
            </a:r>
            <a:r>
              <a:rPr lang="de-DE" dirty="0" smtClean="0"/>
              <a:t> </a:t>
            </a:r>
            <a:r>
              <a:rPr lang="de-DE" dirty="0" err="1" smtClean="0"/>
              <a:t>data</a:t>
            </a:r>
            <a:endParaRPr lang="de-DE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046F0-BA93-4699-83A0-D6120B23834D}" type="slidenum">
              <a:rPr lang="de-DE" smtClean="0"/>
              <a:pPr/>
              <a:t>11</a:t>
            </a:fld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National </a:t>
            </a:r>
            <a:r>
              <a:rPr lang="de-DE" dirty="0" err="1" smtClean="0"/>
              <a:t>census</a:t>
            </a:r>
            <a:r>
              <a:rPr lang="de-DE" dirty="0" smtClean="0"/>
              <a:t> </a:t>
            </a:r>
            <a:r>
              <a:rPr lang="de-DE" dirty="0" err="1" smtClean="0"/>
              <a:t>may</a:t>
            </a:r>
            <a:r>
              <a:rPr lang="de-DE" dirty="0" smtClean="0"/>
              <a:t> </a:t>
            </a:r>
            <a:r>
              <a:rPr lang="de-DE" dirty="0" err="1" smtClean="0"/>
              <a:t>be</a:t>
            </a:r>
            <a:r>
              <a:rPr lang="de-DE" dirty="0" smtClean="0"/>
              <a:t> </a:t>
            </a:r>
            <a:r>
              <a:rPr lang="de-DE" dirty="0" err="1" smtClean="0"/>
              <a:t>used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elaborate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different </a:t>
            </a:r>
            <a:r>
              <a:rPr lang="de-DE" dirty="0" err="1" smtClean="0"/>
              <a:t>technologies</a:t>
            </a:r>
            <a:r>
              <a:rPr lang="de-DE" dirty="0" smtClean="0"/>
              <a:t> </a:t>
            </a:r>
            <a:r>
              <a:rPr lang="de-DE" dirty="0" err="1" smtClean="0"/>
              <a:t>applied</a:t>
            </a:r>
            <a:r>
              <a:rPr lang="de-DE" dirty="0" smtClean="0"/>
              <a:t> in </a:t>
            </a:r>
            <a:r>
              <a:rPr lang="de-DE" dirty="0" err="1" smtClean="0"/>
              <a:t>household</a:t>
            </a:r>
            <a:r>
              <a:rPr lang="de-DE" dirty="0" smtClean="0"/>
              <a:t> </a:t>
            </a:r>
            <a:r>
              <a:rPr lang="de-DE" dirty="0" err="1" smtClean="0"/>
              <a:t>heatings</a:t>
            </a:r>
            <a:r>
              <a:rPr lang="de-DE" dirty="0" smtClean="0"/>
              <a:t> </a:t>
            </a:r>
            <a:r>
              <a:rPr lang="de-DE" dirty="0" err="1" smtClean="0"/>
              <a:t>together</a:t>
            </a:r>
            <a:r>
              <a:rPr lang="de-DE" dirty="0" smtClean="0"/>
              <a:t> </a:t>
            </a:r>
            <a:r>
              <a:rPr lang="de-DE" dirty="0" err="1" smtClean="0"/>
              <a:t>with</a:t>
            </a:r>
            <a:r>
              <a:rPr lang="de-DE" dirty="0" smtClean="0"/>
              <a:t> </a:t>
            </a:r>
            <a:r>
              <a:rPr lang="de-DE" dirty="0" err="1" smtClean="0"/>
              <a:t>fuel</a:t>
            </a:r>
            <a:r>
              <a:rPr lang="de-DE" dirty="0" smtClean="0"/>
              <a:t> </a:t>
            </a:r>
            <a:r>
              <a:rPr lang="de-DE" dirty="0" err="1" smtClean="0"/>
              <a:t>consumption</a:t>
            </a:r>
            <a:r>
              <a:rPr lang="de-DE" dirty="0" smtClean="0"/>
              <a:t>.</a:t>
            </a:r>
          </a:p>
          <a:p>
            <a:r>
              <a:rPr lang="de-DE" dirty="0" err="1" smtClean="0"/>
              <a:t>Collecting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census</a:t>
            </a:r>
            <a:r>
              <a:rPr lang="de-DE" dirty="0" smtClean="0"/>
              <a:t> </a:t>
            </a:r>
            <a:r>
              <a:rPr lang="de-DE" dirty="0" err="1" smtClean="0"/>
              <a:t>data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expensive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quality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reporting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questionable</a:t>
            </a:r>
            <a:r>
              <a:rPr lang="de-DE" dirty="0" smtClean="0"/>
              <a:t>. </a:t>
            </a:r>
          </a:p>
          <a:p>
            <a:r>
              <a:rPr lang="de-DE" dirty="0" smtClean="0"/>
              <a:t>Face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face</a:t>
            </a:r>
            <a:r>
              <a:rPr lang="de-DE" dirty="0" smtClean="0"/>
              <a:t> </a:t>
            </a:r>
            <a:r>
              <a:rPr lang="de-DE" dirty="0" err="1" smtClean="0"/>
              <a:t>interviews</a:t>
            </a:r>
            <a:r>
              <a:rPr lang="de-DE" dirty="0" smtClean="0"/>
              <a:t> </a:t>
            </a:r>
            <a:r>
              <a:rPr lang="de-DE" dirty="0" err="1" smtClean="0"/>
              <a:t>are</a:t>
            </a:r>
            <a:r>
              <a:rPr lang="de-DE" dirty="0" smtClean="0"/>
              <a:t> </a:t>
            </a:r>
            <a:r>
              <a:rPr lang="de-DE" dirty="0" err="1" smtClean="0"/>
              <a:t>better</a:t>
            </a:r>
            <a:r>
              <a:rPr lang="de-DE" dirty="0" smtClean="0"/>
              <a:t> </a:t>
            </a:r>
            <a:r>
              <a:rPr lang="de-DE" dirty="0" err="1" smtClean="0"/>
              <a:t>than</a:t>
            </a:r>
            <a:r>
              <a:rPr lang="de-DE" dirty="0" smtClean="0"/>
              <a:t> </a:t>
            </a:r>
            <a:r>
              <a:rPr lang="de-DE" dirty="0" err="1" smtClean="0"/>
              <a:t>telephone</a:t>
            </a:r>
            <a:r>
              <a:rPr lang="de-DE" dirty="0" smtClean="0"/>
              <a:t> </a:t>
            </a:r>
            <a:r>
              <a:rPr lang="de-DE" dirty="0" err="1" smtClean="0"/>
              <a:t>interviews</a:t>
            </a:r>
            <a:r>
              <a:rPr lang="de-DE" dirty="0" smtClean="0"/>
              <a:t> but </a:t>
            </a:r>
            <a:r>
              <a:rPr lang="de-DE" dirty="0" err="1" smtClean="0"/>
              <a:t>much</a:t>
            </a:r>
            <a:r>
              <a:rPr lang="de-DE" dirty="0" smtClean="0"/>
              <a:t> </a:t>
            </a:r>
            <a:r>
              <a:rPr lang="de-DE" dirty="0" err="1" smtClean="0"/>
              <a:t>more</a:t>
            </a:r>
            <a:r>
              <a:rPr lang="de-DE" dirty="0" smtClean="0"/>
              <a:t> expensive.</a:t>
            </a:r>
          </a:p>
          <a:p>
            <a:r>
              <a:rPr lang="de-DE" dirty="0" err="1" smtClean="0"/>
              <a:t>Adjustment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high </a:t>
            </a:r>
            <a:r>
              <a:rPr lang="de-DE" dirty="0" err="1" smtClean="0"/>
              <a:t>outliers</a:t>
            </a:r>
            <a:r>
              <a:rPr lang="de-DE" dirty="0" smtClean="0"/>
              <a:t> (high </a:t>
            </a:r>
            <a:r>
              <a:rPr lang="de-DE" dirty="0" err="1" smtClean="0"/>
              <a:t>consumption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reported</a:t>
            </a:r>
            <a:r>
              <a:rPr lang="de-DE" dirty="0" smtClean="0"/>
              <a:t>)</a:t>
            </a:r>
          </a:p>
          <a:p>
            <a:pPr lvl="1"/>
            <a:r>
              <a:rPr lang="de-DE" dirty="0" err="1"/>
              <a:t>Biomass</a:t>
            </a:r>
            <a:r>
              <a:rPr lang="de-DE" dirty="0"/>
              <a:t> </a:t>
            </a:r>
            <a:r>
              <a:rPr lang="de-DE" dirty="0" err="1"/>
              <a:t>consumption</a:t>
            </a:r>
            <a:r>
              <a:rPr lang="de-DE" dirty="0"/>
              <a:t> </a:t>
            </a:r>
            <a:r>
              <a:rPr lang="de-DE" dirty="0" err="1"/>
              <a:t>has</a:t>
            </a:r>
            <a:r>
              <a:rPr lang="de-DE" dirty="0"/>
              <a:t> a </a:t>
            </a:r>
            <a:r>
              <a:rPr lang="de-DE" dirty="0" err="1"/>
              <a:t>rather</a:t>
            </a:r>
            <a:r>
              <a:rPr lang="de-DE" dirty="0"/>
              <a:t> high </a:t>
            </a:r>
            <a:r>
              <a:rPr lang="de-DE" dirty="0" err="1" smtClean="0"/>
              <a:t>uncertainty</a:t>
            </a:r>
            <a:r>
              <a:rPr lang="de-DE" dirty="0" smtClean="0"/>
              <a:t> </a:t>
            </a:r>
            <a:r>
              <a:rPr lang="de-DE" dirty="0" err="1" smtClean="0"/>
              <a:t>because</a:t>
            </a:r>
            <a:r>
              <a:rPr lang="de-DE" dirty="0" smtClean="0"/>
              <a:t> </a:t>
            </a:r>
            <a:r>
              <a:rPr lang="de-DE" dirty="0" err="1" smtClean="0"/>
              <a:t>mostly</a:t>
            </a:r>
            <a:r>
              <a:rPr lang="de-DE" dirty="0" smtClean="0"/>
              <a:t> not </a:t>
            </a:r>
            <a:r>
              <a:rPr lang="de-DE" dirty="0" err="1" smtClean="0"/>
              <a:t>traded</a:t>
            </a:r>
            <a:r>
              <a:rPr lang="de-DE" dirty="0" smtClean="0"/>
              <a:t> but </a:t>
            </a:r>
            <a:r>
              <a:rPr lang="de-DE" dirty="0" err="1" smtClean="0"/>
              <a:t>self</a:t>
            </a:r>
            <a:r>
              <a:rPr lang="de-DE" dirty="0" smtClean="0"/>
              <a:t> </a:t>
            </a:r>
          </a:p>
          <a:p>
            <a:pPr lvl="1"/>
            <a:endParaRPr lang="de-DE" dirty="0"/>
          </a:p>
          <a:p>
            <a:endParaRPr lang="de-DE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Other </a:t>
            </a:r>
            <a:r>
              <a:rPr lang="de-DE" dirty="0" err="1" smtClean="0"/>
              <a:t>sources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activity</a:t>
            </a:r>
            <a:r>
              <a:rPr lang="de-DE" dirty="0" smtClean="0"/>
              <a:t> </a:t>
            </a:r>
            <a:r>
              <a:rPr lang="de-DE" dirty="0" err="1" smtClean="0"/>
              <a:t>data</a:t>
            </a:r>
            <a:endParaRPr lang="de-DE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046F0-BA93-4699-83A0-D6120B23834D}" type="slidenum">
              <a:rPr lang="de-DE" smtClean="0"/>
              <a:pPr/>
              <a:t>12</a:t>
            </a:fld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dirty="0" smtClean="0"/>
              <a:t>Additional </a:t>
            </a:r>
            <a:r>
              <a:rPr lang="de-DE" dirty="0" err="1" smtClean="0"/>
              <a:t>data</a:t>
            </a:r>
            <a:r>
              <a:rPr lang="de-DE" dirty="0" smtClean="0"/>
              <a:t> </a:t>
            </a:r>
            <a:r>
              <a:rPr lang="de-DE" dirty="0" err="1" smtClean="0"/>
              <a:t>may</a:t>
            </a:r>
            <a:r>
              <a:rPr lang="de-DE" dirty="0" smtClean="0"/>
              <a:t> </a:t>
            </a:r>
            <a:r>
              <a:rPr lang="de-DE" dirty="0" err="1" smtClean="0"/>
              <a:t>be</a:t>
            </a:r>
            <a:r>
              <a:rPr lang="de-DE" dirty="0" smtClean="0"/>
              <a:t> </a:t>
            </a:r>
            <a:r>
              <a:rPr lang="de-DE" dirty="0" err="1" smtClean="0"/>
              <a:t>used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validation</a:t>
            </a:r>
            <a:r>
              <a:rPr lang="de-DE" dirty="0" smtClean="0"/>
              <a:t> </a:t>
            </a:r>
            <a:r>
              <a:rPr lang="de-DE" dirty="0" err="1" smtClean="0"/>
              <a:t>or</a:t>
            </a:r>
            <a:r>
              <a:rPr lang="de-DE" dirty="0" smtClean="0"/>
              <a:t> </a:t>
            </a:r>
            <a:r>
              <a:rPr lang="de-DE" dirty="0" err="1" smtClean="0"/>
              <a:t>adjustement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census</a:t>
            </a:r>
            <a:r>
              <a:rPr lang="de-DE" dirty="0" smtClean="0"/>
              <a:t> </a:t>
            </a:r>
            <a:r>
              <a:rPr lang="de-DE" dirty="0" err="1" smtClean="0"/>
              <a:t>data</a:t>
            </a:r>
            <a:endParaRPr lang="de-DE" dirty="0" smtClean="0"/>
          </a:p>
          <a:p>
            <a:r>
              <a:rPr lang="de-DE" dirty="0" err="1" smtClean="0"/>
              <a:t>Housing</a:t>
            </a:r>
            <a:r>
              <a:rPr lang="de-DE" dirty="0" smtClean="0"/>
              <a:t> </a:t>
            </a:r>
            <a:r>
              <a:rPr lang="de-DE" dirty="0" err="1" smtClean="0"/>
              <a:t>statistics</a:t>
            </a:r>
            <a:endParaRPr lang="de-DE" dirty="0" smtClean="0"/>
          </a:p>
          <a:p>
            <a:r>
              <a:rPr lang="de-DE" dirty="0" err="1" smtClean="0"/>
              <a:t>Heating</a:t>
            </a:r>
            <a:r>
              <a:rPr lang="de-DE" dirty="0" smtClean="0"/>
              <a:t> </a:t>
            </a:r>
            <a:r>
              <a:rPr lang="de-DE" dirty="0" err="1" smtClean="0"/>
              <a:t>degree</a:t>
            </a:r>
            <a:r>
              <a:rPr lang="de-DE" dirty="0" smtClean="0"/>
              <a:t> </a:t>
            </a:r>
            <a:r>
              <a:rPr lang="de-DE" dirty="0" err="1" smtClean="0"/>
              <a:t>days</a:t>
            </a:r>
            <a:endParaRPr lang="de-DE" dirty="0" smtClean="0"/>
          </a:p>
          <a:p>
            <a:r>
              <a:rPr lang="de-DE" dirty="0" smtClean="0"/>
              <a:t>Fuel </a:t>
            </a:r>
            <a:r>
              <a:rPr lang="de-DE" dirty="0" err="1" smtClean="0"/>
              <a:t>sales</a:t>
            </a:r>
            <a:r>
              <a:rPr lang="de-DE" dirty="0" smtClean="0"/>
              <a:t> (</a:t>
            </a:r>
            <a:r>
              <a:rPr lang="de-DE" dirty="0" err="1" smtClean="0"/>
              <a:t>natural</a:t>
            </a:r>
            <a:r>
              <a:rPr lang="de-DE" dirty="0" smtClean="0"/>
              <a:t> gas </a:t>
            </a:r>
            <a:r>
              <a:rPr lang="de-DE" dirty="0" err="1" smtClean="0"/>
              <a:t>suppliers</a:t>
            </a:r>
            <a:r>
              <a:rPr lang="de-DE" dirty="0" smtClean="0"/>
              <a:t>, total gas </a:t>
            </a:r>
            <a:r>
              <a:rPr lang="de-DE" dirty="0" err="1" smtClean="0"/>
              <a:t>oil</a:t>
            </a:r>
            <a:r>
              <a:rPr lang="de-DE" dirty="0" smtClean="0"/>
              <a:t> </a:t>
            </a:r>
            <a:r>
              <a:rPr lang="de-DE" dirty="0" err="1" smtClean="0"/>
              <a:t>sales</a:t>
            </a:r>
            <a:r>
              <a:rPr lang="de-DE" dirty="0" smtClean="0"/>
              <a:t>)</a:t>
            </a:r>
          </a:p>
          <a:p>
            <a:r>
              <a:rPr lang="de-DE" dirty="0" smtClean="0"/>
              <a:t>Boiler </a:t>
            </a:r>
            <a:r>
              <a:rPr lang="de-DE" dirty="0" err="1" smtClean="0"/>
              <a:t>sales</a:t>
            </a:r>
            <a:endParaRPr lang="de-DE" dirty="0" smtClean="0"/>
          </a:p>
          <a:p>
            <a:r>
              <a:rPr lang="de-DE" dirty="0" smtClean="0"/>
              <a:t>Boiler </a:t>
            </a:r>
            <a:r>
              <a:rPr lang="de-DE" dirty="0" err="1" smtClean="0"/>
              <a:t>statistics</a:t>
            </a:r>
            <a:endParaRPr lang="de-DE" dirty="0" smtClean="0"/>
          </a:p>
          <a:p>
            <a:r>
              <a:rPr lang="de-DE" dirty="0" err="1" smtClean="0"/>
              <a:t>Bottom</a:t>
            </a:r>
            <a:r>
              <a:rPr lang="de-DE" dirty="0" smtClean="0"/>
              <a:t> </a:t>
            </a:r>
            <a:r>
              <a:rPr lang="de-DE" dirty="0" err="1" smtClean="0"/>
              <a:t>up</a:t>
            </a:r>
            <a:r>
              <a:rPr lang="de-DE" dirty="0" smtClean="0"/>
              <a:t> </a:t>
            </a:r>
            <a:r>
              <a:rPr lang="de-DE" dirty="0" err="1" smtClean="0"/>
              <a:t>models</a:t>
            </a:r>
            <a:endParaRPr lang="de-DE" dirty="0" smtClean="0"/>
          </a:p>
          <a:p>
            <a:pPr lvl="1"/>
            <a:r>
              <a:rPr lang="de-DE" dirty="0" smtClean="0"/>
              <a:t>„ERNSTL“ </a:t>
            </a:r>
            <a:r>
              <a:rPr lang="de-DE" dirty="0" err="1" smtClean="0"/>
              <a:t>from</a:t>
            </a:r>
            <a:r>
              <a:rPr lang="de-DE" dirty="0" smtClean="0"/>
              <a:t> TU Vienna (</a:t>
            </a:r>
            <a:r>
              <a:rPr lang="de-DE" dirty="0" err="1" smtClean="0"/>
              <a:t>used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scenario</a:t>
            </a:r>
            <a:r>
              <a:rPr lang="de-DE" dirty="0" smtClean="0"/>
              <a:t> </a:t>
            </a:r>
            <a:r>
              <a:rPr lang="de-DE" dirty="0" err="1" smtClean="0"/>
              <a:t>models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evaluation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measures</a:t>
            </a:r>
            <a:r>
              <a:rPr lang="de-DE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50955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Census</a:t>
            </a:r>
            <a:r>
              <a:rPr lang="de-DE" dirty="0" smtClean="0"/>
              <a:t> Data - </a:t>
            </a:r>
            <a:r>
              <a:rPr lang="de-DE" dirty="0" err="1" smtClean="0"/>
              <a:t>Example</a:t>
            </a:r>
            <a:r>
              <a:rPr lang="de-DE" dirty="0" smtClean="0"/>
              <a:t> Austria</a:t>
            </a:r>
            <a:endParaRPr lang="de-DE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046F0-BA93-4699-83A0-D6120B23834D}" type="slidenum">
              <a:rPr lang="de-DE" smtClean="0"/>
              <a:pPr/>
              <a:t>13</a:t>
            </a:fld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1"/>
          </p:nvPr>
        </p:nvSpPr>
        <p:spPr>
          <a:xfrm>
            <a:off x="457200" y="2187000"/>
            <a:ext cx="8229599" cy="55620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de-DE" dirty="0" smtClean="0"/>
              <a:t>Share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fuel</a:t>
            </a:r>
            <a:r>
              <a:rPr lang="de-DE" dirty="0" smtClean="0"/>
              <a:t> </a:t>
            </a:r>
            <a:r>
              <a:rPr lang="de-DE" dirty="0" err="1" smtClean="0"/>
              <a:t>consumption</a:t>
            </a:r>
            <a:r>
              <a:rPr lang="de-DE" dirty="0" smtClean="0"/>
              <a:t> </a:t>
            </a:r>
            <a:r>
              <a:rPr lang="de-DE" dirty="0" err="1" smtClean="0"/>
              <a:t>by</a:t>
            </a:r>
            <a:r>
              <a:rPr lang="de-DE" dirty="0" smtClean="0"/>
              <a:t> type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heating</a:t>
            </a:r>
            <a:r>
              <a:rPr lang="de-DE" dirty="0" smtClean="0"/>
              <a:t> in Austria 2010, </a:t>
            </a:r>
            <a:r>
              <a:rPr lang="de-DE" dirty="0" err="1" smtClean="0"/>
              <a:t>derived</a:t>
            </a:r>
            <a:r>
              <a:rPr lang="de-DE" dirty="0" smtClean="0"/>
              <a:t> </a:t>
            </a:r>
            <a:r>
              <a:rPr lang="de-DE" dirty="0" err="1" smtClean="0"/>
              <a:t>from</a:t>
            </a:r>
            <a:r>
              <a:rPr lang="de-DE" dirty="0" smtClean="0"/>
              <a:t> </a:t>
            </a:r>
            <a:r>
              <a:rPr lang="de-DE" dirty="0" err="1" smtClean="0"/>
              <a:t>census</a:t>
            </a:r>
            <a:r>
              <a:rPr lang="de-DE" dirty="0" smtClean="0"/>
              <a:t> </a:t>
            </a:r>
            <a:r>
              <a:rPr lang="de-DE" dirty="0" err="1" smtClean="0"/>
              <a:t>data</a:t>
            </a:r>
            <a:r>
              <a:rPr lang="de-DE" dirty="0" smtClean="0"/>
              <a:t>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314" y="2814532"/>
            <a:ext cx="7874121" cy="31778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98852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err="1" smtClean="0"/>
              <a:t>Contact</a:t>
            </a:r>
            <a:r>
              <a:rPr lang="de-DE" dirty="0" smtClean="0"/>
              <a:t> &amp; Information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445958" y="2188799"/>
            <a:ext cx="8229600" cy="2636294"/>
          </a:xfrm>
        </p:spPr>
        <p:txBody>
          <a:bodyPr/>
          <a:lstStyle/>
          <a:p>
            <a:r>
              <a:rPr lang="de-DE" dirty="0" smtClean="0"/>
              <a:t>Stephan Poupa</a:t>
            </a:r>
          </a:p>
          <a:p>
            <a:r>
              <a:rPr lang="de-DE" dirty="0" smtClean="0">
                <a:hlinkClick r:id="rId2"/>
              </a:rPr>
              <a:t>Stephan.poupa@umweltbundesamt.at</a:t>
            </a:r>
            <a:r>
              <a:rPr lang="de-DE" dirty="0" smtClean="0"/>
              <a:t> </a:t>
            </a:r>
          </a:p>
          <a:p>
            <a:endParaRPr lang="de-DE" dirty="0" smtClean="0"/>
          </a:p>
          <a:p>
            <a:endParaRPr lang="de-DE" dirty="0" smtClean="0"/>
          </a:p>
          <a:p>
            <a:endParaRPr lang="de-DE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046F0-BA93-4699-83A0-D6120B23834D}" type="slidenum">
              <a:rPr lang="de-DE" smtClean="0"/>
              <a:pPr/>
              <a:t>14</a:t>
            </a:fld>
            <a:endParaRPr lang="de-DE"/>
          </a:p>
        </p:txBody>
      </p:sp>
      <p:sp>
        <p:nvSpPr>
          <p:cNvPr id="5" name="Untertitel 2"/>
          <p:cNvSpPr txBox="1">
            <a:spLocks/>
          </p:cNvSpPr>
          <p:nvPr/>
        </p:nvSpPr>
        <p:spPr>
          <a:xfrm>
            <a:off x="445958" y="5208814"/>
            <a:ext cx="8229600" cy="60138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90000"/>
              <a:buFont typeface="Wingdings" pitchFamily="2" charset="2"/>
              <a:buNone/>
              <a:tabLst/>
              <a:defRPr/>
            </a:pPr>
            <a:r>
              <a:rPr kumimoji="0" lang="de-DE" sz="1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Umweltbundesamt</a:t>
            </a:r>
            <a:br>
              <a:rPr kumimoji="0" lang="de-DE" sz="1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de-DE" sz="16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www.umweltbundesamt.at</a:t>
            </a:r>
          </a:p>
        </p:txBody>
      </p:sp>
      <p:sp>
        <p:nvSpPr>
          <p:cNvPr id="6" name="Untertitel 2"/>
          <p:cNvSpPr txBox="1">
            <a:spLocks/>
          </p:cNvSpPr>
          <p:nvPr/>
        </p:nvSpPr>
        <p:spPr>
          <a:xfrm>
            <a:off x="4900583" y="5208814"/>
            <a:ext cx="3774975" cy="60138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r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90000"/>
              <a:defRPr/>
            </a:pPr>
            <a:r>
              <a:rPr kumimoji="0" lang="de-DE" sz="1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Training Workshop </a:t>
            </a:r>
            <a:r>
              <a:rPr kumimoji="0" lang="de-DE" sz="1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Chisinau</a:t>
            </a:r>
            <a:r>
              <a:rPr kumimoji="0" lang="de-DE" sz="1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,</a:t>
            </a:r>
            <a:r>
              <a:rPr lang="de-DE" sz="1600" dirty="0" smtClean="0"/>
              <a:t> Sept. 2012</a:t>
            </a:r>
            <a:endParaRPr kumimoji="0" lang="de-DE" sz="16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Content</a:t>
            </a:r>
            <a:endParaRPr lang="de-DE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046F0-BA93-4699-83A0-D6120B23834D}" type="slidenum">
              <a:rPr lang="de-DE" smtClean="0"/>
              <a:pPr/>
              <a:t>2</a:t>
            </a:fld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r>
              <a:rPr lang="de-DE" dirty="0" err="1" smtClean="0"/>
              <a:t>Overview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diffuse </a:t>
            </a:r>
            <a:r>
              <a:rPr lang="de-DE" dirty="0" err="1" smtClean="0"/>
              <a:t>sources</a:t>
            </a:r>
            <a:endParaRPr lang="de-DE" dirty="0" smtClean="0"/>
          </a:p>
          <a:p>
            <a:r>
              <a:rPr lang="de-DE" dirty="0" smtClean="0"/>
              <a:t>Key </a:t>
            </a:r>
            <a:r>
              <a:rPr lang="de-DE" dirty="0" err="1" smtClean="0"/>
              <a:t>source</a:t>
            </a:r>
            <a:r>
              <a:rPr lang="de-DE" dirty="0" smtClean="0"/>
              <a:t> </a:t>
            </a:r>
            <a:r>
              <a:rPr lang="de-DE" dirty="0" err="1" smtClean="0"/>
              <a:t>pollutants</a:t>
            </a:r>
            <a:endParaRPr lang="de-DE" dirty="0" smtClean="0"/>
          </a:p>
          <a:p>
            <a:r>
              <a:rPr lang="de-DE" dirty="0" smtClean="0"/>
              <a:t>Emission </a:t>
            </a:r>
            <a:r>
              <a:rPr lang="de-DE" dirty="0" err="1" smtClean="0"/>
              <a:t>drivers</a:t>
            </a:r>
            <a:endParaRPr lang="de-DE" dirty="0" smtClean="0"/>
          </a:p>
          <a:p>
            <a:r>
              <a:rPr lang="de-DE" dirty="0" err="1" smtClean="0"/>
              <a:t>Measurements</a:t>
            </a:r>
            <a:endParaRPr lang="de-DE" dirty="0" smtClean="0"/>
          </a:p>
          <a:p>
            <a:r>
              <a:rPr lang="de-DE" dirty="0" err="1" smtClean="0"/>
              <a:t>Census</a:t>
            </a:r>
            <a:r>
              <a:rPr lang="de-DE" dirty="0" smtClean="0"/>
              <a:t> </a:t>
            </a:r>
            <a:r>
              <a:rPr lang="de-DE" dirty="0" err="1" smtClean="0"/>
              <a:t>data</a:t>
            </a:r>
            <a:endParaRPr lang="de-DE" dirty="0" smtClean="0"/>
          </a:p>
          <a:p>
            <a:endParaRPr lang="de-DE" dirty="0" smtClean="0"/>
          </a:p>
          <a:p>
            <a:endParaRPr lang="de-DE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044000"/>
            <a:ext cx="8229600" cy="713779"/>
          </a:xfrm>
        </p:spPr>
        <p:txBody>
          <a:bodyPr/>
          <a:lstStyle/>
          <a:p>
            <a:r>
              <a:rPr lang="de-DE" dirty="0" smtClean="0"/>
              <a:t>Diffuse </a:t>
            </a:r>
            <a:r>
              <a:rPr lang="de-DE" dirty="0" err="1" smtClean="0"/>
              <a:t>sources</a:t>
            </a:r>
            <a:endParaRPr lang="de-DE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046F0-BA93-4699-83A0-D6120B23834D}" type="slidenum">
              <a:rPr lang="de-DE" smtClean="0"/>
              <a:pPr/>
              <a:t>3</a:t>
            </a:fld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1"/>
          </p:nvPr>
        </p:nvSpPr>
        <p:spPr>
          <a:xfrm>
            <a:off x="457200" y="1757779"/>
            <a:ext cx="8229599" cy="421689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DE" dirty="0" smtClean="0"/>
              <a:t>Area/diffuse </a:t>
            </a:r>
            <a:r>
              <a:rPr lang="de-DE" dirty="0" err="1" smtClean="0"/>
              <a:t>sources</a:t>
            </a:r>
            <a:r>
              <a:rPr lang="de-DE" dirty="0" smtClean="0"/>
              <a:t> </a:t>
            </a:r>
            <a:r>
              <a:rPr lang="de-DE" dirty="0" err="1" smtClean="0"/>
              <a:t>are</a:t>
            </a:r>
            <a:r>
              <a:rPr lang="de-DE" dirty="0" smtClean="0"/>
              <a:t> </a:t>
            </a:r>
            <a:r>
              <a:rPr lang="de-DE" dirty="0" err="1" smtClean="0"/>
              <a:t>mostly</a:t>
            </a:r>
            <a:r>
              <a:rPr lang="de-DE" dirty="0" smtClean="0"/>
              <a:t> non </a:t>
            </a:r>
            <a:r>
              <a:rPr lang="de-DE" dirty="0" err="1" smtClean="0"/>
              <a:t>industrial</a:t>
            </a:r>
            <a:r>
              <a:rPr lang="de-DE" dirty="0" smtClean="0"/>
              <a:t> </a:t>
            </a:r>
            <a:r>
              <a:rPr lang="de-DE" dirty="0" err="1" smtClean="0"/>
              <a:t>sources</a:t>
            </a:r>
            <a:r>
              <a:rPr lang="de-DE" dirty="0" smtClean="0"/>
              <a:t> </a:t>
            </a:r>
            <a:r>
              <a:rPr lang="de-DE" dirty="0" err="1" smtClean="0"/>
              <a:t>which</a:t>
            </a:r>
            <a:r>
              <a:rPr lang="de-DE" dirty="0" smtClean="0"/>
              <a:t> </a:t>
            </a:r>
            <a:r>
              <a:rPr lang="de-DE" dirty="0" err="1" smtClean="0"/>
              <a:t>include</a:t>
            </a:r>
            <a:r>
              <a:rPr lang="de-DE" dirty="0" smtClean="0"/>
              <a:t> a </a:t>
            </a:r>
            <a:r>
              <a:rPr lang="de-DE" dirty="0" err="1" smtClean="0"/>
              <a:t>lot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installations</a:t>
            </a:r>
            <a:r>
              <a:rPr lang="de-DE" dirty="0" smtClean="0"/>
              <a:t> </a:t>
            </a:r>
            <a:r>
              <a:rPr lang="de-DE" dirty="0" err="1" smtClean="0"/>
              <a:t>without</a:t>
            </a:r>
            <a:r>
              <a:rPr lang="de-DE" dirty="0" smtClean="0"/>
              <a:t> </a:t>
            </a:r>
            <a:r>
              <a:rPr lang="de-DE" dirty="0" err="1" smtClean="0"/>
              <a:t>knowledge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location</a:t>
            </a:r>
            <a:r>
              <a:rPr lang="de-DE" dirty="0" smtClean="0"/>
              <a:t>, e.g.:</a:t>
            </a:r>
          </a:p>
          <a:p>
            <a:pPr marL="0" indent="0"/>
            <a:r>
              <a:rPr lang="de-DE" dirty="0" smtClean="0"/>
              <a:t> Residential </a:t>
            </a:r>
            <a:r>
              <a:rPr lang="de-DE" dirty="0" err="1" smtClean="0"/>
              <a:t>combustion</a:t>
            </a:r>
            <a:r>
              <a:rPr lang="de-DE" dirty="0" smtClean="0"/>
              <a:t> (</a:t>
            </a:r>
            <a:r>
              <a:rPr lang="de-DE" dirty="0" err="1" smtClean="0"/>
              <a:t>heatings</a:t>
            </a:r>
            <a:r>
              <a:rPr lang="de-DE" dirty="0" smtClean="0"/>
              <a:t>)</a:t>
            </a:r>
          </a:p>
          <a:p>
            <a:pPr marL="0" indent="0"/>
            <a:r>
              <a:rPr lang="de-DE" dirty="0" smtClean="0"/>
              <a:t> Commercial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Institutional</a:t>
            </a:r>
            <a:r>
              <a:rPr lang="de-DE" dirty="0" smtClean="0"/>
              <a:t> </a:t>
            </a:r>
            <a:r>
              <a:rPr lang="de-DE" dirty="0" err="1" smtClean="0"/>
              <a:t>combustion</a:t>
            </a:r>
            <a:r>
              <a:rPr lang="de-DE" dirty="0" smtClean="0"/>
              <a:t> (</a:t>
            </a:r>
            <a:r>
              <a:rPr lang="de-DE" dirty="0" err="1" smtClean="0"/>
              <a:t>heatings</a:t>
            </a:r>
            <a:r>
              <a:rPr lang="de-DE" dirty="0" smtClean="0"/>
              <a:t>)</a:t>
            </a:r>
          </a:p>
          <a:p>
            <a:pPr marL="0" indent="0"/>
            <a:r>
              <a:rPr lang="de-DE" dirty="0" smtClean="0"/>
              <a:t> Transport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other</a:t>
            </a:r>
            <a:r>
              <a:rPr lang="de-DE" dirty="0" smtClean="0"/>
              <a:t> mobile </a:t>
            </a:r>
            <a:r>
              <a:rPr lang="de-DE" dirty="0" err="1" smtClean="0"/>
              <a:t>machinery</a:t>
            </a:r>
            <a:endParaRPr lang="de-DE" dirty="0" smtClean="0"/>
          </a:p>
          <a:p>
            <a:pPr marL="0" indent="0"/>
            <a:r>
              <a:rPr lang="de-DE" dirty="0" smtClean="0"/>
              <a:t> Small power </a:t>
            </a:r>
            <a:r>
              <a:rPr lang="de-DE" dirty="0" err="1" smtClean="0"/>
              <a:t>plants</a:t>
            </a:r>
            <a:r>
              <a:rPr lang="de-DE" dirty="0" smtClean="0"/>
              <a:t>/</a:t>
            </a:r>
            <a:r>
              <a:rPr lang="de-DE" dirty="0" err="1" smtClean="0"/>
              <a:t>industrial</a:t>
            </a:r>
            <a:r>
              <a:rPr lang="de-DE" dirty="0" smtClean="0"/>
              <a:t> </a:t>
            </a:r>
            <a:r>
              <a:rPr lang="de-DE" dirty="0" err="1" smtClean="0"/>
              <a:t>boilers</a:t>
            </a:r>
            <a:r>
              <a:rPr lang="de-DE" dirty="0" smtClean="0"/>
              <a:t> &lt; 50 </a:t>
            </a:r>
            <a:r>
              <a:rPr lang="de-DE" dirty="0" err="1" smtClean="0"/>
              <a:t>MW</a:t>
            </a:r>
            <a:r>
              <a:rPr lang="de-DE" baseline="-25000" dirty="0" err="1" smtClean="0"/>
              <a:t>th</a:t>
            </a:r>
            <a:endParaRPr lang="de-DE" baseline="-25000" dirty="0" smtClean="0"/>
          </a:p>
          <a:p>
            <a:pPr marL="288000" lvl="1" indent="0"/>
            <a:r>
              <a:rPr lang="de-DE" dirty="0" smtClean="0"/>
              <a:t> Even a large </a:t>
            </a:r>
            <a:r>
              <a:rPr lang="de-DE" dirty="0" err="1" smtClean="0"/>
              <a:t>number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smaller</a:t>
            </a:r>
            <a:r>
              <a:rPr lang="de-DE" dirty="0" smtClean="0"/>
              <a:t> </a:t>
            </a:r>
            <a:r>
              <a:rPr lang="de-DE" dirty="0" err="1" smtClean="0"/>
              <a:t>boilers</a:t>
            </a:r>
            <a:r>
              <a:rPr lang="de-DE" dirty="0" smtClean="0"/>
              <a:t> will </a:t>
            </a:r>
            <a:r>
              <a:rPr lang="de-DE" dirty="0" err="1" smtClean="0"/>
              <a:t>contribute</a:t>
            </a:r>
            <a:r>
              <a:rPr lang="de-DE" dirty="0" smtClean="0"/>
              <a:t> </a:t>
            </a:r>
            <a:r>
              <a:rPr lang="de-DE" dirty="0" err="1" smtClean="0"/>
              <a:t>less</a:t>
            </a:r>
            <a:r>
              <a:rPr lang="de-DE" dirty="0" smtClean="0"/>
              <a:t> </a:t>
            </a:r>
            <a:r>
              <a:rPr lang="de-DE" dirty="0" err="1" smtClean="0"/>
              <a:t>emissions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a </a:t>
            </a:r>
            <a:r>
              <a:rPr lang="de-DE" dirty="0" err="1" smtClean="0"/>
              <a:t>source</a:t>
            </a:r>
            <a:r>
              <a:rPr lang="de-DE" dirty="0" smtClean="0"/>
              <a:t> (power </a:t>
            </a:r>
            <a:r>
              <a:rPr lang="de-DE" dirty="0" err="1" smtClean="0"/>
              <a:t>plants</a:t>
            </a:r>
            <a:r>
              <a:rPr lang="de-DE" dirty="0" smtClean="0"/>
              <a:t>) </a:t>
            </a:r>
            <a:r>
              <a:rPr lang="de-DE" dirty="0" err="1" smtClean="0"/>
              <a:t>than</a:t>
            </a:r>
            <a:r>
              <a:rPr lang="de-DE" dirty="0" smtClean="0"/>
              <a:t> a </a:t>
            </a:r>
            <a:r>
              <a:rPr lang="de-DE" dirty="0" err="1" smtClean="0"/>
              <a:t>few</a:t>
            </a:r>
            <a:r>
              <a:rPr lang="de-DE" dirty="0" smtClean="0"/>
              <a:t> large </a:t>
            </a:r>
            <a:r>
              <a:rPr lang="de-DE" dirty="0" err="1" smtClean="0"/>
              <a:t>boilers</a:t>
            </a:r>
            <a:r>
              <a:rPr lang="de-DE" dirty="0"/>
              <a:t> </a:t>
            </a:r>
            <a:r>
              <a:rPr lang="de-DE" dirty="0" smtClean="0"/>
              <a:t>(&gt; 300 </a:t>
            </a:r>
            <a:r>
              <a:rPr lang="de-DE" dirty="0" err="1" smtClean="0"/>
              <a:t>MW</a:t>
            </a:r>
            <a:r>
              <a:rPr lang="de-DE" baseline="-25000" dirty="0" err="1"/>
              <a:t>th</a:t>
            </a:r>
            <a:r>
              <a:rPr lang="de-DE" dirty="0" smtClean="0"/>
              <a:t>)</a:t>
            </a:r>
          </a:p>
          <a:p>
            <a:pPr marL="0" indent="0"/>
            <a:r>
              <a:rPr lang="de-DE" dirty="0" smtClean="0"/>
              <a:t> Solvent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Product</a:t>
            </a:r>
            <a:r>
              <a:rPr lang="de-DE" dirty="0" smtClean="0"/>
              <a:t> </a:t>
            </a:r>
            <a:r>
              <a:rPr lang="de-DE" dirty="0" err="1" smtClean="0"/>
              <a:t>use</a:t>
            </a:r>
            <a:endParaRPr lang="de-DE" dirty="0" smtClean="0"/>
          </a:p>
          <a:p>
            <a:pPr marL="0" indent="0"/>
            <a:r>
              <a:rPr lang="de-DE" baseline="-25000" dirty="0" smtClean="0"/>
              <a:t> </a:t>
            </a:r>
            <a:r>
              <a:rPr lang="de-DE" dirty="0" err="1" smtClean="0"/>
              <a:t>Agriculture</a:t>
            </a:r>
            <a:endParaRPr lang="de-DE" dirty="0" smtClean="0"/>
          </a:p>
          <a:p>
            <a:pPr marL="0" indent="0"/>
            <a:r>
              <a:rPr lang="de-DE" baseline="-25000" dirty="0" smtClean="0"/>
              <a:t> </a:t>
            </a:r>
            <a:r>
              <a:rPr lang="de-DE" dirty="0" smtClean="0"/>
              <a:t>Other </a:t>
            </a:r>
            <a:r>
              <a:rPr lang="de-DE" dirty="0" err="1" smtClean="0"/>
              <a:t>Fugitive</a:t>
            </a:r>
            <a:r>
              <a:rPr lang="de-DE" dirty="0" smtClean="0"/>
              <a:t> (VOC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Particulates</a:t>
            </a:r>
            <a:r>
              <a:rPr lang="de-DE" dirty="0" smtClean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044000"/>
            <a:ext cx="8229600" cy="713779"/>
          </a:xfrm>
        </p:spPr>
        <p:txBody>
          <a:bodyPr/>
          <a:lstStyle/>
          <a:p>
            <a:r>
              <a:rPr lang="de-DE" dirty="0" smtClean="0"/>
              <a:t>Residential </a:t>
            </a:r>
            <a:r>
              <a:rPr lang="de-DE" dirty="0" err="1" smtClean="0"/>
              <a:t>heatings</a:t>
            </a:r>
            <a:r>
              <a:rPr lang="de-DE" dirty="0" smtClean="0"/>
              <a:t> </a:t>
            </a:r>
            <a:r>
              <a:rPr lang="de-DE" dirty="0" err="1" smtClean="0"/>
              <a:t>are</a:t>
            </a:r>
            <a:r>
              <a:rPr lang="de-DE" dirty="0" smtClean="0"/>
              <a:t> </a:t>
            </a:r>
            <a:r>
              <a:rPr lang="de-DE" dirty="0" err="1" smtClean="0"/>
              <a:t>key</a:t>
            </a:r>
            <a:r>
              <a:rPr lang="de-DE" dirty="0" smtClean="0"/>
              <a:t> </a:t>
            </a:r>
            <a:r>
              <a:rPr lang="de-DE" dirty="0" err="1" smtClean="0"/>
              <a:t>source</a:t>
            </a:r>
            <a:endParaRPr lang="de-DE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046F0-BA93-4699-83A0-D6120B23834D}" type="slidenum">
              <a:rPr lang="de-DE" smtClean="0"/>
              <a:pPr/>
              <a:t>4</a:t>
            </a:fld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1"/>
          </p:nvPr>
        </p:nvSpPr>
        <p:spPr>
          <a:xfrm>
            <a:off x="457200" y="1757779"/>
            <a:ext cx="8229599" cy="4216893"/>
          </a:xfrm>
        </p:spPr>
        <p:txBody>
          <a:bodyPr>
            <a:normAutofit/>
          </a:bodyPr>
          <a:lstStyle/>
          <a:p>
            <a:r>
              <a:rPr lang="de-DE" dirty="0" smtClean="0"/>
              <a:t>Residential </a:t>
            </a:r>
            <a:r>
              <a:rPr lang="de-DE" dirty="0" err="1" smtClean="0"/>
              <a:t>heatings</a:t>
            </a:r>
            <a:r>
              <a:rPr lang="de-DE" dirty="0" smtClean="0"/>
              <a:t> </a:t>
            </a:r>
            <a:r>
              <a:rPr lang="de-DE" dirty="0" err="1" smtClean="0"/>
              <a:t>have</a:t>
            </a:r>
            <a:r>
              <a:rPr lang="de-DE" dirty="0" smtClean="0"/>
              <a:t> a </a:t>
            </a:r>
            <a:r>
              <a:rPr lang="de-DE" dirty="0" err="1" smtClean="0"/>
              <a:t>major</a:t>
            </a:r>
            <a:r>
              <a:rPr lang="de-DE" dirty="0" smtClean="0"/>
              <a:t> </a:t>
            </a:r>
            <a:r>
              <a:rPr lang="de-DE" dirty="0" err="1" smtClean="0"/>
              <a:t>contribution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national total </a:t>
            </a:r>
            <a:r>
              <a:rPr lang="de-DE" dirty="0" err="1" smtClean="0"/>
              <a:t>emissions</a:t>
            </a:r>
            <a:r>
              <a:rPr lang="de-DE" dirty="0" smtClean="0"/>
              <a:t> in </a:t>
            </a:r>
            <a:r>
              <a:rPr lang="de-DE" dirty="0" err="1" smtClean="0"/>
              <a:t>almost</a:t>
            </a:r>
            <a:r>
              <a:rPr lang="de-DE" dirty="0" smtClean="0"/>
              <a:t> all countries.</a:t>
            </a:r>
          </a:p>
          <a:p>
            <a:r>
              <a:rPr lang="de-DE" dirty="0" smtClean="0"/>
              <a:t>Key </a:t>
            </a:r>
            <a:r>
              <a:rPr lang="de-DE" dirty="0" err="1" smtClean="0"/>
              <a:t>source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a </a:t>
            </a:r>
            <a:r>
              <a:rPr lang="de-DE" dirty="0" err="1" smtClean="0"/>
              <a:t>number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pollutants</a:t>
            </a:r>
            <a:endParaRPr lang="de-DE" dirty="0" smtClean="0"/>
          </a:p>
          <a:p>
            <a:pPr lvl="1"/>
            <a:r>
              <a:rPr lang="de-DE" dirty="0" smtClean="0"/>
              <a:t>CO</a:t>
            </a:r>
            <a:r>
              <a:rPr lang="de-DE" baseline="-25000" dirty="0" smtClean="0"/>
              <a:t>2</a:t>
            </a:r>
          </a:p>
          <a:p>
            <a:pPr lvl="1"/>
            <a:r>
              <a:rPr lang="de-DE" dirty="0" smtClean="0"/>
              <a:t>CO</a:t>
            </a:r>
          </a:p>
          <a:p>
            <a:pPr lvl="1"/>
            <a:r>
              <a:rPr lang="de-DE" dirty="0" smtClean="0"/>
              <a:t>VOC</a:t>
            </a:r>
          </a:p>
          <a:p>
            <a:pPr lvl="1"/>
            <a:r>
              <a:rPr lang="de-DE" dirty="0" smtClean="0"/>
              <a:t>NO</a:t>
            </a:r>
            <a:r>
              <a:rPr lang="de-DE" baseline="-25000" dirty="0" smtClean="0"/>
              <a:t>X</a:t>
            </a:r>
          </a:p>
          <a:p>
            <a:pPr lvl="1"/>
            <a:r>
              <a:rPr lang="de-DE" dirty="0" smtClean="0"/>
              <a:t>SO</a:t>
            </a:r>
            <a:r>
              <a:rPr lang="de-DE" baseline="-25000" dirty="0" smtClean="0"/>
              <a:t>X</a:t>
            </a:r>
          </a:p>
          <a:p>
            <a:pPr lvl="1"/>
            <a:r>
              <a:rPr lang="de-DE" dirty="0" smtClean="0"/>
              <a:t>Fine </a:t>
            </a:r>
            <a:r>
              <a:rPr lang="de-DE" dirty="0" err="1" smtClean="0"/>
              <a:t>particulate</a:t>
            </a:r>
            <a:r>
              <a:rPr lang="de-DE" dirty="0" smtClean="0"/>
              <a:t> matter (</a:t>
            </a:r>
            <a:r>
              <a:rPr lang="de-DE" dirty="0" err="1" smtClean="0"/>
              <a:t>including</a:t>
            </a:r>
            <a:r>
              <a:rPr lang="de-DE" dirty="0" smtClean="0"/>
              <a:t> </a:t>
            </a:r>
            <a:r>
              <a:rPr lang="de-DE" dirty="0" err="1" smtClean="0"/>
              <a:t>black</a:t>
            </a:r>
            <a:r>
              <a:rPr lang="de-DE" dirty="0" smtClean="0"/>
              <a:t> </a:t>
            </a:r>
            <a:r>
              <a:rPr lang="de-DE" dirty="0" err="1" smtClean="0"/>
              <a:t>carbon</a:t>
            </a:r>
            <a:r>
              <a:rPr lang="de-DE" dirty="0" smtClean="0"/>
              <a:t>/</a:t>
            </a:r>
            <a:r>
              <a:rPr lang="de-DE" dirty="0" err="1" smtClean="0"/>
              <a:t>soot</a:t>
            </a:r>
            <a:r>
              <a:rPr lang="de-DE" dirty="0" smtClean="0"/>
              <a:t>)</a:t>
            </a:r>
          </a:p>
          <a:p>
            <a:pPr lvl="1"/>
            <a:r>
              <a:rPr lang="de-DE" dirty="0" smtClean="0"/>
              <a:t>Heavy </a:t>
            </a:r>
            <a:r>
              <a:rPr lang="de-DE" dirty="0" err="1" smtClean="0"/>
              <a:t>metals</a:t>
            </a:r>
            <a:r>
              <a:rPr lang="de-DE" dirty="0" smtClean="0"/>
              <a:t> (</a:t>
            </a:r>
            <a:r>
              <a:rPr lang="de-DE" dirty="0" err="1" smtClean="0"/>
              <a:t>coal</a:t>
            </a:r>
            <a:r>
              <a:rPr lang="de-DE" dirty="0" smtClean="0"/>
              <a:t>)</a:t>
            </a:r>
          </a:p>
          <a:p>
            <a:pPr lvl="1"/>
            <a:r>
              <a:rPr lang="de-DE" dirty="0" smtClean="0"/>
              <a:t>POPs (Dioxins &amp; Furans, </a:t>
            </a:r>
            <a:r>
              <a:rPr lang="de-AT" dirty="0" smtClean="0"/>
              <a:t> </a:t>
            </a:r>
            <a:r>
              <a:rPr lang="de-AT" dirty="0" err="1" smtClean="0"/>
              <a:t>polycyclic</a:t>
            </a:r>
            <a:r>
              <a:rPr lang="de-AT" dirty="0" smtClean="0"/>
              <a:t> </a:t>
            </a:r>
            <a:r>
              <a:rPr lang="de-AT" dirty="0" err="1" smtClean="0"/>
              <a:t>aromatic</a:t>
            </a:r>
            <a:r>
              <a:rPr lang="de-AT" dirty="0" smtClean="0"/>
              <a:t> </a:t>
            </a:r>
            <a:r>
              <a:rPr lang="de-AT" dirty="0" err="1" smtClean="0"/>
              <a:t>hydrocarbons</a:t>
            </a:r>
            <a:r>
              <a:rPr lang="de-DE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791044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044000"/>
            <a:ext cx="8229600" cy="713779"/>
          </a:xfrm>
        </p:spPr>
        <p:txBody>
          <a:bodyPr>
            <a:normAutofit/>
          </a:bodyPr>
          <a:lstStyle/>
          <a:p>
            <a:r>
              <a:rPr lang="de-DE" sz="2600" dirty="0" smtClean="0"/>
              <a:t>Residential </a:t>
            </a:r>
            <a:r>
              <a:rPr lang="de-DE" sz="2600" dirty="0" err="1" smtClean="0"/>
              <a:t>heatings</a:t>
            </a:r>
            <a:r>
              <a:rPr lang="de-DE" sz="2600" dirty="0" smtClean="0"/>
              <a:t> – </a:t>
            </a:r>
            <a:r>
              <a:rPr lang="de-DE" sz="2600" dirty="0" err="1" smtClean="0"/>
              <a:t>emission</a:t>
            </a:r>
            <a:r>
              <a:rPr lang="de-DE" sz="2600" dirty="0" smtClean="0"/>
              <a:t> </a:t>
            </a:r>
            <a:r>
              <a:rPr lang="de-DE" sz="2600" dirty="0" err="1" smtClean="0"/>
              <a:t>drivers</a:t>
            </a:r>
            <a:r>
              <a:rPr lang="de-DE" sz="2600" dirty="0" smtClean="0"/>
              <a:t> (1)</a:t>
            </a:r>
            <a:endParaRPr lang="de-DE" sz="2600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046F0-BA93-4699-83A0-D6120B23834D}" type="slidenum">
              <a:rPr lang="de-DE" smtClean="0"/>
              <a:pPr/>
              <a:t>5</a:t>
            </a:fld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1"/>
          </p:nvPr>
        </p:nvSpPr>
        <p:spPr>
          <a:xfrm>
            <a:off x="457200" y="1757779"/>
            <a:ext cx="8229599" cy="4216893"/>
          </a:xfrm>
        </p:spPr>
        <p:txBody>
          <a:bodyPr>
            <a:normAutofit/>
          </a:bodyPr>
          <a:lstStyle/>
          <a:p>
            <a:r>
              <a:rPr lang="de-DE" dirty="0" err="1" smtClean="0"/>
              <a:t>Emissions</a:t>
            </a:r>
            <a:r>
              <a:rPr lang="de-DE" dirty="0" smtClean="0"/>
              <a:t> </a:t>
            </a:r>
            <a:r>
              <a:rPr lang="de-DE" dirty="0" err="1" smtClean="0"/>
              <a:t>drivers</a:t>
            </a:r>
            <a:r>
              <a:rPr lang="de-DE" dirty="0" smtClean="0"/>
              <a:t> (just a </a:t>
            </a:r>
            <a:r>
              <a:rPr lang="de-DE" dirty="0" err="1" smtClean="0"/>
              <a:t>list</a:t>
            </a:r>
            <a:r>
              <a:rPr lang="de-DE" dirty="0" smtClean="0"/>
              <a:t>)</a:t>
            </a:r>
          </a:p>
          <a:p>
            <a:pPr lvl="1"/>
            <a:r>
              <a:rPr lang="de-DE" dirty="0" smtClean="0"/>
              <a:t>High </a:t>
            </a:r>
            <a:r>
              <a:rPr lang="de-DE" dirty="0" err="1" smtClean="0"/>
              <a:t>fuel</a:t>
            </a:r>
            <a:r>
              <a:rPr lang="de-DE" dirty="0" smtClean="0"/>
              <a:t> </a:t>
            </a:r>
            <a:r>
              <a:rPr lang="de-DE" dirty="0" err="1" smtClean="0"/>
              <a:t>use</a:t>
            </a:r>
            <a:r>
              <a:rPr lang="de-DE" dirty="0" smtClean="0"/>
              <a:t> due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heating</a:t>
            </a:r>
            <a:r>
              <a:rPr lang="de-DE" dirty="0" smtClean="0"/>
              <a:t> </a:t>
            </a:r>
            <a:r>
              <a:rPr lang="de-DE" dirty="0" err="1" smtClean="0"/>
              <a:t>demands</a:t>
            </a:r>
            <a:r>
              <a:rPr lang="de-DE" dirty="0" smtClean="0"/>
              <a:t> (</a:t>
            </a:r>
            <a:r>
              <a:rPr lang="de-DE" dirty="0" err="1" smtClean="0"/>
              <a:t>cold</a:t>
            </a:r>
            <a:r>
              <a:rPr lang="de-DE" dirty="0" smtClean="0"/>
              <a:t> winters)</a:t>
            </a:r>
          </a:p>
          <a:p>
            <a:pPr lvl="1"/>
            <a:r>
              <a:rPr lang="de-DE" dirty="0" smtClean="0"/>
              <a:t>High </a:t>
            </a:r>
            <a:r>
              <a:rPr lang="de-DE" dirty="0" err="1" smtClean="0"/>
              <a:t>heating</a:t>
            </a:r>
            <a:r>
              <a:rPr lang="de-DE" dirty="0" smtClean="0"/>
              <a:t> </a:t>
            </a:r>
            <a:r>
              <a:rPr lang="de-DE" dirty="0" err="1" smtClean="0"/>
              <a:t>demand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buildings</a:t>
            </a:r>
            <a:r>
              <a:rPr lang="de-DE" dirty="0" smtClean="0"/>
              <a:t> (</a:t>
            </a:r>
            <a:r>
              <a:rPr lang="de-DE" dirty="0" err="1" smtClean="0"/>
              <a:t>inappropriate</a:t>
            </a:r>
            <a:r>
              <a:rPr lang="de-DE" dirty="0" smtClean="0"/>
              <a:t> </a:t>
            </a:r>
            <a:r>
              <a:rPr lang="de-DE" dirty="0" err="1" smtClean="0"/>
              <a:t>insulation</a:t>
            </a:r>
            <a:r>
              <a:rPr lang="de-DE" dirty="0" smtClean="0"/>
              <a:t>)</a:t>
            </a:r>
          </a:p>
          <a:p>
            <a:pPr lvl="1"/>
            <a:r>
              <a:rPr lang="de-DE" dirty="0"/>
              <a:t>L</a:t>
            </a:r>
            <a:r>
              <a:rPr lang="de-DE" dirty="0" smtClean="0"/>
              <a:t>ow </a:t>
            </a:r>
            <a:r>
              <a:rPr lang="de-DE" dirty="0" err="1" smtClean="0"/>
              <a:t>efficiency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heatings</a:t>
            </a:r>
            <a:r>
              <a:rPr lang="de-DE" dirty="0" smtClean="0"/>
              <a:t> (</a:t>
            </a:r>
            <a:r>
              <a:rPr lang="de-DE" dirty="0" err="1" smtClean="0"/>
              <a:t>incomplete</a:t>
            </a:r>
            <a:r>
              <a:rPr lang="de-DE" dirty="0" smtClean="0"/>
              <a:t> </a:t>
            </a:r>
            <a:r>
              <a:rPr lang="de-DE" dirty="0" err="1" smtClean="0"/>
              <a:t>combustion</a:t>
            </a:r>
            <a:r>
              <a:rPr lang="de-DE" dirty="0" smtClean="0"/>
              <a:t>)</a:t>
            </a:r>
          </a:p>
          <a:p>
            <a:pPr lvl="1"/>
            <a:r>
              <a:rPr lang="de-DE" dirty="0" err="1" smtClean="0"/>
              <a:t>Inappropriate</a:t>
            </a:r>
            <a:r>
              <a:rPr lang="de-DE" dirty="0" smtClean="0"/>
              <a:t> </a:t>
            </a:r>
            <a:r>
              <a:rPr lang="de-DE" dirty="0" err="1" smtClean="0"/>
              <a:t>maintenance</a:t>
            </a:r>
            <a:endParaRPr lang="de-DE" dirty="0" smtClean="0"/>
          </a:p>
          <a:p>
            <a:pPr lvl="1"/>
            <a:r>
              <a:rPr lang="de-DE" dirty="0" err="1" smtClean="0"/>
              <a:t>Inappropriate</a:t>
            </a:r>
            <a:r>
              <a:rPr lang="de-DE" dirty="0" smtClean="0"/>
              <a:t> (</a:t>
            </a:r>
            <a:r>
              <a:rPr lang="de-DE" dirty="0" err="1" smtClean="0"/>
              <a:t>manual</a:t>
            </a:r>
            <a:r>
              <a:rPr lang="de-DE" dirty="0" smtClean="0"/>
              <a:t>) </a:t>
            </a:r>
            <a:r>
              <a:rPr lang="de-DE" dirty="0" err="1" smtClean="0"/>
              <a:t>operation</a:t>
            </a:r>
            <a:endParaRPr lang="de-DE" dirty="0" smtClean="0"/>
          </a:p>
          <a:p>
            <a:pPr lvl="1"/>
            <a:r>
              <a:rPr lang="de-DE" dirty="0" err="1" smtClean="0"/>
              <a:t>Incomplete</a:t>
            </a:r>
            <a:r>
              <a:rPr lang="de-DE" dirty="0" smtClean="0"/>
              <a:t> </a:t>
            </a:r>
            <a:r>
              <a:rPr lang="de-DE" dirty="0" err="1" smtClean="0"/>
              <a:t>combustion</a:t>
            </a:r>
            <a:r>
              <a:rPr lang="de-DE" dirty="0" smtClean="0"/>
              <a:t> (</a:t>
            </a:r>
            <a:r>
              <a:rPr lang="de-DE" dirty="0" err="1" smtClean="0"/>
              <a:t>poor</a:t>
            </a:r>
            <a:r>
              <a:rPr lang="de-DE" dirty="0" smtClean="0"/>
              <a:t> </a:t>
            </a:r>
            <a:r>
              <a:rPr lang="de-DE" dirty="0" err="1" smtClean="0"/>
              <a:t>technology</a:t>
            </a:r>
            <a:r>
              <a:rPr lang="de-DE" dirty="0" smtClean="0"/>
              <a:t>)</a:t>
            </a:r>
          </a:p>
          <a:p>
            <a:pPr lvl="1"/>
            <a:r>
              <a:rPr lang="de-DE" dirty="0" err="1" smtClean="0"/>
              <a:t>Use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low</a:t>
            </a:r>
            <a:r>
              <a:rPr lang="de-DE" dirty="0" smtClean="0"/>
              <a:t> </a:t>
            </a:r>
            <a:r>
              <a:rPr lang="de-DE" dirty="0" err="1" smtClean="0"/>
              <a:t>cost</a:t>
            </a:r>
            <a:r>
              <a:rPr lang="de-DE" dirty="0" smtClean="0"/>
              <a:t> </a:t>
            </a:r>
            <a:r>
              <a:rPr lang="de-DE" dirty="0" err="1" smtClean="0"/>
              <a:t>technologies</a:t>
            </a:r>
            <a:r>
              <a:rPr lang="de-DE" dirty="0" smtClean="0"/>
              <a:t> (</a:t>
            </a:r>
            <a:r>
              <a:rPr lang="de-DE" dirty="0" err="1" smtClean="0"/>
              <a:t>stoves</a:t>
            </a:r>
            <a:r>
              <a:rPr lang="de-DE" dirty="0" smtClean="0"/>
              <a:t> </a:t>
            </a:r>
            <a:r>
              <a:rPr lang="de-DE" dirty="0" err="1" smtClean="0"/>
              <a:t>without</a:t>
            </a:r>
            <a:r>
              <a:rPr lang="de-DE" dirty="0" smtClean="0"/>
              <a:t> </a:t>
            </a:r>
            <a:r>
              <a:rPr lang="de-DE" dirty="0" err="1" smtClean="0"/>
              <a:t>certification</a:t>
            </a:r>
            <a:r>
              <a:rPr lang="de-DE" dirty="0" smtClean="0"/>
              <a:t>, </a:t>
            </a:r>
            <a:r>
              <a:rPr lang="de-DE" dirty="0" err="1" smtClean="0"/>
              <a:t>fires</a:t>
            </a:r>
            <a:r>
              <a:rPr lang="de-DE" dirty="0" smtClean="0"/>
              <a:t>)</a:t>
            </a:r>
          </a:p>
          <a:p>
            <a:pPr marL="0" indent="0">
              <a:buNone/>
            </a:pPr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3191205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044000"/>
            <a:ext cx="8229600" cy="713779"/>
          </a:xfrm>
        </p:spPr>
        <p:txBody>
          <a:bodyPr>
            <a:normAutofit/>
          </a:bodyPr>
          <a:lstStyle/>
          <a:p>
            <a:r>
              <a:rPr lang="de-DE" sz="2600" dirty="0" smtClean="0"/>
              <a:t>Residential </a:t>
            </a:r>
            <a:r>
              <a:rPr lang="de-DE" sz="2600" dirty="0" err="1" smtClean="0"/>
              <a:t>heatings</a:t>
            </a:r>
            <a:r>
              <a:rPr lang="de-DE" sz="2600" dirty="0" smtClean="0"/>
              <a:t> – </a:t>
            </a:r>
            <a:r>
              <a:rPr lang="de-DE" sz="2600" dirty="0" err="1" smtClean="0"/>
              <a:t>emission</a:t>
            </a:r>
            <a:r>
              <a:rPr lang="de-DE" sz="2600" dirty="0" smtClean="0"/>
              <a:t> </a:t>
            </a:r>
            <a:r>
              <a:rPr lang="de-DE" sz="2600" dirty="0" err="1" smtClean="0"/>
              <a:t>drivers</a:t>
            </a:r>
            <a:r>
              <a:rPr lang="de-DE" sz="2600" dirty="0" smtClean="0"/>
              <a:t> (2)</a:t>
            </a:r>
            <a:endParaRPr lang="de-DE" sz="2600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046F0-BA93-4699-83A0-D6120B23834D}" type="slidenum">
              <a:rPr lang="de-DE" smtClean="0"/>
              <a:pPr/>
              <a:t>6</a:t>
            </a:fld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1"/>
          </p:nvPr>
        </p:nvSpPr>
        <p:spPr>
          <a:xfrm>
            <a:off x="457200" y="1757779"/>
            <a:ext cx="8229599" cy="4216893"/>
          </a:xfrm>
        </p:spPr>
        <p:txBody>
          <a:bodyPr>
            <a:normAutofit/>
          </a:bodyPr>
          <a:lstStyle/>
          <a:p>
            <a:r>
              <a:rPr lang="de-DE" dirty="0" err="1" smtClean="0"/>
              <a:t>Emissions</a:t>
            </a:r>
            <a:r>
              <a:rPr lang="de-DE" dirty="0" smtClean="0"/>
              <a:t> </a:t>
            </a:r>
            <a:r>
              <a:rPr lang="de-DE" dirty="0" err="1" smtClean="0"/>
              <a:t>drivers</a:t>
            </a:r>
            <a:endParaRPr lang="de-DE" dirty="0" smtClean="0"/>
          </a:p>
          <a:p>
            <a:pPr lvl="1"/>
            <a:r>
              <a:rPr lang="de-DE" dirty="0" smtClean="0"/>
              <a:t>High </a:t>
            </a:r>
            <a:r>
              <a:rPr lang="de-DE" dirty="0" err="1" smtClean="0"/>
              <a:t>age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boilers</a:t>
            </a:r>
            <a:r>
              <a:rPr lang="de-DE" dirty="0" smtClean="0"/>
              <a:t> (simple </a:t>
            </a:r>
            <a:r>
              <a:rPr lang="de-DE" dirty="0" err="1" smtClean="0"/>
              <a:t>boilers</a:t>
            </a:r>
            <a:r>
              <a:rPr lang="de-DE" dirty="0" smtClean="0"/>
              <a:t> </a:t>
            </a:r>
            <a:r>
              <a:rPr lang="de-DE" dirty="0" err="1" smtClean="0"/>
              <a:t>have</a:t>
            </a:r>
            <a:r>
              <a:rPr lang="de-DE" dirty="0" smtClean="0"/>
              <a:t> a high </a:t>
            </a:r>
            <a:r>
              <a:rPr lang="de-DE" dirty="0" err="1" smtClean="0"/>
              <a:t>life</a:t>
            </a:r>
            <a:r>
              <a:rPr lang="de-DE" dirty="0" smtClean="0"/>
              <a:t> time)</a:t>
            </a:r>
          </a:p>
          <a:p>
            <a:pPr lvl="1"/>
            <a:r>
              <a:rPr lang="de-DE" dirty="0" err="1" smtClean="0"/>
              <a:t>Usage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biomass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brown</a:t>
            </a:r>
            <a:r>
              <a:rPr lang="de-DE" dirty="0" smtClean="0"/>
              <a:t> </a:t>
            </a:r>
            <a:r>
              <a:rPr lang="de-DE" dirty="0" err="1" smtClean="0"/>
              <a:t>coal</a:t>
            </a:r>
            <a:r>
              <a:rPr lang="de-DE" dirty="0" smtClean="0"/>
              <a:t> (</a:t>
            </a:r>
            <a:r>
              <a:rPr lang="de-DE" dirty="0" err="1" smtClean="0"/>
              <a:t>instead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natural</a:t>
            </a:r>
            <a:r>
              <a:rPr lang="de-DE" dirty="0" smtClean="0"/>
              <a:t> gas </a:t>
            </a:r>
            <a:r>
              <a:rPr lang="de-DE" dirty="0" err="1" smtClean="0"/>
              <a:t>or</a:t>
            </a:r>
            <a:r>
              <a:rPr lang="de-DE" dirty="0" smtClean="0"/>
              <a:t> </a:t>
            </a:r>
            <a:r>
              <a:rPr lang="de-DE" dirty="0" err="1" smtClean="0"/>
              <a:t>coal</a:t>
            </a:r>
            <a:r>
              <a:rPr lang="de-DE" dirty="0" smtClean="0"/>
              <a:t> </a:t>
            </a:r>
            <a:r>
              <a:rPr lang="de-DE" dirty="0" err="1" smtClean="0"/>
              <a:t>briquettes</a:t>
            </a:r>
            <a:r>
              <a:rPr lang="de-DE" dirty="0" smtClean="0"/>
              <a:t> </a:t>
            </a:r>
            <a:r>
              <a:rPr lang="de-DE" dirty="0" err="1" smtClean="0"/>
              <a:t>or</a:t>
            </a:r>
            <a:r>
              <a:rPr lang="de-DE" dirty="0" smtClean="0"/>
              <a:t> </a:t>
            </a:r>
            <a:r>
              <a:rPr lang="de-DE" dirty="0" err="1" smtClean="0"/>
              <a:t>low</a:t>
            </a:r>
            <a:r>
              <a:rPr lang="de-DE" dirty="0" smtClean="0"/>
              <a:t> </a:t>
            </a:r>
            <a:r>
              <a:rPr lang="de-DE" dirty="0" err="1" smtClean="0"/>
              <a:t>sulphur</a:t>
            </a:r>
            <a:r>
              <a:rPr lang="de-DE" dirty="0" smtClean="0"/>
              <a:t> </a:t>
            </a:r>
            <a:r>
              <a:rPr lang="de-DE" dirty="0" err="1" smtClean="0"/>
              <a:t>oil</a:t>
            </a:r>
            <a:r>
              <a:rPr lang="de-DE" dirty="0" smtClean="0"/>
              <a:t>)</a:t>
            </a:r>
          </a:p>
          <a:p>
            <a:pPr lvl="1"/>
            <a:r>
              <a:rPr lang="de-DE" dirty="0" smtClean="0"/>
              <a:t>Illegal </a:t>
            </a:r>
            <a:r>
              <a:rPr lang="de-DE" dirty="0" err="1" smtClean="0"/>
              <a:t>use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free</a:t>
            </a:r>
            <a:r>
              <a:rPr lang="de-DE" dirty="0" smtClean="0"/>
              <a:t> </a:t>
            </a:r>
            <a:r>
              <a:rPr lang="de-DE" dirty="0" err="1" smtClean="0"/>
              <a:t>available</a:t>
            </a:r>
            <a:r>
              <a:rPr lang="de-DE" dirty="0" smtClean="0"/>
              <a:t> </a:t>
            </a:r>
            <a:r>
              <a:rPr lang="de-DE" dirty="0" err="1" smtClean="0"/>
              <a:t>fuel</a:t>
            </a:r>
            <a:r>
              <a:rPr lang="de-DE" dirty="0" smtClean="0"/>
              <a:t> (</a:t>
            </a:r>
            <a:r>
              <a:rPr lang="de-DE" dirty="0" err="1" smtClean="0"/>
              <a:t>biomass</a:t>
            </a:r>
            <a:r>
              <a:rPr lang="de-DE" dirty="0" smtClean="0"/>
              <a:t>/</a:t>
            </a:r>
            <a:r>
              <a:rPr lang="de-DE" dirty="0" err="1" smtClean="0"/>
              <a:t>garden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municipal</a:t>
            </a:r>
            <a:r>
              <a:rPr lang="de-DE" dirty="0" smtClean="0"/>
              <a:t> </a:t>
            </a:r>
            <a:r>
              <a:rPr lang="de-DE" dirty="0" err="1" smtClean="0"/>
              <a:t>waste</a:t>
            </a:r>
            <a:r>
              <a:rPr lang="de-DE" dirty="0" smtClean="0"/>
              <a:t>)</a:t>
            </a:r>
          </a:p>
          <a:p>
            <a:pPr lvl="1"/>
            <a:r>
              <a:rPr lang="de-DE" dirty="0" err="1" smtClean="0"/>
              <a:t>Backyard</a:t>
            </a:r>
            <a:r>
              <a:rPr lang="de-DE" dirty="0" smtClean="0"/>
              <a:t> </a:t>
            </a:r>
            <a:r>
              <a:rPr lang="de-DE" dirty="0" err="1" smtClean="0"/>
              <a:t>burning</a:t>
            </a:r>
            <a:r>
              <a:rPr lang="de-DE" dirty="0" smtClean="0"/>
              <a:t> (‚</a:t>
            </a:r>
            <a:r>
              <a:rPr lang="de-DE" dirty="0" err="1" smtClean="0"/>
              <a:t>tyre</a:t>
            </a:r>
            <a:r>
              <a:rPr lang="de-DE" dirty="0" smtClean="0"/>
              <a:t> </a:t>
            </a:r>
            <a:r>
              <a:rPr lang="de-DE" dirty="0" err="1" smtClean="0"/>
              <a:t>fires</a:t>
            </a:r>
            <a:r>
              <a:rPr lang="de-DE" dirty="0" smtClean="0"/>
              <a:t>‘)</a:t>
            </a:r>
          </a:p>
          <a:p>
            <a:pPr lvl="1"/>
            <a:r>
              <a:rPr lang="de-DE" dirty="0" smtClean="0"/>
              <a:t>Not </a:t>
            </a:r>
            <a:r>
              <a:rPr lang="de-DE" dirty="0" err="1" smtClean="0"/>
              <a:t>controlled</a:t>
            </a:r>
            <a:r>
              <a:rPr lang="de-DE" dirty="0" smtClean="0"/>
              <a:t> </a:t>
            </a:r>
            <a:r>
              <a:rPr lang="de-DE" dirty="0" err="1" smtClean="0"/>
              <a:t>by</a:t>
            </a:r>
            <a:r>
              <a:rPr lang="de-DE" dirty="0" smtClean="0"/>
              <a:t> </a:t>
            </a:r>
            <a:r>
              <a:rPr lang="de-DE" dirty="0" err="1" smtClean="0"/>
              <a:t>local</a:t>
            </a:r>
            <a:r>
              <a:rPr lang="de-DE" dirty="0" smtClean="0"/>
              <a:t> </a:t>
            </a:r>
            <a:r>
              <a:rPr lang="de-DE" dirty="0" err="1" smtClean="0"/>
              <a:t>authorities</a:t>
            </a:r>
            <a:r>
              <a:rPr lang="de-DE" dirty="0" smtClean="0"/>
              <a:t> (</a:t>
            </a:r>
            <a:r>
              <a:rPr lang="de-DE" dirty="0" err="1" smtClean="0"/>
              <a:t>especially</a:t>
            </a:r>
            <a:r>
              <a:rPr lang="de-DE" dirty="0" smtClean="0"/>
              <a:t> </a:t>
            </a:r>
            <a:r>
              <a:rPr lang="de-DE" dirty="0" err="1" smtClean="0"/>
              <a:t>biomass</a:t>
            </a:r>
            <a:r>
              <a:rPr lang="de-DE" dirty="0" smtClean="0"/>
              <a:t> </a:t>
            </a:r>
            <a:r>
              <a:rPr lang="de-DE" dirty="0" err="1" smtClean="0"/>
              <a:t>stoves</a:t>
            </a:r>
            <a:r>
              <a:rPr lang="de-DE" dirty="0" smtClean="0"/>
              <a:t>)</a:t>
            </a:r>
          </a:p>
          <a:p>
            <a:pPr lvl="1"/>
            <a:r>
              <a:rPr lang="de-DE" dirty="0" smtClean="0"/>
              <a:t>High </a:t>
            </a:r>
            <a:r>
              <a:rPr lang="de-DE" dirty="0" err="1" smtClean="0"/>
              <a:t>investment</a:t>
            </a:r>
            <a:r>
              <a:rPr lang="de-DE" dirty="0" smtClean="0"/>
              <a:t> </a:t>
            </a:r>
            <a:r>
              <a:rPr lang="de-DE" dirty="0" err="1" smtClean="0"/>
              <a:t>costs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new</a:t>
            </a:r>
            <a:r>
              <a:rPr lang="de-DE" dirty="0" smtClean="0"/>
              <a:t> </a:t>
            </a:r>
            <a:r>
              <a:rPr lang="de-DE" dirty="0" err="1" smtClean="0"/>
              <a:t>generation</a:t>
            </a:r>
            <a:r>
              <a:rPr lang="de-DE" dirty="0" smtClean="0"/>
              <a:t> „</a:t>
            </a:r>
            <a:r>
              <a:rPr lang="de-DE" dirty="0" err="1" smtClean="0"/>
              <a:t>low</a:t>
            </a:r>
            <a:r>
              <a:rPr lang="de-DE" dirty="0" smtClean="0"/>
              <a:t> </a:t>
            </a:r>
            <a:r>
              <a:rPr lang="de-DE" dirty="0" err="1" smtClean="0"/>
              <a:t>emission</a:t>
            </a:r>
            <a:r>
              <a:rPr lang="de-DE" dirty="0" smtClean="0"/>
              <a:t> </a:t>
            </a:r>
            <a:r>
              <a:rPr lang="de-DE" dirty="0" err="1" smtClean="0"/>
              <a:t>heatings</a:t>
            </a:r>
            <a:r>
              <a:rPr lang="de-DE" dirty="0" smtClean="0"/>
              <a:t>“</a:t>
            </a:r>
          </a:p>
          <a:p>
            <a:pPr lvl="1"/>
            <a:r>
              <a:rPr lang="de-DE" dirty="0" err="1" smtClean="0"/>
              <a:t>Oversized</a:t>
            </a:r>
            <a:r>
              <a:rPr lang="de-DE" dirty="0" smtClean="0"/>
              <a:t> </a:t>
            </a:r>
            <a:r>
              <a:rPr lang="de-DE" dirty="0" err="1" smtClean="0"/>
              <a:t>capacity</a:t>
            </a:r>
            <a:r>
              <a:rPr lang="de-DE" dirty="0" smtClean="0"/>
              <a:t> (kW)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heatings</a:t>
            </a:r>
            <a:r>
              <a:rPr lang="de-DE" dirty="0" smtClean="0"/>
              <a:t> -&gt; </a:t>
            </a:r>
            <a:r>
              <a:rPr lang="de-DE" dirty="0" err="1" smtClean="0"/>
              <a:t>start</a:t>
            </a:r>
            <a:r>
              <a:rPr lang="de-DE" dirty="0" smtClean="0"/>
              <a:t>/</a:t>
            </a:r>
            <a:r>
              <a:rPr lang="de-DE" dirty="0" err="1" smtClean="0"/>
              <a:t>stop</a:t>
            </a:r>
            <a:r>
              <a:rPr lang="de-DE" dirty="0" smtClean="0"/>
              <a:t> </a:t>
            </a:r>
            <a:r>
              <a:rPr lang="de-DE" dirty="0" err="1" smtClean="0"/>
              <a:t>mode</a:t>
            </a:r>
            <a:endParaRPr lang="de-DE" dirty="0" smtClean="0"/>
          </a:p>
          <a:p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1505531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044000"/>
            <a:ext cx="8229600" cy="713779"/>
          </a:xfrm>
        </p:spPr>
        <p:txBody>
          <a:bodyPr>
            <a:normAutofit/>
          </a:bodyPr>
          <a:lstStyle/>
          <a:p>
            <a:r>
              <a:rPr lang="de-DE" sz="2600" dirty="0" smtClean="0"/>
              <a:t>Residential </a:t>
            </a:r>
            <a:r>
              <a:rPr lang="de-DE" sz="2600" dirty="0" err="1" smtClean="0"/>
              <a:t>heatings</a:t>
            </a:r>
            <a:r>
              <a:rPr lang="de-DE" sz="2600" dirty="0" smtClean="0"/>
              <a:t> – </a:t>
            </a:r>
            <a:r>
              <a:rPr lang="de-DE" sz="2600" dirty="0" err="1" smtClean="0"/>
              <a:t>emission</a:t>
            </a:r>
            <a:r>
              <a:rPr lang="de-DE" sz="2600" dirty="0" smtClean="0"/>
              <a:t> </a:t>
            </a:r>
            <a:r>
              <a:rPr lang="de-DE" sz="2600" dirty="0" err="1" smtClean="0"/>
              <a:t>model</a:t>
            </a:r>
            <a:r>
              <a:rPr lang="de-DE" sz="2600" dirty="0" smtClean="0"/>
              <a:t> (1)</a:t>
            </a:r>
            <a:endParaRPr lang="de-DE" sz="2600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046F0-BA93-4699-83A0-D6120B23834D}" type="slidenum">
              <a:rPr lang="de-DE" smtClean="0"/>
              <a:pPr/>
              <a:t>7</a:t>
            </a:fld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1"/>
          </p:nvPr>
        </p:nvSpPr>
        <p:spPr>
          <a:xfrm>
            <a:off x="457200" y="1757779"/>
            <a:ext cx="8229599" cy="4216893"/>
          </a:xfrm>
        </p:spPr>
        <p:txBody>
          <a:bodyPr>
            <a:normAutofit/>
          </a:bodyPr>
          <a:lstStyle/>
          <a:p>
            <a:r>
              <a:rPr lang="de-DE" dirty="0" smtClean="0"/>
              <a:t>Simpler Tier 2 </a:t>
            </a:r>
            <a:r>
              <a:rPr lang="de-DE" dirty="0" err="1" smtClean="0"/>
              <a:t>models</a:t>
            </a:r>
            <a:r>
              <a:rPr lang="de-DE" dirty="0" smtClean="0"/>
              <a:t> </a:t>
            </a:r>
            <a:r>
              <a:rPr lang="de-DE" dirty="0" err="1" smtClean="0"/>
              <a:t>are</a:t>
            </a:r>
            <a:r>
              <a:rPr lang="de-DE" dirty="0" smtClean="0"/>
              <a:t> </a:t>
            </a:r>
            <a:r>
              <a:rPr lang="de-DE" dirty="0" err="1" smtClean="0"/>
              <a:t>needed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estimate</a:t>
            </a:r>
            <a:r>
              <a:rPr lang="de-DE" dirty="0" smtClean="0"/>
              <a:t> </a:t>
            </a:r>
            <a:r>
              <a:rPr lang="de-DE" dirty="0" err="1" smtClean="0"/>
              <a:t>emissions</a:t>
            </a:r>
            <a:r>
              <a:rPr lang="de-DE" dirty="0" smtClean="0"/>
              <a:t> </a:t>
            </a:r>
            <a:r>
              <a:rPr lang="de-DE" dirty="0" err="1" smtClean="0"/>
              <a:t>because</a:t>
            </a:r>
            <a:r>
              <a:rPr lang="de-DE" dirty="0" smtClean="0"/>
              <a:t> </a:t>
            </a:r>
            <a:r>
              <a:rPr lang="de-DE" dirty="0" err="1" smtClean="0"/>
              <a:t>detailed</a:t>
            </a:r>
            <a:r>
              <a:rPr lang="de-DE" dirty="0" smtClean="0"/>
              <a:t> </a:t>
            </a:r>
            <a:r>
              <a:rPr lang="de-DE" dirty="0" err="1" smtClean="0"/>
              <a:t>data</a:t>
            </a:r>
            <a:r>
              <a:rPr lang="de-DE" dirty="0" smtClean="0"/>
              <a:t> will not </a:t>
            </a:r>
            <a:r>
              <a:rPr lang="de-DE" dirty="0" err="1" smtClean="0"/>
              <a:t>become</a:t>
            </a:r>
            <a:r>
              <a:rPr lang="de-DE" dirty="0" smtClean="0"/>
              <a:t> </a:t>
            </a:r>
            <a:r>
              <a:rPr lang="de-DE" dirty="0" err="1" smtClean="0"/>
              <a:t>available</a:t>
            </a:r>
            <a:r>
              <a:rPr lang="de-DE" dirty="0" smtClean="0"/>
              <a:t> due </a:t>
            </a:r>
            <a:r>
              <a:rPr lang="de-DE" dirty="0" err="1" smtClean="0"/>
              <a:t>to</a:t>
            </a:r>
            <a:r>
              <a:rPr lang="de-DE" dirty="0" smtClean="0"/>
              <a:t> high </a:t>
            </a:r>
            <a:r>
              <a:rPr lang="de-DE" dirty="0" err="1" smtClean="0"/>
              <a:t>costs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data</a:t>
            </a:r>
            <a:r>
              <a:rPr lang="de-DE" dirty="0" smtClean="0"/>
              <a:t> </a:t>
            </a:r>
            <a:r>
              <a:rPr lang="de-DE" dirty="0" err="1" smtClean="0"/>
              <a:t>collection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measurements</a:t>
            </a:r>
            <a:endParaRPr lang="de-DE" dirty="0" smtClean="0"/>
          </a:p>
          <a:p>
            <a:r>
              <a:rPr lang="de-DE" dirty="0" smtClean="0"/>
              <a:t>Care </a:t>
            </a:r>
            <a:r>
              <a:rPr lang="de-DE" dirty="0" err="1" smtClean="0"/>
              <a:t>has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be</a:t>
            </a:r>
            <a:r>
              <a:rPr lang="de-DE" dirty="0" smtClean="0"/>
              <a:t> </a:t>
            </a:r>
            <a:r>
              <a:rPr lang="de-DE" dirty="0" err="1" smtClean="0"/>
              <a:t>taken</a:t>
            </a:r>
            <a:r>
              <a:rPr lang="de-DE" dirty="0" smtClean="0"/>
              <a:t> </a:t>
            </a:r>
            <a:r>
              <a:rPr lang="de-DE" dirty="0" err="1" smtClean="0"/>
              <a:t>when</a:t>
            </a:r>
            <a:r>
              <a:rPr lang="de-DE" dirty="0" smtClean="0"/>
              <a:t> </a:t>
            </a:r>
            <a:r>
              <a:rPr lang="de-DE" dirty="0" err="1" smtClean="0"/>
              <a:t>using</a:t>
            </a:r>
            <a:r>
              <a:rPr lang="de-DE" dirty="0" smtClean="0"/>
              <a:t> </a:t>
            </a:r>
            <a:r>
              <a:rPr lang="de-DE" dirty="0" err="1" smtClean="0"/>
              <a:t>emission</a:t>
            </a:r>
            <a:r>
              <a:rPr lang="de-DE" dirty="0" smtClean="0"/>
              <a:t> </a:t>
            </a:r>
            <a:r>
              <a:rPr lang="de-DE" dirty="0" err="1" smtClean="0"/>
              <a:t>factors</a:t>
            </a:r>
            <a:endParaRPr lang="de-DE" dirty="0"/>
          </a:p>
          <a:p>
            <a:pPr lvl="1"/>
            <a:r>
              <a:rPr lang="de-DE" dirty="0" err="1" smtClean="0"/>
              <a:t>Guidebook</a:t>
            </a:r>
            <a:r>
              <a:rPr lang="de-DE" dirty="0" smtClean="0"/>
              <a:t> (</a:t>
            </a:r>
            <a:r>
              <a:rPr lang="de-DE" dirty="0" err="1" smtClean="0"/>
              <a:t>Based</a:t>
            </a:r>
            <a:r>
              <a:rPr lang="de-DE" dirty="0" smtClean="0"/>
              <a:t> on </a:t>
            </a:r>
            <a:r>
              <a:rPr lang="de-DE" dirty="0" err="1" smtClean="0"/>
              <a:t>studies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other</a:t>
            </a:r>
            <a:r>
              <a:rPr lang="de-DE" dirty="0" smtClean="0"/>
              <a:t> countries)</a:t>
            </a:r>
          </a:p>
          <a:p>
            <a:pPr lvl="1"/>
            <a:r>
              <a:rPr lang="de-DE" dirty="0" smtClean="0"/>
              <a:t>Real </a:t>
            </a:r>
            <a:r>
              <a:rPr lang="de-DE" dirty="0" err="1" smtClean="0"/>
              <a:t>condition</a:t>
            </a:r>
            <a:r>
              <a:rPr lang="de-DE" dirty="0" smtClean="0"/>
              <a:t> (</a:t>
            </a:r>
            <a:r>
              <a:rPr lang="de-DE" dirty="0" err="1" smtClean="0"/>
              <a:t>field</a:t>
            </a:r>
            <a:r>
              <a:rPr lang="de-DE" dirty="0" smtClean="0"/>
              <a:t>) </a:t>
            </a:r>
            <a:r>
              <a:rPr lang="de-DE" dirty="0" err="1" smtClean="0"/>
              <a:t>measurements</a:t>
            </a:r>
            <a:endParaRPr lang="de-DE" dirty="0" smtClean="0"/>
          </a:p>
          <a:p>
            <a:pPr lvl="1"/>
            <a:r>
              <a:rPr lang="de-DE" dirty="0" smtClean="0"/>
              <a:t>Test </a:t>
            </a:r>
            <a:r>
              <a:rPr lang="de-DE" dirty="0" err="1" smtClean="0"/>
              <a:t>bench</a:t>
            </a:r>
            <a:r>
              <a:rPr lang="de-DE" dirty="0" smtClean="0"/>
              <a:t> </a:t>
            </a:r>
            <a:r>
              <a:rPr lang="de-DE" dirty="0" err="1" smtClean="0"/>
              <a:t>measurements</a:t>
            </a:r>
            <a:endParaRPr lang="de-DE" dirty="0" smtClean="0"/>
          </a:p>
          <a:p>
            <a:r>
              <a:rPr lang="de-DE" dirty="0" smtClean="0"/>
              <a:t>High </a:t>
            </a:r>
            <a:r>
              <a:rPr lang="de-DE" dirty="0" err="1" smtClean="0"/>
              <a:t>number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different </a:t>
            </a:r>
            <a:r>
              <a:rPr lang="de-DE" dirty="0" err="1" smtClean="0"/>
              <a:t>technologies</a:t>
            </a:r>
            <a:r>
              <a:rPr lang="de-DE" dirty="0" smtClean="0"/>
              <a:t> </a:t>
            </a:r>
            <a:r>
              <a:rPr lang="de-DE" dirty="0" err="1" smtClean="0"/>
              <a:t>makes</a:t>
            </a:r>
            <a:r>
              <a:rPr lang="de-DE" dirty="0" smtClean="0"/>
              <a:t> </a:t>
            </a:r>
            <a:r>
              <a:rPr lang="de-DE" dirty="0" err="1" smtClean="0"/>
              <a:t>it</a:t>
            </a:r>
            <a:r>
              <a:rPr lang="de-DE" dirty="0" smtClean="0"/>
              <a:t> </a:t>
            </a:r>
            <a:r>
              <a:rPr lang="de-DE" dirty="0" err="1" smtClean="0"/>
              <a:t>difficult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find </a:t>
            </a:r>
            <a:r>
              <a:rPr lang="de-DE" dirty="0" err="1" smtClean="0"/>
              <a:t>appropriate</a:t>
            </a:r>
            <a:r>
              <a:rPr lang="de-DE" dirty="0" smtClean="0"/>
              <a:t> </a:t>
            </a:r>
            <a:r>
              <a:rPr lang="de-DE" dirty="0" err="1" smtClean="0"/>
              <a:t>emission</a:t>
            </a:r>
            <a:r>
              <a:rPr lang="de-DE" dirty="0" smtClean="0"/>
              <a:t> </a:t>
            </a:r>
            <a:r>
              <a:rPr lang="de-DE" dirty="0" err="1" smtClean="0"/>
              <a:t>factors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yearly</a:t>
            </a:r>
            <a:r>
              <a:rPr lang="de-DE" dirty="0" smtClean="0"/>
              <a:t> </a:t>
            </a:r>
            <a:r>
              <a:rPr lang="de-DE" dirty="0" err="1" smtClean="0"/>
              <a:t>fuel</a:t>
            </a:r>
            <a:r>
              <a:rPr lang="de-DE" dirty="0" smtClean="0"/>
              <a:t> </a:t>
            </a:r>
            <a:r>
              <a:rPr lang="de-DE" dirty="0" err="1" smtClean="0"/>
              <a:t>input</a:t>
            </a:r>
            <a:r>
              <a:rPr lang="de-DE" dirty="0" smtClean="0"/>
              <a:t> per </a:t>
            </a:r>
            <a:r>
              <a:rPr lang="de-DE" dirty="0" err="1" smtClean="0"/>
              <a:t>technology</a:t>
            </a:r>
            <a:r>
              <a:rPr lang="de-DE" dirty="0" smtClean="0"/>
              <a:t>.</a:t>
            </a:r>
          </a:p>
          <a:p>
            <a:r>
              <a:rPr lang="de-DE" dirty="0" err="1" smtClean="0"/>
              <a:t>Number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installations</a:t>
            </a:r>
            <a:r>
              <a:rPr lang="de-DE" dirty="0" smtClean="0"/>
              <a:t> per </a:t>
            </a:r>
            <a:r>
              <a:rPr lang="de-DE" dirty="0" err="1" smtClean="0"/>
              <a:t>technology</a:t>
            </a:r>
            <a:r>
              <a:rPr lang="de-DE" dirty="0" smtClean="0"/>
              <a:t> </a:t>
            </a:r>
            <a:r>
              <a:rPr lang="de-DE" dirty="0" err="1" smtClean="0"/>
              <a:t>continously</a:t>
            </a:r>
            <a:r>
              <a:rPr lang="de-DE" dirty="0" smtClean="0"/>
              <a:t> </a:t>
            </a:r>
            <a:r>
              <a:rPr lang="de-DE" dirty="0" err="1" smtClean="0"/>
              <a:t>changes</a:t>
            </a:r>
            <a:endParaRPr lang="de-DE" dirty="0" smtClean="0"/>
          </a:p>
          <a:p>
            <a:pPr lvl="1"/>
            <a:r>
              <a:rPr lang="de-DE" dirty="0" err="1" smtClean="0"/>
              <a:t>Use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boiler</a:t>
            </a:r>
            <a:r>
              <a:rPr lang="de-DE" dirty="0" smtClean="0"/>
              <a:t> </a:t>
            </a:r>
            <a:r>
              <a:rPr lang="de-DE" dirty="0" err="1" smtClean="0"/>
              <a:t>sales</a:t>
            </a:r>
            <a:r>
              <a:rPr lang="de-DE" dirty="0" smtClean="0"/>
              <a:t> (</a:t>
            </a:r>
            <a:r>
              <a:rPr lang="de-DE" dirty="0" err="1" smtClean="0"/>
              <a:t>hard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get</a:t>
            </a:r>
            <a:r>
              <a:rPr lang="de-DE" dirty="0" smtClean="0"/>
              <a:t>)</a:t>
            </a:r>
          </a:p>
          <a:p>
            <a:endParaRPr lang="de-DE" dirty="0"/>
          </a:p>
          <a:p>
            <a:pPr lvl="1"/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1935852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044000"/>
            <a:ext cx="8229600" cy="713779"/>
          </a:xfrm>
        </p:spPr>
        <p:txBody>
          <a:bodyPr>
            <a:normAutofit/>
          </a:bodyPr>
          <a:lstStyle/>
          <a:p>
            <a:r>
              <a:rPr lang="de-DE" sz="2600" dirty="0" smtClean="0"/>
              <a:t>Residential </a:t>
            </a:r>
            <a:r>
              <a:rPr lang="de-DE" sz="2600" dirty="0" err="1" smtClean="0"/>
              <a:t>heatings</a:t>
            </a:r>
            <a:r>
              <a:rPr lang="de-DE" sz="2600" dirty="0" smtClean="0"/>
              <a:t> – </a:t>
            </a:r>
            <a:r>
              <a:rPr lang="de-DE" sz="2600" dirty="0" err="1" smtClean="0"/>
              <a:t>emission</a:t>
            </a:r>
            <a:r>
              <a:rPr lang="de-DE" sz="2600" dirty="0" smtClean="0"/>
              <a:t> </a:t>
            </a:r>
            <a:r>
              <a:rPr lang="de-DE" sz="2600" dirty="0" err="1" smtClean="0"/>
              <a:t>model</a:t>
            </a:r>
            <a:r>
              <a:rPr lang="de-DE" sz="2600" dirty="0" smtClean="0"/>
              <a:t> (2)</a:t>
            </a:r>
            <a:endParaRPr lang="de-DE" sz="2600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046F0-BA93-4699-83A0-D6120B23834D}" type="slidenum">
              <a:rPr lang="de-DE" smtClean="0"/>
              <a:pPr/>
              <a:t>8</a:t>
            </a:fld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1"/>
          </p:nvPr>
        </p:nvSpPr>
        <p:spPr>
          <a:xfrm>
            <a:off x="457200" y="1757779"/>
            <a:ext cx="8229599" cy="4216893"/>
          </a:xfrm>
        </p:spPr>
        <p:txBody>
          <a:bodyPr>
            <a:normAutofit/>
          </a:bodyPr>
          <a:lstStyle/>
          <a:p>
            <a:r>
              <a:rPr lang="de-DE" dirty="0" smtClean="0"/>
              <a:t>Simpler Tier 2 </a:t>
            </a:r>
            <a:r>
              <a:rPr lang="de-DE" dirty="0" err="1" smtClean="0"/>
              <a:t>models</a:t>
            </a:r>
            <a:r>
              <a:rPr lang="de-DE" dirty="0" smtClean="0"/>
              <a:t> </a:t>
            </a:r>
            <a:r>
              <a:rPr lang="de-DE" dirty="0" err="1" smtClean="0"/>
              <a:t>are</a:t>
            </a:r>
            <a:r>
              <a:rPr lang="de-DE" dirty="0" smtClean="0"/>
              <a:t> </a:t>
            </a:r>
            <a:r>
              <a:rPr lang="de-DE" dirty="0" err="1" smtClean="0"/>
              <a:t>needed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estimate</a:t>
            </a:r>
            <a:r>
              <a:rPr lang="de-DE" dirty="0" smtClean="0"/>
              <a:t> </a:t>
            </a:r>
            <a:r>
              <a:rPr lang="de-DE" dirty="0" err="1" smtClean="0"/>
              <a:t>emissions</a:t>
            </a:r>
            <a:r>
              <a:rPr lang="de-DE" dirty="0" smtClean="0"/>
              <a:t> </a:t>
            </a:r>
            <a:r>
              <a:rPr lang="de-DE" dirty="0" err="1" smtClean="0"/>
              <a:t>because</a:t>
            </a:r>
            <a:r>
              <a:rPr lang="de-DE" dirty="0" smtClean="0"/>
              <a:t> </a:t>
            </a:r>
            <a:r>
              <a:rPr lang="de-DE" dirty="0" err="1" smtClean="0"/>
              <a:t>detailed</a:t>
            </a:r>
            <a:r>
              <a:rPr lang="de-DE" dirty="0" smtClean="0"/>
              <a:t> </a:t>
            </a:r>
            <a:r>
              <a:rPr lang="de-DE" dirty="0" err="1" smtClean="0"/>
              <a:t>data</a:t>
            </a:r>
            <a:r>
              <a:rPr lang="de-DE" dirty="0" smtClean="0"/>
              <a:t> will not </a:t>
            </a:r>
            <a:r>
              <a:rPr lang="de-DE" dirty="0" err="1" smtClean="0"/>
              <a:t>become</a:t>
            </a:r>
            <a:r>
              <a:rPr lang="de-DE" dirty="0" smtClean="0"/>
              <a:t> </a:t>
            </a:r>
            <a:r>
              <a:rPr lang="de-DE" dirty="0" err="1" smtClean="0"/>
              <a:t>available</a:t>
            </a:r>
            <a:r>
              <a:rPr lang="de-DE" dirty="0" smtClean="0"/>
              <a:t> due </a:t>
            </a:r>
            <a:r>
              <a:rPr lang="de-DE" dirty="0" err="1" smtClean="0"/>
              <a:t>to</a:t>
            </a:r>
            <a:r>
              <a:rPr lang="de-DE" dirty="0" smtClean="0"/>
              <a:t> high </a:t>
            </a:r>
            <a:r>
              <a:rPr lang="de-DE" dirty="0" err="1" smtClean="0"/>
              <a:t>costs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data</a:t>
            </a:r>
            <a:r>
              <a:rPr lang="de-DE" dirty="0" smtClean="0"/>
              <a:t> </a:t>
            </a:r>
            <a:r>
              <a:rPr lang="de-DE" dirty="0" err="1" smtClean="0"/>
              <a:t>collection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measurements</a:t>
            </a:r>
            <a:endParaRPr lang="de-DE" dirty="0" smtClean="0"/>
          </a:p>
          <a:p>
            <a:r>
              <a:rPr lang="de-DE" dirty="0" smtClean="0"/>
              <a:t>Care </a:t>
            </a:r>
            <a:r>
              <a:rPr lang="de-DE" dirty="0" err="1" smtClean="0"/>
              <a:t>has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be</a:t>
            </a:r>
            <a:r>
              <a:rPr lang="de-DE" dirty="0" smtClean="0"/>
              <a:t> </a:t>
            </a:r>
            <a:r>
              <a:rPr lang="de-DE" dirty="0" err="1" smtClean="0"/>
              <a:t>taken</a:t>
            </a:r>
            <a:r>
              <a:rPr lang="de-DE" dirty="0" smtClean="0"/>
              <a:t> </a:t>
            </a:r>
            <a:r>
              <a:rPr lang="de-DE" dirty="0" err="1" smtClean="0"/>
              <a:t>when</a:t>
            </a:r>
            <a:r>
              <a:rPr lang="de-DE" dirty="0" smtClean="0"/>
              <a:t> </a:t>
            </a:r>
            <a:r>
              <a:rPr lang="de-DE" dirty="0" err="1" smtClean="0"/>
              <a:t>using</a:t>
            </a:r>
            <a:r>
              <a:rPr lang="de-DE" dirty="0" smtClean="0"/>
              <a:t> </a:t>
            </a:r>
            <a:r>
              <a:rPr lang="de-DE" dirty="0" err="1" smtClean="0"/>
              <a:t>emission</a:t>
            </a:r>
            <a:r>
              <a:rPr lang="de-DE" dirty="0" smtClean="0"/>
              <a:t> </a:t>
            </a:r>
            <a:r>
              <a:rPr lang="de-DE" dirty="0" err="1" smtClean="0"/>
              <a:t>factors</a:t>
            </a:r>
            <a:endParaRPr lang="de-DE" dirty="0"/>
          </a:p>
          <a:p>
            <a:pPr lvl="1"/>
            <a:r>
              <a:rPr lang="de-DE" dirty="0" err="1" smtClean="0"/>
              <a:t>Guidebook</a:t>
            </a:r>
            <a:r>
              <a:rPr lang="de-DE" dirty="0" smtClean="0"/>
              <a:t> (</a:t>
            </a:r>
            <a:r>
              <a:rPr lang="de-DE" dirty="0" err="1" smtClean="0"/>
              <a:t>Based</a:t>
            </a:r>
            <a:r>
              <a:rPr lang="de-DE" dirty="0" smtClean="0"/>
              <a:t> on </a:t>
            </a:r>
            <a:r>
              <a:rPr lang="de-DE" dirty="0" err="1" smtClean="0"/>
              <a:t>studies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other</a:t>
            </a:r>
            <a:r>
              <a:rPr lang="de-DE" dirty="0" smtClean="0"/>
              <a:t> countries)</a:t>
            </a:r>
          </a:p>
          <a:p>
            <a:pPr lvl="1"/>
            <a:r>
              <a:rPr lang="de-DE" dirty="0" smtClean="0"/>
              <a:t>Real </a:t>
            </a:r>
            <a:r>
              <a:rPr lang="de-DE" dirty="0" err="1" smtClean="0"/>
              <a:t>condition</a:t>
            </a:r>
            <a:r>
              <a:rPr lang="de-DE" dirty="0" smtClean="0"/>
              <a:t> (</a:t>
            </a:r>
            <a:r>
              <a:rPr lang="de-DE" dirty="0" err="1" smtClean="0"/>
              <a:t>field</a:t>
            </a:r>
            <a:r>
              <a:rPr lang="de-DE" dirty="0" smtClean="0"/>
              <a:t>) </a:t>
            </a:r>
            <a:r>
              <a:rPr lang="de-DE" dirty="0" err="1" smtClean="0"/>
              <a:t>measurements</a:t>
            </a:r>
            <a:endParaRPr lang="de-DE" dirty="0" smtClean="0"/>
          </a:p>
          <a:p>
            <a:pPr lvl="1"/>
            <a:r>
              <a:rPr lang="de-DE" dirty="0" smtClean="0"/>
              <a:t>Test </a:t>
            </a:r>
            <a:r>
              <a:rPr lang="de-DE" dirty="0" err="1" smtClean="0"/>
              <a:t>bench</a:t>
            </a:r>
            <a:r>
              <a:rPr lang="de-DE" dirty="0" smtClean="0"/>
              <a:t> </a:t>
            </a:r>
            <a:r>
              <a:rPr lang="de-DE" dirty="0" err="1" smtClean="0"/>
              <a:t>measurements</a:t>
            </a:r>
            <a:endParaRPr lang="de-DE" dirty="0" smtClean="0"/>
          </a:p>
          <a:p>
            <a:r>
              <a:rPr lang="de-DE" dirty="0" smtClean="0"/>
              <a:t>High </a:t>
            </a:r>
            <a:r>
              <a:rPr lang="de-DE" dirty="0" err="1" smtClean="0"/>
              <a:t>number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different </a:t>
            </a:r>
            <a:r>
              <a:rPr lang="de-DE" dirty="0" err="1" smtClean="0"/>
              <a:t>technologies</a:t>
            </a:r>
            <a:r>
              <a:rPr lang="de-DE" dirty="0" smtClean="0"/>
              <a:t> </a:t>
            </a:r>
            <a:r>
              <a:rPr lang="de-DE" dirty="0" err="1" smtClean="0"/>
              <a:t>makes</a:t>
            </a:r>
            <a:r>
              <a:rPr lang="de-DE" dirty="0" smtClean="0"/>
              <a:t> </a:t>
            </a:r>
            <a:r>
              <a:rPr lang="de-DE" dirty="0" err="1" smtClean="0"/>
              <a:t>it</a:t>
            </a:r>
            <a:r>
              <a:rPr lang="de-DE" dirty="0" smtClean="0"/>
              <a:t> </a:t>
            </a:r>
            <a:r>
              <a:rPr lang="de-DE" dirty="0" err="1" smtClean="0"/>
              <a:t>difficult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find </a:t>
            </a:r>
            <a:r>
              <a:rPr lang="de-DE" dirty="0" err="1" smtClean="0"/>
              <a:t>appropriate</a:t>
            </a:r>
            <a:r>
              <a:rPr lang="de-DE" dirty="0" smtClean="0"/>
              <a:t> </a:t>
            </a:r>
            <a:r>
              <a:rPr lang="de-DE" dirty="0" err="1" smtClean="0"/>
              <a:t>emission</a:t>
            </a:r>
            <a:r>
              <a:rPr lang="de-DE" dirty="0" smtClean="0"/>
              <a:t> </a:t>
            </a:r>
            <a:r>
              <a:rPr lang="de-DE" dirty="0" err="1" smtClean="0"/>
              <a:t>factors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yearly</a:t>
            </a:r>
            <a:r>
              <a:rPr lang="de-DE" dirty="0" smtClean="0"/>
              <a:t> </a:t>
            </a:r>
            <a:r>
              <a:rPr lang="de-DE" dirty="0" err="1" smtClean="0"/>
              <a:t>fuel</a:t>
            </a:r>
            <a:r>
              <a:rPr lang="de-DE" dirty="0" smtClean="0"/>
              <a:t> </a:t>
            </a:r>
            <a:r>
              <a:rPr lang="de-DE" dirty="0" err="1" smtClean="0"/>
              <a:t>input</a:t>
            </a:r>
            <a:r>
              <a:rPr lang="de-DE" dirty="0" smtClean="0"/>
              <a:t> per </a:t>
            </a:r>
            <a:r>
              <a:rPr lang="de-DE" dirty="0" err="1" smtClean="0"/>
              <a:t>technology</a:t>
            </a:r>
            <a:r>
              <a:rPr lang="de-DE" dirty="0" smtClean="0"/>
              <a:t>.</a:t>
            </a:r>
          </a:p>
          <a:p>
            <a:r>
              <a:rPr lang="de-DE" dirty="0" err="1" smtClean="0"/>
              <a:t>Number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installations</a:t>
            </a:r>
            <a:r>
              <a:rPr lang="de-DE" dirty="0" smtClean="0"/>
              <a:t> per </a:t>
            </a:r>
            <a:r>
              <a:rPr lang="de-DE" dirty="0" err="1" smtClean="0"/>
              <a:t>technology</a:t>
            </a:r>
            <a:r>
              <a:rPr lang="de-DE" dirty="0" smtClean="0"/>
              <a:t> </a:t>
            </a:r>
            <a:r>
              <a:rPr lang="de-DE" dirty="0" err="1" smtClean="0"/>
              <a:t>continously</a:t>
            </a:r>
            <a:r>
              <a:rPr lang="de-DE" dirty="0" smtClean="0"/>
              <a:t> </a:t>
            </a:r>
            <a:r>
              <a:rPr lang="de-DE" dirty="0" err="1" smtClean="0"/>
              <a:t>changes</a:t>
            </a:r>
            <a:endParaRPr lang="de-DE" dirty="0" smtClean="0"/>
          </a:p>
          <a:p>
            <a:pPr lvl="1"/>
            <a:r>
              <a:rPr lang="de-DE" dirty="0" err="1" smtClean="0"/>
              <a:t>Use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boiler</a:t>
            </a:r>
            <a:r>
              <a:rPr lang="de-DE" dirty="0" smtClean="0"/>
              <a:t> </a:t>
            </a:r>
            <a:r>
              <a:rPr lang="de-DE" dirty="0" err="1" smtClean="0"/>
              <a:t>sales</a:t>
            </a:r>
            <a:r>
              <a:rPr lang="de-DE" dirty="0" smtClean="0"/>
              <a:t> (</a:t>
            </a:r>
            <a:r>
              <a:rPr lang="de-DE" dirty="0" err="1" smtClean="0"/>
              <a:t>hard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get</a:t>
            </a:r>
            <a:r>
              <a:rPr lang="de-DE" dirty="0" smtClean="0"/>
              <a:t>)</a:t>
            </a:r>
          </a:p>
          <a:p>
            <a:endParaRPr lang="de-DE" dirty="0"/>
          </a:p>
          <a:p>
            <a:pPr lvl="1"/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888948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044000"/>
            <a:ext cx="8229600" cy="713779"/>
          </a:xfrm>
        </p:spPr>
        <p:txBody>
          <a:bodyPr>
            <a:normAutofit/>
          </a:bodyPr>
          <a:lstStyle/>
          <a:p>
            <a:r>
              <a:rPr lang="de-DE" dirty="0"/>
              <a:t>Test </a:t>
            </a:r>
            <a:r>
              <a:rPr lang="de-DE" dirty="0" err="1"/>
              <a:t>Bench</a:t>
            </a:r>
            <a:r>
              <a:rPr lang="de-DE" dirty="0"/>
              <a:t> </a:t>
            </a:r>
            <a:r>
              <a:rPr lang="de-DE" dirty="0" smtClean="0"/>
              <a:t>vs. Field </a:t>
            </a:r>
            <a:r>
              <a:rPr lang="de-DE" dirty="0" err="1" smtClean="0"/>
              <a:t>Measurements</a:t>
            </a:r>
            <a:endParaRPr lang="de-DE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046F0-BA93-4699-83A0-D6120B23834D}" type="slidenum">
              <a:rPr lang="de-DE" smtClean="0"/>
              <a:pPr/>
              <a:t>9</a:t>
            </a:fld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1"/>
          </p:nvPr>
        </p:nvSpPr>
        <p:spPr>
          <a:xfrm>
            <a:off x="457200" y="1757779"/>
            <a:ext cx="8229599" cy="421689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DE" dirty="0" smtClean="0"/>
              <a:t>Test </a:t>
            </a:r>
            <a:r>
              <a:rPr lang="de-DE" dirty="0" err="1"/>
              <a:t>bench</a:t>
            </a:r>
            <a:r>
              <a:rPr lang="de-DE" dirty="0"/>
              <a:t> </a:t>
            </a:r>
            <a:r>
              <a:rPr lang="de-DE" dirty="0" err="1" smtClean="0"/>
              <a:t>measurements</a:t>
            </a:r>
            <a:r>
              <a:rPr lang="de-DE" dirty="0" smtClean="0"/>
              <a:t> </a:t>
            </a:r>
            <a:r>
              <a:rPr lang="de-DE" dirty="0" err="1" smtClean="0"/>
              <a:t>are</a:t>
            </a:r>
            <a:r>
              <a:rPr lang="de-DE" dirty="0" smtClean="0"/>
              <a:t> </a:t>
            </a:r>
            <a:r>
              <a:rPr lang="de-DE" dirty="0" err="1" smtClean="0"/>
              <a:t>mostly</a:t>
            </a:r>
            <a:r>
              <a:rPr lang="de-DE" dirty="0" smtClean="0"/>
              <a:t> </a:t>
            </a:r>
            <a:r>
              <a:rPr lang="de-DE" dirty="0" err="1" smtClean="0"/>
              <a:t>performed</a:t>
            </a:r>
            <a:r>
              <a:rPr lang="de-DE" dirty="0" smtClean="0"/>
              <a:t> </a:t>
            </a:r>
            <a:r>
              <a:rPr lang="de-DE" dirty="0" err="1" smtClean="0"/>
              <a:t>under</a:t>
            </a:r>
            <a:r>
              <a:rPr lang="de-DE" dirty="0" smtClean="0"/>
              <a:t> </a:t>
            </a:r>
            <a:r>
              <a:rPr lang="de-DE" dirty="0" err="1" smtClean="0"/>
              <a:t>standard</a:t>
            </a:r>
            <a:r>
              <a:rPr lang="de-DE" dirty="0" smtClean="0"/>
              <a:t>/optimal </a:t>
            </a:r>
            <a:r>
              <a:rPr lang="de-DE" dirty="0" err="1" smtClean="0"/>
              <a:t>conditions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show</a:t>
            </a:r>
            <a:r>
              <a:rPr lang="de-DE" dirty="0" smtClean="0"/>
              <a:t> </a:t>
            </a:r>
            <a:r>
              <a:rPr lang="de-DE" dirty="0" err="1" smtClean="0"/>
              <a:t>that</a:t>
            </a:r>
            <a:r>
              <a:rPr lang="de-DE" dirty="0" smtClean="0"/>
              <a:t> </a:t>
            </a:r>
            <a:r>
              <a:rPr lang="de-DE" dirty="0" err="1" smtClean="0"/>
              <a:t>combustion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complete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emission</a:t>
            </a:r>
            <a:r>
              <a:rPr lang="de-DE" dirty="0" smtClean="0"/>
              <a:t> </a:t>
            </a:r>
            <a:r>
              <a:rPr lang="de-DE" dirty="0" err="1" smtClean="0"/>
              <a:t>limits</a:t>
            </a:r>
            <a:r>
              <a:rPr lang="de-DE" dirty="0" smtClean="0"/>
              <a:t> </a:t>
            </a:r>
            <a:r>
              <a:rPr lang="de-DE" dirty="0" err="1" smtClean="0"/>
              <a:t>are</a:t>
            </a:r>
            <a:r>
              <a:rPr lang="de-DE" dirty="0" smtClean="0"/>
              <a:t> </a:t>
            </a:r>
            <a:r>
              <a:rPr lang="de-DE" dirty="0" err="1" smtClean="0"/>
              <a:t>met</a:t>
            </a:r>
            <a:r>
              <a:rPr lang="de-DE" dirty="0"/>
              <a:t>:</a:t>
            </a:r>
            <a:r>
              <a:rPr lang="de-DE" dirty="0" smtClean="0"/>
              <a:t> </a:t>
            </a:r>
          </a:p>
          <a:p>
            <a:pPr lvl="1"/>
            <a:r>
              <a:rPr lang="de-DE" dirty="0" err="1" smtClean="0"/>
              <a:t>Good</a:t>
            </a:r>
            <a:r>
              <a:rPr lang="de-DE" dirty="0" smtClean="0"/>
              <a:t> </a:t>
            </a:r>
            <a:r>
              <a:rPr lang="de-DE" dirty="0" err="1" smtClean="0"/>
              <a:t>fuel</a:t>
            </a:r>
            <a:r>
              <a:rPr lang="de-DE" dirty="0" smtClean="0"/>
              <a:t> </a:t>
            </a:r>
            <a:r>
              <a:rPr lang="de-DE" dirty="0" err="1" smtClean="0"/>
              <a:t>quality</a:t>
            </a:r>
            <a:r>
              <a:rPr lang="de-DE" dirty="0" smtClean="0"/>
              <a:t> (e.g. </a:t>
            </a:r>
            <a:r>
              <a:rPr lang="de-DE" dirty="0" err="1" smtClean="0"/>
              <a:t>low</a:t>
            </a:r>
            <a:r>
              <a:rPr lang="de-DE" dirty="0" smtClean="0"/>
              <a:t> </a:t>
            </a:r>
            <a:r>
              <a:rPr lang="de-DE" dirty="0" err="1" smtClean="0"/>
              <a:t>water</a:t>
            </a:r>
            <a:r>
              <a:rPr lang="de-DE" dirty="0" smtClean="0"/>
              <a:t> </a:t>
            </a:r>
            <a:r>
              <a:rPr lang="de-DE" dirty="0" err="1" smtClean="0"/>
              <a:t>content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log </a:t>
            </a:r>
            <a:r>
              <a:rPr lang="de-DE" dirty="0" err="1" smtClean="0"/>
              <a:t>wood</a:t>
            </a:r>
            <a:r>
              <a:rPr lang="de-DE" dirty="0" smtClean="0"/>
              <a:t>)</a:t>
            </a:r>
          </a:p>
          <a:p>
            <a:pPr lvl="1"/>
            <a:r>
              <a:rPr lang="de-DE" dirty="0" err="1" smtClean="0"/>
              <a:t>Good</a:t>
            </a:r>
            <a:r>
              <a:rPr lang="de-DE" dirty="0" smtClean="0"/>
              <a:t> </a:t>
            </a:r>
            <a:r>
              <a:rPr lang="de-DE" dirty="0" err="1" smtClean="0"/>
              <a:t>maintainance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heating</a:t>
            </a:r>
            <a:r>
              <a:rPr lang="de-DE" dirty="0" smtClean="0"/>
              <a:t> (</a:t>
            </a:r>
            <a:r>
              <a:rPr lang="de-DE" dirty="0" err="1" smtClean="0"/>
              <a:t>new</a:t>
            </a:r>
            <a:r>
              <a:rPr lang="de-DE" dirty="0" smtClean="0"/>
              <a:t> </a:t>
            </a:r>
            <a:r>
              <a:rPr lang="de-DE" dirty="0" err="1" smtClean="0"/>
              <a:t>equipment</a:t>
            </a:r>
            <a:r>
              <a:rPr lang="de-DE" dirty="0" smtClean="0"/>
              <a:t>)</a:t>
            </a:r>
          </a:p>
          <a:p>
            <a:pPr lvl="1"/>
            <a:r>
              <a:rPr lang="de-DE" dirty="0" smtClean="0"/>
              <a:t>Ideal </a:t>
            </a:r>
            <a:r>
              <a:rPr lang="de-DE" dirty="0" err="1" smtClean="0"/>
              <a:t>operation</a:t>
            </a:r>
            <a:r>
              <a:rPr lang="de-DE" dirty="0" smtClean="0"/>
              <a:t> </a:t>
            </a:r>
            <a:r>
              <a:rPr lang="de-DE" dirty="0" err="1" smtClean="0"/>
              <a:t>cycle</a:t>
            </a:r>
            <a:r>
              <a:rPr lang="de-DE" dirty="0" smtClean="0"/>
              <a:t> (</a:t>
            </a:r>
            <a:r>
              <a:rPr lang="de-DE" dirty="0" err="1" smtClean="0"/>
              <a:t>avoiding</a:t>
            </a:r>
            <a:r>
              <a:rPr lang="de-DE" dirty="0" smtClean="0"/>
              <a:t> </a:t>
            </a:r>
            <a:r>
              <a:rPr lang="de-DE" dirty="0" err="1" smtClean="0"/>
              <a:t>cold</a:t>
            </a:r>
            <a:r>
              <a:rPr lang="de-DE" dirty="0" smtClean="0"/>
              <a:t> </a:t>
            </a:r>
            <a:r>
              <a:rPr lang="de-DE" dirty="0" err="1" smtClean="0"/>
              <a:t>start</a:t>
            </a:r>
            <a:r>
              <a:rPr lang="de-DE" dirty="0" smtClean="0"/>
              <a:t> </a:t>
            </a:r>
            <a:r>
              <a:rPr lang="de-DE" dirty="0" err="1" smtClean="0"/>
              <a:t>emissions</a:t>
            </a:r>
            <a:r>
              <a:rPr lang="de-DE" dirty="0" smtClean="0"/>
              <a:t>)</a:t>
            </a:r>
          </a:p>
          <a:p>
            <a:pPr lvl="1"/>
            <a:r>
              <a:rPr lang="de-DE" dirty="0" smtClean="0"/>
              <a:t>Ideal </a:t>
            </a:r>
            <a:r>
              <a:rPr lang="de-DE" dirty="0" err="1" smtClean="0"/>
              <a:t>capacity</a:t>
            </a:r>
            <a:r>
              <a:rPr lang="de-DE" dirty="0" smtClean="0"/>
              <a:t> </a:t>
            </a:r>
            <a:r>
              <a:rPr lang="de-DE" dirty="0" err="1" smtClean="0"/>
              <a:t>utilisation</a:t>
            </a:r>
            <a:endParaRPr lang="de-DE" dirty="0" smtClean="0"/>
          </a:p>
          <a:p>
            <a:pPr lvl="1"/>
            <a:r>
              <a:rPr lang="de-DE" dirty="0" smtClean="0"/>
              <a:t>Sensor </a:t>
            </a:r>
            <a:r>
              <a:rPr lang="de-DE" dirty="0" err="1" smtClean="0"/>
              <a:t>placement</a:t>
            </a:r>
            <a:endParaRPr lang="de-DE" dirty="0" smtClean="0"/>
          </a:p>
          <a:p>
            <a:pPr marL="0" indent="0">
              <a:buNone/>
            </a:pPr>
            <a:r>
              <a:rPr lang="de-DE" dirty="0" smtClean="0"/>
              <a:t>Real </a:t>
            </a:r>
            <a:r>
              <a:rPr lang="de-DE" dirty="0" err="1"/>
              <a:t>condition</a:t>
            </a:r>
            <a:r>
              <a:rPr lang="de-DE" dirty="0"/>
              <a:t> </a:t>
            </a:r>
            <a:r>
              <a:rPr lang="de-DE" dirty="0" err="1" smtClean="0"/>
              <a:t>measurements</a:t>
            </a:r>
            <a:r>
              <a:rPr lang="de-DE" dirty="0" smtClean="0"/>
              <a:t> </a:t>
            </a:r>
            <a:r>
              <a:rPr lang="de-DE" dirty="0" err="1" smtClean="0"/>
              <a:t>are</a:t>
            </a:r>
            <a:r>
              <a:rPr lang="de-DE" dirty="0" smtClean="0"/>
              <a:t> expensive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/>
              <a:t> </a:t>
            </a:r>
            <a:r>
              <a:rPr lang="de-DE" dirty="0" err="1" smtClean="0"/>
              <a:t>number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measurements</a:t>
            </a:r>
            <a:r>
              <a:rPr lang="de-DE" dirty="0" smtClean="0"/>
              <a:t> </a:t>
            </a:r>
            <a:r>
              <a:rPr lang="de-DE" dirty="0" err="1" smtClean="0"/>
              <a:t>are</a:t>
            </a:r>
            <a:r>
              <a:rPr lang="de-DE" dirty="0" smtClean="0"/>
              <a:t> in </a:t>
            </a:r>
            <a:r>
              <a:rPr lang="de-DE" dirty="0" err="1" smtClean="0"/>
              <a:t>general</a:t>
            </a:r>
            <a:r>
              <a:rPr lang="de-DE" dirty="0" smtClean="0"/>
              <a:t> </a:t>
            </a:r>
            <a:r>
              <a:rPr lang="de-DE" dirty="0" err="1" smtClean="0"/>
              <a:t>low</a:t>
            </a:r>
            <a:r>
              <a:rPr lang="de-DE" dirty="0" smtClean="0"/>
              <a:t>. Different </a:t>
            </a:r>
            <a:r>
              <a:rPr lang="de-DE" dirty="0" err="1" smtClean="0"/>
              <a:t>measure</a:t>
            </a:r>
            <a:r>
              <a:rPr lang="de-DE" dirty="0" smtClean="0"/>
              <a:t> </a:t>
            </a:r>
            <a:r>
              <a:rPr lang="de-DE" dirty="0" err="1" smtClean="0"/>
              <a:t>campaigns</a:t>
            </a:r>
            <a:r>
              <a:rPr lang="de-DE" dirty="0" smtClean="0"/>
              <a:t> </a:t>
            </a:r>
            <a:r>
              <a:rPr lang="de-DE" dirty="0" err="1" smtClean="0"/>
              <a:t>are</a:t>
            </a:r>
            <a:r>
              <a:rPr lang="de-DE" dirty="0" smtClean="0"/>
              <a:t> not </a:t>
            </a:r>
            <a:r>
              <a:rPr lang="de-DE" dirty="0" err="1" smtClean="0"/>
              <a:t>comparable</a:t>
            </a:r>
            <a:endParaRPr lang="de-DE" dirty="0" smtClean="0"/>
          </a:p>
          <a:p>
            <a:pPr lvl="1"/>
            <a:r>
              <a:rPr lang="de-DE" dirty="0" smtClean="0"/>
              <a:t>Different </a:t>
            </a:r>
            <a:r>
              <a:rPr lang="de-DE" dirty="0" err="1" smtClean="0"/>
              <a:t>measurement</a:t>
            </a:r>
            <a:r>
              <a:rPr lang="de-DE" dirty="0" smtClean="0"/>
              <a:t> </a:t>
            </a:r>
            <a:r>
              <a:rPr lang="de-DE" dirty="0" err="1" smtClean="0"/>
              <a:t>standards</a:t>
            </a:r>
            <a:r>
              <a:rPr lang="de-DE" dirty="0" smtClean="0"/>
              <a:t> (‚</a:t>
            </a:r>
            <a:r>
              <a:rPr lang="de-DE" dirty="0" err="1" smtClean="0"/>
              <a:t>dilution</a:t>
            </a:r>
            <a:r>
              <a:rPr lang="de-DE" dirty="0" smtClean="0"/>
              <a:t> </a:t>
            </a:r>
            <a:r>
              <a:rPr lang="de-DE" dirty="0" err="1" smtClean="0"/>
              <a:t>tunnel</a:t>
            </a:r>
            <a:r>
              <a:rPr lang="de-DE" dirty="0" smtClean="0"/>
              <a:t>‘)</a:t>
            </a:r>
          </a:p>
          <a:p>
            <a:pPr lvl="1"/>
            <a:r>
              <a:rPr lang="de-DE" dirty="0" err="1" smtClean="0"/>
              <a:t>Biased</a:t>
            </a:r>
            <a:r>
              <a:rPr lang="de-DE" dirty="0" smtClean="0"/>
              <a:t> </a:t>
            </a:r>
            <a:r>
              <a:rPr lang="de-DE" dirty="0" err="1" smtClean="0"/>
              <a:t>measurements</a:t>
            </a:r>
            <a:r>
              <a:rPr lang="de-DE" dirty="0" smtClean="0"/>
              <a:t> (</a:t>
            </a:r>
            <a:r>
              <a:rPr lang="de-DE" dirty="0" err="1" smtClean="0"/>
              <a:t>lets</a:t>
            </a:r>
            <a:r>
              <a:rPr lang="de-DE" dirty="0" smtClean="0"/>
              <a:t> </a:t>
            </a:r>
            <a:r>
              <a:rPr lang="de-DE" dirty="0" err="1" smtClean="0"/>
              <a:t>see</a:t>
            </a:r>
            <a:r>
              <a:rPr lang="de-DE" dirty="0" smtClean="0"/>
              <a:t> </a:t>
            </a:r>
            <a:r>
              <a:rPr lang="de-DE" dirty="0" err="1" smtClean="0"/>
              <a:t>what</a:t>
            </a:r>
            <a:r>
              <a:rPr lang="de-DE" dirty="0" smtClean="0"/>
              <a:t> </a:t>
            </a:r>
            <a:r>
              <a:rPr lang="de-DE" dirty="0" err="1" smtClean="0"/>
              <a:t>happens</a:t>
            </a:r>
            <a:r>
              <a:rPr lang="de-DE" dirty="0" smtClean="0"/>
              <a:t> </a:t>
            </a:r>
            <a:r>
              <a:rPr lang="de-DE" dirty="0" err="1" smtClean="0"/>
              <a:t>if</a:t>
            </a:r>
            <a:r>
              <a:rPr lang="de-DE" dirty="0" smtClean="0"/>
              <a:t>…)</a:t>
            </a:r>
            <a:endParaRPr lang="de-DE" dirty="0"/>
          </a:p>
          <a:p>
            <a:pPr marL="0" indent="0">
              <a:buNone/>
            </a:pPr>
            <a:endParaRPr lang="de-DE" dirty="0"/>
          </a:p>
          <a:p>
            <a:pPr lvl="1"/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2046624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PT-Umweltbundesamt">
  <a:themeElements>
    <a:clrScheme name="Umweltbundesamt">
      <a:dk1>
        <a:sysClr val="windowText" lastClr="000000"/>
      </a:dk1>
      <a:lt1>
        <a:sysClr val="window" lastClr="FFFFFF"/>
      </a:lt1>
      <a:dk2>
        <a:srgbClr val="008080"/>
      </a:dk2>
      <a:lt2>
        <a:srgbClr val="BFDFDF"/>
      </a:lt2>
      <a:accent1>
        <a:srgbClr val="7FBFBF"/>
      </a:accent1>
      <a:accent2>
        <a:srgbClr val="40A0A0"/>
      </a:accent2>
      <a:accent3>
        <a:srgbClr val="B2011D"/>
      </a:accent3>
      <a:accent4>
        <a:srgbClr val="722635"/>
      </a:accent4>
      <a:accent5>
        <a:srgbClr val="00A3DA"/>
      </a:accent5>
      <a:accent6>
        <a:srgbClr val="025277"/>
      </a:accent6>
      <a:hlink>
        <a:srgbClr val="008080"/>
      </a:hlink>
      <a:folHlink>
        <a:srgbClr val="008080"/>
      </a:folHlink>
    </a:clrScheme>
    <a:fontScheme name="Umweltbundesam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853</Words>
  <Application>Microsoft Office PowerPoint</Application>
  <PresentationFormat>Экран (4:3)</PresentationFormat>
  <Paragraphs>118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PPT-Umweltbundesamt</vt:lpstr>
      <vt:lpstr>Air Emissions from  Diffuse sources (households)</vt:lpstr>
      <vt:lpstr>Content</vt:lpstr>
      <vt:lpstr>Diffuse sources</vt:lpstr>
      <vt:lpstr>Residential heatings are key source</vt:lpstr>
      <vt:lpstr>Residential heatings – emission drivers (1)</vt:lpstr>
      <vt:lpstr>Residential heatings – emission drivers (2)</vt:lpstr>
      <vt:lpstr>Residential heatings – emission model (1)</vt:lpstr>
      <vt:lpstr>Residential heatings – emission model (2)</vt:lpstr>
      <vt:lpstr>Test Bench vs. Field Measurements</vt:lpstr>
      <vt:lpstr>Emission factors</vt:lpstr>
      <vt:lpstr>Census data</vt:lpstr>
      <vt:lpstr>Other sources for activity data</vt:lpstr>
      <vt:lpstr>Census Data - Example Austria</vt:lpstr>
      <vt:lpstr>Contact &amp; Information</vt:lpstr>
    </vt:vector>
  </TitlesOfParts>
  <Company>Umweltbundesamt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kaitna</dc:creator>
  <cp:lastModifiedBy>Galina</cp:lastModifiedBy>
  <cp:revision>431</cp:revision>
  <dcterms:created xsi:type="dcterms:W3CDTF">2009-06-26T09:35:22Z</dcterms:created>
  <dcterms:modified xsi:type="dcterms:W3CDTF">2012-09-24T06:29:16Z</dcterms:modified>
</cp:coreProperties>
</file>