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3" r:id="rId3"/>
    <p:sldId id="297" r:id="rId4"/>
    <p:sldId id="298" r:id="rId5"/>
    <p:sldId id="299" r:id="rId6"/>
    <p:sldId id="303" r:id="rId7"/>
    <p:sldId id="300" r:id="rId8"/>
    <p:sldId id="304" r:id="rId9"/>
    <p:sldId id="302" r:id="rId10"/>
    <p:sldId id="305" r:id="rId11"/>
    <p:sldId id="279" r:id="rId12"/>
    <p:sldId id="306" r:id="rId13"/>
    <p:sldId id="301" r:id="rId14"/>
    <p:sldId id="257" r:id="rId15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53" autoAdjust="0"/>
  </p:normalViewPr>
  <p:slideViewPr>
    <p:cSldViewPr snapToGrid="0" snapToObjects="1"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D778FB0-B809-4625-8837-670B91F23258}" type="datetimeFigureOut">
              <a:rPr lang="de-DE" smtClean="0"/>
              <a:pPr/>
              <a:t>24.09.2012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98553-EEC4-4584-806D-33D5574C78D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222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1FEC2C3-AD99-429D-BDED-BE5135982E17}" type="datetimeFigureOut">
              <a:rPr lang="de-DE" smtClean="0"/>
              <a:pPr/>
              <a:t>24.09.2012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D781777-5DAA-4199-B7B3-71FD91CB0F34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022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 + 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45958" y="1044000"/>
            <a:ext cx="8229600" cy="11448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45958" y="2188799"/>
            <a:ext cx="8229600" cy="3656597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60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40758" y="5845397"/>
            <a:ext cx="2134800" cy="255600"/>
          </a:xfrm>
          <a:prstGeom prst="rect">
            <a:avLst/>
          </a:prstGeom>
        </p:spPr>
        <p:txBody>
          <a:bodyPr/>
          <a:lstStyle/>
          <a:p>
            <a:fld id="{2E6046F0-BA93-4699-83A0-D6120B23834D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457200" y="2187000"/>
            <a:ext cx="8229599" cy="3666688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Diagrammplatzhalter 4"/>
          <p:cNvSpPr>
            <a:spLocks noGrp="1"/>
          </p:cNvSpPr>
          <p:nvPr>
            <p:ph type="chart" sz="quarter" idx="11"/>
          </p:nvPr>
        </p:nvSpPr>
        <p:spPr>
          <a:xfrm>
            <a:off x="457200" y="2187575"/>
            <a:ext cx="8229600" cy="3311525"/>
          </a:xfrm>
        </p:spPr>
        <p:txBody>
          <a:bodyPr/>
          <a:lstStyle/>
          <a:p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28600" y="762000"/>
            <a:ext cx="8686800" cy="5346000"/>
          </a:xfrm>
          <a:prstGeom prst="rect">
            <a:avLst/>
          </a:prstGeom>
          <a:solidFill>
            <a:srgbClr val="E6E6E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457200" y="2187000"/>
            <a:ext cx="8229600" cy="3666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6553200" y="5853688"/>
            <a:ext cx="2133600" cy="254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046F0-BA93-4699-83A0-D6120B23834D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1026" name="Picture 2" descr="\\Pcsrv3\organisation\756\Intern\01_CorporateDesign_neu_2009\Logo\Nachbau manu\JPG\Umweltbundesamt_RGB_TL-links_engl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59951" y="230351"/>
            <a:ext cx="4212917" cy="37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4000" indent="-324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12000" indent="-288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270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52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404000" indent="-252000" algn="l" defTabSz="914400" rtl="0" eaLnBrk="1" latinLnBrk="0" hangingPunct="1">
        <a:lnSpc>
          <a:spcPct val="110000"/>
        </a:lnSpc>
        <a:spcBef>
          <a:spcPts val="400"/>
        </a:spcBef>
        <a:buClr>
          <a:schemeClr val="tx2"/>
        </a:buClr>
        <a:buSzPct val="90000"/>
        <a:buFont typeface="Wingdings" pitchFamily="2" charset="2"/>
        <a:buChar char="n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tephan.poupa@umweltbundesamt.a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228600" y="762000"/>
            <a:ext cx="8686800" cy="58674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28" charset="-128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0" y="4518734"/>
            <a:ext cx="8458200" cy="815266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0" y="5486400"/>
            <a:ext cx="6356412" cy="381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8600" y="4518734"/>
            <a:ext cx="8229601" cy="815266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Air Emissions from 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Diffuse sources (households)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28600" y="5489937"/>
            <a:ext cx="8229600" cy="377464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Training Workshop </a:t>
            </a:r>
            <a:r>
              <a:rPr lang="de-DE" dirty="0" err="1" smtClean="0">
                <a:solidFill>
                  <a:schemeClr val="bg1"/>
                </a:solidFill>
              </a:rPr>
              <a:t>Moldova</a:t>
            </a:r>
            <a:r>
              <a:rPr lang="de-DE" dirty="0" smtClean="0">
                <a:solidFill>
                  <a:schemeClr val="bg1"/>
                </a:solidFill>
              </a:rPr>
              <a:t>, </a:t>
            </a:r>
            <a:r>
              <a:rPr lang="de-DE" dirty="0" err="1" smtClean="0">
                <a:solidFill>
                  <a:schemeClr val="bg1"/>
                </a:solidFill>
              </a:rPr>
              <a:t>Chisinau</a:t>
            </a:r>
            <a:r>
              <a:rPr lang="de-DE" dirty="0" smtClean="0">
                <a:solidFill>
                  <a:schemeClr val="bg1"/>
                </a:solidFill>
              </a:rPr>
              <a:t>, Sept 2012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882454"/>
          </a:xfrm>
        </p:spPr>
        <p:txBody>
          <a:bodyPr/>
          <a:lstStyle/>
          <a:p>
            <a:r>
              <a:rPr lang="de-AT" dirty="0" smtClean="0"/>
              <a:t>Emission </a:t>
            </a:r>
            <a:r>
              <a:rPr lang="de-AT" dirty="0" err="1" smtClean="0"/>
              <a:t>factors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811045"/>
            <a:ext cx="8229599" cy="4042643"/>
          </a:xfrm>
        </p:spPr>
        <p:txBody>
          <a:bodyPr/>
          <a:lstStyle/>
          <a:p>
            <a:r>
              <a:rPr lang="de-AT" dirty="0" smtClean="0"/>
              <a:t>Different </a:t>
            </a:r>
            <a:r>
              <a:rPr lang="de-AT" dirty="0" err="1" smtClean="0"/>
              <a:t>approaches</a:t>
            </a:r>
            <a:r>
              <a:rPr lang="de-AT" dirty="0" smtClean="0"/>
              <a:t> </a:t>
            </a:r>
            <a:r>
              <a:rPr lang="de-AT" dirty="0" err="1" smtClean="0"/>
              <a:t>used</a:t>
            </a:r>
            <a:r>
              <a:rPr lang="de-AT" dirty="0" smtClean="0"/>
              <a:t> </a:t>
            </a:r>
            <a:r>
              <a:rPr lang="de-AT" dirty="0" err="1" smtClean="0"/>
              <a:t>by</a:t>
            </a:r>
            <a:r>
              <a:rPr lang="de-AT" dirty="0" smtClean="0"/>
              <a:t> countries (</a:t>
            </a:r>
            <a:r>
              <a:rPr lang="de-AT" dirty="0" err="1" smtClean="0"/>
              <a:t>examples</a:t>
            </a:r>
            <a:r>
              <a:rPr lang="de-AT" dirty="0" smtClean="0"/>
              <a:t>)</a:t>
            </a:r>
          </a:p>
          <a:p>
            <a:pPr lvl="1"/>
            <a:r>
              <a:rPr lang="de-AT" dirty="0" err="1" smtClean="0"/>
              <a:t>Guidebook</a:t>
            </a:r>
            <a:r>
              <a:rPr lang="de-AT" dirty="0" smtClean="0"/>
              <a:t> </a:t>
            </a:r>
          </a:p>
          <a:p>
            <a:pPr lvl="1"/>
            <a:r>
              <a:rPr lang="de-AT" dirty="0" smtClean="0"/>
              <a:t>Austria: Measurement </a:t>
            </a:r>
            <a:r>
              <a:rPr lang="de-AT" dirty="0" err="1" smtClean="0"/>
              <a:t>campaigns</a:t>
            </a:r>
            <a:r>
              <a:rPr lang="de-AT" dirty="0" smtClean="0"/>
              <a:t> </a:t>
            </a:r>
            <a:r>
              <a:rPr lang="de-AT" dirty="0" err="1" smtClean="0"/>
              <a:t>under</a:t>
            </a:r>
            <a:r>
              <a:rPr lang="de-AT" dirty="0" smtClean="0"/>
              <a:t> real </a:t>
            </a:r>
            <a:r>
              <a:rPr lang="de-AT" dirty="0" err="1" smtClean="0"/>
              <a:t>conditions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old</a:t>
            </a:r>
            <a:r>
              <a:rPr lang="de-AT" dirty="0" smtClean="0"/>
              <a:t> </a:t>
            </a:r>
            <a:r>
              <a:rPr lang="de-AT" dirty="0" err="1" smtClean="0"/>
              <a:t>heatings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test</a:t>
            </a:r>
            <a:r>
              <a:rPr lang="de-AT" dirty="0" smtClean="0"/>
              <a:t> </a:t>
            </a:r>
            <a:r>
              <a:rPr lang="de-AT" dirty="0" err="1" smtClean="0"/>
              <a:t>bench</a:t>
            </a:r>
            <a:r>
              <a:rPr lang="de-AT" dirty="0" smtClean="0"/>
              <a:t> </a:t>
            </a:r>
            <a:r>
              <a:rPr lang="de-AT" dirty="0" err="1" smtClean="0"/>
              <a:t>measurements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new</a:t>
            </a:r>
            <a:r>
              <a:rPr lang="de-AT" dirty="0" smtClean="0"/>
              <a:t> gas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oil</a:t>
            </a:r>
            <a:r>
              <a:rPr lang="de-AT" dirty="0" smtClean="0"/>
              <a:t> </a:t>
            </a:r>
            <a:r>
              <a:rPr lang="de-AT" dirty="0" err="1" smtClean="0"/>
              <a:t>condensing</a:t>
            </a:r>
            <a:r>
              <a:rPr lang="de-AT" dirty="0" smtClean="0"/>
              <a:t> </a:t>
            </a:r>
            <a:r>
              <a:rPr lang="de-AT" dirty="0" err="1" smtClean="0"/>
              <a:t>boilers</a:t>
            </a:r>
            <a:r>
              <a:rPr lang="de-AT" dirty="0" smtClean="0"/>
              <a:t>. </a:t>
            </a:r>
          </a:p>
          <a:p>
            <a:pPr lvl="1"/>
            <a:r>
              <a:rPr lang="de-AT" dirty="0" smtClean="0"/>
              <a:t>Germany: </a:t>
            </a:r>
            <a:r>
              <a:rPr lang="de-AT" dirty="0" err="1" smtClean="0"/>
              <a:t>Combining</a:t>
            </a:r>
            <a:r>
              <a:rPr lang="de-AT" dirty="0" smtClean="0"/>
              <a:t> </a:t>
            </a:r>
            <a:r>
              <a:rPr lang="de-AT" dirty="0" err="1"/>
              <a:t>field</a:t>
            </a:r>
            <a:r>
              <a:rPr lang="de-AT" dirty="0"/>
              <a:t> </a:t>
            </a:r>
            <a:r>
              <a:rPr lang="de-AT" dirty="0" err="1"/>
              <a:t>measurements</a:t>
            </a:r>
            <a:r>
              <a:rPr lang="de-AT" dirty="0"/>
              <a:t> </a:t>
            </a:r>
            <a:r>
              <a:rPr lang="de-AT" dirty="0" err="1"/>
              <a:t>with</a:t>
            </a:r>
            <a:r>
              <a:rPr lang="de-AT" dirty="0"/>
              <a:t> </a:t>
            </a:r>
            <a:r>
              <a:rPr lang="de-AT" dirty="0" err="1"/>
              <a:t>test</a:t>
            </a:r>
            <a:r>
              <a:rPr lang="de-AT" dirty="0"/>
              <a:t> </a:t>
            </a:r>
            <a:r>
              <a:rPr lang="de-AT" dirty="0" err="1"/>
              <a:t>bench</a:t>
            </a:r>
            <a:r>
              <a:rPr lang="de-AT" dirty="0"/>
              <a:t> </a:t>
            </a:r>
            <a:r>
              <a:rPr lang="de-AT" dirty="0" err="1" smtClean="0"/>
              <a:t>measurements</a:t>
            </a:r>
            <a:r>
              <a:rPr lang="de-AT" dirty="0" smtClean="0"/>
              <a:t>.</a:t>
            </a:r>
          </a:p>
          <a:p>
            <a:r>
              <a:rPr lang="de-AT" dirty="0" smtClean="0"/>
              <a:t>Validation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selected</a:t>
            </a:r>
            <a:r>
              <a:rPr lang="de-AT" dirty="0" smtClean="0"/>
              <a:t> </a:t>
            </a:r>
            <a:r>
              <a:rPr lang="de-AT" dirty="0" err="1" smtClean="0"/>
              <a:t>emission</a:t>
            </a:r>
            <a:r>
              <a:rPr lang="de-AT" dirty="0" smtClean="0"/>
              <a:t> </a:t>
            </a:r>
            <a:r>
              <a:rPr lang="de-AT" dirty="0" err="1" smtClean="0"/>
              <a:t>factors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other</a:t>
            </a:r>
            <a:r>
              <a:rPr lang="de-AT" dirty="0" smtClean="0"/>
              <a:t> </a:t>
            </a:r>
            <a:r>
              <a:rPr lang="de-AT" dirty="0" err="1" smtClean="0"/>
              <a:t>studies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highly</a:t>
            </a:r>
            <a:r>
              <a:rPr lang="de-AT" dirty="0" smtClean="0"/>
              <a:t> </a:t>
            </a:r>
            <a:r>
              <a:rPr lang="de-AT" dirty="0" err="1" smtClean="0"/>
              <a:t>recommended</a:t>
            </a:r>
            <a:r>
              <a:rPr lang="de-AT" dirty="0"/>
              <a:t> </a:t>
            </a:r>
            <a:r>
              <a:rPr lang="de-AT" dirty="0" smtClean="0"/>
              <a:t>(QA/QC).</a:t>
            </a:r>
            <a:endParaRPr lang="de-AT" dirty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404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Census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National </a:t>
            </a:r>
            <a:r>
              <a:rPr lang="de-DE" dirty="0" err="1" smtClean="0"/>
              <a:t>census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elaborate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different </a:t>
            </a:r>
            <a:r>
              <a:rPr lang="de-DE" dirty="0" err="1" smtClean="0"/>
              <a:t>technologies</a:t>
            </a:r>
            <a:r>
              <a:rPr lang="de-DE" dirty="0" smtClean="0"/>
              <a:t> </a:t>
            </a:r>
            <a:r>
              <a:rPr lang="de-DE" dirty="0" err="1" smtClean="0"/>
              <a:t>applied</a:t>
            </a:r>
            <a:r>
              <a:rPr lang="de-DE" dirty="0" smtClean="0"/>
              <a:t> in </a:t>
            </a:r>
            <a:r>
              <a:rPr lang="de-DE" dirty="0" err="1" smtClean="0"/>
              <a:t>household</a:t>
            </a:r>
            <a:r>
              <a:rPr lang="de-DE" dirty="0" smtClean="0"/>
              <a:t> </a:t>
            </a:r>
            <a:r>
              <a:rPr lang="de-DE" dirty="0" err="1" smtClean="0"/>
              <a:t>heatings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fuel</a:t>
            </a:r>
            <a:r>
              <a:rPr lang="de-DE" dirty="0" smtClean="0"/>
              <a:t> </a:t>
            </a:r>
            <a:r>
              <a:rPr lang="de-DE" dirty="0" err="1" smtClean="0"/>
              <a:t>consumption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Collecting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census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expensive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reporting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questionable</a:t>
            </a:r>
            <a:r>
              <a:rPr lang="de-DE" dirty="0" smtClean="0"/>
              <a:t>. </a:t>
            </a:r>
          </a:p>
          <a:p>
            <a:r>
              <a:rPr lang="de-DE" dirty="0" smtClean="0"/>
              <a:t>Face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face</a:t>
            </a:r>
            <a:r>
              <a:rPr lang="de-DE" dirty="0" smtClean="0"/>
              <a:t> </a:t>
            </a:r>
            <a:r>
              <a:rPr lang="de-DE" dirty="0" err="1" smtClean="0"/>
              <a:t>interviews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</a:t>
            </a:r>
            <a:r>
              <a:rPr lang="de-DE" dirty="0" err="1" smtClean="0"/>
              <a:t>telephone</a:t>
            </a:r>
            <a:r>
              <a:rPr lang="de-DE" dirty="0" smtClean="0"/>
              <a:t> </a:t>
            </a:r>
            <a:r>
              <a:rPr lang="de-DE" dirty="0" err="1" smtClean="0"/>
              <a:t>interviews</a:t>
            </a:r>
            <a:r>
              <a:rPr lang="de-DE" dirty="0" smtClean="0"/>
              <a:t> but </a:t>
            </a:r>
            <a:r>
              <a:rPr lang="de-DE" dirty="0" err="1" smtClean="0"/>
              <a:t>much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expensive.</a:t>
            </a:r>
          </a:p>
          <a:p>
            <a:r>
              <a:rPr lang="de-DE" dirty="0" err="1" smtClean="0"/>
              <a:t>Adjustment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high </a:t>
            </a:r>
            <a:r>
              <a:rPr lang="de-DE" dirty="0" err="1" smtClean="0"/>
              <a:t>outliers</a:t>
            </a:r>
            <a:r>
              <a:rPr lang="de-DE" dirty="0" smtClean="0"/>
              <a:t> (high </a:t>
            </a:r>
            <a:r>
              <a:rPr lang="de-DE" dirty="0" err="1" smtClean="0"/>
              <a:t>consumption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reported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/>
              <a:t>Biomass</a:t>
            </a:r>
            <a:r>
              <a:rPr lang="de-DE" dirty="0"/>
              <a:t> </a:t>
            </a:r>
            <a:r>
              <a:rPr lang="de-DE" dirty="0" err="1"/>
              <a:t>consumption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a </a:t>
            </a:r>
            <a:r>
              <a:rPr lang="de-DE" dirty="0" err="1"/>
              <a:t>rather</a:t>
            </a:r>
            <a:r>
              <a:rPr lang="de-DE" dirty="0"/>
              <a:t> high </a:t>
            </a:r>
            <a:r>
              <a:rPr lang="de-DE" dirty="0" err="1" smtClean="0"/>
              <a:t>uncertainty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mostly</a:t>
            </a:r>
            <a:r>
              <a:rPr lang="de-DE" dirty="0" smtClean="0"/>
              <a:t> not </a:t>
            </a:r>
            <a:r>
              <a:rPr lang="de-DE" dirty="0" err="1" smtClean="0"/>
              <a:t>traded</a:t>
            </a:r>
            <a:r>
              <a:rPr lang="de-DE" dirty="0" smtClean="0"/>
              <a:t> but </a:t>
            </a:r>
            <a:r>
              <a:rPr lang="de-DE" dirty="0" err="1" smtClean="0"/>
              <a:t>self</a:t>
            </a:r>
            <a:r>
              <a:rPr lang="de-DE" dirty="0" smtClean="0"/>
              <a:t> </a:t>
            </a:r>
          </a:p>
          <a:p>
            <a:pPr lvl="1"/>
            <a:endParaRPr lang="de-DE" dirty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Other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activity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Additional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validation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adjustement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census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r>
              <a:rPr lang="de-DE" dirty="0" err="1" smtClean="0"/>
              <a:t>Housing</a:t>
            </a:r>
            <a:r>
              <a:rPr lang="de-DE" dirty="0" smtClean="0"/>
              <a:t> </a:t>
            </a:r>
            <a:r>
              <a:rPr lang="de-DE" dirty="0" err="1" smtClean="0"/>
              <a:t>statistics</a:t>
            </a:r>
            <a:endParaRPr lang="de-DE" dirty="0" smtClean="0"/>
          </a:p>
          <a:p>
            <a:r>
              <a:rPr lang="de-DE" dirty="0" err="1" smtClean="0"/>
              <a:t>Heating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  <a:r>
              <a:rPr lang="de-DE" dirty="0" err="1" smtClean="0"/>
              <a:t>days</a:t>
            </a:r>
            <a:endParaRPr lang="de-DE" dirty="0" smtClean="0"/>
          </a:p>
          <a:p>
            <a:r>
              <a:rPr lang="de-DE" dirty="0" smtClean="0"/>
              <a:t>Fuel </a:t>
            </a:r>
            <a:r>
              <a:rPr lang="de-DE" dirty="0" err="1" smtClean="0"/>
              <a:t>sales</a:t>
            </a:r>
            <a:r>
              <a:rPr lang="de-DE" dirty="0" smtClean="0"/>
              <a:t> (</a:t>
            </a:r>
            <a:r>
              <a:rPr lang="de-DE" dirty="0" err="1" smtClean="0"/>
              <a:t>natural</a:t>
            </a:r>
            <a:r>
              <a:rPr lang="de-DE" dirty="0" smtClean="0"/>
              <a:t> gas </a:t>
            </a:r>
            <a:r>
              <a:rPr lang="de-DE" dirty="0" err="1" smtClean="0"/>
              <a:t>suppliers</a:t>
            </a:r>
            <a:r>
              <a:rPr lang="de-DE" dirty="0" smtClean="0"/>
              <a:t>, total gas </a:t>
            </a:r>
            <a:r>
              <a:rPr lang="de-DE" dirty="0" err="1" smtClean="0"/>
              <a:t>oil</a:t>
            </a:r>
            <a:r>
              <a:rPr lang="de-DE" dirty="0" smtClean="0"/>
              <a:t> </a:t>
            </a:r>
            <a:r>
              <a:rPr lang="de-DE" dirty="0" err="1" smtClean="0"/>
              <a:t>sales</a:t>
            </a:r>
            <a:r>
              <a:rPr lang="de-DE" dirty="0" smtClean="0"/>
              <a:t>)</a:t>
            </a:r>
          </a:p>
          <a:p>
            <a:r>
              <a:rPr lang="de-DE" dirty="0" smtClean="0"/>
              <a:t>Boiler </a:t>
            </a:r>
            <a:r>
              <a:rPr lang="de-DE" dirty="0" err="1" smtClean="0"/>
              <a:t>sales</a:t>
            </a:r>
            <a:endParaRPr lang="de-DE" dirty="0" smtClean="0"/>
          </a:p>
          <a:p>
            <a:r>
              <a:rPr lang="de-DE" dirty="0" smtClean="0"/>
              <a:t>Boiler </a:t>
            </a:r>
            <a:r>
              <a:rPr lang="de-DE" dirty="0" err="1" smtClean="0"/>
              <a:t>statistics</a:t>
            </a:r>
            <a:endParaRPr lang="de-DE" dirty="0" smtClean="0"/>
          </a:p>
          <a:p>
            <a:r>
              <a:rPr lang="de-DE" dirty="0" err="1" smtClean="0"/>
              <a:t>Bottom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endParaRPr lang="de-DE" dirty="0" smtClean="0"/>
          </a:p>
          <a:p>
            <a:pPr lvl="1"/>
            <a:r>
              <a:rPr lang="de-DE" dirty="0" smtClean="0"/>
              <a:t>„ERNSTL“ </a:t>
            </a:r>
            <a:r>
              <a:rPr lang="de-DE" dirty="0" err="1" smtClean="0"/>
              <a:t>from</a:t>
            </a:r>
            <a:r>
              <a:rPr lang="de-DE" dirty="0" smtClean="0"/>
              <a:t> TU Vienna (</a:t>
            </a:r>
            <a:r>
              <a:rPr lang="de-DE" dirty="0" err="1" smtClean="0"/>
              <a:t>used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scenario</a:t>
            </a:r>
            <a:r>
              <a:rPr lang="de-DE" dirty="0" smtClean="0"/>
              <a:t>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evaluation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measures</a:t>
            </a:r>
            <a:r>
              <a:rPr lang="de-D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095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Census</a:t>
            </a:r>
            <a:r>
              <a:rPr lang="de-DE" dirty="0" smtClean="0"/>
              <a:t> Data - </a:t>
            </a:r>
            <a:r>
              <a:rPr lang="de-DE" dirty="0" err="1" smtClean="0"/>
              <a:t>Example</a:t>
            </a:r>
            <a:r>
              <a:rPr lang="de-DE" dirty="0" smtClean="0"/>
              <a:t> Austria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2187000"/>
            <a:ext cx="8229599" cy="556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Share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fuel</a:t>
            </a:r>
            <a:r>
              <a:rPr lang="de-DE" dirty="0" smtClean="0"/>
              <a:t> </a:t>
            </a:r>
            <a:r>
              <a:rPr lang="de-DE" dirty="0" err="1" smtClean="0"/>
              <a:t>consumption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type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heating</a:t>
            </a:r>
            <a:r>
              <a:rPr lang="de-DE" dirty="0" smtClean="0"/>
              <a:t> in Austria 2010, </a:t>
            </a:r>
            <a:r>
              <a:rPr lang="de-DE" dirty="0" err="1" smtClean="0"/>
              <a:t>derived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census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14" y="2814532"/>
            <a:ext cx="7874121" cy="3177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8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Contact</a:t>
            </a:r>
            <a:r>
              <a:rPr lang="de-DE" dirty="0" smtClean="0"/>
              <a:t> &amp; Information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45958" y="2188799"/>
            <a:ext cx="8229600" cy="2636294"/>
          </a:xfrm>
        </p:spPr>
        <p:txBody>
          <a:bodyPr/>
          <a:lstStyle/>
          <a:p>
            <a:r>
              <a:rPr lang="de-DE" dirty="0" smtClean="0"/>
              <a:t>Stephan Poupa</a:t>
            </a:r>
          </a:p>
          <a:p>
            <a:r>
              <a:rPr lang="de-DE" dirty="0" smtClean="0">
                <a:hlinkClick r:id="rId2"/>
              </a:rPr>
              <a:t>Stephan.poupa@umweltbundesamt.at</a:t>
            </a:r>
            <a:r>
              <a:rPr lang="de-DE" dirty="0" smtClean="0"/>
              <a:t> 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445958" y="5208814"/>
            <a:ext cx="8229600" cy="6013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Umweltbundesamt</a:t>
            </a:r>
            <a:br>
              <a:rPr kumimoji="0" lang="de-DE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www.umweltbundesamt.at</a:t>
            </a:r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4900583" y="5208814"/>
            <a:ext cx="3774975" cy="6013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>
              <a:lnSpc>
                <a:spcPct val="110000"/>
              </a:lnSpc>
              <a:spcBef>
                <a:spcPts val="600"/>
              </a:spcBef>
              <a:buClr>
                <a:schemeClr val="tx2"/>
              </a:buClr>
              <a:buSzPct val="90000"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Training Workshop </a:t>
            </a:r>
            <a:r>
              <a:rPr kumimoji="0" lang="de-DE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Chisinau</a:t>
            </a: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lang="de-DE" sz="1600" dirty="0" smtClean="0"/>
              <a:t> Sept. 2012</a:t>
            </a:r>
            <a:endParaRPr kumimoji="0" lang="de-DE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Content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Overview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diffuse </a:t>
            </a:r>
            <a:r>
              <a:rPr lang="de-DE" dirty="0" err="1" smtClean="0"/>
              <a:t>sources</a:t>
            </a:r>
            <a:endParaRPr lang="de-DE" dirty="0" smtClean="0"/>
          </a:p>
          <a:p>
            <a:r>
              <a:rPr lang="de-DE" dirty="0" smtClean="0"/>
              <a:t>Key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pollutants</a:t>
            </a:r>
            <a:endParaRPr lang="de-DE" dirty="0" smtClean="0"/>
          </a:p>
          <a:p>
            <a:r>
              <a:rPr lang="de-DE" dirty="0" smtClean="0"/>
              <a:t>Emission </a:t>
            </a:r>
            <a:r>
              <a:rPr lang="de-DE" dirty="0" err="1" smtClean="0"/>
              <a:t>drivers</a:t>
            </a:r>
            <a:endParaRPr lang="de-DE" dirty="0" smtClean="0"/>
          </a:p>
          <a:p>
            <a:r>
              <a:rPr lang="de-DE" dirty="0" err="1" smtClean="0"/>
              <a:t>Measurements</a:t>
            </a:r>
            <a:endParaRPr lang="de-DE" dirty="0" smtClean="0"/>
          </a:p>
          <a:p>
            <a:r>
              <a:rPr lang="de-DE" dirty="0" err="1" smtClean="0"/>
              <a:t>Census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713779"/>
          </a:xfrm>
        </p:spPr>
        <p:txBody>
          <a:bodyPr/>
          <a:lstStyle/>
          <a:p>
            <a:r>
              <a:rPr lang="de-DE" dirty="0" smtClean="0"/>
              <a:t>Diffuse </a:t>
            </a:r>
            <a:r>
              <a:rPr lang="de-DE" dirty="0" err="1" smtClean="0"/>
              <a:t>sources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757779"/>
            <a:ext cx="8229599" cy="42168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Area/diffuse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mostly</a:t>
            </a:r>
            <a:r>
              <a:rPr lang="de-DE" dirty="0" smtClean="0"/>
              <a:t> non </a:t>
            </a:r>
            <a:r>
              <a:rPr lang="de-DE" dirty="0" err="1" smtClean="0"/>
              <a:t>industrial</a:t>
            </a:r>
            <a:r>
              <a:rPr lang="de-DE" dirty="0" smtClean="0"/>
              <a:t> </a:t>
            </a:r>
            <a:r>
              <a:rPr lang="de-DE" dirty="0" err="1" smtClean="0"/>
              <a:t>sources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include</a:t>
            </a:r>
            <a:r>
              <a:rPr lang="de-DE" dirty="0" smtClean="0"/>
              <a:t> a </a:t>
            </a:r>
            <a:r>
              <a:rPr lang="de-DE" dirty="0" err="1" smtClean="0"/>
              <a:t>lot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installations</a:t>
            </a:r>
            <a:r>
              <a:rPr lang="de-DE" dirty="0" smtClean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location</a:t>
            </a:r>
            <a:r>
              <a:rPr lang="de-DE" dirty="0" smtClean="0"/>
              <a:t>, e.g.:</a:t>
            </a:r>
          </a:p>
          <a:p>
            <a:pPr marL="0" indent="0"/>
            <a:r>
              <a:rPr lang="de-DE" dirty="0" smtClean="0"/>
              <a:t> Residential </a:t>
            </a:r>
            <a:r>
              <a:rPr lang="de-DE" dirty="0" err="1" smtClean="0"/>
              <a:t>combustion</a:t>
            </a:r>
            <a:r>
              <a:rPr lang="de-DE" dirty="0" smtClean="0"/>
              <a:t> (</a:t>
            </a:r>
            <a:r>
              <a:rPr lang="de-DE" dirty="0" err="1" smtClean="0"/>
              <a:t>heatings</a:t>
            </a:r>
            <a:r>
              <a:rPr lang="de-DE" dirty="0" smtClean="0"/>
              <a:t>)</a:t>
            </a:r>
          </a:p>
          <a:p>
            <a:pPr marL="0" indent="0"/>
            <a:r>
              <a:rPr lang="de-DE" dirty="0" smtClean="0"/>
              <a:t> Commercial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Institutional</a:t>
            </a:r>
            <a:r>
              <a:rPr lang="de-DE" dirty="0" smtClean="0"/>
              <a:t> </a:t>
            </a:r>
            <a:r>
              <a:rPr lang="de-DE" dirty="0" err="1" smtClean="0"/>
              <a:t>combustion</a:t>
            </a:r>
            <a:r>
              <a:rPr lang="de-DE" dirty="0" smtClean="0"/>
              <a:t> (</a:t>
            </a:r>
            <a:r>
              <a:rPr lang="de-DE" dirty="0" err="1" smtClean="0"/>
              <a:t>heatings</a:t>
            </a:r>
            <a:r>
              <a:rPr lang="de-DE" dirty="0" smtClean="0"/>
              <a:t>)</a:t>
            </a:r>
          </a:p>
          <a:p>
            <a:pPr marL="0" indent="0"/>
            <a:r>
              <a:rPr lang="de-DE" dirty="0" smtClean="0"/>
              <a:t> Transport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mobile </a:t>
            </a:r>
            <a:r>
              <a:rPr lang="de-DE" dirty="0" err="1" smtClean="0"/>
              <a:t>machinery</a:t>
            </a:r>
            <a:endParaRPr lang="de-DE" dirty="0" smtClean="0"/>
          </a:p>
          <a:p>
            <a:pPr marL="0" indent="0"/>
            <a:r>
              <a:rPr lang="de-DE" dirty="0" smtClean="0"/>
              <a:t> Small power </a:t>
            </a:r>
            <a:r>
              <a:rPr lang="de-DE" dirty="0" err="1" smtClean="0"/>
              <a:t>plants</a:t>
            </a:r>
            <a:r>
              <a:rPr lang="de-DE" dirty="0" smtClean="0"/>
              <a:t>/</a:t>
            </a:r>
            <a:r>
              <a:rPr lang="de-DE" dirty="0" err="1" smtClean="0"/>
              <a:t>industrial</a:t>
            </a:r>
            <a:r>
              <a:rPr lang="de-DE" dirty="0" smtClean="0"/>
              <a:t> </a:t>
            </a:r>
            <a:r>
              <a:rPr lang="de-DE" dirty="0" err="1" smtClean="0"/>
              <a:t>boilers</a:t>
            </a:r>
            <a:r>
              <a:rPr lang="de-DE" dirty="0" smtClean="0"/>
              <a:t> &lt; 50 </a:t>
            </a:r>
            <a:r>
              <a:rPr lang="de-DE" dirty="0" err="1" smtClean="0"/>
              <a:t>MW</a:t>
            </a:r>
            <a:r>
              <a:rPr lang="de-DE" baseline="-25000" dirty="0" err="1" smtClean="0"/>
              <a:t>th</a:t>
            </a:r>
            <a:endParaRPr lang="de-DE" baseline="-25000" dirty="0" smtClean="0"/>
          </a:p>
          <a:p>
            <a:pPr marL="288000" lvl="1" indent="0"/>
            <a:r>
              <a:rPr lang="de-DE" dirty="0" smtClean="0"/>
              <a:t> Even a large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smaller</a:t>
            </a:r>
            <a:r>
              <a:rPr lang="de-DE" dirty="0" smtClean="0"/>
              <a:t> </a:t>
            </a:r>
            <a:r>
              <a:rPr lang="de-DE" dirty="0" err="1" smtClean="0"/>
              <a:t>boilers</a:t>
            </a:r>
            <a:r>
              <a:rPr lang="de-DE" dirty="0" smtClean="0"/>
              <a:t> will </a:t>
            </a:r>
            <a:r>
              <a:rPr lang="de-DE" dirty="0" err="1" smtClean="0"/>
              <a:t>contribute</a:t>
            </a:r>
            <a:r>
              <a:rPr lang="de-DE" dirty="0" smtClean="0"/>
              <a:t> </a:t>
            </a:r>
            <a:r>
              <a:rPr lang="de-DE" dirty="0" err="1" smtClean="0"/>
              <a:t>less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source</a:t>
            </a:r>
            <a:r>
              <a:rPr lang="de-DE" dirty="0" smtClean="0"/>
              <a:t> (power </a:t>
            </a:r>
            <a:r>
              <a:rPr lang="de-DE" dirty="0" err="1" smtClean="0"/>
              <a:t>plants</a:t>
            </a:r>
            <a:r>
              <a:rPr lang="de-DE" dirty="0" smtClean="0"/>
              <a:t>) </a:t>
            </a:r>
            <a:r>
              <a:rPr lang="de-DE" dirty="0" err="1" smtClean="0"/>
              <a:t>than</a:t>
            </a:r>
            <a:r>
              <a:rPr lang="de-DE" dirty="0" smtClean="0"/>
              <a:t> a </a:t>
            </a:r>
            <a:r>
              <a:rPr lang="de-DE" dirty="0" err="1" smtClean="0"/>
              <a:t>few</a:t>
            </a:r>
            <a:r>
              <a:rPr lang="de-DE" dirty="0" smtClean="0"/>
              <a:t> large </a:t>
            </a:r>
            <a:r>
              <a:rPr lang="de-DE" dirty="0" err="1" smtClean="0"/>
              <a:t>boilers</a:t>
            </a:r>
            <a:r>
              <a:rPr lang="de-DE" dirty="0"/>
              <a:t> </a:t>
            </a:r>
            <a:r>
              <a:rPr lang="de-DE" dirty="0" smtClean="0"/>
              <a:t>(&gt; 300 </a:t>
            </a:r>
            <a:r>
              <a:rPr lang="de-DE" dirty="0" err="1" smtClean="0"/>
              <a:t>MW</a:t>
            </a:r>
            <a:r>
              <a:rPr lang="de-DE" baseline="-25000" dirty="0" err="1"/>
              <a:t>th</a:t>
            </a:r>
            <a:r>
              <a:rPr lang="de-DE" dirty="0" smtClean="0"/>
              <a:t>)</a:t>
            </a:r>
          </a:p>
          <a:p>
            <a:pPr marL="0" indent="0"/>
            <a:r>
              <a:rPr lang="de-DE" dirty="0" smtClean="0"/>
              <a:t> Solvent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Product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endParaRPr lang="de-DE" dirty="0" smtClean="0"/>
          </a:p>
          <a:p>
            <a:pPr marL="0" indent="0"/>
            <a:r>
              <a:rPr lang="de-DE" baseline="-25000" dirty="0" smtClean="0"/>
              <a:t> </a:t>
            </a:r>
            <a:r>
              <a:rPr lang="de-DE" dirty="0" err="1" smtClean="0"/>
              <a:t>Agriculture</a:t>
            </a:r>
            <a:endParaRPr lang="de-DE" dirty="0" smtClean="0"/>
          </a:p>
          <a:p>
            <a:pPr marL="0" indent="0"/>
            <a:r>
              <a:rPr lang="de-DE" baseline="-25000" dirty="0" smtClean="0"/>
              <a:t> </a:t>
            </a:r>
            <a:r>
              <a:rPr lang="de-DE" dirty="0" smtClean="0"/>
              <a:t>Other </a:t>
            </a:r>
            <a:r>
              <a:rPr lang="de-DE" dirty="0" err="1" smtClean="0"/>
              <a:t>Fugitive</a:t>
            </a:r>
            <a:r>
              <a:rPr lang="de-DE" dirty="0" smtClean="0"/>
              <a:t> (VOC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Particulates</a:t>
            </a:r>
            <a:r>
              <a:rPr lang="de-DE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713779"/>
          </a:xfrm>
        </p:spPr>
        <p:txBody>
          <a:bodyPr/>
          <a:lstStyle/>
          <a:p>
            <a:r>
              <a:rPr lang="de-DE" dirty="0" smtClean="0"/>
              <a:t>Residential </a:t>
            </a:r>
            <a:r>
              <a:rPr lang="de-DE" dirty="0" err="1" smtClean="0"/>
              <a:t>heatings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 </a:t>
            </a:r>
            <a:r>
              <a:rPr lang="de-DE" dirty="0" err="1" smtClean="0"/>
              <a:t>source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757779"/>
            <a:ext cx="8229599" cy="4216893"/>
          </a:xfrm>
        </p:spPr>
        <p:txBody>
          <a:bodyPr>
            <a:normAutofit/>
          </a:bodyPr>
          <a:lstStyle/>
          <a:p>
            <a:r>
              <a:rPr lang="de-DE" dirty="0" smtClean="0"/>
              <a:t>Residential </a:t>
            </a:r>
            <a:r>
              <a:rPr lang="de-DE" dirty="0" err="1" smtClean="0"/>
              <a:t>heatings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major</a:t>
            </a:r>
            <a:r>
              <a:rPr lang="de-DE" dirty="0" smtClean="0"/>
              <a:t> </a:t>
            </a:r>
            <a:r>
              <a:rPr lang="de-DE" dirty="0" err="1" smtClean="0"/>
              <a:t>contribution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national total </a:t>
            </a:r>
            <a:r>
              <a:rPr lang="de-DE" dirty="0" err="1" smtClean="0"/>
              <a:t>emissions</a:t>
            </a:r>
            <a:r>
              <a:rPr lang="de-DE" dirty="0" smtClean="0"/>
              <a:t> in </a:t>
            </a:r>
            <a:r>
              <a:rPr lang="de-DE" dirty="0" err="1" smtClean="0"/>
              <a:t>almost</a:t>
            </a:r>
            <a:r>
              <a:rPr lang="de-DE" dirty="0" smtClean="0"/>
              <a:t> all countries.</a:t>
            </a:r>
          </a:p>
          <a:p>
            <a:r>
              <a:rPr lang="de-DE" dirty="0" smtClean="0"/>
              <a:t>Key </a:t>
            </a:r>
            <a:r>
              <a:rPr lang="de-DE" dirty="0" err="1" smtClean="0"/>
              <a:t>source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pollutants</a:t>
            </a:r>
            <a:endParaRPr lang="de-DE" dirty="0" smtClean="0"/>
          </a:p>
          <a:p>
            <a:pPr lvl="1"/>
            <a:r>
              <a:rPr lang="de-DE" dirty="0" smtClean="0"/>
              <a:t>CO</a:t>
            </a:r>
            <a:r>
              <a:rPr lang="de-DE" baseline="-25000" dirty="0" smtClean="0"/>
              <a:t>2</a:t>
            </a:r>
          </a:p>
          <a:p>
            <a:pPr lvl="1"/>
            <a:r>
              <a:rPr lang="de-DE" dirty="0" smtClean="0"/>
              <a:t>CO</a:t>
            </a:r>
          </a:p>
          <a:p>
            <a:pPr lvl="1"/>
            <a:r>
              <a:rPr lang="de-DE" dirty="0" smtClean="0"/>
              <a:t>VOC</a:t>
            </a:r>
          </a:p>
          <a:p>
            <a:pPr lvl="1"/>
            <a:r>
              <a:rPr lang="de-DE" dirty="0" smtClean="0"/>
              <a:t>NO</a:t>
            </a:r>
            <a:r>
              <a:rPr lang="de-DE" baseline="-25000" dirty="0" smtClean="0"/>
              <a:t>X</a:t>
            </a:r>
          </a:p>
          <a:p>
            <a:pPr lvl="1"/>
            <a:r>
              <a:rPr lang="de-DE" dirty="0" smtClean="0"/>
              <a:t>SO</a:t>
            </a:r>
            <a:r>
              <a:rPr lang="de-DE" baseline="-25000" dirty="0" smtClean="0"/>
              <a:t>X</a:t>
            </a:r>
          </a:p>
          <a:p>
            <a:pPr lvl="1"/>
            <a:r>
              <a:rPr lang="de-DE" dirty="0" smtClean="0"/>
              <a:t>Fine </a:t>
            </a:r>
            <a:r>
              <a:rPr lang="de-DE" dirty="0" err="1" smtClean="0"/>
              <a:t>particulate</a:t>
            </a:r>
            <a:r>
              <a:rPr lang="de-DE" dirty="0" smtClean="0"/>
              <a:t> matter (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black</a:t>
            </a:r>
            <a:r>
              <a:rPr lang="de-DE" dirty="0" smtClean="0"/>
              <a:t> </a:t>
            </a:r>
            <a:r>
              <a:rPr lang="de-DE" dirty="0" err="1" smtClean="0"/>
              <a:t>carbon</a:t>
            </a:r>
            <a:r>
              <a:rPr lang="de-DE" dirty="0" smtClean="0"/>
              <a:t>/</a:t>
            </a:r>
            <a:r>
              <a:rPr lang="de-DE" dirty="0" err="1" smtClean="0"/>
              <a:t>soot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Heavy </a:t>
            </a:r>
            <a:r>
              <a:rPr lang="de-DE" dirty="0" err="1" smtClean="0"/>
              <a:t>metals</a:t>
            </a:r>
            <a:r>
              <a:rPr lang="de-DE" dirty="0" smtClean="0"/>
              <a:t> (</a:t>
            </a:r>
            <a:r>
              <a:rPr lang="de-DE" dirty="0" err="1" smtClean="0"/>
              <a:t>coal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POPs (Dioxins &amp; Furans, </a:t>
            </a:r>
            <a:r>
              <a:rPr lang="de-AT" dirty="0" smtClean="0"/>
              <a:t> </a:t>
            </a:r>
            <a:r>
              <a:rPr lang="de-AT" dirty="0" err="1" smtClean="0"/>
              <a:t>polycyclic</a:t>
            </a:r>
            <a:r>
              <a:rPr lang="de-AT" dirty="0" smtClean="0"/>
              <a:t> </a:t>
            </a:r>
            <a:r>
              <a:rPr lang="de-AT" dirty="0" err="1" smtClean="0"/>
              <a:t>aromatic</a:t>
            </a:r>
            <a:r>
              <a:rPr lang="de-AT" dirty="0" smtClean="0"/>
              <a:t> </a:t>
            </a:r>
            <a:r>
              <a:rPr lang="de-AT" dirty="0" err="1" smtClean="0"/>
              <a:t>hydrocarbons</a:t>
            </a:r>
            <a:r>
              <a:rPr lang="de-DE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910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713779"/>
          </a:xfrm>
        </p:spPr>
        <p:txBody>
          <a:bodyPr>
            <a:normAutofit/>
          </a:bodyPr>
          <a:lstStyle/>
          <a:p>
            <a:r>
              <a:rPr lang="de-DE" sz="2600" dirty="0" smtClean="0"/>
              <a:t>Residential </a:t>
            </a:r>
            <a:r>
              <a:rPr lang="de-DE" sz="2600" dirty="0" err="1" smtClean="0"/>
              <a:t>heatings</a:t>
            </a:r>
            <a:r>
              <a:rPr lang="de-DE" sz="2600" dirty="0" smtClean="0"/>
              <a:t> – </a:t>
            </a:r>
            <a:r>
              <a:rPr lang="de-DE" sz="2600" dirty="0" err="1" smtClean="0"/>
              <a:t>emission</a:t>
            </a:r>
            <a:r>
              <a:rPr lang="de-DE" sz="2600" dirty="0" smtClean="0"/>
              <a:t> </a:t>
            </a:r>
            <a:r>
              <a:rPr lang="de-DE" sz="2600" dirty="0" err="1" smtClean="0"/>
              <a:t>drivers</a:t>
            </a:r>
            <a:r>
              <a:rPr lang="de-DE" sz="2600" dirty="0" smtClean="0"/>
              <a:t> (1)</a:t>
            </a:r>
            <a:endParaRPr lang="de-DE" sz="2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757779"/>
            <a:ext cx="8229599" cy="4216893"/>
          </a:xfrm>
        </p:spPr>
        <p:txBody>
          <a:bodyPr>
            <a:normAutofit/>
          </a:bodyPr>
          <a:lstStyle/>
          <a:p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drivers</a:t>
            </a:r>
            <a:r>
              <a:rPr lang="de-DE" dirty="0" smtClean="0"/>
              <a:t> (just a </a:t>
            </a:r>
            <a:r>
              <a:rPr lang="de-DE" dirty="0" err="1" smtClean="0"/>
              <a:t>list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High </a:t>
            </a:r>
            <a:r>
              <a:rPr lang="de-DE" dirty="0" err="1" smtClean="0"/>
              <a:t>fuel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due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heating</a:t>
            </a:r>
            <a:r>
              <a:rPr lang="de-DE" dirty="0" smtClean="0"/>
              <a:t> </a:t>
            </a:r>
            <a:r>
              <a:rPr lang="de-DE" dirty="0" err="1" smtClean="0"/>
              <a:t>demands</a:t>
            </a:r>
            <a:r>
              <a:rPr lang="de-DE" dirty="0" smtClean="0"/>
              <a:t> (</a:t>
            </a:r>
            <a:r>
              <a:rPr lang="de-DE" dirty="0" err="1" smtClean="0"/>
              <a:t>cold</a:t>
            </a:r>
            <a:r>
              <a:rPr lang="de-DE" dirty="0" smtClean="0"/>
              <a:t> winters)</a:t>
            </a:r>
          </a:p>
          <a:p>
            <a:pPr lvl="1"/>
            <a:r>
              <a:rPr lang="de-DE" dirty="0" smtClean="0"/>
              <a:t>High </a:t>
            </a:r>
            <a:r>
              <a:rPr lang="de-DE" dirty="0" err="1" smtClean="0"/>
              <a:t>heating</a:t>
            </a:r>
            <a:r>
              <a:rPr lang="de-DE" dirty="0" smtClean="0"/>
              <a:t> </a:t>
            </a:r>
            <a:r>
              <a:rPr lang="de-DE" dirty="0" err="1" smtClean="0"/>
              <a:t>demand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buildings</a:t>
            </a:r>
            <a:r>
              <a:rPr lang="de-DE" dirty="0" smtClean="0"/>
              <a:t> (</a:t>
            </a:r>
            <a:r>
              <a:rPr lang="de-DE" dirty="0" err="1" smtClean="0"/>
              <a:t>inappropriate</a:t>
            </a:r>
            <a:r>
              <a:rPr lang="de-DE" dirty="0" smtClean="0"/>
              <a:t> </a:t>
            </a:r>
            <a:r>
              <a:rPr lang="de-DE" dirty="0" err="1" smtClean="0"/>
              <a:t>insulation</a:t>
            </a:r>
            <a:r>
              <a:rPr lang="de-DE" dirty="0" smtClean="0"/>
              <a:t>)</a:t>
            </a:r>
          </a:p>
          <a:p>
            <a:pPr lvl="1"/>
            <a:r>
              <a:rPr lang="de-DE" dirty="0"/>
              <a:t>L</a:t>
            </a:r>
            <a:r>
              <a:rPr lang="de-DE" dirty="0" smtClean="0"/>
              <a:t>ow </a:t>
            </a:r>
            <a:r>
              <a:rPr lang="de-DE" dirty="0" err="1" smtClean="0"/>
              <a:t>efficiency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heatings</a:t>
            </a:r>
            <a:r>
              <a:rPr lang="de-DE" dirty="0" smtClean="0"/>
              <a:t> (</a:t>
            </a:r>
            <a:r>
              <a:rPr lang="de-DE" dirty="0" err="1" smtClean="0"/>
              <a:t>incomplete</a:t>
            </a:r>
            <a:r>
              <a:rPr lang="de-DE" dirty="0" smtClean="0"/>
              <a:t> </a:t>
            </a:r>
            <a:r>
              <a:rPr lang="de-DE" dirty="0" err="1" smtClean="0"/>
              <a:t>combustion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Inappropriate</a:t>
            </a:r>
            <a:r>
              <a:rPr lang="de-DE" dirty="0" smtClean="0"/>
              <a:t> </a:t>
            </a:r>
            <a:r>
              <a:rPr lang="de-DE" dirty="0" err="1" smtClean="0"/>
              <a:t>maintenance</a:t>
            </a:r>
            <a:endParaRPr lang="de-DE" dirty="0" smtClean="0"/>
          </a:p>
          <a:p>
            <a:pPr lvl="1"/>
            <a:r>
              <a:rPr lang="de-DE" dirty="0" err="1" smtClean="0"/>
              <a:t>Inappropriate</a:t>
            </a:r>
            <a:r>
              <a:rPr lang="de-DE" dirty="0" smtClean="0"/>
              <a:t> (</a:t>
            </a:r>
            <a:r>
              <a:rPr lang="de-DE" dirty="0" err="1" smtClean="0"/>
              <a:t>manual</a:t>
            </a:r>
            <a:r>
              <a:rPr lang="de-DE" dirty="0" smtClean="0"/>
              <a:t>) </a:t>
            </a:r>
            <a:r>
              <a:rPr lang="de-DE" dirty="0" err="1" smtClean="0"/>
              <a:t>operation</a:t>
            </a:r>
            <a:endParaRPr lang="de-DE" dirty="0" smtClean="0"/>
          </a:p>
          <a:p>
            <a:pPr lvl="1"/>
            <a:r>
              <a:rPr lang="de-DE" dirty="0" err="1" smtClean="0"/>
              <a:t>Incomplete</a:t>
            </a:r>
            <a:r>
              <a:rPr lang="de-DE" dirty="0" smtClean="0"/>
              <a:t> </a:t>
            </a:r>
            <a:r>
              <a:rPr lang="de-DE" dirty="0" err="1" smtClean="0"/>
              <a:t>combustion</a:t>
            </a:r>
            <a:r>
              <a:rPr lang="de-DE" dirty="0" smtClean="0"/>
              <a:t> (</a:t>
            </a:r>
            <a:r>
              <a:rPr lang="de-DE" dirty="0" err="1" smtClean="0"/>
              <a:t>poor</a:t>
            </a:r>
            <a:r>
              <a:rPr lang="de-DE" dirty="0" smtClean="0"/>
              <a:t> </a:t>
            </a:r>
            <a:r>
              <a:rPr lang="de-DE" dirty="0" err="1" smtClean="0"/>
              <a:t>technology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technologies</a:t>
            </a:r>
            <a:r>
              <a:rPr lang="de-DE" dirty="0" smtClean="0"/>
              <a:t> (</a:t>
            </a:r>
            <a:r>
              <a:rPr lang="de-DE" dirty="0" err="1" smtClean="0"/>
              <a:t>stoves</a:t>
            </a:r>
            <a:r>
              <a:rPr lang="de-DE" dirty="0" smtClean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certification</a:t>
            </a:r>
            <a:r>
              <a:rPr lang="de-DE" dirty="0" smtClean="0"/>
              <a:t>, </a:t>
            </a:r>
            <a:r>
              <a:rPr lang="de-DE" dirty="0" err="1" smtClean="0"/>
              <a:t>fires</a:t>
            </a:r>
            <a:r>
              <a:rPr lang="de-DE" dirty="0" smtClean="0"/>
              <a:t>)</a:t>
            </a:r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9120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713779"/>
          </a:xfrm>
        </p:spPr>
        <p:txBody>
          <a:bodyPr>
            <a:normAutofit/>
          </a:bodyPr>
          <a:lstStyle/>
          <a:p>
            <a:r>
              <a:rPr lang="de-DE" sz="2600" dirty="0" smtClean="0"/>
              <a:t>Residential </a:t>
            </a:r>
            <a:r>
              <a:rPr lang="de-DE" sz="2600" dirty="0" err="1" smtClean="0"/>
              <a:t>heatings</a:t>
            </a:r>
            <a:r>
              <a:rPr lang="de-DE" sz="2600" dirty="0" smtClean="0"/>
              <a:t> – </a:t>
            </a:r>
            <a:r>
              <a:rPr lang="de-DE" sz="2600" dirty="0" err="1" smtClean="0"/>
              <a:t>emission</a:t>
            </a:r>
            <a:r>
              <a:rPr lang="de-DE" sz="2600" dirty="0" smtClean="0"/>
              <a:t> </a:t>
            </a:r>
            <a:r>
              <a:rPr lang="de-DE" sz="2600" dirty="0" err="1" smtClean="0"/>
              <a:t>drivers</a:t>
            </a:r>
            <a:r>
              <a:rPr lang="de-DE" sz="2600" dirty="0" smtClean="0"/>
              <a:t> (2)</a:t>
            </a:r>
            <a:endParaRPr lang="de-DE" sz="2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757779"/>
            <a:ext cx="8229599" cy="4216893"/>
          </a:xfrm>
        </p:spPr>
        <p:txBody>
          <a:bodyPr>
            <a:normAutofit/>
          </a:bodyPr>
          <a:lstStyle/>
          <a:p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drivers</a:t>
            </a:r>
            <a:endParaRPr lang="de-DE" dirty="0" smtClean="0"/>
          </a:p>
          <a:p>
            <a:pPr lvl="1"/>
            <a:r>
              <a:rPr lang="de-DE" dirty="0" smtClean="0"/>
              <a:t>High </a:t>
            </a:r>
            <a:r>
              <a:rPr lang="de-DE" dirty="0" err="1" smtClean="0"/>
              <a:t>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boilers</a:t>
            </a:r>
            <a:r>
              <a:rPr lang="de-DE" dirty="0" smtClean="0"/>
              <a:t> (simple </a:t>
            </a:r>
            <a:r>
              <a:rPr lang="de-DE" dirty="0" err="1" smtClean="0"/>
              <a:t>boilers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high </a:t>
            </a:r>
            <a:r>
              <a:rPr lang="de-DE" dirty="0" err="1" smtClean="0"/>
              <a:t>life</a:t>
            </a:r>
            <a:r>
              <a:rPr lang="de-DE" dirty="0" smtClean="0"/>
              <a:t> time)</a:t>
            </a:r>
          </a:p>
          <a:p>
            <a:pPr lvl="1"/>
            <a:r>
              <a:rPr lang="de-DE" dirty="0" err="1" smtClean="0"/>
              <a:t>Usage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biomass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brown</a:t>
            </a:r>
            <a:r>
              <a:rPr lang="de-DE" dirty="0" smtClean="0"/>
              <a:t> </a:t>
            </a:r>
            <a:r>
              <a:rPr lang="de-DE" dirty="0" err="1" smtClean="0"/>
              <a:t>coal</a:t>
            </a:r>
            <a:r>
              <a:rPr lang="de-DE" dirty="0" smtClean="0"/>
              <a:t> (</a:t>
            </a:r>
            <a:r>
              <a:rPr lang="de-DE" dirty="0" err="1" smtClean="0"/>
              <a:t>instead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natural</a:t>
            </a:r>
            <a:r>
              <a:rPr lang="de-DE" dirty="0" smtClean="0"/>
              <a:t> gas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coal</a:t>
            </a:r>
            <a:r>
              <a:rPr lang="de-DE" dirty="0" smtClean="0"/>
              <a:t> </a:t>
            </a:r>
            <a:r>
              <a:rPr lang="de-DE" dirty="0" err="1" smtClean="0"/>
              <a:t>briquettes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sulphur</a:t>
            </a:r>
            <a:r>
              <a:rPr lang="de-DE" dirty="0" smtClean="0"/>
              <a:t> </a:t>
            </a:r>
            <a:r>
              <a:rPr lang="de-DE" dirty="0" err="1" smtClean="0"/>
              <a:t>oil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Illegal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free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fuel</a:t>
            </a:r>
            <a:r>
              <a:rPr lang="de-DE" dirty="0" smtClean="0"/>
              <a:t> (</a:t>
            </a:r>
            <a:r>
              <a:rPr lang="de-DE" dirty="0" err="1" smtClean="0"/>
              <a:t>biomass</a:t>
            </a:r>
            <a:r>
              <a:rPr lang="de-DE" dirty="0" smtClean="0"/>
              <a:t>/</a:t>
            </a:r>
            <a:r>
              <a:rPr lang="de-DE" dirty="0" err="1" smtClean="0"/>
              <a:t>garden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municipal</a:t>
            </a:r>
            <a:r>
              <a:rPr lang="de-DE" dirty="0" smtClean="0"/>
              <a:t> </a:t>
            </a:r>
            <a:r>
              <a:rPr lang="de-DE" dirty="0" err="1" smtClean="0"/>
              <a:t>waste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Backyard</a:t>
            </a:r>
            <a:r>
              <a:rPr lang="de-DE" dirty="0" smtClean="0"/>
              <a:t> </a:t>
            </a:r>
            <a:r>
              <a:rPr lang="de-DE" dirty="0" err="1" smtClean="0"/>
              <a:t>burning</a:t>
            </a:r>
            <a:r>
              <a:rPr lang="de-DE" dirty="0" smtClean="0"/>
              <a:t> (‚</a:t>
            </a:r>
            <a:r>
              <a:rPr lang="de-DE" dirty="0" err="1" smtClean="0"/>
              <a:t>tyre</a:t>
            </a:r>
            <a:r>
              <a:rPr lang="de-DE" dirty="0" smtClean="0"/>
              <a:t> </a:t>
            </a:r>
            <a:r>
              <a:rPr lang="de-DE" dirty="0" err="1" smtClean="0"/>
              <a:t>fires</a:t>
            </a:r>
            <a:r>
              <a:rPr lang="de-DE" dirty="0" smtClean="0"/>
              <a:t>‘)</a:t>
            </a:r>
          </a:p>
          <a:p>
            <a:pPr lvl="1"/>
            <a:r>
              <a:rPr lang="de-DE" dirty="0" smtClean="0"/>
              <a:t>Not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authorities</a:t>
            </a:r>
            <a:r>
              <a:rPr lang="de-DE" dirty="0" smtClean="0"/>
              <a:t> (</a:t>
            </a:r>
            <a:r>
              <a:rPr lang="de-DE" dirty="0" err="1" smtClean="0"/>
              <a:t>especially</a:t>
            </a:r>
            <a:r>
              <a:rPr lang="de-DE" dirty="0" smtClean="0"/>
              <a:t> </a:t>
            </a:r>
            <a:r>
              <a:rPr lang="de-DE" dirty="0" err="1" smtClean="0"/>
              <a:t>biomass</a:t>
            </a:r>
            <a:r>
              <a:rPr lang="de-DE" dirty="0" smtClean="0"/>
              <a:t> </a:t>
            </a:r>
            <a:r>
              <a:rPr lang="de-DE" dirty="0" err="1" smtClean="0"/>
              <a:t>stoves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High </a:t>
            </a:r>
            <a:r>
              <a:rPr lang="de-DE" dirty="0" err="1" smtClean="0"/>
              <a:t>investment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generation</a:t>
            </a:r>
            <a:r>
              <a:rPr lang="de-DE" dirty="0" smtClean="0"/>
              <a:t> „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heatings</a:t>
            </a:r>
            <a:r>
              <a:rPr lang="de-DE" dirty="0" smtClean="0"/>
              <a:t>“</a:t>
            </a:r>
          </a:p>
          <a:p>
            <a:pPr lvl="1"/>
            <a:r>
              <a:rPr lang="de-DE" dirty="0" err="1" smtClean="0"/>
              <a:t>Oversized</a:t>
            </a:r>
            <a:r>
              <a:rPr lang="de-DE" dirty="0" smtClean="0"/>
              <a:t> </a:t>
            </a:r>
            <a:r>
              <a:rPr lang="de-DE" dirty="0" err="1" smtClean="0"/>
              <a:t>capacity</a:t>
            </a:r>
            <a:r>
              <a:rPr lang="de-DE" dirty="0" smtClean="0"/>
              <a:t> (kW)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heatings</a:t>
            </a:r>
            <a:r>
              <a:rPr lang="de-DE" dirty="0" smtClean="0"/>
              <a:t> -&gt; </a:t>
            </a:r>
            <a:r>
              <a:rPr lang="de-DE" dirty="0" err="1" smtClean="0"/>
              <a:t>start</a:t>
            </a:r>
            <a:r>
              <a:rPr lang="de-DE" dirty="0" smtClean="0"/>
              <a:t>/</a:t>
            </a:r>
            <a:r>
              <a:rPr lang="de-DE" dirty="0" err="1" smtClean="0"/>
              <a:t>stop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0553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713779"/>
          </a:xfrm>
        </p:spPr>
        <p:txBody>
          <a:bodyPr>
            <a:normAutofit/>
          </a:bodyPr>
          <a:lstStyle/>
          <a:p>
            <a:r>
              <a:rPr lang="de-DE" sz="2600" dirty="0" smtClean="0"/>
              <a:t>Residential </a:t>
            </a:r>
            <a:r>
              <a:rPr lang="de-DE" sz="2600" dirty="0" err="1" smtClean="0"/>
              <a:t>heatings</a:t>
            </a:r>
            <a:r>
              <a:rPr lang="de-DE" sz="2600" dirty="0" smtClean="0"/>
              <a:t> – </a:t>
            </a:r>
            <a:r>
              <a:rPr lang="de-DE" sz="2600" dirty="0" err="1" smtClean="0"/>
              <a:t>emission</a:t>
            </a:r>
            <a:r>
              <a:rPr lang="de-DE" sz="2600" dirty="0" smtClean="0"/>
              <a:t> </a:t>
            </a:r>
            <a:r>
              <a:rPr lang="de-DE" sz="2600" dirty="0" err="1" smtClean="0"/>
              <a:t>model</a:t>
            </a:r>
            <a:r>
              <a:rPr lang="de-DE" sz="2600" dirty="0" smtClean="0"/>
              <a:t> (1)</a:t>
            </a:r>
            <a:endParaRPr lang="de-DE" sz="2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757779"/>
            <a:ext cx="8229599" cy="4216893"/>
          </a:xfrm>
        </p:spPr>
        <p:txBody>
          <a:bodyPr>
            <a:normAutofit/>
          </a:bodyPr>
          <a:lstStyle/>
          <a:p>
            <a:r>
              <a:rPr lang="de-DE" dirty="0" smtClean="0"/>
              <a:t>Simpler Tier 2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estimate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detailed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will not </a:t>
            </a:r>
            <a:r>
              <a:rPr lang="de-DE" dirty="0" err="1" smtClean="0"/>
              <a:t>become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due </a:t>
            </a:r>
            <a:r>
              <a:rPr lang="de-DE" dirty="0" err="1" smtClean="0"/>
              <a:t>to</a:t>
            </a:r>
            <a:r>
              <a:rPr lang="de-DE" dirty="0" smtClean="0"/>
              <a:t> high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collection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measurements</a:t>
            </a:r>
            <a:endParaRPr lang="de-DE" dirty="0" smtClean="0"/>
          </a:p>
          <a:p>
            <a:r>
              <a:rPr lang="de-DE" dirty="0" smtClean="0"/>
              <a:t>Care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taken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endParaRPr lang="de-DE" dirty="0"/>
          </a:p>
          <a:p>
            <a:pPr lvl="1"/>
            <a:r>
              <a:rPr lang="de-DE" dirty="0" err="1" smtClean="0"/>
              <a:t>Guidebook</a:t>
            </a:r>
            <a:r>
              <a:rPr lang="de-DE" dirty="0" smtClean="0"/>
              <a:t> (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studies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countries)</a:t>
            </a:r>
          </a:p>
          <a:p>
            <a:pPr lvl="1"/>
            <a:r>
              <a:rPr lang="de-DE" dirty="0" smtClean="0"/>
              <a:t>Real </a:t>
            </a:r>
            <a:r>
              <a:rPr lang="de-DE" dirty="0" err="1" smtClean="0"/>
              <a:t>condition</a:t>
            </a:r>
            <a:r>
              <a:rPr lang="de-DE" dirty="0" smtClean="0"/>
              <a:t> (</a:t>
            </a:r>
            <a:r>
              <a:rPr lang="de-DE" dirty="0" err="1" smtClean="0"/>
              <a:t>field</a:t>
            </a:r>
            <a:r>
              <a:rPr lang="de-DE" dirty="0" smtClean="0"/>
              <a:t>) </a:t>
            </a:r>
            <a:r>
              <a:rPr lang="de-DE" dirty="0" err="1" smtClean="0"/>
              <a:t>measurements</a:t>
            </a:r>
            <a:endParaRPr lang="de-DE" dirty="0" smtClean="0"/>
          </a:p>
          <a:p>
            <a:pPr lvl="1"/>
            <a:r>
              <a:rPr lang="de-DE" dirty="0" smtClean="0"/>
              <a:t>Test </a:t>
            </a:r>
            <a:r>
              <a:rPr lang="de-DE" dirty="0" err="1" smtClean="0"/>
              <a:t>bench</a:t>
            </a:r>
            <a:r>
              <a:rPr lang="de-DE" dirty="0" smtClean="0"/>
              <a:t> </a:t>
            </a:r>
            <a:r>
              <a:rPr lang="de-DE" dirty="0" err="1" smtClean="0"/>
              <a:t>measurements</a:t>
            </a:r>
            <a:endParaRPr lang="de-DE" dirty="0" smtClean="0"/>
          </a:p>
          <a:p>
            <a:r>
              <a:rPr lang="de-DE" dirty="0" smtClean="0"/>
              <a:t>High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different </a:t>
            </a:r>
            <a:r>
              <a:rPr lang="de-DE" dirty="0" err="1" smtClean="0"/>
              <a:t>technologies</a:t>
            </a:r>
            <a:r>
              <a:rPr lang="de-DE" dirty="0" smtClean="0"/>
              <a:t> </a:t>
            </a:r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difficult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find </a:t>
            </a:r>
            <a:r>
              <a:rPr lang="de-DE" dirty="0" err="1" smtClean="0"/>
              <a:t>appropriate</a:t>
            </a:r>
            <a:r>
              <a:rPr lang="de-DE" dirty="0" smtClean="0"/>
              <a:t>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yearly</a:t>
            </a:r>
            <a:r>
              <a:rPr lang="de-DE" dirty="0" smtClean="0"/>
              <a:t> </a:t>
            </a:r>
            <a:r>
              <a:rPr lang="de-DE" dirty="0" err="1" smtClean="0"/>
              <a:t>fuel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per </a:t>
            </a:r>
            <a:r>
              <a:rPr lang="de-DE" dirty="0" err="1" smtClean="0"/>
              <a:t>technology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installations</a:t>
            </a:r>
            <a:r>
              <a:rPr lang="de-DE" dirty="0" smtClean="0"/>
              <a:t> per </a:t>
            </a:r>
            <a:r>
              <a:rPr lang="de-DE" dirty="0" err="1" smtClean="0"/>
              <a:t>technology</a:t>
            </a:r>
            <a:r>
              <a:rPr lang="de-DE" dirty="0" smtClean="0"/>
              <a:t> </a:t>
            </a:r>
            <a:r>
              <a:rPr lang="de-DE" dirty="0" err="1" smtClean="0"/>
              <a:t>continously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endParaRPr lang="de-DE" dirty="0" smtClean="0"/>
          </a:p>
          <a:p>
            <a:pPr lvl="1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boiler</a:t>
            </a:r>
            <a:r>
              <a:rPr lang="de-DE" dirty="0" smtClean="0"/>
              <a:t> </a:t>
            </a:r>
            <a:r>
              <a:rPr lang="de-DE" dirty="0" err="1" smtClean="0"/>
              <a:t>sales</a:t>
            </a:r>
            <a:r>
              <a:rPr lang="de-DE" dirty="0" smtClean="0"/>
              <a:t> (</a:t>
            </a:r>
            <a:r>
              <a:rPr lang="de-DE" dirty="0" err="1" smtClean="0"/>
              <a:t>hard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9358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713779"/>
          </a:xfrm>
        </p:spPr>
        <p:txBody>
          <a:bodyPr>
            <a:normAutofit/>
          </a:bodyPr>
          <a:lstStyle/>
          <a:p>
            <a:r>
              <a:rPr lang="de-DE" sz="2600" dirty="0" smtClean="0"/>
              <a:t>Residential </a:t>
            </a:r>
            <a:r>
              <a:rPr lang="de-DE" sz="2600" dirty="0" err="1" smtClean="0"/>
              <a:t>heatings</a:t>
            </a:r>
            <a:r>
              <a:rPr lang="de-DE" sz="2600" dirty="0" smtClean="0"/>
              <a:t> – </a:t>
            </a:r>
            <a:r>
              <a:rPr lang="de-DE" sz="2600" dirty="0" err="1" smtClean="0"/>
              <a:t>emission</a:t>
            </a:r>
            <a:r>
              <a:rPr lang="de-DE" sz="2600" dirty="0" smtClean="0"/>
              <a:t> </a:t>
            </a:r>
            <a:r>
              <a:rPr lang="de-DE" sz="2600" dirty="0" err="1" smtClean="0"/>
              <a:t>model</a:t>
            </a:r>
            <a:r>
              <a:rPr lang="de-DE" sz="2600" dirty="0" smtClean="0"/>
              <a:t> (2)</a:t>
            </a:r>
            <a:endParaRPr lang="de-DE" sz="26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757779"/>
            <a:ext cx="8229599" cy="4216893"/>
          </a:xfrm>
        </p:spPr>
        <p:txBody>
          <a:bodyPr>
            <a:normAutofit/>
          </a:bodyPr>
          <a:lstStyle/>
          <a:p>
            <a:r>
              <a:rPr lang="de-DE" dirty="0" smtClean="0"/>
              <a:t>Simpler Tier 2 </a:t>
            </a:r>
            <a:r>
              <a:rPr lang="de-DE" dirty="0" err="1" smtClean="0"/>
              <a:t>models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estimate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detailed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will not </a:t>
            </a:r>
            <a:r>
              <a:rPr lang="de-DE" dirty="0" err="1" smtClean="0"/>
              <a:t>become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due </a:t>
            </a:r>
            <a:r>
              <a:rPr lang="de-DE" dirty="0" err="1" smtClean="0"/>
              <a:t>to</a:t>
            </a:r>
            <a:r>
              <a:rPr lang="de-DE" dirty="0" smtClean="0"/>
              <a:t> high </a:t>
            </a:r>
            <a:r>
              <a:rPr lang="de-DE" dirty="0" err="1" smtClean="0"/>
              <a:t>costs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collection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measurements</a:t>
            </a:r>
            <a:endParaRPr lang="de-DE" dirty="0" smtClean="0"/>
          </a:p>
          <a:p>
            <a:r>
              <a:rPr lang="de-DE" dirty="0" smtClean="0"/>
              <a:t>Care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taken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endParaRPr lang="de-DE" dirty="0"/>
          </a:p>
          <a:p>
            <a:pPr lvl="1"/>
            <a:r>
              <a:rPr lang="de-DE" dirty="0" err="1" smtClean="0"/>
              <a:t>Guidebook</a:t>
            </a:r>
            <a:r>
              <a:rPr lang="de-DE" dirty="0" smtClean="0"/>
              <a:t> (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studies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countries)</a:t>
            </a:r>
          </a:p>
          <a:p>
            <a:pPr lvl="1"/>
            <a:r>
              <a:rPr lang="de-DE" dirty="0" smtClean="0"/>
              <a:t>Real </a:t>
            </a:r>
            <a:r>
              <a:rPr lang="de-DE" dirty="0" err="1" smtClean="0"/>
              <a:t>condition</a:t>
            </a:r>
            <a:r>
              <a:rPr lang="de-DE" dirty="0" smtClean="0"/>
              <a:t> (</a:t>
            </a:r>
            <a:r>
              <a:rPr lang="de-DE" dirty="0" err="1" smtClean="0"/>
              <a:t>field</a:t>
            </a:r>
            <a:r>
              <a:rPr lang="de-DE" dirty="0" smtClean="0"/>
              <a:t>) </a:t>
            </a:r>
            <a:r>
              <a:rPr lang="de-DE" dirty="0" err="1" smtClean="0"/>
              <a:t>measurements</a:t>
            </a:r>
            <a:endParaRPr lang="de-DE" dirty="0" smtClean="0"/>
          </a:p>
          <a:p>
            <a:pPr lvl="1"/>
            <a:r>
              <a:rPr lang="de-DE" dirty="0" smtClean="0"/>
              <a:t>Test </a:t>
            </a:r>
            <a:r>
              <a:rPr lang="de-DE" dirty="0" err="1" smtClean="0"/>
              <a:t>bench</a:t>
            </a:r>
            <a:r>
              <a:rPr lang="de-DE" dirty="0" smtClean="0"/>
              <a:t> </a:t>
            </a:r>
            <a:r>
              <a:rPr lang="de-DE" dirty="0" err="1" smtClean="0"/>
              <a:t>measurements</a:t>
            </a:r>
            <a:endParaRPr lang="de-DE" dirty="0" smtClean="0"/>
          </a:p>
          <a:p>
            <a:r>
              <a:rPr lang="de-DE" dirty="0" smtClean="0"/>
              <a:t>High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different </a:t>
            </a:r>
            <a:r>
              <a:rPr lang="de-DE" dirty="0" err="1" smtClean="0"/>
              <a:t>technologies</a:t>
            </a:r>
            <a:r>
              <a:rPr lang="de-DE" dirty="0" smtClean="0"/>
              <a:t> </a:t>
            </a:r>
            <a:r>
              <a:rPr lang="de-DE" dirty="0" err="1" smtClean="0"/>
              <a:t>makes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difficult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find </a:t>
            </a:r>
            <a:r>
              <a:rPr lang="de-DE" dirty="0" err="1" smtClean="0"/>
              <a:t>appropriate</a:t>
            </a:r>
            <a:r>
              <a:rPr lang="de-DE" dirty="0" smtClean="0"/>
              <a:t>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factors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yearly</a:t>
            </a:r>
            <a:r>
              <a:rPr lang="de-DE" dirty="0" smtClean="0"/>
              <a:t> </a:t>
            </a:r>
            <a:r>
              <a:rPr lang="de-DE" dirty="0" err="1" smtClean="0"/>
              <a:t>fuel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per </a:t>
            </a:r>
            <a:r>
              <a:rPr lang="de-DE" dirty="0" err="1" smtClean="0"/>
              <a:t>technology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installations</a:t>
            </a:r>
            <a:r>
              <a:rPr lang="de-DE" dirty="0" smtClean="0"/>
              <a:t> per </a:t>
            </a:r>
            <a:r>
              <a:rPr lang="de-DE" dirty="0" err="1" smtClean="0"/>
              <a:t>technology</a:t>
            </a:r>
            <a:r>
              <a:rPr lang="de-DE" dirty="0" smtClean="0"/>
              <a:t> </a:t>
            </a:r>
            <a:r>
              <a:rPr lang="de-DE" dirty="0" err="1" smtClean="0"/>
              <a:t>continously</a:t>
            </a:r>
            <a:r>
              <a:rPr lang="de-DE" dirty="0" smtClean="0"/>
              <a:t> </a:t>
            </a:r>
            <a:r>
              <a:rPr lang="de-DE" dirty="0" err="1" smtClean="0"/>
              <a:t>changes</a:t>
            </a:r>
            <a:endParaRPr lang="de-DE" dirty="0" smtClean="0"/>
          </a:p>
          <a:p>
            <a:pPr lvl="1"/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boiler</a:t>
            </a:r>
            <a:r>
              <a:rPr lang="de-DE" dirty="0" smtClean="0"/>
              <a:t> </a:t>
            </a:r>
            <a:r>
              <a:rPr lang="de-DE" dirty="0" err="1" smtClean="0"/>
              <a:t>sales</a:t>
            </a:r>
            <a:r>
              <a:rPr lang="de-DE" dirty="0" smtClean="0"/>
              <a:t> (</a:t>
            </a:r>
            <a:r>
              <a:rPr lang="de-DE" dirty="0" err="1" smtClean="0"/>
              <a:t>hard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get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889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44000"/>
            <a:ext cx="8229600" cy="713779"/>
          </a:xfrm>
        </p:spPr>
        <p:txBody>
          <a:bodyPr>
            <a:normAutofit/>
          </a:bodyPr>
          <a:lstStyle/>
          <a:p>
            <a:r>
              <a:rPr lang="de-DE" dirty="0"/>
              <a:t>Test </a:t>
            </a:r>
            <a:r>
              <a:rPr lang="de-DE" dirty="0" err="1"/>
              <a:t>Bench</a:t>
            </a:r>
            <a:r>
              <a:rPr lang="de-DE" dirty="0"/>
              <a:t> </a:t>
            </a:r>
            <a:r>
              <a:rPr lang="de-DE" dirty="0" smtClean="0"/>
              <a:t>vs. Field </a:t>
            </a:r>
            <a:r>
              <a:rPr lang="de-DE" dirty="0" err="1" smtClean="0"/>
              <a:t>Measurements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046F0-BA93-4699-83A0-D6120B23834D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457200" y="1757779"/>
            <a:ext cx="8229599" cy="42168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Test </a:t>
            </a:r>
            <a:r>
              <a:rPr lang="de-DE" dirty="0" err="1"/>
              <a:t>bench</a:t>
            </a:r>
            <a:r>
              <a:rPr lang="de-DE" dirty="0"/>
              <a:t> </a:t>
            </a:r>
            <a:r>
              <a:rPr lang="de-DE" dirty="0" err="1" smtClean="0"/>
              <a:t>measurements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mostly</a:t>
            </a:r>
            <a:r>
              <a:rPr lang="de-DE" dirty="0" smtClean="0"/>
              <a:t> </a:t>
            </a:r>
            <a:r>
              <a:rPr lang="de-DE" dirty="0" err="1" smtClean="0"/>
              <a:t>performed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standard</a:t>
            </a:r>
            <a:r>
              <a:rPr lang="de-DE" dirty="0" smtClean="0"/>
              <a:t>/optimal </a:t>
            </a:r>
            <a:r>
              <a:rPr lang="de-DE" dirty="0" err="1" smtClean="0"/>
              <a:t>conditions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show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combustion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complete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emission</a:t>
            </a:r>
            <a:r>
              <a:rPr lang="de-DE" dirty="0" smtClean="0"/>
              <a:t> </a:t>
            </a:r>
            <a:r>
              <a:rPr lang="de-DE" dirty="0" err="1" smtClean="0"/>
              <a:t>limits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met</a:t>
            </a:r>
            <a:r>
              <a:rPr lang="de-DE" dirty="0"/>
              <a:t>:</a:t>
            </a:r>
            <a:r>
              <a:rPr lang="de-DE" dirty="0" smtClean="0"/>
              <a:t> </a:t>
            </a:r>
          </a:p>
          <a:p>
            <a:pPr lvl="1"/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fuel</a:t>
            </a:r>
            <a:r>
              <a:rPr lang="de-DE" dirty="0" smtClean="0"/>
              <a:t> </a:t>
            </a:r>
            <a:r>
              <a:rPr lang="de-DE" dirty="0" err="1" smtClean="0"/>
              <a:t>quality</a:t>
            </a:r>
            <a:r>
              <a:rPr lang="de-DE" dirty="0" smtClean="0"/>
              <a:t> (e.g. 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water</a:t>
            </a:r>
            <a:r>
              <a:rPr lang="de-DE" dirty="0" smtClean="0"/>
              <a:t> </a:t>
            </a:r>
            <a:r>
              <a:rPr lang="de-DE" dirty="0" err="1" smtClean="0"/>
              <a:t>content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log </a:t>
            </a:r>
            <a:r>
              <a:rPr lang="de-DE" dirty="0" err="1" smtClean="0"/>
              <a:t>wood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maintainance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heating</a:t>
            </a:r>
            <a:r>
              <a:rPr lang="de-DE" dirty="0" smtClean="0"/>
              <a:t> (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equipment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Ideal </a:t>
            </a:r>
            <a:r>
              <a:rPr lang="de-DE" dirty="0" err="1" smtClean="0"/>
              <a:t>operation</a:t>
            </a:r>
            <a:r>
              <a:rPr lang="de-DE" dirty="0" smtClean="0"/>
              <a:t> </a:t>
            </a:r>
            <a:r>
              <a:rPr lang="de-DE" dirty="0" err="1" smtClean="0"/>
              <a:t>cycle</a:t>
            </a:r>
            <a:r>
              <a:rPr lang="de-DE" dirty="0" smtClean="0"/>
              <a:t> (</a:t>
            </a:r>
            <a:r>
              <a:rPr lang="de-DE" dirty="0" err="1" smtClean="0"/>
              <a:t>avoiding</a:t>
            </a:r>
            <a:r>
              <a:rPr lang="de-DE" dirty="0" smtClean="0"/>
              <a:t> </a:t>
            </a:r>
            <a:r>
              <a:rPr lang="de-DE" dirty="0" err="1" smtClean="0"/>
              <a:t>cold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emissions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Ideal </a:t>
            </a:r>
            <a:r>
              <a:rPr lang="de-DE" dirty="0" err="1" smtClean="0"/>
              <a:t>capacity</a:t>
            </a:r>
            <a:r>
              <a:rPr lang="de-DE" dirty="0" smtClean="0"/>
              <a:t> </a:t>
            </a:r>
            <a:r>
              <a:rPr lang="de-DE" dirty="0" err="1" smtClean="0"/>
              <a:t>utilisation</a:t>
            </a:r>
            <a:endParaRPr lang="de-DE" dirty="0" smtClean="0"/>
          </a:p>
          <a:p>
            <a:pPr lvl="1"/>
            <a:r>
              <a:rPr lang="de-DE" dirty="0" smtClean="0"/>
              <a:t>Sensor </a:t>
            </a:r>
            <a:r>
              <a:rPr lang="de-DE" dirty="0" err="1" smtClean="0"/>
              <a:t>placement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Real </a:t>
            </a:r>
            <a:r>
              <a:rPr lang="de-DE" dirty="0" err="1"/>
              <a:t>condition</a:t>
            </a:r>
            <a:r>
              <a:rPr lang="de-DE" dirty="0"/>
              <a:t> </a:t>
            </a:r>
            <a:r>
              <a:rPr lang="de-DE" dirty="0" err="1" smtClean="0"/>
              <a:t>measurements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expensive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measurements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in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low</a:t>
            </a:r>
            <a:r>
              <a:rPr lang="de-DE" dirty="0" smtClean="0"/>
              <a:t>. Different </a:t>
            </a:r>
            <a:r>
              <a:rPr lang="de-DE" dirty="0" err="1" smtClean="0"/>
              <a:t>measure</a:t>
            </a:r>
            <a:r>
              <a:rPr lang="de-DE" dirty="0" smtClean="0"/>
              <a:t> </a:t>
            </a:r>
            <a:r>
              <a:rPr lang="de-DE" dirty="0" err="1" smtClean="0"/>
              <a:t>campaigns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comparable</a:t>
            </a:r>
            <a:endParaRPr lang="de-DE" dirty="0" smtClean="0"/>
          </a:p>
          <a:p>
            <a:pPr lvl="1"/>
            <a:r>
              <a:rPr lang="de-DE" dirty="0" smtClean="0"/>
              <a:t>Different </a:t>
            </a:r>
            <a:r>
              <a:rPr lang="de-DE" dirty="0" err="1" smtClean="0"/>
              <a:t>measurement</a:t>
            </a:r>
            <a:r>
              <a:rPr lang="de-DE" dirty="0" smtClean="0"/>
              <a:t> </a:t>
            </a:r>
            <a:r>
              <a:rPr lang="de-DE" dirty="0" err="1" smtClean="0"/>
              <a:t>standards</a:t>
            </a:r>
            <a:r>
              <a:rPr lang="de-DE" dirty="0" smtClean="0"/>
              <a:t> (‚</a:t>
            </a:r>
            <a:r>
              <a:rPr lang="de-DE" dirty="0" err="1" smtClean="0"/>
              <a:t>dilution</a:t>
            </a:r>
            <a:r>
              <a:rPr lang="de-DE" dirty="0" smtClean="0"/>
              <a:t> </a:t>
            </a:r>
            <a:r>
              <a:rPr lang="de-DE" dirty="0" err="1" smtClean="0"/>
              <a:t>tunnel</a:t>
            </a:r>
            <a:r>
              <a:rPr lang="de-DE" dirty="0" smtClean="0"/>
              <a:t>‘)</a:t>
            </a:r>
          </a:p>
          <a:p>
            <a:pPr lvl="1"/>
            <a:r>
              <a:rPr lang="de-DE" dirty="0" err="1" smtClean="0"/>
              <a:t>Biased</a:t>
            </a:r>
            <a:r>
              <a:rPr lang="de-DE" dirty="0" smtClean="0"/>
              <a:t> </a:t>
            </a:r>
            <a:r>
              <a:rPr lang="de-DE" dirty="0" err="1" smtClean="0"/>
              <a:t>measurements</a:t>
            </a:r>
            <a:r>
              <a:rPr lang="de-DE" dirty="0" smtClean="0"/>
              <a:t> (</a:t>
            </a:r>
            <a:r>
              <a:rPr lang="de-DE" dirty="0" err="1" smtClean="0"/>
              <a:t>lets</a:t>
            </a:r>
            <a:r>
              <a:rPr lang="de-DE" dirty="0" smtClean="0"/>
              <a:t> 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happens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…)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4662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Umweltbundesamt">
  <a:themeElements>
    <a:clrScheme name="Umweltbundesamt">
      <a:dk1>
        <a:sysClr val="windowText" lastClr="000000"/>
      </a:dk1>
      <a:lt1>
        <a:sysClr val="window" lastClr="FFFFFF"/>
      </a:lt1>
      <a:dk2>
        <a:srgbClr val="008080"/>
      </a:dk2>
      <a:lt2>
        <a:srgbClr val="BFDFDF"/>
      </a:lt2>
      <a:accent1>
        <a:srgbClr val="7FBFBF"/>
      </a:accent1>
      <a:accent2>
        <a:srgbClr val="40A0A0"/>
      </a:accent2>
      <a:accent3>
        <a:srgbClr val="B2011D"/>
      </a:accent3>
      <a:accent4>
        <a:srgbClr val="722635"/>
      </a:accent4>
      <a:accent5>
        <a:srgbClr val="00A3DA"/>
      </a:accent5>
      <a:accent6>
        <a:srgbClr val="025277"/>
      </a:accent6>
      <a:hlink>
        <a:srgbClr val="008080"/>
      </a:hlink>
      <a:folHlink>
        <a:srgbClr val="008080"/>
      </a:folHlink>
    </a:clrScheme>
    <a:fontScheme name="Umweltbundesam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853</Words>
  <Application>Microsoft Office PowerPoint</Application>
  <PresentationFormat>Экран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PPT-Umweltbundesamt</vt:lpstr>
      <vt:lpstr>Air Emissions from  Diffuse sources (households)</vt:lpstr>
      <vt:lpstr>Content</vt:lpstr>
      <vt:lpstr>Diffuse sources</vt:lpstr>
      <vt:lpstr>Residential heatings are key source</vt:lpstr>
      <vt:lpstr>Residential heatings – emission drivers (1)</vt:lpstr>
      <vt:lpstr>Residential heatings – emission drivers (2)</vt:lpstr>
      <vt:lpstr>Residential heatings – emission model (1)</vt:lpstr>
      <vt:lpstr>Residential heatings – emission model (2)</vt:lpstr>
      <vt:lpstr>Test Bench vs. Field Measurements</vt:lpstr>
      <vt:lpstr>Emission factors</vt:lpstr>
      <vt:lpstr>Census data</vt:lpstr>
      <vt:lpstr>Other sources for activity data</vt:lpstr>
      <vt:lpstr>Census Data - Example Austria</vt:lpstr>
      <vt:lpstr>Contact &amp; Information</vt:lpstr>
    </vt:vector>
  </TitlesOfParts>
  <Company>Umweltbundesamt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kaitna</dc:creator>
  <cp:lastModifiedBy>Galina</cp:lastModifiedBy>
  <cp:revision>431</cp:revision>
  <dcterms:created xsi:type="dcterms:W3CDTF">2009-06-26T09:35:22Z</dcterms:created>
  <dcterms:modified xsi:type="dcterms:W3CDTF">2012-09-24T06:29:16Z</dcterms:modified>
</cp:coreProperties>
</file>