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71" r:id="rId2"/>
    <p:sldId id="370" r:id="rId3"/>
    <p:sldId id="373" r:id="rId4"/>
    <p:sldId id="372" r:id="rId5"/>
    <p:sldId id="359" r:id="rId6"/>
    <p:sldId id="364" r:id="rId7"/>
    <p:sldId id="365" r:id="rId8"/>
    <p:sldId id="366" r:id="rId9"/>
    <p:sldId id="367" r:id="rId10"/>
    <p:sldId id="368" r:id="rId11"/>
    <p:sldId id="369" r:id="rId12"/>
    <p:sldId id="27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8" autoAdjust="0"/>
    <p:restoredTop sz="95200" autoAdjust="0"/>
  </p:normalViewPr>
  <p:slideViewPr>
    <p:cSldViewPr>
      <p:cViewPr>
        <p:scale>
          <a:sx n="110" d="100"/>
          <a:sy n="110" d="100"/>
        </p:scale>
        <p:origin x="-1716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8213A-32EE-4EA1-BB34-12164F83BE37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D8C1D-B6ED-4546-94F7-532C396775C3}">
      <dgm:prSet phldrT="[Text]" custT="1"/>
      <dgm:spPr/>
      <dgm:t>
        <a:bodyPr/>
        <a:lstStyle/>
        <a:p>
          <a:pPr rtl="0"/>
          <a:r>
            <a:rPr lang="en-GB" sz="2400" b="1" dirty="0" smtClean="0">
              <a:solidFill>
                <a:schemeClr val="accent1"/>
              </a:solidFill>
            </a:rPr>
            <a:t>Air pollution </a:t>
          </a:r>
          <a:r>
            <a:rPr lang="en-GB" sz="2400" dirty="0" smtClean="0">
              <a:solidFill>
                <a:schemeClr val="accent1"/>
              </a:solidFill>
            </a:rPr>
            <a:t>represents a significant health concern in the Republic of Moldova</a:t>
          </a:r>
          <a:endParaRPr lang="en-US" sz="2400" dirty="0">
            <a:solidFill>
              <a:schemeClr val="accent1"/>
            </a:solidFill>
          </a:endParaRPr>
        </a:p>
      </dgm:t>
    </dgm:pt>
    <dgm:pt modelId="{B7760A30-EEF7-48C4-9B48-96D29C439A55}" type="parTrans" cxnId="{B104465E-13F9-48FB-BCD4-1AE95FA78CCB}">
      <dgm:prSet/>
      <dgm:spPr/>
      <dgm:t>
        <a:bodyPr/>
        <a:lstStyle/>
        <a:p>
          <a:endParaRPr lang="en-US"/>
        </a:p>
      </dgm:t>
    </dgm:pt>
    <dgm:pt modelId="{35B9AC2B-7D7B-4D4F-9E62-6AC21518A073}" type="sibTrans" cxnId="{B104465E-13F9-48FB-BCD4-1AE95FA78CCB}">
      <dgm:prSet/>
      <dgm:spPr/>
      <dgm:t>
        <a:bodyPr/>
        <a:lstStyle/>
        <a:p>
          <a:endParaRPr lang="en-US"/>
        </a:p>
      </dgm:t>
    </dgm:pt>
    <dgm:pt modelId="{8E4F71BE-8E18-4CE6-9B7D-89DFFCC1C45E}">
      <dgm:prSet phldrT="[Text]" custT="1"/>
      <dgm:spPr/>
      <dgm:t>
        <a:bodyPr/>
        <a:lstStyle/>
        <a:p>
          <a:pPr rtl="0"/>
          <a:r>
            <a:rPr lang="en-GB" sz="2400" b="1" dirty="0" smtClean="0">
              <a:solidFill>
                <a:schemeClr val="accent1"/>
              </a:solidFill>
            </a:rPr>
            <a:t>The overall objective </a:t>
          </a:r>
        </a:p>
        <a:p>
          <a:pPr rtl="0"/>
          <a:r>
            <a:rPr lang="en-GB" sz="2200" dirty="0" smtClean="0">
              <a:solidFill>
                <a:schemeClr val="accent1"/>
              </a:solidFill>
            </a:rPr>
            <a:t>The improved air quality, reduced health and environmental impacts of air pollution and climate change, more sustainable mobility and increased environmental awareness in the Capital City of Chisinau.</a:t>
          </a:r>
          <a:endParaRPr lang="en-US" sz="2200" dirty="0">
            <a:solidFill>
              <a:schemeClr val="accent1"/>
            </a:solidFill>
          </a:endParaRPr>
        </a:p>
      </dgm:t>
    </dgm:pt>
    <dgm:pt modelId="{0CF935F4-3B81-4DC7-B350-01EDD7F410D7}" type="parTrans" cxnId="{79166C9B-21BE-4FCB-AAA7-93F721588482}">
      <dgm:prSet/>
      <dgm:spPr/>
      <dgm:t>
        <a:bodyPr/>
        <a:lstStyle/>
        <a:p>
          <a:endParaRPr lang="en-US"/>
        </a:p>
      </dgm:t>
    </dgm:pt>
    <dgm:pt modelId="{E9AF4B34-1D6A-42B1-9CE0-6F1D29EF8440}" type="sibTrans" cxnId="{79166C9B-21BE-4FCB-AAA7-93F721588482}">
      <dgm:prSet/>
      <dgm:spPr/>
      <dgm:t>
        <a:bodyPr/>
        <a:lstStyle/>
        <a:p>
          <a:endParaRPr lang="en-US"/>
        </a:p>
      </dgm:t>
    </dgm:pt>
    <dgm:pt modelId="{E5B02AEE-6586-473F-8406-E3E435B5A023}">
      <dgm:prSet phldrT="[Text]" custT="1"/>
      <dgm:spPr/>
      <dgm:t>
        <a:bodyPr/>
        <a:lstStyle/>
        <a:p>
          <a:pPr rtl="0"/>
          <a:r>
            <a:rPr lang="en-US" sz="2400" b="1" dirty="0" smtClean="0">
              <a:solidFill>
                <a:schemeClr val="accent1"/>
              </a:solidFill>
            </a:rPr>
            <a:t>European experience on </a:t>
          </a:r>
          <a:r>
            <a:rPr lang="en-GB" sz="2400" dirty="0" smtClean="0">
              <a:solidFill>
                <a:schemeClr val="accent1"/>
              </a:solidFill>
            </a:rPr>
            <a:t>sustainable urban mobility planning</a:t>
          </a:r>
          <a:endParaRPr lang="en-US" sz="2400" b="1" dirty="0">
            <a:solidFill>
              <a:schemeClr val="accent1"/>
            </a:solidFill>
          </a:endParaRPr>
        </a:p>
      </dgm:t>
    </dgm:pt>
    <dgm:pt modelId="{1C0D2B49-9035-448F-9717-C4BBA28E0B0F}" type="parTrans" cxnId="{62746545-0FD4-4F66-9B71-96BA79199E3E}">
      <dgm:prSet/>
      <dgm:spPr/>
      <dgm:t>
        <a:bodyPr/>
        <a:lstStyle/>
        <a:p>
          <a:endParaRPr lang="en-US"/>
        </a:p>
      </dgm:t>
    </dgm:pt>
    <dgm:pt modelId="{1A04EA29-C381-41C2-8652-F0AB7A02708B}" type="sibTrans" cxnId="{62746545-0FD4-4F66-9B71-96BA79199E3E}">
      <dgm:prSet/>
      <dgm:spPr/>
      <dgm:t>
        <a:bodyPr/>
        <a:lstStyle/>
        <a:p>
          <a:endParaRPr lang="en-US"/>
        </a:p>
      </dgm:t>
    </dgm:pt>
    <dgm:pt modelId="{E5350429-9A71-45B1-9C85-014E93388F66}" type="pres">
      <dgm:prSet presAssocID="{8188213A-32EE-4EA1-BB34-12164F83BE37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F7EF01-2C01-4506-84D3-CAFBC3D838BE}" type="pres">
      <dgm:prSet presAssocID="{8188213A-32EE-4EA1-BB34-12164F83BE37}" presName="arrow" presStyleLbl="bgShp" presStyleIdx="0" presStyleCnt="1" custScaleX="65814" custScaleY="55561" custLinFactNeighborX="-22765" custLinFactNeighborY="-11110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FF0000"/>
        </a:solidFill>
      </dgm:spPr>
    </dgm:pt>
    <dgm:pt modelId="{66DD07D8-3303-4730-ABEB-4468B003F20D}" type="pres">
      <dgm:prSet presAssocID="{8188213A-32EE-4EA1-BB34-12164F83BE37}" presName="arrowDiagram3" presStyleCnt="0"/>
      <dgm:spPr/>
    </dgm:pt>
    <dgm:pt modelId="{B308ACEE-5FCE-43C6-B3BF-E7746C307FF7}" type="pres">
      <dgm:prSet presAssocID="{44BD8C1D-B6ED-4546-94F7-532C396775C3}" presName="bullet3a" presStyleLbl="node1" presStyleIdx="0" presStyleCnt="3" custLinFactX="-306617" custLinFactNeighborX="-400000" custLinFactNeighborY="-49060"/>
      <dgm:spPr/>
    </dgm:pt>
    <dgm:pt modelId="{281C46FB-FC19-4146-88F7-CAE7DB55B51D}" type="pres">
      <dgm:prSet presAssocID="{44BD8C1D-B6ED-4546-94F7-532C396775C3}" presName="textBox3a" presStyleLbl="revTx" presStyleIdx="0" presStyleCnt="3" custScaleX="174927" custScaleY="89704" custLinFactNeighborX="-50910" custLinFactNeighborY="60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6BFBC8-86B1-475D-BD73-B87AFF172500}" type="pres">
      <dgm:prSet presAssocID="{8E4F71BE-8E18-4CE6-9B7D-89DFFCC1C45E}" presName="bullet3b" presStyleLbl="node1" presStyleIdx="1" presStyleCnt="3" custLinFactX="-55800" custLinFactNeighborX="-100000" custLinFactNeighborY="-37175"/>
      <dgm:spPr/>
    </dgm:pt>
    <dgm:pt modelId="{4E380C3D-4800-44CC-AC06-44E239D83E8E}" type="pres">
      <dgm:prSet presAssocID="{8E4F71BE-8E18-4CE6-9B7D-89DFFCC1C45E}" presName="textBox3b" presStyleLbl="revTx" presStyleIdx="1" presStyleCnt="3" custScaleX="160225" custLinFactX="54447" custLinFactNeighborX="100000" custLinFactNeighborY="-525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1D503B-1DE7-49CD-AFC1-DA409A5E9EAD}" type="pres">
      <dgm:prSet presAssocID="{E5B02AEE-6586-473F-8406-E3E435B5A023}" presName="bullet3c" presStyleLbl="node1" presStyleIdx="2" presStyleCnt="3" custLinFactNeighborX="-28340" custLinFactNeighborY="-79897"/>
      <dgm:spPr/>
    </dgm:pt>
    <dgm:pt modelId="{4CD742F1-2A2A-4097-B75A-6EE995F9A804}" type="pres">
      <dgm:prSet presAssocID="{E5B02AEE-6586-473F-8406-E3E435B5A023}" presName="textBox3c" presStyleLbl="revTx" presStyleIdx="2" presStyleCnt="3" custFlipVert="0" custScaleX="137710" custScaleY="42074" custLinFactX="-74656" custLinFactNeighborX="-100000" custLinFactNeighborY="-60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5F2FFD-162E-4A68-A8D5-94243E483E2B}" type="presOf" srcId="{44BD8C1D-B6ED-4546-94F7-532C396775C3}" destId="{281C46FB-FC19-4146-88F7-CAE7DB55B51D}" srcOrd="0" destOrd="0" presId="urn:microsoft.com/office/officeart/2005/8/layout/arrow2"/>
    <dgm:cxn modelId="{79166C9B-21BE-4FCB-AAA7-93F721588482}" srcId="{8188213A-32EE-4EA1-BB34-12164F83BE37}" destId="{8E4F71BE-8E18-4CE6-9B7D-89DFFCC1C45E}" srcOrd="1" destOrd="0" parTransId="{0CF935F4-3B81-4DC7-B350-01EDD7F410D7}" sibTransId="{E9AF4B34-1D6A-42B1-9CE0-6F1D29EF8440}"/>
    <dgm:cxn modelId="{B104465E-13F9-48FB-BCD4-1AE95FA78CCB}" srcId="{8188213A-32EE-4EA1-BB34-12164F83BE37}" destId="{44BD8C1D-B6ED-4546-94F7-532C396775C3}" srcOrd="0" destOrd="0" parTransId="{B7760A30-EEF7-48C4-9B48-96D29C439A55}" sibTransId="{35B9AC2B-7D7B-4D4F-9E62-6AC21518A073}"/>
    <dgm:cxn modelId="{62746545-0FD4-4F66-9B71-96BA79199E3E}" srcId="{8188213A-32EE-4EA1-BB34-12164F83BE37}" destId="{E5B02AEE-6586-473F-8406-E3E435B5A023}" srcOrd="2" destOrd="0" parTransId="{1C0D2B49-9035-448F-9717-C4BBA28E0B0F}" sibTransId="{1A04EA29-C381-41C2-8652-F0AB7A02708B}"/>
    <dgm:cxn modelId="{3EDCE78E-1F6C-4EAA-8A53-D57DF7B46AC4}" type="presOf" srcId="{8188213A-32EE-4EA1-BB34-12164F83BE37}" destId="{E5350429-9A71-45B1-9C85-014E93388F66}" srcOrd="0" destOrd="0" presId="urn:microsoft.com/office/officeart/2005/8/layout/arrow2"/>
    <dgm:cxn modelId="{F423A678-CB4A-4C0E-8908-F63F28FDFF6C}" type="presOf" srcId="{8E4F71BE-8E18-4CE6-9B7D-89DFFCC1C45E}" destId="{4E380C3D-4800-44CC-AC06-44E239D83E8E}" srcOrd="0" destOrd="0" presId="urn:microsoft.com/office/officeart/2005/8/layout/arrow2"/>
    <dgm:cxn modelId="{F04BD1BB-7602-44F0-B292-5349B65010CB}" type="presOf" srcId="{E5B02AEE-6586-473F-8406-E3E435B5A023}" destId="{4CD742F1-2A2A-4097-B75A-6EE995F9A804}" srcOrd="0" destOrd="0" presId="urn:microsoft.com/office/officeart/2005/8/layout/arrow2"/>
    <dgm:cxn modelId="{49A480C0-C18C-495D-BEE2-7CD36207641D}" type="presParOf" srcId="{E5350429-9A71-45B1-9C85-014E93388F66}" destId="{BAF7EF01-2C01-4506-84D3-CAFBC3D838BE}" srcOrd="0" destOrd="0" presId="urn:microsoft.com/office/officeart/2005/8/layout/arrow2"/>
    <dgm:cxn modelId="{2FAF29D6-9325-409D-A75A-680CC10A9D04}" type="presParOf" srcId="{E5350429-9A71-45B1-9C85-014E93388F66}" destId="{66DD07D8-3303-4730-ABEB-4468B003F20D}" srcOrd="1" destOrd="0" presId="urn:microsoft.com/office/officeart/2005/8/layout/arrow2"/>
    <dgm:cxn modelId="{537A72D5-DEA7-4153-84D7-BFC846386066}" type="presParOf" srcId="{66DD07D8-3303-4730-ABEB-4468B003F20D}" destId="{B308ACEE-5FCE-43C6-B3BF-E7746C307FF7}" srcOrd="0" destOrd="0" presId="urn:microsoft.com/office/officeart/2005/8/layout/arrow2"/>
    <dgm:cxn modelId="{45145094-CE4C-48B6-81DE-981920D976F1}" type="presParOf" srcId="{66DD07D8-3303-4730-ABEB-4468B003F20D}" destId="{281C46FB-FC19-4146-88F7-CAE7DB55B51D}" srcOrd="1" destOrd="0" presId="urn:microsoft.com/office/officeart/2005/8/layout/arrow2"/>
    <dgm:cxn modelId="{6E5F6454-C919-4B34-AB6B-2E46CF6AE1A3}" type="presParOf" srcId="{66DD07D8-3303-4730-ABEB-4468B003F20D}" destId="{B36BFBC8-86B1-475D-BD73-B87AFF172500}" srcOrd="2" destOrd="0" presId="urn:microsoft.com/office/officeart/2005/8/layout/arrow2"/>
    <dgm:cxn modelId="{B8820EAA-814F-46A6-97B6-9F2A01868E67}" type="presParOf" srcId="{66DD07D8-3303-4730-ABEB-4468B003F20D}" destId="{4E380C3D-4800-44CC-AC06-44E239D83E8E}" srcOrd="3" destOrd="0" presId="urn:microsoft.com/office/officeart/2005/8/layout/arrow2"/>
    <dgm:cxn modelId="{4029F9E0-2EC7-4B22-BC52-978F15A7010C}" type="presParOf" srcId="{66DD07D8-3303-4730-ABEB-4468B003F20D}" destId="{8A1D503B-1DE7-49CD-AFC1-DA409A5E9EAD}" srcOrd="4" destOrd="0" presId="urn:microsoft.com/office/officeart/2005/8/layout/arrow2"/>
    <dgm:cxn modelId="{A292E868-09E3-48A1-9D4A-C3B730DFAB42}" type="presParOf" srcId="{66DD07D8-3303-4730-ABEB-4468B003F20D}" destId="{4CD742F1-2A2A-4097-B75A-6EE995F9A804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7EF01-2C01-4506-84D3-CAFBC3D838BE}">
      <dsp:nvSpPr>
        <dsp:cNvPr id="0" name=""/>
        <dsp:cNvSpPr/>
      </dsp:nvSpPr>
      <dsp:spPr>
        <a:xfrm>
          <a:off x="144019" y="0"/>
          <a:ext cx="5157379" cy="2721202"/>
        </a:xfrm>
        <a:prstGeom prst="swooshArrow">
          <a:avLst>
            <a:gd name="adj1" fmla="val 25000"/>
            <a:gd name="adj2" fmla="val 25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B308ACEE-5FCE-43C6-B3BF-E7746C307FF7}">
      <dsp:nvSpPr>
        <dsp:cNvPr id="0" name=""/>
        <dsp:cNvSpPr/>
      </dsp:nvSpPr>
      <dsp:spPr>
        <a:xfrm>
          <a:off x="144016" y="2736304"/>
          <a:ext cx="203743" cy="203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C46FB-FC19-4146-88F7-CAE7DB55B51D}">
      <dsp:nvSpPr>
        <dsp:cNvPr id="0" name=""/>
        <dsp:cNvSpPr/>
      </dsp:nvSpPr>
      <dsp:spPr>
        <a:xfrm>
          <a:off x="72002" y="3096350"/>
          <a:ext cx="3193916" cy="1269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60" tIns="0" rIns="0" bIns="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chemeClr val="accent1"/>
              </a:solidFill>
            </a:rPr>
            <a:t>Air pollution </a:t>
          </a:r>
          <a:r>
            <a:rPr lang="en-GB" sz="2400" kern="1200" dirty="0" smtClean="0">
              <a:solidFill>
                <a:schemeClr val="accent1"/>
              </a:solidFill>
            </a:rPr>
            <a:t>represents a significant health concern in the Republic of Moldova</a:t>
          </a:r>
          <a:endParaRPr lang="en-US" sz="2400" kern="1200" dirty="0">
            <a:solidFill>
              <a:schemeClr val="accent1"/>
            </a:solidFill>
          </a:endParaRPr>
        </a:p>
      </dsp:txBody>
      <dsp:txXfrm>
        <a:off x="72002" y="3096350"/>
        <a:ext cx="3193916" cy="1269698"/>
      </dsp:txXfrm>
    </dsp:sp>
    <dsp:sp modelId="{B36BFBC8-86B1-475D-BD73-B87AFF172500}">
      <dsp:nvSpPr>
        <dsp:cNvPr id="0" name=""/>
        <dsp:cNvSpPr/>
      </dsp:nvSpPr>
      <dsp:spPr>
        <a:xfrm>
          <a:off x="2808313" y="1368153"/>
          <a:ext cx="368305" cy="3683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0C3D-4800-44CC-AC06-44E239D83E8E}">
      <dsp:nvSpPr>
        <dsp:cNvPr id="0" name=""/>
        <dsp:cNvSpPr/>
      </dsp:nvSpPr>
      <dsp:spPr>
        <a:xfrm>
          <a:off x="5904659" y="288020"/>
          <a:ext cx="3013369" cy="2664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158" tIns="0" rIns="0" bIns="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chemeClr val="accent1"/>
              </a:solidFill>
            </a:rPr>
            <a:t>The overall objective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solidFill>
                <a:schemeClr val="accent1"/>
              </a:solidFill>
            </a:rPr>
            <a:t>The improved air quality, reduced health and environmental impacts of air pollution and climate change, more sustainable mobility and increased environmental awareness in the Capital City of Chisinau.</a:t>
          </a:r>
          <a:endParaRPr lang="en-US" sz="2200" kern="1200" dirty="0">
            <a:solidFill>
              <a:schemeClr val="accent1"/>
            </a:solidFill>
          </a:endParaRPr>
        </a:p>
      </dsp:txBody>
      <dsp:txXfrm>
        <a:off x="5904659" y="288020"/>
        <a:ext cx="3013369" cy="2664340"/>
      </dsp:txXfrm>
    </dsp:sp>
    <dsp:sp modelId="{8A1D503B-1DE7-49CD-AFC1-DA409A5E9EAD}">
      <dsp:nvSpPr>
        <dsp:cNvPr id="0" name=""/>
        <dsp:cNvSpPr/>
      </dsp:nvSpPr>
      <dsp:spPr>
        <a:xfrm>
          <a:off x="5400599" y="288030"/>
          <a:ext cx="509359" cy="509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742F1-2A2A-4097-B75A-6EE995F9A804}">
      <dsp:nvSpPr>
        <dsp:cNvPr id="0" name=""/>
        <dsp:cNvSpPr/>
      </dsp:nvSpPr>
      <dsp:spPr>
        <a:xfrm>
          <a:off x="2160248" y="1728177"/>
          <a:ext cx="2589927" cy="1432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899" tIns="0" rIns="0" bIns="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accent1"/>
              </a:solidFill>
            </a:rPr>
            <a:t>European experience on </a:t>
          </a:r>
          <a:r>
            <a:rPr lang="en-GB" sz="2400" kern="1200" dirty="0" smtClean="0">
              <a:solidFill>
                <a:schemeClr val="accent1"/>
              </a:solidFill>
            </a:rPr>
            <a:t>sustainable urban mobility planning</a:t>
          </a:r>
          <a:endParaRPr lang="en-US" sz="2400" b="1" kern="1200" dirty="0">
            <a:solidFill>
              <a:schemeClr val="accent1"/>
            </a:solidFill>
          </a:endParaRPr>
        </a:p>
      </dsp:txBody>
      <dsp:txXfrm>
        <a:off x="2160248" y="1728177"/>
        <a:ext cx="2589927" cy="1432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AE344-FA18-423A-BC2A-C0D1D32ECB5A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CC922-47BE-4058-8925-92130D386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43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18/09/2012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05DF-5CFB-4C1D-A4BF-CBF8049075E4}" type="datetime1">
              <a:rPr lang="en-GB" smtClean="0"/>
              <a:t>18/09/2012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BF4-0B41-4729-893E-EC8A83968AC3}" type="datetime1">
              <a:rPr lang="en-GB" smtClean="0"/>
              <a:t>18/09/2012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19527-4E50-4529-8B4A-6F6574DF3C1F}" type="datetime1">
              <a:rPr lang="en-GB" smtClean="0"/>
              <a:t>18/09/2012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E318-9AA3-48EA-8171-AC8B544EA986}" type="datetime1">
              <a:rPr lang="en-GB" smtClean="0"/>
              <a:t>18/09/2012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4234-E56E-4256-886A-0EEE33E6D8B9}" type="datetime1">
              <a:rPr lang="en-GB" smtClean="0"/>
              <a:t>18/09/2012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176DD-BA00-4BA2-ABCC-F2FE057373E1}" type="datetime1">
              <a:rPr lang="en-GB" smtClean="0"/>
              <a:t>18/09/2012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C673-D2BB-4B0B-8BA3-50013AED2CEE}" type="datetime1">
              <a:rPr lang="en-GB" smtClean="0"/>
              <a:t>18/09/2012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8F7A6-C37A-4682-8A44-BE29B1BE603C}" type="datetime1">
              <a:rPr lang="en-GB" smtClean="0"/>
              <a:t>18/09/2012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076F-A5A7-49E4-878E-20792B139C0D}" type="datetime1">
              <a:rPr lang="en-GB" smtClean="0"/>
              <a:t>18/09/2012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1E1-C738-4808-8BB3-7428D5D5D854}" type="datetime1">
              <a:rPr lang="en-GB" smtClean="0"/>
              <a:t>18/09/2012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A7DA790-F514-495F-9F87-D096EA03A24A}" type="datetime1">
              <a:rPr lang="en-GB" smtClean="0"/>
              <a:t>18/09/2012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42142" y="2492896"/>
            <a:ext cx="9180512" cy="302433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EMISSION  </a:t>
            </a:r>
            <a:r>
              <a:rPr lang="en-GB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INVENTORY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2800" i="1" dirty="0" smtClean="0">
                <a:latin typeface="Eras Light ITC" pitchFamily="34" charset="0"/>
                <a:ea typeface="+mj-ea"/>
                <a:cs typeface="+mj-cs"/>
              </a:rPr>
              <a:t>24-26 </a:t>
            </a:r>
            <a:r>
              <a:rPr lang="en-GB" sz="2800" i="1" dirty="0" smtClean="0">
                <a:latin typeface="Eras Light ITC" pitchFamily="34" charset="0"/>
                <a:ea typeface="+mj-ea"/>
                <a:cs typeface="+mj-cs"/>
              </a:rPr>
              <a:t>September </a:t>
            </a:r>
            <a:r>
              <a:rPr lang="en-GB" sz="2800" i="1" dirty="0" smtClean="0">
                <a:latin typeface="Eras Light ITC" pitchFamily="34" charset="0"/>
                <a:ea typeface="+mj-ea"/>
                <a:cs typeface="+mj-cs"/>
              </a:rPr>
              <a:t>2012 </a:t>
            </a:r>
            <a:endParaRPr lang="en-US" sz="2800" i="1" dirty="0"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i="1" dirty="0" smtClean="0"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GB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Chisinau,  MOLDOVA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33091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Project stages (III)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/>
              <a:t>Stage </a:t>
            </a:r>
            <a:r>
              <a:rPr lang="en-US" b="1" dirty="0" smtClean="0"/>
              <a:t>3 - </a:t>
            </a:r>
            <a:r>
              <a:rPr lang="en-US" dirty="0" smtClean="0"/>
              <a:t>Drafting </a:t>
            </a:r>
            <a:r>
              <a:rPr lang="en-US" dirty="0"/>
              <a:t>Sustainable Mobility Action plan </a:t>
            </a:r>
            <a:r>
              <a:rPr lang="en-GB" dirty="0"/>
              <a:t>for </a:t>
            </a:r>
            <a:r>
              <a:rPr lang="en-GB" dirty="0" smtClean="0"/>
              <a:t>Chisinau </a:t>
            </a:r>
            <a:r>
              <a:rPr lang="en-US" dirty="0" smtClean="0"/>
              <a:t>(8 </a:t>
            </a:r>
            <a:r>
              <a:rPr lang="en-US" dirty="0"/>
              <a:t>months)</a:t>
            </a:r>
            <a:r>
              <a:rPr lang="en-US" dirty="0" smtClean="0"/>
              <a:t>.</a:t>
            </a:r>
            <a:endParaRPr lang="uk-UA" dirty="0"/>
          </a:p>
          <a:p>
            <a:r>
              <a:rPr lang="en-US" b="1" dirty="0"/>
              <a:t>Outputs: </a:t>
            </a:r>
            <a:endParaRPr lang="uk-UA" dirty="0"/>
          </a:p>
          <a:p>
            <a:pPr lvl="0"/>
            <a:r>
              <a:rPr lang="en-US" dirty="0"/>
              <a:t>draft Sustainable Mobility Action plan </a:t>
            </a:r>
            <a:r>
              <a:rPr lang="en-US" dirty="0" smtClean="0"/>
              <a:t>(SUMP) </a:t>
            </a:r>
            <a:r>
              <a:rPr lang="en-GB" dirty="0" smtClean="0"/>
              <a:t>for </a:t>
            </a:r>
            <a:r>
              <a:rPr lang="en-GB" dirty="0"/>
              <a:t>Chisinau.</a:t>
            </a:r>
            <a:endParaRPr lang="uk-UA" dirty="0"/>
          </a:p>
          <a:p>
            <a:pPr lvl="0"/>
            <a:r>
              <a:rPr lang="en-US" b="1" dirty="0"/>
              <a:t>Stage </a:t>
            </a:r>
            <a:r>
              <a:rPr lang="en-US" b="1" dirty="0" smtClean="0"/>
              <a:t>4 - </a:t>
            </a:r>
            <a:r>
              <a:rPr lang="en-US" dirty="0" smtClean="0"/>
              <a:t>Sharing </a:t>
            </a:r>
            <a:r>
              <a:rPr lang="en-US" dirty="0"/>
              <a:t>information about SUMP between partner </a:t>
            </a:r>
            <a:r>
              <a:rPr lang="en-US" dirty="0" smtClean="0"/>
              <a:t>countries via Air-Q-</a:t>
            </a:r>
            <a:r>
              <a:rPr lang="en-US" dirty="0" err="1" smtClean="0"/>
              <a:t>Gov</a:t>
            </a:r>
            <a:r>
              <a:rPr lang="en-US" dirty="0" smtClean="0"/>
              <a:t> </a:t>
            </a:r>
            <a:r>
              <a:rPr lang="en-US" dirty="0"/>
              <a:t>web-site and Workshop on experience </a:t>
            </a:r>
            <a:r>
              <a:rPr lang="en-US" dirty="0" smtClean="0"/>
              <a:t>gained (1 month).</a:t>
            </a:r>
            <a:endParaRPr lang="uk-UA" dirty="0"/>
          </a:p>
          <a:p>
            <a:r>
              <a:rPr lang="en-US" b="1" dirty="0"/>
              <a:t>Outputs: </a:t>
            </a:r>
            <a:endParaRPr lang="uk-UA" dirty="0"/>
          </a:p>
          <a:p>
            <a:pPr lvl="0"/>
            <a:r>
              <a:rPr lang="en-US" dirty="0"/>
              <a:t>Disseminated information and workshop aimed to disseminate results of the project in Partner countries.</a:t>
            </a:r>
            <a:endParaRPr lang="uk-UA" dirty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1008112"/>
          </a:xfrm>
        </p:spPr>
        <p:txBody>
          <a:bodyPr>
            <a:normAutofit/>
          </a:bodyPr>
          <a:lstStyle/>
          <a:p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579296" cy="5976664"/>
          </a:xfrm>
        </p:spPr>
        <p:txBody>
          <a:bodyPr>
            <a:normAutofit fontScale="90000"/>
          </a:bodyPr>
          <a:lstStyle/>
          <a:p>
            <a:pPr lvl="1"/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Budget </a:t>
            </a: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3100" dirty="0">
                <a:solidFill>
                  <a:schemeClr val="accent1"/>
                </a:solidFill>
              </a:rPr>
              <a:t>T</a:t>
            </a:r>
            <a:r>
              <a:rPr lang="en-IE" sz="3100" dirty="0">
                <a:solidFill>
                  <a:schemeClr val="accent1"/>
                </a:solidFill>
              </a:rPr>
              <a:t>he maximum budget available is </a:t>
            </a:r>
            <a:r>
              <a:rPr lang="ru-RU" sz="3100" smtClean="0">
                <a:solidFill>
                  <a:schemeClr val="accent1"/>
                </a:solidFill>
              </a:rPr>
              <a:t>1</a:t>
            </a:r>
            <a:r>
              <a:rPr lang="en-IE" sz="3100" smtClean="0">
                <a:solidFill>
                  <a:schemeClr val="accent1"/>
                </a:solidFill>
              </a:rPr>
              <a:t>00 </a:t>
            </a:r>
            <a:r>
              <a:rPr lang="en-IE" sz="3100" dirty="0">
                <a:solidFill>
                  <a:schemeClr val="accent1"/>
                </a:solidFill>
              </a:rPr>
              <a:t>thousand </a:t>
            </a:r>
            <a:r>
              <a:rPr lang="en-IE" sz="3100" dirty="0" smtClean="0">
                <a:solidFill>
                  <a:schemeClr val="accent1"/>
                </a:solidFill>
              </a:rPr>
              <a:t>EURO.</a:t>
            </a:r>
            <a:r>
              <a:rPr lang="en-IE" sz="3100" dirty="0">
                <a:solidFill>
                  <a:schemeClr val="accent1"/>
                </a:solidFill>
              </a:rPr>
              <a:t/>
            </a:r>
            <a:br>
              <a:rPr lang="en-IE" sz="3100" dirty="0">
                <a:solidFill>
                  <a:schemeClr val="accent1"/>
                </a:solidFill>
              </a:rPr>
            </a:br>
            <a:r>
              <a:rPr lang="en-IE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IE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Timing </a:t>
            </a:r>
            <a:b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3100" dirty="0">
                <a:solidFill>
                  <a:schemeClr val="accent1"/>
                </a:solidFill>
              </a:rPr>
              <a:t>The anticipated commencement date is 01/11/2012. The period of execution of the contract is 01/02/2014</a:t>
            </a:r>
            <a:r>
              <a:rPr lang="en-GB" sz="3100" dirty="0" smtClean="0">
                <a:solidFill>
                  <a:schemeClr val="accent1"/>
                </a:solidFill>
              </a:rPr>
              <a:t>.</a:t>
            </a:r>
            <a:br>
              <a:rPr lang="en-GB" sz="3100" dirty="0" smtClean="0">
                <a:solidFill>
                  <a:schemeClr val="accent1"/>
                </a:solidFill>
              </a:rPr>
            </a:br>
            <a:r>
              <a:rPr lang="en-GB" sz="3100" dirty="0">
                <a:solidFill>
                  <a:schemeClr val="accent1"/>
                </a:solidFill>
              </a:rPr>
              <a:t/>
            </a:r>
            <a:br>
              <a:rPr lang="en-GB" sz="3100" dirty="0">
                <a:solidFill>
                  <a:schemeClr val="accent1"/>
                </a:solidFill>
              </a:rPr>
            </a:br>
            <a: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Equipment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en-IE" sz="3100" dirty="0">
                <a:solidFill>
                  <a:schemeClr val="accent1"/>
                </a:solidFill>
              </a:rPr>
              <a:t>No equipment is to be purchased as part of this contract.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sz="4000" b="1" u="sng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18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3568" y="3861048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 !</a:t>
            </a:r>
            <a:endParaRPr lang="en-US" sz="36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26920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6512" y="2348880"/>
            <a:ext cx="9180512" cy="3024336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4000" b="1" i="1" dirty="0"/>
              <a:t>Overview on project activity for transport component</a:t>
            </a:r>
            <a:endParaRPr lang="uk-UA" sz="4000" b="1" i="1" dirty="0"/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GB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Key expert </a:t>
            </a:r>
            <a:r>
              <a:rPr lang="en-GB" sz="2800" b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4 Dr. Nataliia </a:t>
            </a:r>
            <a:r>
              <a:rPr lang="en-GB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Ivanenko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09889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96944" cy="792088"/>
          </a:xfrm>
        </p:spPr>
        <p:txBody>
          <a:bodyPr>
            <a:normAutofit/>
          </a:bodyPr>
          <a:lstStyle/>
          <a:p>
            <a:r>
              <a:rPr lang="en-US" b="1" dirty="0"/>
              <a:t>Project activity </a:t>
            </a:r>
            <a:r>
              <a:rPr lang="en-US" b="1" dirty="0" smtClean="0"/>
              <a:t>(Transport component)</a:t>
            </a:r>
            <a:endParaRPr lang="uk-U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760" y="894010"/>
            <a:ext cx="8571736" cy="5936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7572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6512" y="1916832"/>
            <a:ext cx="9180512" cy="345638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900" b="1" i="1" dirty="0"/>
              <a:t>Development of an Action Plan for the city of Chisinau, including city air pollution mapping (mainly with respect to transport related emissions</a:t>
            </a:r>
            <a:r>
              <a:rPr lang="en-GB" sz="3900" b="1" i="1" dirty="0" smtClean="0"/>
              <a:t>)</a:t>
            </a:r>
            <a:r>
              <a:rPr lang="en-GB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National pilot project in the Republic of Moldov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a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68646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4604" y="188640"/>
            <a:ext cx="8229600" cy="1143000"/>
          </a:xfrm>
        </p:spPr>
        <p:txBody>
          <a:bodyPr/>
          <a:lstStyle/>
          <a:p>
            <a:pPr algn="ctr"/>
            <a:r>
              <a:rPr lang="en-US" b="1" i="0" dirty="0" smtClean="0"/>
              <a:t>MAIN PROJECT OBJECTIVE</a:t>
            </a:r>
            <a:endParaRPr lang="cs-CZ" b="1" i="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354473"/>
              </p:ext>
            </p:extLst>
          </p:nvPr>
        </p:nvGraphicFramePr>
        <p:xfrm>
          <a:off x="107504" y="1412776"/>
          <a:ext cx="9036496" cy="4897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6243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Specific objectives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Reduce air pollution originated in road transport;</a:t>
            </a:r>
            <a:endParaRPr lang="uk-UA" dirty="0"/>
          </a:p>
          <a:p>
            <a:pPr lvl="0"/>
            <a:r>
              <a:rPr lang="en-GB" dirty="0"/>
              <a:t>Reduce fuel consumption and greenhouse gas emissions; </a:t>
            </a:r>
            <a:endParaRPr lang="uk-UA" dirty="0"/>
          </a:p>
          <a:p>
            <a:pPr lvl="0"/>
            <a:r>
              <a:rPr lang="en-GB" dirty="0"/>
              <a:t>Improve mobility via reducing number of congestions (traffic jams);</a:t>
            </a:r>
            <a:endParaRPr lang="uk-UA" dirty="0"/>
          </a:p>
          <a:p>
            <a:pPr lvl="0"/>
            <a:r>
              <a:rPr lang="en-GB" dirty="0"/>
              <a:t>Ensure the accessibility offered by the transport system is available to all;</a:t>
            </a:r>
            <a:endParaRPr lang="uk-UA" dirty="0"/>
          </a:p>
          <a:p>
            <a:pPr lvl="0"/>
            <a:r>
              <a:rPr lang="en-GB" dirty="0"/>
              <a:t>Improve safety and security;</a:t>
            </a:r>
            <a:endParaRPr lang="uk-UA" dirty="0"/>
          </a:p>
          <a:p>
            <a:pPr lvl="0"/>
            <a:r>
              <a:rPr lang="en-GB" dirty="0"/>
              <a:t>Improve the efficiency and cost-effectiveness of the transportation of persons and goods;</a:t>
            </a:r>
            <a:endParaRPr lang="uk-UA" dirty="0"/>
          </a:p>
          <a:p>
            <a:r>
              <a:rPr lang="en-GB" dirty="0"/>
              <a:t>Contribute to enhancing the attractiveness and quality of the urban environment and urban design.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18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uk-UA" sz="4000" b="1" u="sng" kern="1200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Results</a:t>
            </a:r>
            <a:r>
              <a:rPr lang="uk-UA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u="sng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to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u="sng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u="sng" kern="1200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achieved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The City of Chisinau will have available detailed analysis of its air quality (including analysis of pollution sources) and of its municipal transport. </a:t>
            </a:r>
            <a:endParaRPr lang="uk-UA" dirty="0"/>
          </a:p>
          <a:p>
            <a:pPr lvl="0"/>
            <a:r>
              <a:rPr lang="en-GB" dirty="0"/>
              <a:t>The City of Chisinau will have available draft modern Sustainable Mobility Action Plan, creating a framework for concrete measures.</a:t>
            </a:r>
            <a:endParaRPr lang="uk-UA" dirty="0"/>
          </a:p>
          <a:p>
            <a:r>
              <a:rPr lang="en-GB" dirty="0"/>
              <a:t>Better public awareness in the fields of transport related environmental impacts and sustainable mobility.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54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Project stages (I) 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/>
              <a:t>Stage 1</a:t>
            </a:r>
            <a:r>
              <a:rPr lang="en-US" dirty="0"/>
              <a:t> – Collection of activity data, analysis of EU experience, selection of estimation </a:t>
            </a:r>
            <a:r>
              <a:rPr lang="en-US" dirty="0" smtClean="0"/>
              <a:t>models (2 months).</a:t>
            </a:r>
            <a:endParaRPr lang="uk-UA" dirty="0"/>
          </a:p>
          <a:p>
            <a:r>
              <a:rPr lang="en-US" b="1" dirty="0"/>
              <a:t>Outputs: </a:t>
            </a:r>
            <a:endParaRPr lang="uk-UA" dirty="0"/>
          </a:p>
          <a:p>
            <a:pPr lvl="0"/>
            <a:r>
              <a:rPr lang="en-GB" dirty="0"/>
              <a:t>Report with all necessary data and information related to air quality and transport in Chisinau and relevant databases;</a:t>
            </a:r>
            <a:endParaRPr lang="uk-UA" dirty="0"/>
          </a:p>
          <a:p>
            <a:pPr lvl="0"/>
            <a:r>
              <a:rPr lang="en-GB" dirty="0"/>
              <a:t>Overview of existing action air quality and mobility plans for the European cities (both EU and others) and analysis of their applicability in Chisinau;</a:t>
            </a:r>
            <a:endParaRPr lang="uk-UA" dirty="0"/>
          </a:p>
          <a:p>
            <a:pPr lvl="0"/>
            <a:r>
              <a:rPr lang="en-GB" dirty="0"/>
              <a:t>Overview of suitable </a:t>
            </a:r>
            <a:r>
              <a:rPr lang="en-GB" dirty="0" err="1"/>
              <a:t>modeling</a:t>
            </a:r>
            <a:r>
              <a:rPr lang="en-GB" dirty="0"/>
              <a:t> tools and detailed description of selected models and reasons for their choosing.</a:t>
            </a:r>
            <a:endParaRPr lang="uk-UA" dirty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8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Project stages (II)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Stage 2</a:t>
            </a:r>
            <a:r>
              <a:rPr lang="en-US" dirty="0"/>
              <a:t> </a:t>
            </a:r>
            <a:r>
              <a:rPr lang="en-US" dirty="0" smtClean="0"/>
              <a:t>– Analysis of the </a:t>
            </a:r>
            <a:r>
              <a:rPr lang="en-US" dirty="0"/>
              <a:t>mobility situation and </a:t>
            </a:r>
            <a:r>
              <a:rPr lang="en-US" dirty="0" smtClean="0"/>
              <a:t>developing </a:t>
            </a:r>
            <a:r>
              <a:rPr lang="en-US" dirty="0"/>
              <a:t>scenarios of possible future mobility </a:t>
            </a:r>
            <a:r>
              <a:rPr lang="en-US" dirty="0" smtClean="0"/>
              <a:t>situations (4 </a:t>
            </a:r>
            <a:r>
              <a:rPr lang="en-US" dirty="0"/>
              <a:t>months)</a:t>
            </a:r>
            <a:r>
              <a:rPr lang="en-US" dirty="0" smtClean="0"/>
              <a:t>. </a:t>
            </a:r>
          </a:p>
          <a:p>
            <a:pPr lvl="0"/>
            <a:r>
              <a:rPr lang="en-US" b="1" dirty="0" smtClean="0"/>
              <a:t>Outputs</a:t>
            </a:r>
            <a:r>
              <a:rPr lang="en-US" b="1" dirty="0"/>
              <a:t>: </a:t>
            </a:r>
            <a:endParaRPr lang="uk-UA" dirty="0"/>
          </a:p>
          <a:p>
            <a:pPr lvl="0"/>
            <a:r>
              <a:rPr lang="en-GB" dirty="0"/>
              <a:t>Report with </a:t>
            </a:r>
            <a:r>
              <a:rPr lang="en-US" dirty="0"/>
              <a:t>status analysis and baseline scenario; including basic model assessment</a:t>
            </a:r>
            <a:r>
              <a:rPr lang="en-GB" dirty="0"/>
              <a:t>;</a:t>
            </a:r>
            <a:endParaRPr lang="uk-UA" dirty="0"/>
          </a:p>
          <a:p>
            <a:pPr lvl="0"/>
            <a:r>
              <a:rPr lang="en-US" dirty="0"/>
              <a:t>formulation of suitable mix of policies and measures (in options).</a:t>
            </a:r>
            <a:endParaRPr lang="uk-UA" dirty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0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2442</TotalTime>
  <Words>522</Words>
  <Application>Microsoft Office PowerPoint</Application>
  <PresentationFormat>Экран (4:3)</PresentationFormat>
  <Paragraphs>76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Air Quality Governance in the ENPI East Countries</vt:lpstr>
      <vt:lpstr>Air Quality Governance in the ENPI East Countries</vt:lpstr>
      <vt:lpstr>Project activity (Transport component)</vt:lpstr>
      <vt:lpstr>Air Quality Governance in the ENPI East Countries</vt:lpstr>
      <vt:lpstr>MAIN PROJECT OBJECTIVE</vt:lpstr>
      <vt:lpstr>Specific objectives </vt:lpstr>
      <vt:lpstr>Results to be achieved </vt:lpstr>
      <vt:lpstr>Project stages (I)  </vt:lpstr>
      <vt:lpstr>Project stages (II) </vt:lpstr>
      <vt:lpstr>Project stages (III) </vt:lpstr>
      <vt:lpstr>  Budget  The maximum budget available is 100 thousand EURO.  Timing  The anticipated commencement date is 01/11/2012. The period of execution of the contract is 01/02/2014.  Equipment No equipment is to be purchased as part of this contract.  </vt:lpstr>
      <vt:lpstr>Thank you for your attention !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Nataliia</cp:lastModifiedBy>
  <cp:revision>219</cp:revision>
  <cp:lastPrinted>2012-05-11T11:26:43Z</cp:lastPrinted>
  <dcterms:created xsi:type="dcterms:W3CDTF">2011-10-12T15:30:18Z</dcterms:created>
  <dcterms:modified xsi:type="dcterms:W3CDTF">2012-09-18T08:57:36Z</dcterms:modified>
</cp:coreProperties>
</file>