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70" r:id="rId2"/>
    <p:sldId id="373" r:id="rId3"/>
    <p:sldId id="359" r:id="rId4"/>
    <p:sldId id="364" r:id="rId5"/>
    <p:sldId id="365" r:id="rId6"/>
    <p:sldId id="366" r:id="rId7"/>
    <p:sldId id="367" r:id="rId8"/>
    <p:sldId id="368" r:id="rId9"/>
    <p:sldId id="369" r:id="rId10"/>
    <p:sldId id="277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5200" autoAdjust="0"/>
  </p:normalViewPr>
  <p:slideViewPr>
    <p:cSldViewPr>
      <p:cViewPr>
        <p:scale>
          <a:sx n="110" d="100"/>
          <a:sy n="110" d="100"/>
        </p:scale>
        <p:origin x="-171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8213A-32EE-4EA1-BB34-12164F83BE37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4BD8C1D-B6ED-4546-94F7-532C396775C3}">
      <dgm:prSet phldrT="[Text]" custT="1"/>
      <dgm:spPr/>
      <dgm:t>
        <a:bodyPr/>
        <a:lstStyle/>
        <a:p>
          <a:pPr rtl="0"/>
          <a:r>
            <a:rPr lang="ru-RU" sz="2400" b="1" dirty="0" smtClean="0">
              <a:solidFill>
                <a:schemeClr val="accent1"/>
              </a:solidFill>
            </a:rPr>
            <a:t>Загрязнение атмосферного воздуха </a:t>
          </a:r>
          <a:r>
            <a:rPr lang="en-GB" sz="2400" b="1" dirty="0" smtClean="0">
              <a:solidFill>
                <a:schemeClr val="accent1"/>
              </a:solidFill>
            </a:rPr>
            <a:t> </a:t>
          </a:r>
          <a:r>
            <a:rPr lang="ru-RU" sz="2400" dirty="0" smtClean="0">
              <a:solidFill>
                <a:schemeClr val="accent1"/>
              </a:solidFill>
            </a:rPr>
            <a:t>представляет серьезную угрозу здоровью в </a:t>
          </a:r>
          <a:r>
            <a:rPr lang="ru-RU" sz="2400" dirty="0" smtClean="0">
              <a:solidFill>
                <a:schemeClr val="accent1"/>
              </a:solidFill>
            </a:rPr>
            <a:t>больших городах стран-партнеров</a:t>
          </a:r>
          <a:endParaRPr lang="en-US" sz="2400" dirty="0">
            <a:solidFill>
              <a:schemeClr val="accent1"/>
            </a:solidFill>
          </a:endParaRPr>
        </a:p>
      </dgm:t>
    </dgm:pt>
    <dgm:pt modelId="{B7760A30-EEF7-48C4-9B48-96D29C439A55}" type="parTrans" cxnId="{B104465E-13F9-48FB-BCD4-1AE95FA78CCB}">
      <dgm:prSet/>
      <dgm:spPr/>
      <dgm:t>
        <a:bodyPr/>
        <a:lstStyle/>
        <a:p>
          <a:endParaRPr lang="en-US"/>
        </a:p>
      </dgm:t>
    </dgm:pt>
    <dgm:pt modelId="{35B9AC2B-7D7B-4D4F-9E62-6AC21518A073}" type="sibTrans" cxnId="{B104465E-13F9-48FB-BCD4-1AE95FA78CCB}">
      <dgm:prSet/>
      <dgm:spPr/>
      <dgm:t>
        <a:bodyPr/>
        <a:lstStyle/>
        <a:p>
          <a:endParaRPr lang="en-US"/>
        </a:p>
      </dgm:t>
    </dgm:pt>
    <dgm:pt modelId="{8E4F71BE-8E18-4CE6-9B7D-89DFFCC1C45E}">
      <dgm:prSet phldrT="[Text]" custT="1"/>
      <dgm:spPr/>
      <dgm:t>
        <a:bodyPr/>
        <a:lstStyle/>
        <a:p>
          <a:pPr rtl="0"/>
          <a:r>
            <a:rPr lang="ru-RU" sz="2400" b="1" dirty="0" smtClean="0">
              <a:solidFill>
                <a:schemeClr val="accent1"/>
              </a:solidFill>
            </a:rPr>
            <a:t> Общая </a:t>
          </a:r>
          <a:r>
            <a:rPr lang="ru-RU" sz="2400" b="1" dirty="0" smtClean="0">
              <a:solidFill>
                <a:schemeClr val="accent1"/>
              </a:solidFill>
            </a:rPr>
            <a:t>цель</a:t>
          </a:r>
          <a:r>
            <a:rPr lang="en-GB" sz="2400" b="1" dirty="0" smtClean="0">
              <a:solidFill>
                <a:schemeClr val="accent1"/>
              </a:solidFill>
            </a:rPr>
            <a:t> </a:t>
          </a:r>
        </a:p>
        <a:p>
          <a:pPr rtl="0"/>
          <a:r>
            <a:rPr lang="ru-RU" sz="2400" dirty="0" smtClean="0">
              <a:solidFill>
                <a:schemeClr val="accent1"/>
              </a:solidFill>
            </a:rPr>
            <a:t>Укрепление потенциала по принятию управленческих решений, например</a:t>
          </a:r>
          <a:r>
            <a:rPr lang="en-US" sz="2400" dirty="0" smtClean="0">
              <a:solidFill>
                <a:schemeClr val="accent1"/>
              </a:solidFill>
            </a:rPr>
            <a:t>, </a:t>
          </a:r>
          <a:r>
            <a:rPr lang="ru-RU" sz="2400" dirty="0" smtClean="0">
              <a:solidFill>
                <a:schemeClr val="accent1"/>
              </a:solidFill>
            </a:rPr>
            <a:t>по анализу влияния качества воздуха, оценке рисков для здоровья</a:t>
          </a:r>
          <a:r>
            <a:rPr lang="en-US" sz="2400" dirty="0" smtClean="0">
              <a:solidFill>
                <a:schemeClr val="accent1"/>
              </a:solidFill>
            </a:rPr>
            <a:t>, </a:t>
          </a:r>
          <a:r>
            <a:rPr lang="ru-RU" sz="2400" dirty="0" smtClean="0">
              <a:solidFill>
                <a:schemeClr val="accent1"/>
              </a:solidFill>
            </a:rPr>
            <a:t>путем моделирования распространения загрязнения, вызванного транспортом, в городах</a:t>
          </a:r>
          <a:r>
            <a:rPr lang="en-US" sz="2400" dirty="0" smtClean="0">
              <a:solidFill>
                <a:schemeClr val="accent1"/>
              </a:solidFill>
            </a:rPr>
            <a:t> </a:t>
          </a:r>
          <a:r>
            <a:rPr lang="ru-RU" sz="2400" dirty="0" smtClean="0">
              <a:solidFill>
                <a:schemeClr val="accent1"/>
              </a:solidFill>
            </a:rPr>
            <a:t>и повышение осведомленности общественности</a:t>
          </a:r>
          <a:endParaRPr lang="en-US" sz="2200" dirty="0">
            <a:solidFill>
              <a:schemeClr val="accent1"/>
            </a:solidFill>
          </a:endParaRPr>
        </a:p>
      </dgm:t>
    </dgm:pt>
    <dgm:pt modelId="{0CF935F4-3B81-4DC7-B350-01EDD7F410D7}" type="parTrans" cxnId="{79166C9B-21BE-4FCB-AAA7-93F721588482}">
      <dgm:prSet/>
      <dgm:spPr/>
      <dgm:t>
        <a:bodyPr/>
        <a:lstStyle/>
        <a:p>
          <a:endParaRPr lang="en-US"/>
        </a:p>
      </dgm:t>
    </dgm:pt>
    <dgm:pt modelId="{E9AF4B34-1D6A-42B1-9CE0-6F1D29EF8440}" type="sibTrans" cxnId="{79166C9B-21BE-4FCB-AAA7-93F721588482}">
      <dgm:prSet/>
      <dgm:spPr/>
      <dgm:t>
        <a:bodyPr/>
        <a:lstStyle/>
        <a:p>
          <a:endParaRPr lang="en-US"/>
        </a:p>
      </dgm:t>
    </dgm:pt>
    <dgm:pt modelId="{E5B02AEE-6586-473F-8406-E3E435B5A023}">
      <dgm:prSet phldrT="[Text]" custT="1"/>
      <dgm:spPr/>
      <dgm:t>
        <a:bodyPr/>
        <a:lstStyle/>
        <a:p>
          <a:pPr rtl="0"/>
          <a:r>
            <a:rPr lang="ru-RU" sz="2400" b="1" dirty="0" smtClean="0">
              <a:solidFill>
                <a:schemeClr val="accent1"/>
              </a:solidFill>
            </a:rPr>
            <a:t>Европейский опыт по </a:t>
          </a:r>
          <a:r>
            <a:rPr lang="ru-RU" sz="2400" b="0" dirty="0" smtClean="0">
              <a:solidFill>
                <a:schemeClr val="accent1"/>
              </a:solidFill>
            </a:rPr>
            <a:t>моделирования загрязнения воздуха в городах</a:t>
          </a:r>
          <a:endParaRPr lang="en-US" sz="2400" dirty="0">
            <a:solidFill>
              <a:schemeClr val="accent1"/>
            </a:solidFill>
          </a:endParaRPr>
        </a:p>
      </dgm:t>
    </dgm:pt>
    <dgm:pt modelId="{1C0D2B49-9035-448F-9717-C4BBA28E0B0F}" type="parTrans" cxnId="{62746545-0FD4-4F66-9B71-96BA79199E3E}">
      <dgm:prSet/>
      <dgm:spPr/>
      <dgm:t>
        <a:bodyPr/>
        <a:lstStyle/>
        <a:p>
          <a:endParaRPr lang="en-US"/>
        </a:p>
      </dgm:t>
    </dgm:pt>
    <dgm:pt modelId="{1A04EA29-C381-41C2-8652-F0AB7A02708B}" type="sibTrans" cxnId="{62746545-0FD4-4F66-9B71-96BA79199E3E}">
      <dgm:prSet/>
      <dgm:spPr/>
      <dgm:t>
        <a:bodyPr/>
        <a:lstStyle/>
        <a:p>
          <a:endParaRPr lang="en-US"/>
        </a:p>
      </dgm:t>
    </dgm:pt>
    <dgm:pt modelId="{E5350429-9A71-45B1-9C85-014E93388F66}" type="pres">
      <dgm:prSet presAssocID="{8188213A-32EE-4EA1-BB34-12164F83BE3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F7EF01-2C01-4506-84D3-CAFBC3D838BE}" type="pres">
      <dgm:prSet presAssocID="{8188213A-32EE-4EA1-BB34-12164F83BE37}" presName="arrow" presStyleLbl="bgShp" presStyleIdx="0" presStyleCnt="1" custScaleX="65814" custScaleY="55561" custLinFactNeighborX="-22765" custLinFactNeighborY="-11110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0000"/>
        </a:solidFill>
      </dgm:spPr>
    </dgm:pt>
    <dgm:pt modelId="{66DD07D8-3303-4730-ABEB-4468B003F20D}" type="pres">
      <dgm:prSet presAssocID="{8188213A-32EE-4EA1-BB34-12164F83BE37}" presName="arrowDiagram3" presStyleCnt="0"/>
      <dgm:spPr/>
    </dgm:pt>
    <dgm:pt modelId="{B308ACEE-5FCE-43C6-B3BF-E7746C307FF7}" type="pres">
      <dgm:prSet presAssocID="{44BD8C1D-B6ED-4546-94F7-532C396775C3}" presName="bullet3a" presStyleLbl="node1" presStyleIdx="0" presStyleCnt="3" custLinFactX="-306617" custLinFactNeighborX="-400000" custLinFactNeighborY="-49060"/>
      <dgm:spPr/>
    </dgm:pt>
    <dgm:pt modelId="{281C46FB-FC19-4146-88F7-CAE7DB55B51D}" type="pres">
      <dgm:prSet presAssocID="{44BD8C1D-B6ED-4546-94F7-532C396775C3}" presName="textBox3a" presStyleLbl="revTx" presStyleIdx="0" presStyleCnt="3" custScaleX="174927" custScaleY="89704" custLinFactNeighborX="-50910" custLinFactNeighborY="60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BFBC8-86B1-475D-BD73-B87AFF172500}" type="pres">
      <dgm:prSet presAssocID="{8E4F71BE-8E18-4CE6-9B7D-89DFFCC1C45E}" presName="bullet3b" presStyleLbl="node1" presStyleIdx="1" presStyleCnt="3" custLinFactX="-55800" custLinFactNeighborX="-100000" custLinFactNeighborY="-37175"/>
      <dgm:spPr/>
    </dgm:pt>
    <dgm:pt modelId="{4E380C3D-4800-44CC-AC06-44E239D83E8E}" type="pres">
      <dgm:prSet presAssocID="{8E4F71BE-8E18-4CE6-9B7D-89DFFCC1C45E}" presName="textBox3b" presStyleLbl="revTx" presStyleIdx="1" presStyleCnt="3" custScaleX="184497" custScaleY="181077" custLinFactX="54447" custLinFactNeighborX="100000" custLinFactNeighborY="-52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1D503B-1DE7-49CD-AFC1-DA409A5E9EAD}" type="pres">
      <dgm:prSet presAssocID="{E5B02AEE-6586-473F-8406-E3E435B5A023}" presName="bullet3c" presStyleLbl="node1" presStyleIdx="2" presStyleCnt="3" custLinFactNeighborX="-28340" custLinFactNeighborY="-79897"/>
      <dgm:spPr/>
    </dgm:pt>
    <dgm:pt modelId="{4CD742F1-2A2A-4097-B75A-6EE995F9A804}" type="pres">
      <dgm:prSet presAssocID="{E5B02AEE-6586-473F-8406-E3E435B5A023}" presName="textBox3c" presStyleLbl="revTx" presStyleIdx="2" presStyleCnt="3" custFlipVert="0" custScaleX="191688" custScaleY="42074" custLinFactX="-53317" custLinFactNeighborX="-100000" custLinFactNeighborY="13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95F2FFD-162E-4A68-A8D5-94243E483E2B}" type="presOf" srcId="{44BD8C1D-B6ED-4546-94F7-532C396775C3}" destId="{281C46FB-FC19-4146-88F7-CAE7DB55B51D}" srcOrd="0" destOrd="0" presId="urn:microsoft.com/office/officeart/2005/8/layout/arrow2"/>
    <dgm:cxn modelId="{79166C9B-21BE-4FCB-AAA7-93F721588482}" srcId="{8188213A-32EE-4EA1-BB34-12164F83BE37}" destId="{8E4F71BE-8E18-4CE6-9B7D-89DFFCC1C45E}" srcOrd="1" destOrd="0" parTransId="{0CF935F4-3B81-4DC7-B350-01EDD7F410D7}" sibTransId="{E9AF4B34-1D6A-42B1-9CE0-6F1D29EF8440}"/>
    <dgm:cxn modelId="{B104465E-13F9-48FB-BCD4-1AE95FA78CCB}" srcId="{8188213A-32EE-4EA1-BB34-12164F83BE37}" destId="{44BD8C1D-B6ED-4546-94F7-532C396775C3}" srcOrd="0" destOrd="0" parTransId="{B7760A30-EEF7-48C4-9B48-96D29C439A55}" sibTransId="{35B9AC2B-7D7B-4D4F-9E62-6AC21518A073}"/>
    <dgm:cxn modelId="{62746545-0FD4-4F66-9B71-96BA79199E3E}" srcId="{8188213A-32EE-4EA1-BB34-12164F83BE37}" destId="{E5B02AEE-6586-473F-8406-E3E435B5A023}" srcOrd="2" destOrd="0" parTransId="{1C0D2B49-9035-448F-9717-C4BBA28E0B0F}" sibTransId="{1A04EA29-C381-41C2-8652-F0AB7A02708B}"/>
    <dgm:cxn modelId="{3EDCE78E-1F6C-4EAA-8A53-D57DF7B46AC4}" type="presOf" srcId="{8188213A-32EE-4EA1-BB34-12164F83BE37}" destId="{E5350429-9A71-45B1-9C85-014E93388F66}" srcOrd="0" destOrd="0" presId="urn:microsoft.com/office/officeart/2005/8/layout/arrow2"/>
    <dgm:cxn modelId="{F423A678-CB4A-4C0E-8908-F63F28FDFF6C}" type="presOf" srcId="{8E4F71BE-8E18-4CE6-9B7D-89DFFCC1C45E}" destId="{4E380C3D-4800-44CC-AC06-44E239D83E8E}" srcOrd="0" destOrd="0" presId="urn:microsoft.com/office/officeart/2005/8/layout/arrow2"/>
    <dgm:cxn modelId="{F04BD1BB-7602-44F0-B292-5349B65010CB}" type="presOf" srcId="{E5B02AEE-6586-473F-8406-E3E435B5A023}" destId="{4CD742F1-2A2A-4097-B75A-6EE995F9A804}" srcOrd="0" destOrd="0" presId="urn:microsoft.com/office/officeart/2005/8/layout/arrow2"/>
    <dgm:cxn modelId="{49A480C0-C18C-495D-BEE2-7CD36207641D}" type="presParOf" srcId="{E5350429-9A71-45B1-9C85-014E93388F66}" destId="{BAF7EF01-2C01-4506-84D3-CAFBC3D838BE}" srcOrd="0" destOrd="0" presId="urn:microsoft.com/office/officeart/2005/8/layout/arrow2"/>
    <dgm:cxn modelId="{2FAF29D6-9325-409D-A75A-680CC10A9D04}" type="presParOf" srcId="{E5350429-9A71-45B1-9C85-014E93388F66}" destId="{66DD07D8-3303-4730-ABEB-4468B003F20D}" srcOrd="1" destOrd="0" presId="urn:microsoft.com/office/officeart/2005/8/layout/arrow2"/>
    <dgm:cxn modelId="{537A72D5-DEA7-4153-84D7-BFC846386066}" type="presParOf" srcId="{66DD07D8-3303-4730-ABEB-4468B003F20D}" destId="{B308ACEE-5FCE-43C6-B3BF-E7746C307FF7}" srcOrd="0" destOrd="0" presId="urn:microsoft.com/office/officeart/2005/8/layout/arrow2"/>
    <dgm:cxn modelId="{45145094-CE4C-48B6-81DE-981920D976F1}" type="presParOf" srcId="{66DD07D8-3303-4730-ABEB-4468B003F20D}" destId="{281C46FB-FC19-4146-88F7-CAE7DB55B51D}" srcOrd="1" destOrd="0" presId="urn:microsoft.com/office/officeart/2005/8/layout/arrow2"/>
    <dgm:cxn modelId="{6E5F6454-C919-4B34-AB6B-2E46CF6AE1A3}" type="presParOf" srcId="{66DD07D8-3303-4730-ABEB-4468B003F20D}" destId="{B36BFBC8-86B1-475D-BD73-B87AFF172500}" srcOrd="2" destOrd="0" presId="urn:microsoft.com/office/officeart/2005/8/layout/arrow2"/>
    <dgm:cxn modelId="{B8820EAA-814F-46A6-97B6-9F2A01868E67}" type="presParOf" srcId="{66DD07D8-3303-4730-ABEB-4468B003F20D}" destId="{4E380C3D-4800-44CC-AC06-44E239D83E8E}" srcOrd="3" destOrd="0" presId="urn:microsoft.com/office/officeart/2005/8/layout/arrow2"/>
    <dgm:cxn modelId="{4029F9E0-2EC7-4B22-BC52-978F15A7010C}" type="presParOf" srcId="{66DD07D8-3303-4730-ABEB-4468B003F20D}" destId="{8A1D503B-1DE7-49CD-AFC1-DA409A5E9EAD}" srcOrd="4" destOrd="0" presId="urn:microsoft.com/office/officeart/2005/8/layout/arrow2"/>
    <dgm:cxn modelId="{A292E868-09E3-48A1-9D4A-C3B730DFAB42}" type="presParOf" srcId="{66DD07D8-3303-4730-ABEB-4468B003F20D}" destId="{4CD742F1-2A2A-4097-B75A-6EE995F9A804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7EF01-2C01-4506-84D3-CAFBC3D838BE}">
      <dsp:nvSpPr>
        <dsp:cNvPr id="0" name=""/>
        <dsp:cNvSpPr/>
      </dsp:nvSpPr>
      <dsp:spPr>
        <a:xfrm>
          <a:off x="0" y="0"/>
          <a:ext cx="5157379" cy="2721202"/>
        </a:xfrm>
        <a:prstGeom prst="swooshArrow">
          <a:avLst>
            <a:gd name="adj1" fmla="val 25000"/>
            <a:gd name="adj2" fmla="val 25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  <dsp:sp modelId="{B308ACEE-5FCE-43C6-B3BF-E7746C307FF7}">
      <dsp:nvSpPr>
        <dsp:cNvPr id="0" name=""/>
        <dsp:cNvSpPr/>
      </dsp:nvSpPr>
      <dsp:spPr>
        <a:xfrm>
          <a:off x="0" y="2196263"/>
          <a:ext cx="203743" cy="2037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C46FB-FC19-4146-88F7-CAE7DB55B51D}">
      <dsp:nvSpPr>
        <dsp:cNvPr id="0" name=""/>
        <dsp:cNvSpPr/>
      </dsp:nvSpPr>
      <dsp:spPr>
        <a:xfrm>
          <a:off x="0" y="2556308"/>
          <a:ext cx="3193916" cy="1269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60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/>
              </a:solidFill>
            </a:rPr>
            <a:t>Загрязнение атмосферного воздуха </a:t>
          </a:r>
          <a:r>
            <a:rPr lang="en-GB" sz="2400" b="1" kern="1200" dirty="0" smtClean="0">
              <a:solidFill>
                <a:schemeClr val="accent1"/>
              </a:solidFill>
            </a:rPr>
            <a:t> </a:t>
          </a:r>
          <a:r>
            <a:rPr lang="ru-RU" sz="2400" kern="1200" dirty="0" smtClean="0">
              <a:solidFill>
                <a:schemeClr val="accent1"/>
              </a:solidFill>
            </a:rPr>
            <a:t>представляет серьезную угрозу здоровью в </a:t>
          </a:r>
          <a:r>
            <a:rPr lang="ru-RU" sz="2400" kern="1200" dirty="0" smtClean="0">
              <a:solidFill>
                <a:schemeClr val="accent1"/>
              </a:solidFill>
            </a:rPr>
            <a:t>больших городах стран-партнеров</a:t>
          </a:r>
          <a:endParaRPr lang="en-US" sz="2400" kern="1200" dirty="0">
            <a:solidFill>
              <a:schemeClr val="accent1"/>
            </a:solidFill>
          </a:endParaRPr>
        </a:p>
      </dsp:txBody>
      <dsp:txXfrm>
        <a:off x="0" y="2556308"/>
        <a:ext cx="3193916" cy="1269698"/>
      </dsp:txXfrm>
    </dsp:sp>
    <dsp:sp modelId="{B36BFBC8-86B1-475D-BD73-B87AFF172500}">
      <dsp:nvSpPr>
        <dsp:cNvPr id="0" name=""/>
        <dsp:cNvSpPr/>
      </dsp:nvSpPr>
      <dsp:spPr>
        <a:xfrm>
          <a:off x="2554520" y="828111"/>
          <a:ext cx="368305" cy="368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0C3D-4800-44CC-AC06-44E239D83E8E}">
      <dsp:nvSpPr>
        <dsp:cNvPr id="0" name=""/>
        <dsp:cNvSpPr/>
      </dsp:nvSpPr>
      <dsp:spPr>
        <a:xfrm>
          <a:off x="5422623" y="0"/>
          <a:ext cx="3469855" cy="4824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5158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/>
              </a:solidFill>
            </a:rPr>
            <a:t> Общая </a:t>
          </a:r>
          <a:r>
            <a:rPr lang="ru-RU" sz="2400" b="1" kern="1200" dirty="0" smtClean="0">
              <a:solidFill>
                <a:schemeClr val="accent1"/>
              </a:solidFill>
            </a:rPr>
            <a:t>цель</a:t>
          </a:r>
          <a:r>
            <a:rPr lang="en-GB" sz="2400" b="1" kern="1200" dirty="0" smtClean="0">
              <a:solidFill>
                <a:schemeClr val="accent1"/>
              </a:solidFill>
            </a:rPr>
            <a:t>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1"/>
              </a:solidFill>
            </a:rPr>
            <a:t>Укрепление потенциала по принятию управленческих решений, например</a:t>
          </a:r>
          <a:r>
            <a:rPr lang="en-US" sz="2400" kern="1200" dirty="0" smtClean="0">
              <a:solidFill>
                <a:schemeClr val="accent1"/>
              </a:solidFill>
            </a:rPr>
            <a:t>, </a:t>
          </a:r>
          <a:r>
            <a:rPr lang="ru-RU" sz="2400" kern="1200" dirty="0" smtClean="0">
              <a:solidFill>
                <a:schemeClr val="accent1"/>
              </a:solidFill>
            </a:rPr>
            <a:t>по анализу влияния качества воздуха, оценке рисков для здоровья</a:t>
          </a:r>
          <a:r>
            <a:rPr lang="en-US" sz="2400" kern="1200" dirty="0" smtClean="0">
              <a:solidFill>
                <a:schemeClr val="accent1"/>
              </a:solidFill>
            </a:rPr>
            <a:t>, </a:t>
          </a:r>
          <a:r>
            <a:rPr lang="ru-RU" sz="2400" kern="1200" dirty="0" smtClean="0">
              <a:solidFill>
                <a:schemeClr val="accent1"/>
              </a:solidFill>
            </a:rPr>
            <a:t>путем моделирования распространения загрязнения, вызванного транспортом, в городах</a:t>
          </a:r>
          <a:r>
            <a:rPr lang="en-US" sz="2400" kern="1200" dirty="0" smtClean="0">
              <a:solidFill>
                <a:schemeClr val="accent1"/>
              </a:solidFill>
            </a:rPr>
            <a:t> </a:t>
          </a:r>
          <a:r>
            <a:rPr lang="ru-RU" sz="2400" kern="1200" dirty="0" smtClean="0">
              <a:solidFill>
                <a:schemeClr val="accent1"/>
              </a:solidFill>
            </a:rPr>
            <a:t>и повышение осведомленности общественности</a:t>
          </a:r>
          <a:endParaRPr lang="en-US" sz="2200" kern="1200" dirty="0">
            <a:solidFill>
              <a:schemeClr val="accent1"/>
            </a:solidFill>
          </a:endParaRPr>
        </a:p>
      </dsp:txBody>
      <dsp:txXfrm>
        <a:off x="5422623" y="0"/>
        <a:ext cx="3469855" cy="4824508"/>
      </dsp:txXfrm>
    </dsp:sp>
    <dsp:sp modelId="{8A1D503B-1DE7-49CD-AFC1-DA409A5E9EAD}">
      <dsp:nvSpPr>
        <dsp:cNvPr id="0" name=""/>
        <dsp:cNvSpPr/>
      </dsp:nvSpPr>
      <dsp:spPr>
        <a:xfrm>
          <a:off x="5146806" y="0"/>
          <a:ext cx="509359" cy="509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742F1-2A2A-4097-B75A-6EE995F9A804}">
      <dsp:nvSpPr>
        <dsp:cNvPr id="0" name=""/>
        <dsp:cNvSpPr/>
      </dsp:nvSpPr>
      <dsp:spPr>
        <a:xfrm>
          <a:off x="1800195" y="1440159"/>
          <a:ext cx="3605097" cy="1432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9899" tIns="0" rIns="0" bIns="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/>
              </a:solidFill>
            </a:rPr>
            <a:t>Европейский опыт по </a:t>
          </a:r>
          <a:r>
            <a:rPr lang="ru-RU" sz="2400" b="0" kern="1200" dirty="0" smtClean="0">
              <a:solidFill>
                <a:schemeClr val="accent1"/>
              </a:solidFill>
            </a:rPr>
            <a:t>моделирования загрязнения воздуха в городах</a:t>
          </a:r>
          <a:endParaRPr lang="en-US" sz="2400" kern="1200" dirty="0">
            <a:solidFill>
              <a:schemeClr val="accent1"/>
            </a:solidFill>
          </a:endParaRPr>
        </a:p>
      </dsp:txBody>
      <dsp:txXfrm>
        <a:off x="1800195" y="1440159"/>
        <a:ext cx="3605097" cy="1432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0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7544" y="0"/>
            <a:ext cx="8208912" cy="1109985"/>
          </a:xfrm>
        </p:spPr>
        <p:txBody>
          <a:bodyPr>
            <a:normAutofit fontScale="90000"/>
          </a:bodyPr>
          <a:lstStyle/>
          <a:p>
            <a:r>
              <a:rPr lang="ru-RU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атмосферного воздуха в странах Восточного региона ЕИСП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42142" y="2492896"/>
            <a:ext cx="9180512" cy="30243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4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ИНВЕНТАРИЗАЦИЯ ВЫБРОСОВ</a:t>
            </a:r>
            <a:endParaRPr lang="en-GB" sz="4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24-26 </a:t>
            </a:r>
            <a:r>
              <a:rPr lang="ru-RU" sz="2800" i="1" dirty="0" smtClean="0">
                <a:latin typeface="Eras Light ITC" pitchFamily="34" charset="0"/>
                <a:ea typeface="+mj-ea"/>
                <a:cs typeface="+mj-cs"/>
              </a:rPr>
              <a:t>сентября </a:t>
            </a: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2012</a:t>
            </a:r>
            <a:r>
              <a:rPr lang="ru-RU" sz="2800" i="1" dirty="0" smtClean="0">
                <a:latin typeface="Eras Light ITC" pitchFamily="34" charset="0"/>
                <a:ea typeface="+mj-ea"/>
                <a:cs typeface="+mj-cs"/>
              </a:rPr>
              <a:t> года</a:t>
            </a:r>
            <a:r>
              <a:rPr lang="en-GB" sz="2800" i="1" dirty="0" smtClean="0">
                <a:latin typeface="Eras Light ITC" pitchFamily="34" charset="0"/>
                <a:ea typeface="+mj-ea"/>
                <a:cs typeface="+mj-cs"/>
              </a:rPr>
              <a:t> </a:t>
            </a:r>
            <a:endParaRPr lang="en-US" sz="2800" i="1" dirty="0"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i="1" dirty="0" smtClean="0"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г</a:t>
            </a: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. Кишинев</a:t>
            </a:r>
            <a:r>
              <a:rPr lang="en-GB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, </a:t>
            </a: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Республика Молдова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46253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r>
              <a:rPr lang="en-US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268760"/>
          </a:xfrm>
        </p:spPr>
        <p:txBody>
          <a:bodyPr>
            <a:normAutofit fontScale="90000"/>
          </a:bodyPr>
          <a:lstStyle/>
          <a:p>
            <a:r>
              <a:rPr lang="ru-RU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атмосферного воздуха в странах Восточного региона ЕИСП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2348880"/>
            <a:ext cx="9180512" cy="30243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800" b="1" i="1" dirty="0" smtClean="0"/>
              <a:t>Разработка и имплементация средств моделирования загрязнения воздуха для оценки эффективности различных градостроительных и транспортных схем в больших городах стран-партнеров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Региональный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пилотный проект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3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1020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604" y="188640"/>
            <a:ext cx="8229600" cy="1143000"/>
          </a:xfrm>
        </p:spPr>
        <p:txBody>
          <a:bodyPr/>
          <a:lstStyle/>
          <a:p>
            <a:pPr algn="ctr"/>
            <a:r>
              <a:rPr lang="ru-RU" b="1" i="0" dirty="0" smtClean="0"/>
              <a:t>ОСНОВНАЯ ЦЕЛЬ ПРОЕКТА</a:t>
            </a:r>
            <a:endParaRPr lang="cs-CZ" b="1" i="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799590"/>
              </p:ext>
            </p:extLst>
          </p:nvPr>
        </p:nvGraphicFramePr>
        <p:xfrm>
          <a:off x="107504" y="1412776"/>
          <a:ext cx="9036496" cy="4897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ru-RU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Цели проекта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Обеспечить эффективный инструмент для оценки различных градостроительных и транспортных решений</a:t>
            </a:r>
            <a:r>
              <a:rPr lang="en-US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Сделать доступными для основных заинтересованных лиц и общественности </a:t>
            </a:r>
            <a:r>
              <a:rPr lang="ru-RU" dirty="0"/>
              <a:t>карты загрязнения воздуха</a:t>
            </a:r>
            <a:r>
              <a:rPr lang="en-US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Разместить карты загрязнения воздуха на </a:t>
            </a:r>
            <a:r>
              <a:rPr lang="ru-RU" dirty="0"/>
              <a:t>веб</a:t>
            </a:r>
            <a:r>
              <a:rPr lang="en-US" dirty="0"/>
              <a:t>-</a:t>
            </a:r>
            <a:r>
              <a:rPr lang="ru-RU"/>
              <a:t>сайте</a:t>
            </a:r>
            <a:r>
              <a:rPr lang="ru-RU" smtClean="0"/>
              <a:t> </a:t>
            </a:r>
            <a:r>
              <a:rPr lang="ru-RU" dirty="0" smtClean="0"/>
              <a:t>проекта</a:t>
            </a:r>
            <a:r>
              <a:rPr lang="en-US" dirty="0" smtClean="0"/>
              <a:t>;</a:t>
            </a:r>
            <a:endParaRPr lang="uk-UA" dirty="0"/>
          </a:p>
          <a:p>
            <a:r>
              <a:rPr lang="ru-RU" dirty="0" smtClean="0"/>
              <a:t>Создать основу для разработки планов по устойчивому развитию городского транспорта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1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ru-RU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Ожидаемые результаты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/>
              <a:t>Работоспособное и надежное программное обеспечение с дружественным интерфейсом для моделирования загрязнения воздуха в больших городах стран-партнеров, которое является</a:t>
            </a:r>
            <a:r>
              <a:rPr lang="en-US" dirty="0" smtClean="0"/>
              <a:t> </a:t>
            </a:r>
            <a:r>
              <a:rPr lang="ru-RU" dirty="0" smtClean="0"/>
              <a:t>эффективным инструментом </a:t>
            </a:r>
            <a:r>
              <a:rPr lang="ru-RU" dirty="0"/>
              <a:t>для оценки различных градостроительных и транспортных </a:t>
            </a:r>
            <a:r>
              <a:rPr lang="ru-RU" dirty="0" smtClean="0"/>
              <a:t>решений</a:t>
            </a:r>
            <a:r>
              <a:rPr lang="en-US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Базы данных со всей необходимой информацией</a:t>
            </a:r>
            <a:r>
              <a:rPr lang="en-US" dirty="0" smtClean="0"/>
              <a:t> (</a:t>
            </a:r>
            <a:r>
              <a:rPr lang="ru-RU" dirty="0" smtClean="0"/>
              <a:t>включая процедуры обновления</a:t>
            </a:r>
            <a:r>
              <a:rPr lang="en-US" dirty="0" smtClean="0"/>
              <a:t>);</a:t>
            </a:r>
            <a:endParaRPr lang="uk-UA" dirty="0"/>
          </a:p>
          <a:p>
            <a:pPr lvl="0"/>
            <a:r>
              <a:rPr lang="ru-RU" dirty="0" smtClean="0"/>
              <a:t>Руководство для применения программного обеспечения</a:t>
            </a:r>
            <a:r>
              <a:rPr lang="en-US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Обучение персонала для использования </a:t>
            </a:r>
            <a:r>
              <a:rPr lang="ru-RU" dirty="0"/>
              <a:t>программного обеспечения</a:t>
            </a:r>
            <a:r>
              <a:rPr lang="en-US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Повышение осведомлённости о загрязнении воздуха в пилотных городах</a:t>
            </a:r>
            <a:r>
              <a:rPr lang="en-US" dirty="0" smtClean="0"/>
              <a:t>.</a:t>
            </a: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4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ru-RU" sz="4000" b="1" u="sng" kern="1200" dirty="0">
                <a:solidFill>
                  <a:schemeClr val="accent1"/>
                </a:solidFill>
              </a:rPr>
              <a:t>Этапы проекта </a:t>
            </a:r>
            <a:r>
              <a:rPr lang="en-GB" sz="4000" b="1" u="sng" kern="1200" dirty="0">
                <a:solidFill>
                  <a:schemeClr val="accent1"/>
                </a:solidFill>
              </a:rPr>
              <a:t>(I) 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b="1" dirty="0" smtClean="0"/>
              <a:t>Этап</a:t>
            </a:r>
            <a:r>
              <a:rPr lang="en-US" b="1" dirty="0" smtClean="0"/>
              <a:t> </a:t>
            </a:r>
            <a:r>
              <a:rPr lang="en-US" b="1" dirty="0"/>
              <a:t>1</a:t>
            </a:r>
            <a:r>
              <a:rPr lang="en-US" dirty="0"/>
              <a:t> – </a:t>
            </a:r>
            <a:r>
              <a:rPr lang="ru-RU" dirty="0" smtClean="0"/>
              <a:t>Уточнение рамок проекта </a:t>
            </a:r>
            <a:r>
              <a:rPr lang="en-US" dirty="0" smtClean="0"/>
              <a:t>(</a:t>
            </a:r>
            <a:r>
              <a:rPr lang="ru-RU" dirty="0" smtClean="0"/>
              <a:t>6</a:t>
            </a:r>
            <a:r>
              <a:rPr lang="en-US" dirty="0" smtClean="0"/>
              <a:t> </a:t>
            </a:r>
            <a:r>
              <a:rPr lang="ru-RU" dirty="0" smtClean="0"/>
              <a:t>месяцев</a:t>
            </a:r>
            <a:r>
              <a:rPr lang="en-US" dirty="0" smtClean="0"/>
              <a:t>).</a:t>
            </a:r>
            <a:endParaRPr lang="uk-UA" dirty="0"/>
          </a:p>
          <a:p>
            <a:r>
              <a:rPr lang="ru-RU" b="1" dirty="0" smtClean="0"/>
              <a:t>Результаты</a:t>
            </a:r>
            <a:r>
              <a:rPr lang="en-US" b="1" dirty="0" smtClean="0"/>
              <a:t>: </a:t>
            </a:r>
            <a:endParaRPr lang="uk-UA" dirty="0"/>
          </a:p>
          <a:p>
            <a:pPr lvl="0"/>
            <a:r>
              <a:rPr lang="ru-RU" dirty="0" smtClean="0"/>
              <a:t>Отчет с анализом существующего опыта в различных городах</a:t>
            </a:r>
            <a:r>
              <a:rPr lang="en-GB" dirty="0" smtClean="0"/>
              <a:t> (</a:t>
            </a:r>
            <a:r>
              <a:rPr lang="ru-RU" dirty="0" smtClean="0"/>
              <a:t>ЕС и других</a:t>
            </a:r>
            <a:r>
              <a:rPr lang="en-GB" dirty="0" smtClean="0"/>
              <a:t>);</a:t>
            </a:r>
            <a:endParaRPr lang="uk-UA" dirty="0"/>
          </a:p>
          <a:p>
            <a:pPr lvl="0"/>
            <a:r>
              <a:rPr lang="ru-RU" dirty="0" smtClean="0"/>
              <a:t>Обзор приемлемых средств моделирования </a:t>
            </a:r>
            <a:r>
              <a:rPr lang="en-US" dirty="0" smtClean="0"/>
              <a:t>(</a:t>
            </a:r>
            <a:r>
              <a:rPr lang="ru-RU" dirty="0" smtClean="0"/>
              <a:t>макро и микро моделей транспорта</a:t>
            </a:r>
            <a:r>
              <a:rPr lang="en-US" dirty="0" smtClean="0"/>
              <a:t>, </a:t>
            </a:r>
            <a:r>
              <a:rPr lang="ru-RU" dirty="0" smtClean="0"/>
              <a:t>выбросов и качества воздуха</a:t>
            </a:r>
            <a:r>
              <a:rPr lang="en-US" dirty="0" smtClean="0"/>
              <a:t>) </a:t>
            </a:r>
            <a:r>
              <a:rPr lang="ru-RU" dirty="0" smtClean="0"/>
              <a:t>и подробное описание выбранных моделей и причин их выбора</a:t>
            </a:r>
            <a:r>
              <a:rPr lang="en-GB" dirty="0" smtClean="0"/>
              <a:t>;</a:t>
            </a:r>
            <a:endParaRPr lang="uk-UA" dirty="0"/>
          </a:p>
          <a:p>
            <a:pPr lvl="0"/>
            <a:r>
              <a:rPr lang="ru-RU" dirty="0" smtClean="0"/>
              <a:t>Базы данных со всеми необходимыми исходными данными для моделей, включая процедуры обновления</a:t>
            </a:r>
            <a:r>
              <a:rPr lang="en-GB" dirty="0" smtClean="0"/>
              <a:t>;</a:t>
            </a:r>
            <a:endParaRPr lang="uk-UA" dirty="0"/>
          </a:p>
          <a:p>
            <a:r>
              <a:rPr lang="ru-RU" dirty="0" smtClean="0"/>
              <a:t>Отчет с обоснованием выбора пилотных городов</a:t>
            </a:r>
            <a:r>
              <a:rPr lang="en-GB" dirty="0" smtClean="0"/>
              <a:t>.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8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ru-RU" sz="4000" b="1" u="sng" kern="1200" dirty="0">
                <a:solidFill>
                  <a:schemeClr val="accent1"/>
                </a:solidFill>
              </a:rPr>
              <a:t>Этапы </a:t>
            </a:r>
            <a:r>
              <a:rPr lang="ru-RU" sz="4000" b="1" u="sng" kern="1200" dirty="0" smtClean="0">
                <a:solidFill>
                  <a:schemeClr val="accent1"/>
                </a:solidFill>
              </a:rPr>
              <a:t>проекта </a:t>
            </a: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(II)</a:t>
            </a:r>
            <a: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endParaRPr lang="en-US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/>
          </a:bodyPr>
          <a:lstStyle/>
          <a:p>
            <a:pPr lvl="0"/>
            <a:r>
              <a:rPr lang="ru-RU" b="1" dirty="0"/>
              <a:t>Этап</a:t>
            </a:r>
            <a:r>
              <a:rPr lang="en-US" b="1" dirty="0"/>
              <a:t> </a:t>
            </a:r>
            <a:r>
              <a:rPr lang="en-US" b="1" dirty="0" smtClean="0"/>
              <a:t>2</a:t>
            </a:r>
            <a:r>
              <a:rPr lang="en-US" dirty="0" smtClean="0"/>
              <a:t> – </a:t>
            </a:r>
            <a:r>
              <a:rPr lang="ru-RU" dirty="0" smtClean="0"/>
              <a:t>Имплементация выбранных моделей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8</a:t>
            </a:r>
            <a:r>
              <a:rPr lang="en-US" dirty="0" smtClean="0"/>
              <a:t> </a:t>
            </a:r>
            <a:r>
              <a:rPr lang="ru-RU" dirty="0" smtClean="0"/>
              <a:t>месяцев</a:t>
            </a:r>
            <a:r>
              <a:rPr lang="en-US" dirty="0" smtClean="0"/>
              <a:t>). </a:t>
            </a:r>
            <a:endParaRPr lang="en-US" dirty="0" smtClean="0"/>
          </a:p>
          <a:p>
            <a:pPr lvl="0"/>
            <a:r>
              <a:rPr lang="ru-RU" b="1" dirty="0" smtClean="0"/>
              <a:t>Результаты</a:t>
            </a:r>
            <a:r>
              <a:rPr lang="en-US" b="1" dirty="0" smtClean="0"/>
              <a:t>: </a:t>
            </a:r>
            <a:endParaRPr lang="uk-UA" dirty="0"/>
          </a:p>
          <a:p>
            <a:pPr lvl="0"/>
            <a:r>
              <a:rPr lang="ru-RU" dirty="0" smtClean="0"/>
              <a:t>Настроенные модели и пилотные вычисления</a:t>
            </a:r>
            <a:r>
              <a:rPr lang="en-US" dirty="0" smtClean="0"/>
              <a:t>;</a:t>
            </a:r>
            <a:endParaRPr lang="uk-UA" dirty="0"/>
          </a:p>
          <a:p>
            <a:r>
              <a:rPr lang="ru-RU" dirty="0" smtClean="0"/>
              <a:t>Дружественный интерфейс для облегчения работы государственных и муниципальных служащих, а также других заинтересованных организаций</a:t>
            </a:r>
            <a:r>
              <a:rPr lang="en-US" dirty="0" smtClean="0"/>
              <a:t>.</a:t>
            </a:r>
            <a:endParaRPr lang="uk-U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80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pPr lvl="1" algn="l" rtl="0">
              <a:lnSpc>
                <a:spcPct val="80000"/>
              </a:lnSpc>
              <a:spcBef>
                <a:spcPct val="0"/>
              </a:spcBef>
            </a:pPr>
            <a:r>
              <a:rPr lang="ru-RU" sz="4000" b="1" u="sng" kern="1200" dirty="0">
                <a:solidFill>
                  <a:schemeClr val="accent1"/>
                </a:solidFill>
              </a:rPr>
              <a:t>Этапы проекта</a:t>
            </a:r>
            <a:r>
              <a:rPr lang="en-GB" sz="4000" b="1" u="sng" kern="1200" dirty="0">
                <a:solidFill>
                  <a:schemeClr val="accent1"/>
                </a:solidFill>
              </a:rPr>
              <a:t>(III)</a:t>
            </a:r>
            <a:r>
              <a:rPr lang="uk-UA" sz="4000" b="1" u="sng" kern="1200" dirty="0">
                <a:solidFill>
                  <a:schemeClr val="accent1"/>
                </a:solidFill>
              </a:rPr>
              <a:t/>
            </a:r>
            <a:br>
              <a:rPr lang="uk-UA" sz="4000" b="1" u="sng" kern="1200" dirty="0">
                <a:solidFill>
                  <a:schemeClr val="accent1"/>
                </a:solidFill>
              </a:rPr>
            </a:br>
            <a:endParaRPr lang="en-US" sz="4000" b="1" u="sng" kern="1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/>
              <a:t>Этап</a:t>
            </a:r>
            <a:r>
              <a:rPr lang="en-US" b="1" dirty="0"/>
              <a:t> </a:t>
            </a:r>
            <a:r>
              <a:rPr lang="en-US" b="1" dirty="0" smtClean="0"/>
              <a:t>3 – </a:t>
            </a:r>
            <a:r>
              <a:rPr lang="ru-RU" dirty="0" smtClean="0"/>
              <a:t>Сопровождение программного обеспечения</a:t>
            </a:r>
            <a:r>
              <a:rPr lang="en-GB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2</a:t>
            </a:r>
            <a:r>
              <a:rPr lang="en-US" dirty="0" smtClean="0"/>
              <a:t> </a:t>
            </a:r>
            <a:r>
              <a:rPr lang="ru-RU" dirty="0" smtClean="0"/>
              <a:t>месяца</a:t>
            </a:r>
            <a:r>
              <a:rPr lang="en-US" dirty="0" smtClean="0"/>
              <a:t>).</a:t>
            </a:r>
            <a:endParaRPr lang="uk-UA" dirty="0"/>
          </a:p>
          <a:p>
            <a:r>
              <a:rPr lang="ru-RU" b="1" dirty="0" smtClean="0"/>
              <a:t>Результаты</a:t>
            </a:r>
            <a:r>
              <a:rPr lang="en-US" b="1" dirty="0" smtClean="0"/>
              <a:t>: </a:t>
            </a:r>
            <a:endParaRPr lang="uk-UA" dirty="0"/>
          </a:p>
          <a:p>
            <a:pPr lvl="0"/>
            <a:r>
              <a:rPr lang="ru-RU" dirty="0" smtClean="0"/>
              <a:t>Руководство пользователя</a:t>
            </a:r>
            <a:r>
              <a:rPr lang="en-US" dirty="0" smtClean="0"/>
              <a:t>;</a:t>
            </a:r>
            <a:endParaRPr lang="uk-UA" dirty="0"/>
          </a:p>
          <a:p>
            <a:r>
              <a:rPr lang="ru-RU" dirty="0" smtClean="0"/>
              <a:t>Обучение персонала</a:t>
            </a:r>
            <a:r>
              <a:rPr lang="en-GB" dirty="0" smtClean="0"/>
              <a:t>.</a:t>
            </a:r>
            <a:endParaRPr lang="uk-UA" dirty="0"/>
          </a:p>
          <a:p>
            <a:pPr lvl="0"/>
            <a:r>
              <a:rPr lang="ru-RU" b="1" dirty="0"/>
              <a:t>Этап</a:t>
            </a:r>
            <a:r>
              <a:rPr lang="en-US" b="1" dirty="0"/>
              <a:t> </a:t>
            </a:r>
            <a:r>
              <a:rPr lang="en-US" b="1" dirty="0" smtClean="0"/>
              <a:t>4 – </a:t>
            </a:r>
            <a:r>
              <a:rPr lang="ru-RU" dirty="0" smtClean="0"/>
              <a:t>Распространение результатов</a:t>
            </a:r>
            <a:r>
              <a:rPr lang="en-US" dirty="0" smtClean="0"/>
              <a:t>  </a:t>
            </a:r>
            <a:r>
              <a:rPr lang="en-US" dirty="0" smtClean="0"/>
              <a:t>(</a:t>
            </a:r>
            <a:r>
              <a:rPr lang="ru-RU" dirty="0"/>
              <a:t>2</a:t>
            </a:r>
            <a:r>
              <a:rPr lang="en-US" dirty="0"/>
              <a:t> </a:t>
            </a:r>
            <a:r>
              <a:rPr lang="ru-RU" dirty="0"/>
              <a:t>месяца</a:t>
            </a:r>
            <a:r>
              <a:rPr lang="en-US" dirty="0" smtClean="0"/>
              <a:t>).</a:t>
            </a:r>
            <a:endParaRPr lang="uk-UA" dirty="0"/>
          </a:p>
          <a:p>
            <a:r>
              <a:rPr lang="ru-RU" b="1" dirty="0" smtClean="0"/>
              <a:t>Результаты</a:t>
            </a:r>
            <a:r>
              <a:rPr lang="en-US" b="1" dirty="0" smtClean="0"/>
              <a:t>: </a:t>
            </a:r>
            <a:endParaRPr lang="uk-UA" dirty="0"/>
          </a:p>
          <a:p>
            <a:pPr lvl="0"/>
            <a:r>
              <a:rPr lang="ru-RU" dirty="0" smtClean="0"/>
              <a:t>Размещение </a:t>
            </a:r>
            <a:r>
              <a:rPr lang="ru-RU" dirty="0"/>
              <a:t>карт загрязнения воздуха </a:t>
            </a:r>
            <a:r>
              <a:rPr lang="ru-RU" dirty="0" smtClean="0"/>
              <a:t>на веб</a:t>
            </a:r>
            <a:r>
              <a:rPr lang="en-US" dirty="0" smtClean="0"/>
              <a:t>-</a:t>
            </a:r>
            <a:r>
              <a:rPr lang="ru-RU" dirty="0" smtClean="0"/>
              <a:t>сайте</a:t>
            </a:r>
            <a:r>
              <a:rPr lang="en-US" dirty="0" smtClean="0"/>
              <a:t> </a:t>
            </a:r>
            <a:r>
              <a:rPr lang="ru-RU" dirty="0" smtClean="0"/>
              <a:t>проекта и возможно на </a:t>
            </a:r>
            <a:r>
              <a:rPr lang="ru-RU" dirty="0"/>
              <a:t>веб</a:t>
            </a:r>
            <a:r>
              <a:rPr lang="en-US" dirty="0"/>
              <a:t>-</a:t>
            </a:r>
            <a:r>
              <a:rPr lang="ru-RU" dirty="0" smtClean="0"/>
              <a:t>сайтах бенефициаров</a:t>
            </a:r>
            <a:r>
              <a:rPr lang="en-US" dirty="0" smtClean="0"/>
              <a:t>;</a:t>
            </a:r>
            <a:endParaRPr lang="uk-UA" dirty="0"/>
          </a:p>
          <a:p>
            <a:r>
              <a:rPr lang="ru-RU" dirty="0" smtClean="0"/>
              <a:t>Баннеры или таблоиды в пилотных городах для размещения карт загрязнения воздуха</a:t>
            </a:r>
            <a:r>
              <a:rPr lang="en-US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2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1008112"/>
          </a:xfrm>
        </p:spPr>
        <p:txBody>
          <a:bodyPr>
            <a:normAutofit/>
          </a:bodyPr>
          <a:lstStyle/>
          <a:p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579296" cy="5976664"/>
          </a:xfrm>
        </p:spPr>
        <p:txBody>
          <a:bodyPr>
            <a:normAutofit fontScale="90000"/>
          </a:bodyPr>
          <a:lstStyle/>
          <a:p>
            <a:pPr lvl="1"/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GB" sz="4000" b="1" u="sng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ru-RU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Бюджет</a:t>
            </a: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ru-RU" sz="3100" dirty="0" smtClean="0">
                <a:solidFill>
                  <a:schemeClr val="accent1"/>
                </a:solidFill>
              </a:rPr>
              <a:t>Максимальный доступный бюджет </a:t>
            </a:r>
            <a:r>
              <a:rPr lang="ru-RU" sz="3100" dirty="0" smtClean="0">
                <a:solidFill>
                  <a:schemeClr val="accent1"/>
                </a:solidFill>
              </a:rPr>
              <a:t>2</a:t>
            </a:r>
            <a:r>
              <a:rPr lang="en-IE" sz="3100" dirty="0" smtClean="0">
                <a:solidFill>
                  <a:schemeClr val="accent1"/>
                </a:solidFill>
              </a:rPr>
              <a:t>00 </a:t>
            </a:r>
            <a:r>
              <a:rPr lang="ru-RU" sz="3100" dirty="0" smtClean="0">
                <a:solidFill>
                  <a:schemeClr val="accent1"/>
                </a:solidFill>
              </a:rPr>
              <a:t>тысяч ЕВРО</a:t>
            </a:r>
            <a:r>
              <a:rPr lang="en-IE" sz="3100" dirty="0" smtClean="0">
                <a:solidFill>
                  <a:schemeClr val="accent1"/>
                </a:solidFill>
              </a:rPr>
              <a:t>.</a:t>
            </a:r>
            <a:r>
              <a:rPr lang="en-IE" sz="3100" dirty="0">
                <a:solidFill>
                  <a:schemeClr val="accent1"/>
                </a:solidFill>
              </a:rPr>
              <a:t/>
            </a:r>
            <a:br>
              <a:rPr lang="en-IE" sz="3100" dirty="0">
                <a:solidFill>
                  <a:schemeClr val="accent1"/>
                </a:solidFill>
              </a:rPr>
            </a:br>
            <a: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/>
            </a:r>
            <a:br>
              <a:rPr lang="en-IE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ru-RU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Временные рамки</a:t>
            </a:r>
            <a: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GB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</a:br>
            <a:r>
              <a:rPr lang="ru-RU" sz="3100" dirty="0">
                <a:solidFill>
                  <a:schemeClr val="accent1"/>
                </a:solidFill>
              </a:rPr>
              <a:t>Предположительное </a:t>
            </a:r>
            <a:r>
              <a:rPr lang="ru-RU" sz="3100" dirty="0" smtClean="0">
                <a:solidFill>
                  <a:schemeClr val="accent1"/>
                </a:solidFill>
              </a:rPr>
              <a:t>время начала проекта</a:t>
            </a:r>
            <a:r>
              <a:rPr lang="en-GB" sz="3100" dirty="0" smtClean="0">
                <a:solidFill>
                  <a:schemeClr val="accent1"/>
                </a:solidFill>
              </a:rPr>
              <a:t> </a:t>
            </a:r>
            <a:r>
              <a:rPr lang="en-GB" sz="3100" dirty="0" smtClean="0">
                <a:solidFill>
                  <a:schemeClr val="accent1"/>
                </a:solidFill>
              </a:rPr>
              <a:t>1</a:t>
            </a:r>
            <a:r>
              <a:rPr lang="ru-RU" sz="3100" dirty="0" smtClean="0">
                <a:solidFill>
                  <a:schemeClr val="accent1"/>
                </a:solidFill>
              </a:rPr>
              <a:t> декабря </a:t>
            </a:r>
            <a:r>
              <a:rPr lang="en-GB" sz="3100" dirty="0" smtClean="0">
                <a:solidFill>
                  <a:schemeClr val="accent1"/>
                </a:solidFill>
              </a:rPr>
              <a:t>2012</a:t>
            </a:r>
            <a:r>
              <a:rPr lang="ru-RU" sz="3100" dirty="0" smtClean="0">
                <a:solidFill>
                  <a:schemeClr val="accent1"/>
                </a:solidFill>
              </a:rPr>
              <a:t> </a:t>
            </a:r>
            <a:r>
              <a:rPr lang="ru-RU" sz="3100" dirty="0" smtClean="0">
                <a:solidFill>
                  <a:schemeClr val="accent1"/>
                </a:solidFill>
              </a:rPr>
              <a:t>г</a:t>
            </a:r>
            <a:r>
              <a:rPr lang="en-GB" sz="3100" dirty="0" smtClean="0">
                <a:solidFill>
                  <a:schemeClr val="accent1"/>
                </a:solidFill>
              </a:rPr>
              <a:t>. </a:t>
            </a:r>
            <a:r>
              <a:rPr lang="ru-RU" sz="3100" dirty="0" smtClean="0">
                <a:solidFill>
                  <a:schemeClr val="accent1"/>
                </a:solidFill>
              </a:rPr>
              <a:t>Окончание проекта предполагается </a:t>
            </a:r>
            <a:r>
              <a:rPr lang="en-GB" sz="3100" dirty="0" smtClean="0">
                <a:solidFill>
                  <a:schemeClr val="accent1"/>
                </a:solidFill>
              </a:rPr>
              <a:t>1</a:t>
            </a:r>
            <a:r>
              <a:rPr lang="ru-RU" sz="3100" dirty="0" smtClean="0">
                <a:solidFill>
                  <a:schemeClr val="accent1"/>
                </a:solidFill>
              </a:rPr>
              <a:t> мая </a:t>
            </a:r>
            <a:r>
              <a:rPr lang="en-GB" sz="3100" dirty="0" smtClean="0">
                <a:solidFill>
                  <a:schemeClr val="accent1"/>
                </a:solidFill>
              </a:rPr>
              <a:t>2014</a:t>
            </a:r>
            <a:r>
              <a:rPr lang="ru-RU" sz="3100" dirty="0" smtClean="0">
                <a:solidFill>
                  <a:schemeClr val="accent1"/>
                </a:solidFill>
              </a:rPr>
              <a:t> </a:t>
            </a:r>
            <a:r>
              <a:rPr lang="ru-RU" sz="3100" dirty="0" smtClean="0">
                <a:solidFill>
                  <a:schemeClr val="accent1"/>
                </a:solidFill>
              </a:rPr>
              <a:t>г</a:t>
            </a:r>
            <a:r>
              <a:rPr lang="en-GB" sz="3100" dirty="0" smtClean="0">
                <a:solidFill>
                  <a:schemeClr val="accent1"/>
                </a:solidFill>
              </a:rPr>
              <a:t>.</a:t>
            </a:r>
            <a:br>
              <a:rPr lang="en-GB" sz="3100" dirty="0" smtClean="0">
                <a:solidFill>
                  <a:schemeClr val="accent1"/>
                </a:solidFill>
              </a:rPr>
            </a:br>
            <a:r>
              <a:rPr lang="en-GB" sz="3100" dirty="0">
                <a:solidFill>
                  <a:schemeClr val="accent1"/>
                </a:solidFill>
              </a:rPr>
              <a:t/>
            </a:r>
            <a:br>
              <a:rPr lang="en-GB" sz="3100" dirty="0">
                <a:solidFill>
                  <a:schemeClr val="accent1"/>
                </a:solidFill>
              </a:rPr>
            </a:br>
            <a:r>
              <a:rPr lang="ru-RU" sz="4000" b="1" u="sng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Оборудование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ru-RU" sz="3100" dirty="0" smtClean="0">
                <a:solidFill>
                  <a:schemeClr val="accent1"/>
                </a:solidFill>
              </a:rPr>
              <a:t>В рамках данного проекта не предполагается закупка никакого оборудования.</a:t>
            </a:r>
            <a:br>
              <a:rPr lang="ru-RU" sz="3100" dirty="0" smtClean="0">
                <a:solidFill>
                  <a:schemeClr val="accent1"/>
                </a:solidFill>
              </a:rPr>
            </a:br>
            <a:r>
              <a:rPr lang="uk-UA" sz="3100" dirty="0">
                <a:solidFill>
                  <a:schemeClr val="accent1"/>
                </a:solidFill>
              </a:rPr>
              <a:t/>
            </a:r>
            <a:br>
              <a:rPr lang="uk-UA" sz="3100" dirty="0">
                <a:solidFill>
                  <a:schemeClr val="accent1"/>
                </a:solidFill>
              </a:rPr>
            </a:br>
            <a:endParaRPr lang="en-US" sz="31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2405</TotalTime>
  <Words>414</Words>
  <Application>Microsoft Office PowerPoint</Application>
  <PresentationFormat>Экран (4:3)</PresentationFormat>
  <Paragraphs>63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Управление качеством атмосферного воздуха в странах Восточного региона ЕИСП</vt:lpstr>
      <vt:lpstr>Управление качеством атмосферного воздуха в странах Восточного региона ЕИСП</vt:lpstr>
      <vt:lpstr>ОСНОВНАЯ ЦЕЛЬ ПРОЕКТА</vt:lpstr>
      <vt:lpstr>Цели проекта </vt:lpstr>
      <vt:lpstr>Ожидаемые результаты </vt:lpstr>
      <vt:lpstr>Этапы проекта (I)  </vt:lpstr>
      <vt:lpstr>Этапы проекта (II) </vt:lpstr>
      <vt:lpstr>Этапы проекта(III) </vt:lpstr>
      <vt:lpstr>  Бюджет  Максимальный доступный бюджет 200 тысяч ЕВРО.  Временные рамки  Предположительное время начала проекта 1 декабря 2012 г. Окончание проекта предполагается 1 мая 2014 г.  Оборудование В рамках данного проекта не предполагается закупка никакого оборудования.  </vt:lpstr>
      <vt:lpstr>Спасибо за внимание!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Nataliia</cp:lastModifiedBy>
  <cp:revision>228</cp:revision>
  <cp:lastPrinted>2012-05-11T11:26:43Z</cp:lastPrinted>
  <dcterms:created xsi:type="dcterms:W3CDTF">2011-10-12T15:30:18Z</dcterms:created>
  <dcterms:modified xsi:type="dcterms:W3CDTF">2012-09-20T10:36:49Z</dcterms:modified>
</cp:coreProperties>
</file>