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</p:sldMasterIdLst>
  <p:notesMasterIdLst>
    <p:notesMasterId r:id="rId18"/>
  </p:notesMasterIdLst>
  <p:handoutMasterIdLst>
    <p:handoutMasterId r:id="rId19"/>
  </p:handoutMasterIdLst>
  <p:sldIdLst>
    <p:sldId id="290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17C"/>
    <a:srgbClr val="004791"/>
    <a:srgbClr val="00478C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59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456CB86-403E-4F49-8A47-77CD145FEA9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2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Click to edit Master text styles</a:t>
            </a:r>
          </a:p>
          <a:p>
            <a:pPr lvl="1"/>
            <a:r>
              <a:rPr lang="nl-NL" noProof="0" smtClean="0"/>
              <a:t>Second level</a:t>
            </a:r>
          </a:p>
          <a:p>
            <a:pPr lvl="2"/>
            <a:r>
              <a:rPr lang="nl-NL" noProof="0" smtClean="0"/>
              <a:t>Third level</a:t>
            </a:r>
          </a:p>
          <a:p>
            <a:pPr lvl="3"/>
            <a:r>
              <a:rPr lang="nl-NL" noProof="0" smtClean="0"/>
              <a:t>Fourth level</a:t>
            </a:r>
          </a:p>
          <a:p>
            <a:pPr lvl="4"/>
            <a:r>
              <a:rPr lang="nl-NL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969F9C3-9C5C-4D19-91B2-7692271DC30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B3FA8F-2CF1-420F-998A-0F2C64E58CCC}" type="slidenum">
              <a:rPr lang="nl-NL" smtClean="0"/>
              <a:pPr/>
              <a:t>1</a:t>
            </a:fld>
            <a:endParaRPr lang="nl-NL" smtClean="0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9BF6EE-9FB2-4C25-BB9D-2589EC2DBE07}" type="slidenum">
              <a:rPr lang="nl-NL" smtClean="0"/>
              <a:pPr/>
              <a:t>15</a:t>
            </a:fld>
            <a:endParaRPr lang="nl-NL" smtClean="0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7AE5E-FBEA-44AF-B21C-9D0FE249CC4C}" type="slidenum">
              <a:rPr lang="nl-NL" smtClean="0"/>
              <a:pPr/>
              <a:t>16</a:t>
            </a:fld>
            <a:endParaRPr lang="nl-NL" smtClean="0"/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0B58F9-40F9-435F-8CDA-83A1360D31CD}" type="slidenum">
              <a:rPr lang="nl-NL" smtClean="0"/>
              <a:pPr/>
              <a:t>4</a:t>
            </a:fld>
            <a:endParaRPr lang="nl-NL" smtClean="0"/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0FC1EA-43FB-4E14-9201-DE6298AC82AD}" type="slidenum">
              <a:rPr lang="nl-NL" smtClean="0"/>
              <a:pPr/>
              <a:t>5</a:t>
            </a:fld>
            <a:endParaRPr lang="nl-NL" smtClean="0"/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E48FDB-805F-4398-AEC5-09DC4D925E0D}" type="slidenum">
              <a:rPr lang="nl-NL" smtClean="0"/>
              <a:pPr/>
              <a:t>6</a:t>
            </a:fld>
            <a:endParaRPr lang="nl-NL" smtClean="0"/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1FDC33-7F40-4358-BE49-63F58DCEE5FB}" type="slidenum">
              <a:rPr lang="nl-NL" smtClean="0"/>
              <a:pPr/>
              <a:t>9</a:t>
            </a:fld>
            <a:endParaRPr lang="nl-NL" smtClean="0"/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61D71F-36F7-4079-9590-C2C37C20D8F7}" type="slidenum">
              <a:rPr lang="nl-NL" smtClean="0"/>
              <a:pPr/>
              <a:t>10</a:t>
            </a:fld>
            <a:endParaRPr lang="nl-NL" smtClean="0"/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C0427F-1422-43BC-964F-111F4B3C9E38}" type="slidenum">
              <a:rPr lang="nl-NL" smtClean="0"/>
              <a:pPr/>
              <a:t>11</a:t>
            </a:fld>
            <a:endParaRPr lang="nl-NL" smtClean="0"/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82C2F1-AA88-4A9F-82EB-A0B0CAD7FDC7}" type="slidenum">
              <a:rPr lang="nl-NL" smtClean="0"/>
              <a:pPr/>
              <a:t>12</a:t>
            </a:fld>
            <a:endParaRPr lang="nl-NL" smtClean="0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7DF209-438F-43BA-B82B-7844670DD8A3}" type="slidenum">
              <a:rPr lang="nl-NL" smtClean="0"/>
              <a:pPr/>
              <a:t>14</a:t>
            </a:fld>
            <a:endParaRPr lang="nl-NL" smtClean="0"/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48" descr="balk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84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49" descr="bal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47800"/>
            <a:ext cx="78486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51" descr="Logo_EEA_with_bluetextright_ST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5943600"/>
            <a:ext cx="2414588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52" descr="emis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5924550"/>
            <a:ext cx="14017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3" name="Rectangle 1029"/>
          <p:cNvSpPr>
            <a:spLocks noGrp="1" noChangeArrowheads="1"/>
          </p:cNvSpPr>
          <p:nvPr>
            <p:ph type="ctrTitle"/>
          </p:nvPr>
        </p:nvSpPr>
        <p:spPr>
          <a:xfrm>
            <a:off x="838200" y="533400"/>
            <a:ext cx="7772400" cy="830263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9334" name="Rectangle 1030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057400"/>
            <a:ext cx="77724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COPERT 4 Training (3. Methodology)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3B64D-AA69-4BF9-B7C9-86469B6D59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xfrm>
            <a:off x="914400" y="6477000"/>
            <a:ext cx="1066800" cy="2873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2011-10-20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204788"/>
            <a:ext cx="1943100" cy="5662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04788"/>
            <a:ext cx="5676900" cy="5662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COPERT 4 Training (3. Methodology)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4D568-6D3A-438D-9021-43F27B10FA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xfrm>
            <a:off x="914400" y="6477000"/>
            <a:ext cx="1066800" cy="2873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2011-10-20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04788"/>
            <a:ext cx="7772400" cy="9382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676400"/>
            <a:ext cx="7772400" cy="41910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/>
              <a:t>COPERT 4 Training (2. Methodology)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BC633-F614-4EFA-BDA0-B71028036A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xfrm>
            <a:off x="914400" y="6477000"/>
            <a:ext cx="1066800" cy="287338"/>
          </a:xfrm>
        </p:spPr>
        <p:txBody>
          <a:bodyPr/>
          <a:lstStyle>
            <a:lvl1pPr>
              <a:defRPr sz="1200" smtClean="0">
                <a:latin typeface="+mj-lt"/>
              </a:defRPr>
            </a:lvl1pPr>
          </a:lstStyle>
          <a:p>
            <a:pPr>
              <a:defRPr/>
            </a:pPr>
            <a:r>
              <a:rPr lang="en-US"/>
              <a:t>2011-10-20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COPERT 4 Training (3. Methodology)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E8F11-CECD-49A1-BA98-6C3C908CAF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xfrm>
            <a:off x="914400" y="6477000"/>
            <a:ext cx="1066800" cy="2873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2011-10-20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COPERT 4 Training (3. Methodology)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4DEC3-0A61-4FA6-A43F-660EBDEC9E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xfrm>
            <a:off x="914400" y="6477000"/>
            <a:ext cx="1066800" cy="2873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2011-10-20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764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764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COPERT 4 Training (3. Methodology)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F78AE-0A1F-4D3D-ABE1-3A1ABC7015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xfrm>
            <a:off x="914400" y="6477000"/>
            <a:ext cx="1066800" cy="2873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2011-10-20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COPERT 4 Training (3. Methodology)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23FBA-4781-4F3E-99AF-2834BCCC86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half" idx="12"/>
          </p:nvPr>
        </p:nvSpPr>
        <p:spPr>
          <a:xfrm>
            <a:off x="914400" y="6477000"/>
            <a:ext cx="1066800" cy="2873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2011-10-20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COPERT 4 Training (3. Methodology)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87407-164F-461E-85AD-403ACAB0D7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2"/>
          </p:nvPr>
        </p:nvSpPr>
        <p:spPr>
          <a:xfrm>
            <a:off x="914400" y="6477000"/>
            <a:ext cx="1066800" cy="2873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2011-10-20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COPERT 4 Training (3. Methodology)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F85D5-71C7-433A-A03F-44FAA480EA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2"/>
          </p:nvPr>
        </p:nvSpPr>
        <p:spPr>
          <a:xfrm>
            <a:off x="914400" y="6477000"/>
            <a:ext cx="1066800" cy="2873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2011-10-20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COPERT 4 Training (3. Methodology)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D7E9B-4C1B-4824-8DA5-C5886AE619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xfrm>
            <a:off x="914400" y="6477000"/>
            <a:ext cx="1066800" cy="2873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2011-10-20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COPERT 4 Training (3. Methodology)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88FFA-312E-477D-A02A-A1E3A1F22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xfrm>
            <a:off x="914400" y="6477000"/>
            <a:ext cx="1066800" cy="2873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2011-10-20</a:t>
            </a:r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477000"/>
            <a:ext cx="37941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dirty="0" smtClean="0"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COPERT 4 Training (2. Methodology)</a:t>
            </a:r>
          </a:p>
        </p:txBody>
      </p:sp>
      <p:sp>
        <p:nvSpPr>
          <p:cNvPr id="9831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9800" y="64770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D8D27B8C-318D-4A4C-B242-4D3D5E610D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8" name="Picture 20" descr="balk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384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04788"/>
            <a:ext cx="77724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76400"/>
            <a:ext cx="777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031" name="Picture 22" descr="balk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2000" y="1219200"/>
            <a:ext cx="77866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3" descr="Logo_EEA_no_text_b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96200" y="6022975"/>
            <a:ext cx="8382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JRC logo img_col_00001670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875463" y="6308725"/>
            <a:ext cx="8096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27088" y="6453188"/>
            <a:ext cx="2133600" cy="293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rgbClr val="00817C"/>
                </a:solidFill>
                <a:latin typeface="+mj-lt"/>
              </a:defRPr>
            </a:lvl1pPr>
          </a:lstStyle>
          <a:p>
            <a:pPr>
              <a:defRPr/>
            </a:pPr>
            <a:fld id="{AB794452-C61D-4EA4-B766-1821E9F25BB7}" type="datetimeFigureOut">
              <a:rPr lang="el-GR"/>
              <a:pPr>
                <a:defRPr/>
              </a:pPr>
              <a:t>7/5/2012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ransition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wm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COPERT 4 Training</a:t>
            </a:r>
            <a:endParaRPr lang="el-GR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2. General Methodology</a:t>
            </a:r>
            <a:endParaRPr lang="el-GR" smtClean="0"/>
          </a:p>
        </p:txBody>
      </p:sp>
      <p:pic>
        <p:nvPicPr>
          <p:cNvPr id="4" name="Picture 6" descr="JRC logo img_col_000016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5084763"/>
            <a:ext cx="1512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/>
              <a:t>COPERT 4 Training (2. Methodology)</a:t>
            </a:r>
          </a:p>
        </p:txBody>
      </p:sp>
      <p:sp>
        <p:nvSpPr>
          <p:cNvPr id="3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7E09F-625A-49AA-AA30-1FD7F792C35B}" type="slidenum">
              <a:rPr lang="en-GB"/>
              <a:pPr>
                <a:defRPr/>
              </a:pPr>
              <a:t>10</a:t>
            </a:fld>
            <a:endParaRPr lang="en-GB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Pollutants - 2</a:t>
            </a:r>
            <a:endParaRPr lang="el-GR" smtClean="0"/>
          </a:p>
        </p:txBody>
      </p:sp>
      <p:graphicFrame>
        <p:nvGraphicFramePr>
          <p:cNvPr id="187395" name="Group 3"/>
          <p:cNvGraphicFramePr>
            <a:graphicFrameLocks noGrp="1"/>
          </p:cNvGraphicFramePr>
          <p:nvPr/>
        </p:nvGraphicFramePr>
        <p:xfrm>
          <a:off x="900113" y="2781300"/>
          <a:ext cx="3368675" cy="3017520"/>
        </p:xfrm>
        <a:graphic>
          <a:graphicData uri="http://schemas.openxmlformats.org/drawingml/2006/table">
            <a:tbl>
              <a:tblPr/>
              <a:tblGrid>
                <a:gridCol w="3368675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Group 3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Polycyclic aromatic hydrocarbons (PAHs) and persistent organic pollutants (POPs)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Polychlorinated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dibenzo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dioxins (PCDDs) and polychlorinated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dibenzo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furans (PCDFs)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7405" name="Group 13"/>
          <p:cNvGraphicFramePr>
            <a:graphicFrameLocks noGrp="1"/>
          </p:cNvGraphicFramePr>
          <p:nvPr/>
        </p:nvGraphicFramePr>
        <p:xfrm>
          <a:off x="5160963" y="2679700"/>
          <a:ext cx="3051175" cy="3169920"/>
        </p:xfrm>
        <a:graphic>
          <a:graphicData uri="http://schemas.openxmlformats.org/drawingml/2006/table">
            <a:tbl>
              <a:tblPr/>
              <a:tblGrid>
                <a:gridCol w="3051175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Group 4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Alkanes (C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2n+2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):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Alkenes (C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2n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):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Alkynes (C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2n-2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):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Aldehydes (C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2n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O)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Ketones (C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2n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O)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Cycloalkanes (C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2n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Aromatic compounds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87" name="Rectangle 33"/>
          <p:cNvSpPr>
            <a:spLocks noChangeArrowheads="1"/>
          </p:cNvSpPr>
          <p:nvPr/>
        </p:nvSpPr>
        <p:spPr bwMode="auto">
          <a:xfrm>
            <a:off x="684213" y="1628775"/>
            <a:ext cx="37957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003366"/>
                </a:solidFill>
                <a:latin typeface="Tahoma" pitchFamily="34" charset="0"/>
              </a:rPr>
              <a:t>Pollutants for which a simplified methodology is applied, mainly due to the absence of detailed data</a:t>
            </a:r>
            <a:endParaRPr lang="el-GR" sz="1800">
              <a:solidFill>
                <a:srgbClr val="003366"/>
              </a:solidFill>
              <a:latin typeface="Tahoma" pitchFamily="34" charset="0"/>
            </a:endParaRPr>
          </a:p>
        </p:txBody>
      </p:sp>
      <p:sp>
        <p:nvSpPr>
          <p:cNvPr id="23588" name="Rectangle 34"/>
          <p:cNvSpPr>
            <a:spLocks noChangeArrowheads="1"/>
          </p:cNvSpPr>
          <p:nvPr/>
        </p:nvSpPr>
        <p:spPr bwMode="auto">
          <a:xfrm>
            <a:off x="4427538" y="1773238"/>
            <a:ext cx="43418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003366"/>
                </a:solidFill>
                <a:latin typeface="Tahoma" pitchFamily="34" charset="0"/>
              </a:rPr>
              <a:t>Pollutants which are derived as a fraction of total NMVOC emissions. </a:t>
            </a:r>
            <a:endParaRPr lang="el-GR" sz="1800">
              <a:solidFill>
                <a:srgbClr val="003366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/>
              <a:t>COPERT 4 Training (2. Methodology)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F634D4-7F1F-4A1E-A7D5-BD9CDDE2FFD5}" type="slidenum">
              <a:rPr lang="en-GB"/>
              <a:pPr>
                <a:defRPr/>
              </a:pPr>
              <a:t>11</a:t>
            </a:fld>
            <a:endParaRPr lang="en-GB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General Concept for Exhaust Emissions/Consumption</a:t>
            </a:r>
            <a:endParaRPr lang="el-GR" sz="3600" dirty="0" smtClean="0"/>
          </a:p>
        </p:txBody>
      </p:sp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550" y="1268413"/>
            <a:ext cx="826452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4900613" y="2601913"/>
            <a:ext cx="3795712" cy="968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en-US">
                <a:solidFill>
                  <a:srgbClr val="FC3514"/>
                </a:solidFill>
                <a:latin typeface="Tahoma" pitchFamily="34" charset="0"/>
              </a:rPr>
              <a:t>E</a:t>
            </a:r>
            <a:r>
              <a:rPr lang="en-US" baseline="-25000">
                <a:solidFill>
                  <a:srgbClr val="FC3514"/>
                </a:solidFill>
                <a:latin typeface="Tahoma" pitchFamily="34" charset="0"/>
              </a:rPr>
              <a:t>HOT</a:t>
            </a:r>
            <a:r>
              <a:rPr lang="en-US">
                <a:solidFill>
                  <a:srgbClr val="FC3514"/>
                </a:solidFill>
                <a:latin typeface="Tahoma" pitchFamily="34" charset="0"/>
              </a:rPr>
              <a:t> [g/veh] =</a:t>
            </a:r>
            <a:br>
              <a:rPr lang="en-US">
                <a:solidFill>
                  <a:srgbClr val="FC3514"/>
                </a:solidFill>
                <a:latin typeface="Tahoma" pitchFamily="34" charset="0"/>
              </a:rPr>
            </a:br>
            <a:r>
              <a:rPr lang="en-US">
                <a:solidFill>
                  <a:srgbClr val="FC3514"/>
                </a:solidFill>
                <a:latin typeface="Tahoma" pitchFamily="34" charset="0"/>
              </a:rPr>
              <a:t> M [km] x EF</a:t>
            </a:r>
            <a:r>
              <a:rPr lang="en-US" baseline="-25000">
                <a:solidFill>
                  <a:srgbClr val="FC3514"/>
                </a:solidFill>
                <a:latin typeface="Tahoma" pitchFamily="34" charset="0"/>
              </a:rPr>
              <a:t>HOT</a:t>
            </a:r>
            <a:r>
              <a:rPr lang="en-US">
                <a:solidFill>
                  <a:srgbClr val="FC3514"/>
                </a:solidFill>
                <a:latin typeface="Tahoma" pitchFamily="34" charset="0"/>
              </a:rPr>
              <a:t> [g/km]</a:t>
            </a:r>
            <a:endParaRPr lang="el-GR">
              <a:solidFill>
                <a:srgbClr val="FC3514"/>
              </a:solidFill>
              <a:latin typeface="Tahoma" pitchFamily="34" charset="0"/>
            </a:endParaRPr>
          </a:p>
        </p:txBody>
      </p:sp>
      <p:sp>
        <p:nvSpPr>
          <p:cNvPr id="189445" name="Line 5"/>
          <p:cNvSpPr>
            <a:spLocks noChangeShapeType="1"/>
          </p:cNvSpPr>
          <p:nvPr/>
        </p:nvSpPr>
        <p:spPr bwMode="auto">
          <a:xfrm flipH="1">
            <a:off x="6680200" y="3556000"/>
            <a:ext cx="114300" cy="749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l-GR"/>
          </a:p>
        </p:txBody>
      </p:sp>
      <p:sp>
        <p:nvSpPr>
          <p:cNvPr id="189446" name="Rectangle 6"/>
          <p:cNvSpPr>
            <a:spLocks noChangeArrowheads="1"/>
          </p:cNvSpPr>
          <p:nvPr/>
        </p:nvSpPr>
        <p:spPr bwMode="auto">
          <a:xfrm>
            <a:off x="1598613" y="1331913"/>
            <a:ext cx="5853112" cy="968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en-US">
                <a:solidFill>
                  <a:srgbClr val="0000FF"/>
                </a:solidFill>
                <a:latin typeface="Tahoma" pitchFamily="34" charset="0"/>
              </a:rPr>
              <a:t>E</a:t>
            </a:r>
            <a:r>
              <a:rPr lang="en-US" baseline="-25000">
                <a:solidFill>
                  <a:srgbClr val="0000FF"/>
                </a:solidFill>
                <a:latin typeface="Tahoma" pitchFamily="34" charset="0"/>
              </a:rPr>
              <a:t>COLD</a:t>
            </a:r>
            <a:r>
              <a:rPr lang="en-US">
                <a:solidFill>
                  <a:srgbClr val="0000FF"/>
                </a:solidFill>
                <a:latin typeface="Tahoma" pitchFamily="34" charset="0"/>
              </a:rPr>
              <a:t> [g/veh] =</a:t>
            </a:r>
            <a:br>
              <a:rPr lang="en-US">
                <a:solidFill>
                  <a:srgbClr val="0000FF"/>
                </a:solidFill>
                <a:latin typeface="Tahoma" pitchFamily="34" charset="0"/>
              </a:rPr>
            </a:br>
            <a:r>
              <a:rPr lang="el-GR">
                <a:solidFill>
                  <a:srgbClr val="0000FF"/>
                </a:solidFill>
                <a:latin typeface="Tahoma" pitchFamily="34" charset="0"/>
              </a:rPr>
              <a:t>β</a:t>
            </a:r>
            <a:r>
              <a:rPr lang="en-US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en-US" sz="2200">
                <a:solidFill>
                  <a:srgbClr val="0000FF"/>
                </a:solidFill>
                <a:latin typeface="Tahoma" pitchFamily="34" charset="0"/>
              </a:rPr>
              <a:t>x</a:t>
            </a:r>
            <a:r>
              <a:rPr lang="en-US">
                <a:solidFill>
                  <a:srgbClr val="0000FF"/>
                </a:solidFill>
                <a:latin typeface="Tahoma" pitchFamily="34" charset="0"/>
              </a:rPr>
              <a:t> M [km] x EF</a:t>
            </a:r>
            <a:r>
              <a:rPr lang="en-US" baseline="-25000">
                <a:solidFill>
                  <a:srgbClr val="0000FF"/>
                </a:solidFill>
                <a:latin typeface="Tahoma" pitchFamily="34" charset="0"/>
              </a:rPr>
              <a:t>HOT</a:t>
            </a:r>
            <a:r>
              <a:rPr lang="en-US">
                <a:solidFill>
                  <a:srgbClr val="0000FF"/>
                </a:solidFill>
                <a:latin typeface="Tahoma" pitchFamily="34" charset="0"/>
              </a:rPr>
              <a:t> [g/km] </a:t>
            </a:r>
            <a:r>
              <a:rPr lang="en-US" sz="2200">
                <a:solidFill>
                  <a:srgbClr val="0000FF"/>
                </a:solidFill>
                <a:latin typeface="Tahoma" pitchFamily="34" charset="0"/>
              </a:rPr>
              <a:t>x (e</a:t>
            </a:r>
            <a:r>
              <a:rPr lang="en-US" sz="2200" baseline="-25000">
                <a:solidFill>
                  <a:srgbClr val="0000FF"/>
                </a:solidFill>
                <a:latin typeface="Tahoma" pitchFamily="34" charset="0"/>
              </a:rPr>
              <a:t>COLD</a:t>
            </a:r>
            <a:r>
              <a:rPr lang="en-US" sz="2200">
                <a:solidFill>
                  <a:srgbClr val="0000FF"/>
                </a:solidFill>
                <a:latin typeface="Tahoma" pitchFamily="34" charset="0"/>
              </a:rPr>
              <a:t>/e</a:t>
            </a:r>
            <a:r>
              <a:rPr lang="en-US" sz="2200" baseline="-25000">
                <a:solidFill>
                  <a:srgbClr val="0000FF"/>
                </a:solidFill>
                <a:latin typeface="Tahoma" pitchFamily="34" charset="0"/>
              </a:rPr>
              <a:t>HOT</a:t>
            </a:r>
            <a:r>
              <a:rPr lang="en-US" sz="2200">
                <a:solidFill>
                  <a:srgbClr val="0000FF"/>
                </a:solidFill>
                <a:latin typeface="Tahoma" pitchFamily="34" charset="0"/>
              </a:rPr>
              <a:t>-1)</a:t>
            </a:r>
            <a:endParaRPr lang="el-GR" sz="220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1065213" y="6091238"/>
            <a:ext cx="2106612" cy="530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el-GR">
                <a:solidFill>
                  <a:srgbClr val="003366"/>
                </a:solidFill>
                <a:latin typeface="Tahoma" pitchFamily="34" charset="0"/>
              </a:rPr>
              <a:t>β</a:t>
            </a:r>
            <a:r>
              <a:rPr lang="en-US">
                <a:solidFill>
                  <a:srgbClr val="003366"/>
                </a:solidFill>
                <a:latin typeface="Tahoma" pitchFamily="34" charset="0"/>
              </a:rPr>
              <a:t> </a:t>
            </a:r>
            <a:r>
              <a:rPr lang="en-US" sz="2200">
                <a:solidFill>
                  <a:srgbClr val="003366"/>
                </a:solidFill>
                <a:latin typeface="Tahoma" pitchFamily="34" charset="0"/>
              </a:rPr>
              <a:t>= l</a:t>
            </a:r>
            <a:r>
              <a:rPr lang="en-US" sz="2200" baseline="-25000">
                <a:solidFill>
                  <a:srgbClr val="003366"/>
                </a:solidFill>
                <a:latin typeface="Tahoma" pitchFamily="34" charset="0"/>
              </a:rPr>
              <a:t>COLD</a:t>
            </a:r>
            <a:r>
              <a:rPr lang="en-US" sz="2200">
                <a:solidFill>
                  <a:srgbClr val="003366"/>
                </a:solidFill>
                <a:latin typeface="Tahoma" pitchFamily="34" charset="0"/>
              </a:rPr>
              <a:t>/l</a:t>
            </a:r>
            <a:r>
              <a:rPr lang="en-US" sz="2200" baseline="-25000">
                <a:solidFill>
                  <a:srgbClr val="003366"/>
                </a:solidFill>
                <a:latin typeface="Tahoma" pitchFamily="34" charset="0"/>
              </a:rPr>
              <a:t>TOTAL</a:t>
            </a:r>
            <a:endParaRPr lang="el-GR" sz="2200" baseline="-25000">
              <a:solidFill>
                <a:srgbClr val="003366"/>
              </a:solidFill>
              <a:latin typeface="Tahoma" pitchFamily="34" charset="0"/>
            </a:endParaRPr>
          </a:p>
        </p:txBody>
      </p:sp>
      <p:sp>
        <p:nvSpPr>
          <p:cNvPr id="189448" name="Line 8"/>
          <p:cNvSpPr>
            <a:spLocks noChangeShapeType="1"/>
          </p:cNvSpPr>
          <p:nvPr/>
        </p:nvSpPr>
        <p:spPr bwMode="auto">
          <a:xfrm flipH="1">
            <a:off x="2489200" y="2387600"/>
            <a:ext cx="863600" cy="9525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4" grpId="0" animBg="1"/>
      <p:bldP spid="189445" grpId="0" animBg="1"/>
      <p:bldP spid="189446" grpId="0" animBg="1"/>
      <p:bldP spid="189447" grpId="0" animBg="1"/>
      <p:bldP spid="1894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/>
              <a:t>COPERT 4 Training (2. Methodology)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2D3470-C9EB-4901-A255-CBF05E7622C7}" type="slidenum">
              <a:rPr lang="en-GB"/>
              <a:pPr>
                <a:defRPr/>
              </a:pPr>
              <a:t>12</a:t>
            </a:fld>
            <a:endParaRPr lang="en-GB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What are exhaust emissions dependent on?</a:t>
            </a:r>
            <a:endParaRPr lang="el-GR" sz="3600" dirty="0" smtClean="0"/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Activity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Number of vehicles [veh.]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Distance travelled [km/period of inventory]</a:t>
            </a:r>
          </a:p>
          <a:p>
            <a:pPr lvl="1"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Hot Emissions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Technology / Emission Standard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Mean travelling speed [km/h]</a:t>
            </a:r>
          </a:p>
          <a:p>
            <a:pPr lvl="1"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Cold Emissions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Technology / Emission Standard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Mean travelling speed [km/h]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Ambient temperature [Celsius]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Mean trip distance [km]</a:t>
            </a:r>
            <a:endParaRPr lang="el-GR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/>
              <a:t>COPERT 4 Training (2. Methodology)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35B7E60-B9C2-4979-8AC4-A4C5F3B4DD5B}" type="slidenum">
              <a:rPr lang="en-GB"/>
              <a:pPr>
                <a:defRPr/>
              </a:pPr>
              <a:t>13</a:t>
            </a:fld>
            <a:endParaRPr lang="en-GB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solidFill>
                  <a:srgbClr val="003366"/>
                </a:solidFill>
              </a:rPr>
              <a:t>Methodology: Total Emissions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GB" sz="2800" smtClean="0"/>
              <a:t>Total Exhaust Emissions:  	</a:t>
            </a:r>
            <a:r>
              <a:rPr lang="en-GB" sz="2000" smtClean="0">
                <a:cs typeface="Times New Roman" pitchFamily="18" charset="0"/>
              </a:rPr>
              <a:t>E</a:t>
            </a:r>
            <a:r>
              <a:rPr lang="en-GB" sz="2000" baseline="-30000" smtClean="0">
                <a:cs typeface="Times New Roman" pitchFamily="18" charset="0"/>
              </a:rPr>
              <a:t>EXH</a:t>
            </a:r>
            <a:r>
              <a:rPr lang="en-GB" sz="2000" smtClean="0">
                <a:cs typeface="Times New Roman" pitchFamily="18" charset="0"/>
              </a:rPr>
              <a:t> = E</a:t>
            </a:r>
            <a:r>
              <a:rPr lang="en-GB" sz="2000" baseline="-30000" smtClean="0">
                <a:cs typeface="Times New Roman" pitchFamily="18" charset="0"/>
              </a:rPr>
              <a:t>HOT</a:t>
            </a:r>
            <a:r>
              <a:rPr lang="en-GB" sz="2000" smtClean="0">
                <a:cs typeface="Times New Roman" pitchFamily="18" charset="0"/>
              </a:rPr>
              <a:t> + E</a:t>
            </a:r>
            <a:r>
              <a:rPr lang="en-GB" sz="2000" baseline="-30000" smtClean="0">
                <a:cs typeface="Times New Roman" pitchFamily="18" charset="0"/>
              </a:rPr>
              <a:t>COLD</a:t>
            </a:r>
          </a:p>
          <a:p>
            <a:pPr lvl="1" eaLnBrk="1" hangingPunct="1">
              <a:lnSpc>
                <a:spcPct val="12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GB" sz="1600" smtClean="0"/>
              <a:t>Hot (stabilized engine temperature): 	</a:t>
            </a:r>
            <a:r>
              <a:rPr lang="en-US" sz="1600" smtClean="0"/>
              <a:t>E</a:t>
            </a:r>
            <a:r>
              <a:rPr lang="en-US" sz="1600" baseline="-25000" smtClean="0"/>
              <a:t>HOT</a:t>
            </a:r>
            <a:r>
              <a:rPr lang="en-US" sz="1600" smtClean="0"/>
              <a:t> = N </a:t>
            </a:r>
            <a:r>
              <a:rPr lang="en-US" sz="1600" smtClean="0">
                <a:latin typeface="Tahoma" pitchFamily="34" charset="0"/>
                <a:cs typeface="Tahoma" pitchFamily="34" charset="0"/>
              </a:rPr>
              <a:t>·</a:t>
            </a:r>
            <a:r>
              <a:rPr lang="en-US" sz="1600" smtClean="0"/>
              <a:t> M </a:t>
            </a:r>
            <a:r>
              <a:rPr lang="en-US" sz="1600" smtClean="0">
                <a:latin typeface="Tahoma" pitchFamily="34" charset="0"/>
                <a:cs typeface="Tahoma" pitchFamily="34" charset="0"/>
              </a:rPr>
              <a:t>·</a:t>
            </a:r>
            <a:r>
              <a:rPr lang="en-US" sz="1600" smtClean="0"/>
              <a:t> e</a:t>
            </a:r>
            <a:r>
              <a:rPr lang="en-US" sz="1600" baseline="-25000" smtClean="0"/>
              <a:t>HOT</a:t>
            </a:r>
          </a:p>
          <a:p>
            <a:pPr lvl="1" eaLnBrk="1" hangingPunct="1">
              <a:lnSpc>
                <a:spcPct val="12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GB" sz="1600" smtClean="0"/>
              <a:t>Cold-start emissions: 		</a:t>
            </a:r>
            <a:r>
              <a:rPr lang="en-US" sz="1600" smtClean="0"/>
              <a:t>E</a:t>
            </a:r>
            <a:r>
              <a:rPr lang="en-US" sz="1600" baseline="-25000" smtClean="0"/>
              <a:t>COLD</a:t>
            </a:r>
            <a:r>
              <a:rPr lang="en-US" sz="1600" smtClean="0"/>
              <a:t> = </a:t>
            </a:r>
            <a:r>
              <a:rPr lang="en-US" sz="1600" smtClean="0">
                <a:sym typeface="Symbol" pitchFamily="18" charset="2"/>
              </a:rPr>
              <a:t></a:t>
            </a:r>
            <a:r>
              <a:rPr lang="en-US" sz="1600" smtClean="0"/>
              <a:t> </a:t>
            </a:r>
            <a:r>
              <a:rPr lang="en-US" sz="1600" smtClean="0">
                <a:latin typeface="Tahoma" pitchFamily="34" charset="0"/>
                <a:cs typeface="Tahoma" pitchFamily="34" charset="0"/>
              </a:rPr>
              <a:t>·</a:t>
            </a:r>
            <a:r>
              <a:rPr lang="en-US" sz="1600" smtClean="0"/>
              <a:t> N </a:t>
            </a:r>
            <a:r>
              <a:rPr lang="en-US" sz="1600" smtClean="0">
                <a:latin typeface="Tahoma" pitchFamily="34" charset="0"/>
                <a:cs typeface="Tahoma" pitchFamily="34" charset="0"/>
              </a:rPr>
              <a:t>·</a:t>
            </a:r>
            <a:r>
              <a:rPr lang="en-US" sz="1600" smtClean="0"/>
              <a:t> M </a:t>
            </a:r>
            <a:r>
              <a:rPr lang="en-US" sz="1600" smtClean="0">
                <a:latin typeface="Tahoma" pitchFamily="34" charset="0"/>
                <a:cs typeface="Tahoma" pitchFamily="34" charset="0"/>
              </a:rPr>
              <a:t>·</a:t>
            </a:r>
            <a:r>
              <a:rPr lang="en-US" sz="1600" baseline="30000" smtClean="0"/>
              <a:t> </a:t>
            </a:r>
            <a:r>
              <a:rPr lang="en-US" sz="1600" smtClean="0"/>
              <a:t>e</a:t>
            </a:r>
            <a:r>
              <a:rPr lang="en-US" sz="1600" baseline="-25000" smtClean="0"/>
              <a:t>HOT</a:t>
            </a:r>
            <a:r>
              <a:rPr lang="en-US" sz="1600" smtClean="0"/>
              <a:t> </a:t>
            </a:r>
            <a:r>
              <a:rPr lang="en-US" sz="1600" smtClean="0">
                <a:latin typeface="Tahoma" pitchFamily="34" charset="0"/>
                <a:cs typeface="Tahoma" pitchFamily="34" charset="0"/>
              </a:rPr>
              <a:t>·</a:t>
            </a:r>
            <a:r>
              <a:rPr lang="en-US" sz="1600" smtClean="0"/>
              <a:t> (e</a:t>
            </a:r>
            <a:r>
              <a:rPr lang="en-US" sz="1600" baseline="30000" smtClean="0"/>
              <a:t>COLD</a:t>
            </a:r>
            <a:r>
              <a:rPr lang="en-US" sz="1600" smtClean="0"/>
              <a:t>/e</a:t>
            </a:r>
            <a:r>
              <a:rPr lang="en-US" sz="1600" baseline="30000" smtClean="0"/>
              <a:t>HOT</a:t>
            </a:r>
            <a:r>
              <a:rPr lang="en-US" sz="1600" smtClean="0"/>
              <a:t>-1)</a:t>
            </a:r>
            <a:endParaRPr lang="en-GB" sz="1600" smtClean="0"/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spcAft>
                <a:spcPct val="50000"/>
              </a:spcAft>
            </a:pPr>
            <a:endParaRPr lang="en-GB" sz="2000" smtClean="0"/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GB" sz="2800" smtClean="0"/>
              <a:t>Non-Exhaust Emissions</a:t>
            </a:r>
          </a:p>
          <a:p>
            <a:pPr lvl="1" eaLnBrk="1" hangingPunct="1">
              <a:lnSpc>
                <a:spcPct val="12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GB" sz="1600" smtClean="0"/>
              <a:t>NMVOC from Fuel Evaporation:	</a:t>
            </a:r>
            <a:r>
              <a:rPr lang="en-US" sz="1600" smtClean="0"/>
              <a:t>E</a:t>
            </a:r>
            <a:r>
              <a:rPr lang="en-US" sz="1600" baseline="-25000" smtClean="0"/>
              <a:t>EVAP</a:t>
            </a:r>
            <a:r>
              <a:rPr lang="en-US" sz="1600" smtClean="0"/>
              <a:t> = E</a:t>
            </a:r>
            <a:r>
              <a:rPr lang="en-US" sz="1600" baseline="-25000" smtClean="0"/>
              <a:t>DIURNAL</a:t>
            </a:r>
            <a:r>
              <a:rPr lang="en-US" sz="1600" smtClean="0"/>
              <a:t> + E</a:t>
            </a:r>
            <a:r>
              <a:rPr lang="en-US" sz="1600" baseline="-25000" smtClean="0"/>
              <a:t>SOAK</a:t>
            </a:r>
            <a:r>
              <a:rPr lang="en-US" sz="1600" smtClean="0"/>
              <a:t> + E</a:t>
            </a:r>
            <a:r>
              <a:rPr lang="en-US" sz="1600" baseline="-25000" smtClean="0"/>
              <a:t>RUNNING</a:t>
            </a:r>
          </a:p>
          <a:p>
            <a:pPr lvl="1" eaLnBrk="1" hangingPunct="1">
              <a:lnSpc>
                <a:spcPct val="12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sz="1600" smtClean="0"/>
              <a:t>PM from tyre and brake attrition: 	E</a:t>
            </a:r>
            <a:r>
              <a:rPr lang="en-US" sz="1600" baseline="-25000" smtClean="0"/>
              <a:t>HOT</a:t>
            </a:r>
            <a:r>
              <a:rPr lang="en-US" sz="1600" smtClean="0"/>
              <a:t> = N </a:t>
            </a:r>
            <a:r>
              <a:rPr lang="en-US" sz="1600" smtClean="0">
                <a:latin typeface="Tahoma" pitchFamily="34" charset="0"/>
                <a:cs typeface="Tahoma" pitchFamily="34" charset="0"/>
              </a:rPr>
              <a:t>·</a:t>
            </a:r>
            <a:r>
              <a:rPr lang="en-US" sz="1600" smtClean="0"/>
              <a:t> M </a:t>
            </a:r>
            <a:r>
              <a:rPr lang="en-US" sz="1600" smtClean="0">
                <a:latin typeface="Tahoma" pitchFamily="34" charset="0"/>
                <a:cs typeface="Tahoma" pitchFamily="34" charset="0"/>
              </a:rPr>
              <a:t>·</a:t>
            </a:r>
            <a:r>
              <a:rPr lang="en-US" sz="1600" smtClean="0"/>
              <a:t> e</a:t>
            </a:r>
            <a:r>
              <a:rPr lang="en-US" sz="1600" baseline="-25000" smtClean="0"/>
              <a:t>PM</a:t>
            </a:r>
            <a:endParaRPr lang="en-GB" sz="1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93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/>
              <a:t>COPERT 4 Training (2. Methodology)</a:t>
            </a:r>
          </a:p>
        </p:txBody>
      </p:sp>
      <p:sp>
        <p:nvSpPr>
          <p:cNvPr id="3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F917F1-1DA0-4E42-9195-AC860E4664C3}" type="slidenum">
              <a:rPr lang="en-GB"/>
              <a:pPr>
                <a:defRPr/>
              </a:pPr>
              <a:t>14</a:t>
            </a:fld>
            <a:endParaRPr lang="en-GB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Non-exhaust emissions (evaporation)</a:t>
            </a:r>
            <a:endParaRPr lang="el-GR" sz="3600" dirty="0" smtClean="0"/>
          </a:p>
        </p:txBody>
      </p:sp>
      <p:sp>
        <p:nvSpPr>
          <p:cNvPr id="27653" name="Rectangle 3"/>
          <p:cNvSpPr>
            <a:spLocks noChangeArrowheads="1"/>
          </p:cNvSpPr>
          <p:nvPr/>
        </p:nvSpPr>
        <p:spPr bwMode="auto">
          <a:xfrm>
            <a:off x="5232400" y="3111500"/>
            <a:ext cx="1828800" cy="8509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54" name="Rectangle 4"/>
          <p:cNvSpPr>
            <a:spLocks noChangeArrowheads="1"/>
          </p:cNvSpPr>
          <p:nvPr/>
        </p:nvSpPr>
        <p:spPr bwMode="auto">
          <a:xfrm>
            <a:off x="6413500" y="2501900"/>
            <a:ext cx="190500" cy="6096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55" name="Rectangle 5"/>
          <p:cNvSpPr>
            <a:spLocks noChangeArrowheads="1"/>
          </p:cNvSpPr>
          <p:nvPr/>
        </p:nvSpPr>
        <p:spPr bwMode="auto">
          <a:xfrm>
            <a:off x="6223000" y="1790700"/>
            <a:ext cx="609600" cy="7112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56" name="Rectangle 6"/>
          <p:cNvSpPr>
            <a:spLocks noChangeArrowheads="1"/>
          </p:cNvSpPr>
          <p:nvPr/>
        </p:nvSpPr>
        <p:spPr bwMode="auto">
          <a:xfrm>
            <a:off x="6832600" y="1866900"/>
            <a:ext cx="685800" cy="1524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57" name="Rectangle 7"/>
          <p:cNvSpPr>
            <a:spLocks noChangeArrowheads="1"/>
          </p:cNvSpPr>
          <p:nvPr/>
        </p:nvSpPr>
        <p:spPr bwMode="auto">
          <a:xfrm>
            <a:off x="3530600" y="3657600"/>
            <a:ext cx="1701800" cy="76200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58" name="Rectangle 8"/>
          <p:cNvSpPr>
            <a:spLocks noChangeArrowheads="1"/>
          </p:cNvSpPr>
          <p:nvPr/>
        </p:nvSpPr>
        <p:spPr bwMode="auto">
          <a:xfrm>
            <a:off x="952500" y="2565400"/>
            <a:ext cx="1333500" cy="12319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59" name="Rectangle 9"/>
          <p:cNvSpPr>
            <a:spLocks noChangeArrowheads="1"/>
          </p:cNvSpPr>
          <p:nvPr/>
        </p:nvSpPr>
        <p:spPr bwMode="auto">
          <a:xfrm>
            <a:off x="2286000" y="3270250"/>
            <a:ext cx="901700" cy="436563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60" name="Rectangle 10"/>
          <p:cNvSpPr>
            <a:spLocks noChangeArrowheads="1"/>
          </p:cNvSpPr>
          <p:nvPr/>
        </p:nvSpPr>
        <p:spPr bwMode="auto">
          <a:xfrm rot="-5400000">
            <a:off x="2794000" y="2921000"/>
            <a:ext cx="1549400" cy="76200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61" name="Rectangle 11"/>
          <p:cNvSpPr>
            <a:spLocks noChangeArrowheads="1"/>
          </p:cNvSpPr>
          <p:nvPr/>
        </p:nvSpPr>
        <p:spPr bwMode="auto">
          <a:xfrm>
            <a:off x="1905000" y="2184400"/>
            <a:ext cx="1701800" cy="76200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62" name="Rectangle 12"/>
          <p:cNvSpPr>
            <a:spLocks noChangeArrowheads="1"/>
          </p:cNvSpPr>
          <p:nvPr/>
        </p:nvSpPr>
        <p:spPr bwMode="auto">
          <a:xfrm rot="-5400000">
            <a:off x="1752600" y="2336800"/>
            <a:ext cx="381000" cy="76200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63" name="Rectangle 13"/>
          <p:cNvSpPr>
            <a:spLocks noChangeArrowheads="1"/>
          </p:cNvSpPr>
          <p:nvPr/>
        </p:nvSpPr>
        <p:spPr bwMode="auto">
          <a:xfrm>
            <a:off x="1300163" y="3994150"/>
            <a:ext cx="1249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003366"/>
                </a:solidFill>
                <a:latin typeface="Tahoma" pitchFamily="34" charset="0"/>
              </a:rPr>
              <a:t>Engine</a:t>
            </a:r>
            <a:endParaRPr lang="el-GR" sz="1800">
              <a:solidFill>
                <a:srgbClr val="003366"/>
              </a:solidFill>
              <a:latin typeface="Tahoma" pitchFamily="34" charset="0"/>
            </a:endParaRPr>
          </a:p>
        </p:txBody>
      </p:sp>
      <p:sp>
        <p:nvSpPr>
          <p:cNvPr id="27664" name="Rectangle 14"/>
          <p:cNvSpPr>
            <a:spLocks noChangeArrowheads="1"/>
          </p:cNvSpPr>
          <p:nvPr/>
        </p:nvSpPr>
        <p:spPr bwMode="auto">
          <a:xfrm>
            <a:off x="5554663" y="4057650"/>
            <a:ext cx="1249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003366"/>
                </a:solidFill>
                <a:latin typeface="Tahoma" pitchFamily="34" charset="0"/>
              </a:rPr>
              <a:t>Fuel Tank</a:t>
            </a:r>
            <a:endParaRPr lang="el-GR" sz="1800">
              <a:solidFill>
                <a:srgbClr val="003366"/>
              </a:solidFill>
              <a:latin typeface="Tahoma" pitchFamily="34" charset="0"/>
            </a:endParaRPr>
          </a:p>
        </p:txBody>
      </p:sp>
      <p:sp>
        <p:nvSpPr>
          <p:cNvPr id="27665" name="Rectangle 15"/>
          <p:cNvSpPr>
            <a:spLocks noChangeArrowheads="1"/>
          </p:cNvSpPr>
          <p:nvPr/>
        </p:nvSpPr>
        <p:spPr bwMode="auto">
          <a:xfrm>
            <a:off x="3770313" y="2549525"/>
            <a:ext cx="1249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003366"/>
                </a:solidFill>
                <a:latin typeface="Tahoma" pitchFamily="34" charset="0"/>
              </a:rPr>
              <a:t>Fuel Line</a:t>
            </a:r>
            <a:endParaRPr lang="el-GR" sz="1800">
              <a:solidFill>
                <a:srgbClr val="003366"/>
              </a:solidFill>
              <a:latin typeface="Tahoma" pitchFamily="34" charset="0"/>
            </a:endParaRPr>
          </a:p>
        </p:txBody>
      </p:sp>
      <p:sp>
        <p:nvSpPr>
          <p:cNvPr id="27666" name="Rectangle 16"/>
          <p:cNvSpPr>
            <a:spLocks noChangeArrowheads="1"/>
          </p:cNvSpPr>
          <p:nvPr/>
        </p:nvSpPr>
        <p:spPr bwMode="auto">
          <a:xfrm>
            <a:off x="4938713" y="1927225"/>
            <a:ext cx="1249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003366"/>
                </a:solidFill>
                <a:latin typeface="Tahoma" pitchFamily="34" charset="0"/>
              </a:rPr>
              <a:t>Canister</a:t>
            </a:r>
            <a:endParaRPr lang="el-GR" sz="1800">
              <a:solidFill>
                <a:srgbClr val="003366"/>
              </a:solidFill>
              <a:latin typeface="Tahoma" pitchFamily="34" charset="0"/>
            </a:endParaRPr>
          </a:p>
        </p:txBody>
      </p:sp>
      <p:sp>
        <p:nvSpPr>
          <p:cNvPr id="27667" name="Rectangle 17"/>
          <p:cNvSpPr>
            <a:spLocks noChangeArrowheads="1"/>
          </p:cNvSpPr>
          <p:nvPr/>
        </p:nvSpPr>
        <p:spPr bwMode="auto">
          <a:xfrm>
            <a:off x="5237163" y="3521075"/>
            <a:ext cx="1816100" cy="433388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68" name="Rectangle 18"/>
          <p:cNvSpPr>
            <a:spLocks noChangeArrowheads="1"/>
          </p:cNvSpPr>
          <p:nvPr/>
        </p:nvSpPr>
        <p:spPr bwMode="auto">
          <a:xfrm>
            <a:off x="5238750" y="3127375"/>
            <a:ext cx="1816100" cy="390525"/>
          </a:xfrm>
          <a:prstGeom prst="rect">
            <a:avLst/>
          </a:prstGeom>
          <a:solidFill>
            <a:srgbClr val="CCFF99"/>
          </a:solidFill>
          <a:ln w="9525">
            <a:solidFill>
              <a:srgbClr val="CC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69" name="Rectangle 19"/>
          <p:cNvSpPr>
            <a:spLocks noChangeArrowheads="1"/>
          </p:cNvSpPr>
          <p:nvPr/>
        </p:nvSpPr>
        <p:spPr bwMode="auto">
          <a:xfrm>
            <a:off x="6165850" y="3635375"/>
            <a:ext cx="854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3366"/>
                </a:solidFill>
                <a:latin typeface="Tahoma" pitchFamily="34" charset="0"/>
              </a:rPr>
              <a:t>Liquid</a:t>
            </a:r>
            <a:endParaRPr lang="el-GR" sz="1400">
              <a:solidFill>
                <a:srgbClr val="003366"/>
              </a:solidFill>
              <a:latin typeface="Tahoma" pitchFamily="34" charset="0"/>
            </a:endParaRPr>
          </a:p>
        </p:txBody>
      </p:sp>
      <p:sp>
        <p:nvSpPr>
          <p:cNvPr id="27670" name="Rectangle 20"/>
          <p:cNvSpPr>
            <a:spLocks noChangeArrowheads="1"/>
          </p:cNvSpPr>
          <p:nvPr/>
        </p:nvSpPr>
        <p:spPr bwMode="auto">
          <a:xfrm>
            <a:off x="6205538" y="3113088"/>
            <a:ext cx="854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3366"/>
                </a:solidFill>
                <a:latin typeface="Tahoma" pitchFamily="34" charset="0"/>
              </a:rPr>
              <a:t>Vapour</a:t>
            </a:r>
            <a:endParaRPr lang="el-GR" sz="1400">
              <a:solidFill>
                <a:srgbClr val="003366"/>
              </a:solidFill>
              <a:latin typeface="Tahoma" pitchFamily="34" charset="0"/>
            </a:endParaRPr>
          </a:p>
        </p:txBody>
      </p:sp>
      <p:sp>
        <p:nvSpPr>
          <p:cNvPr id="27671" name="Rectangle 21"/>
          <p:cNvSpPr>
            <a:spLocks noChangeArrowheads="1"/>
          </p:cNvSpPr>
          <p:nvPr/>
        </p:nvSpPr>
        <p:spPr bwMode="auto">
          <a:xfrm>
            <a:off x="6416675" y="2505075"/>
            <a:ext cx="163513" cy="623888"/>
          </a:xfrm>
          <a:prstGeom prst="rect">
            <a:avLst/>
          </a:prstGeom>
          <a:solidFill>
            <a:srgbClr val="CCFF99"/>
          </a:solidFill>
          <a:ln w="9525">
            <a:solidFill>
              <a:srgbClr val="CC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72" name="Rectangle 22"/>
          <p:cNvSpPr>
            <a:spLocks noChangeArrowheads="1"/>
          </p:cNvSpPr>
          <p:nvPr/>
        </p:nvSpPr>
        <p:spPr bwMode="auto">
          <a:xfrm>
            <a:off x="7178675" y="2090738"/>
            <a:ext cx="1249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003366"/>
                </a:solidFill>
                <a:latin typeface="Tahoma" pitchFamily="34" charset="0"/>
              </a:rPr>
              <a:t>Vent</a:t>
            </a:r>
            <a:endParaRPr lang="el-GR" sz="1800">
              <a:solidFill>
                <a:srgbClr val="003366"/>
              </a:solidFill>
              <a:latin typeface="Tahoma" pitchFamily="34" charset="0"/>
            </a:endParaRPr>
          </a:p>
        </p:txBody>
      </p:sp>
      <p:sp>
        <p:nvSpPr>
          <p:cNvPr id="194583" name="Line 23"/>
          <p:cNvSpPr>
            <a:spLocks noChangeShapeType="1"/>
          </p:cNvSpPr>
          <p:nvPr/>
        </p:nvSpPr>
        <p:spPr bwMode="auto">
          <a:xfrm>
            <a:off x="7416800" y="1949450"/>
            <a:ext cx="5810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l-GR"/>
          </a:p>
        </p:txBody>
      </p:sp>
      <p:sp>
        <p:nvSpPr>
          <p:cNvPr id="194584" name="Rectangle 24"/>
          <p:cNvSpPr>
            <a:spLocks noChangeArrowheads="1"/>
          </p:cNvSpPr>
          <p:nvPr/>
        </p:nvSpPr>
        <p:spPr bwMode="auto">
          <a:xfrm>
            <a:off x="6732588" y="1484313"/>
            <a:ext cx="1963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FF0000"/>
                </a:solidFill>
                <a:latin typeface="Tahoma" pitchFamily="34" charset="0"/>
              </a:rPr>
              <a:t>Breathing Losses</a:t>
            </a:r>
            <a:endParaRPr lang="el-GR" sz="180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94585" name="Freeform 25"/>
          <p:cNvSpPr>
            <a:spLocks/>
          </p:cNvSpPr>
          <p:nvPr/>
        </p:nvSpPr>
        <p:spPr bwMode="auto">
          <a:xfrm>
            <a:off x="4959350" y="3692525"/>
            <a:ext cx="628650" cy="639763"/>
          </a:xfrm>
          <a:custGeom>
            <a:avLst/>
            <a:gdLst>
              <a:gd name="T0" fmla="*/ 628650 w 396"/>
              <a:gd name="T1" fmla="*/ 0 h 403"/>
              <a:gd name="T2" fmla="*/ 361950 w 396"/>
              <a:gd name="T3" fmla="*/ 76200 h 403"/>
              <a:gd name="T4" fmla="*/ 304800 w 396"/>
              <a:gd name="T5" fmla="*/ 209550 h 403"/>
              <a:gd name="T6" fmla="*/ 180975 w 396"/>
              <a:gd name="T7" fmla="*/ 571500 h 403"/>
              <a:gd name="T8" fmla="*/ 76200 w 396"/>
              <a:gd name="T9" fmla="*/ 619125 h 403"/>
              <a:gd name="T10" fmla="*/ 0 w 396"/>
              <a:gd name="T11" fmla="*/ 638175 h 40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96"/>
              <a:gd name="T19" fmla="*/ 0 h 403"/>
              <a:gd name="T20" fmla="*/ 396 w 396"/>
              <a:gd name="T21" fmla="*/ 403 h 40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96" h="403">
                <a:moveTo>
                  <a:pt x="396" y="0"/>
                </a:moveTo>
                <a:cubicBezTo>
                  <a:pt x="311" y="5"/>
                  <a:pt x="289" y="7"/>
                  <a:pt x="228" y="48"/>
                </a:cubicBezTo>
                <a:cubicBezTo>
                  <a:pt x="218" y="77"/>
                  <a:pt x="202" y="102"/>
                  <a:pt x="192" y="132"/>
                </a:cubicBezTo>
                <a:cubicBezTo>
                  <a:pt x="171" y="195"/>
                  <a:pt x="173" y="321"/>
                  <a:pt x="114" y="360"/>
                </a:cubicBezTo>
                <a:cubicBezTo>
                  <a:pt x="94" y="373"/>
                  <a:pt x="71" y="382"/>
                  <a:pt x="48" y="390"/>
                </a:cubicBezTo>
                <a:cubicBezTo>
                  <a:pt x="8" y="403"/>
                  <a:pt x="25" y="402"/>
                  <a:pt x="0" y="402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/>
            <a:tailEnd type="triangle" w="lg" len="lg"/>
          </a:ln>
        </p:spPr>
        <p:txBody>
          <a:bodyPr/>
          <a:lstStyle/>
          <a:p>
            <a:endParaRPr lang="el-GR"/>
          </a:p>
        </p:txBody>
      </p:sp>
      <p:sp>
        <p:nvSpPr>
          <p:cNvPr id="194586" name="Freeform 26"/>
          <p:cNvSpPr>
            <a:spLocks/>
          </p:cNvSpPr>
          <p:nvPr/>
        </p:nvSpPr>
        <p:spPr bwMode="auto">
          <a:xfrm>
            <a:off x="3663950" y="3676650"/>
            <a:ext cx="561975" cy="625475"/>
          </a:xfrm>
          <a:custGeom>
            <a:avLst/>
            <a:gdLst>
              <a:gd name="T0" fmla="*/ 0 w 354"/>
              <a:gd name="T1" fmla="*/ 44450 h 394"/>
              <a:gd name="T2" fmla="*/ 190500 w 354"/>
              <a:gd name="T3" fmla="*/ 25400 h 394"/>
              <a:gd name="T4" fmla="*/ 276225 w 354"/>
              <a:gd name="T5" fmla="*/ 101600 h 394"/>
              <a:gd name="T6" fmla="*/ 419100 w 354"/>
              <a:gd name="T7" fmla="*/ 454025 h 394"/>
              <a:gd name="T8" fmla="*/ 485775 w 354"/>
              <a:gd name="T9" fmla="*/ 558800 h 394"/>
              <a:gd name="T10" fmla="*/ 504825 w 354"/>
              <a:gd name="T11" fmla="*/ 587375 h 394"/>
              <a:gd name="T12" fmla="*/ 561975 w 354"/>
              <a:gd name="T13" fmla="*/ 625475 h 3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4"/>
              <a:gd name="T22" fmla="*/ 0 h 394"/>
              <a:gd name="T23" fmla="*/ 354 w 354"/>
              <a:gd name="T24" fmla="*/ 394 h 3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4" h="394">
                <a:moveTo>
                  <a:pt x="0" y="28"/>
                </a:moveTo>
                <a:cubicBezTo>
                  <a:pt x="42" y="0"/>
                  <a:pt x="64" y="12"/>
                  <a:pt x="120" y="16"/>
                </a:cubicBezTo>
                <a:cubicBezTo>
                  <a:pt x="152" y="27"/>
                  <a:pt x="154" y="35"/>
                  <a:pt x="174" y="64"/>
                </a:cubicBezTo>
                <a:cubicBezTo>
                  <a:pt x="225" y="137"/>
                  <a:pt x="231" y="208"/>
                  <a:pt x="264" y="286"/>
                </a:cubicBezTo>
                <a:cubicBezTo>
                  <a:pt x="275" y="312"/>
                  <a:pt x="282" y="336"/>
                  <a:pt x="306" y="352"/>
                </a:cubicBezTo>
                <a:cubicBezTo>
                  <a:pt x="310" y="358"/>
                  <a:pt x="313" y="365"/>
                  <a:pt x="318" y="370"/>
                </a:cubicBezTo>
                <a:cubicBezTo>
                  <a:pt x="329" y="379"/>
                  <a:pt x="354" y="394"/>
                  <a:pt x="354" y="394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/>
            <a:tailEnd type="triangle" w="lg" len="lg"/>
          </a:ln>
        </p:spPr>
        <p:txBody>
          <a:bodyPr/>
          <a:lstStyle/>
          <a:p>
            <a:endParaRPr lang="el-GR"/>
          </a:p>
        </p:txBody>
      </p:sp>
      <p:sp>
        <p:nvSpPr>
          <p:cNvPr id="194587" name="Rectangle 27"/>
          <p:cNvSpPr>
            <a:spLocks noChangeArrowheads="1"/>
          </p:cNvSpPr>
          <p:nvPr/>
        </p:nvSpPr>
        <p:spPr bwMode="auto">
          <a:xfrm>
            <a:off x="2876550" y="4446588"/>
            <a:ext cx="2906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FF0000"/>
                </a:solidFill>
                <a:latin typeface="Tahoma" pitchFamily="34" charset="0"/>
              </a:rPr>
              <a:t>Permeation / Leakages</a:t>
            </a:r>
            <a:endParaRPr lang="el-GR" sz="180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94588" name="Rectangle 28"/>
          <p:cNvSpPr>
            <a:spLocks noChangeArrowheads="1"/>
          </p:cNvSpPr>
          <p:nvPr/>
        </p:nvSpPr>
        <p:spPr bwMode="auto">
          <a:xfrm>
            <a:off x="250825" y="4792663"/>
            <a:ext cx="6003925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en-GB" sz="2200">
                <a:solidFill>
                  <a:srgbClr val="003366"/>
                </a:solidFill>
                <a:latin typeface="Tahoma" pitchFamily="34" charset="0"/>
              </a:rPr>
              <a:t>     Mechanisms causing evaporation emissions </a:t>
            </a:r>
          </a:p>
          <a:p>
            <a:pPr lvl="1" eaLnBrk="0" hangingPunct="0">
              <a:spcBef>
                <a:spcPct val="30000"/>
              </a:spcBef>
              <a:buFontTx/>
              <a:buChar char="•"/>
            </a:pPr>
            <a:r>
              <a:rPr kumimoji="1" lang="en-GB" sz="2200">
                <a:solidFill>
                  <a:srgbClr val="003366"/>
                </a:solidFill>
                <a:latin typeface="Tahoma" pitchFamily="34" charset="0"/>
              </a:rPr>
              <a:t>  Diurnal emissions</a:t>
            </a:r>
          </a:p>
          <a:p>
            <a:pPr lvl="1" eaLnBrk="0" hangingPunct="0">
              <a:spcBef>
                <a:spcPct val="30000"/>
              </a:spcBef>
              <a:buFontTx/>
              <a:buChar char="•"/>
            </a:pPr>
            <a:r>
              <a:rPr kumimoji="1" lang="en-GB" sz="2200">
                <a:solidFill>
                  <a:srgbClr val="003366"/>
                </a:solidFill>
                <a:latin typeface="Tahoma" pitchFamily="34" charset="0"/>
              </a:rPr>
              <a:t>  Hot soak emissions</a:t>
            </a:r>
          </a:p>
          <a:p>
            <a:pPr lvl="1" eaLnBrk="0" hangingPunct="0">
              <a:spcBef>
                <a:spcPct val="30000"/>
              </a:spcBef>
              <a:buFontTx/>
              <a:buChar char="•"/>
            </a:pPr>
            <a:r>
              <a:rPr kumimoji="1" lang="en-GB" sz="2200">
                <a:solidFill>
                  <a:srgbClr val="003366"/>
                </a:solidFill>
                <a:latin typeface="Tahoma" pitchFamily="34" charset="0"/>
              </a:rPr>
              <a:t>  Running losses</a:t>
            </a:r>
          </a:p>
        </p:txBody>
      </p:sp>
      <p:sp>
        <p:nvSpPr>
          <p:cNvPr id="194589" name="Rectangle 29"/>
          <p:cNvSpPr>
            <a:spLocks noChangeArrowheads="1"/>
          </p:cNvSpPr>
          <p:nvPr/>
        </p:nvSpPr>
        <p:spPr bwMode="white">
          <a:xfrm>
            <a:off x="4406900" y="5373688"/>
            <a:ext cx="28892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008000"/>
              </a:buClr>
            </a:pPr>
            <a:r>
              <a:rPr lang="en-GB" b="1">
                <a:solidFill>
                  <a:srgbClr val="FF0000"/>
                </a:solidFill>
                <a:latin typeface="Arial" charset="0"/>
              </a:rPr>
              <a:t>Parked vehicle</a:t>
            </a:r>
            <a:endParaRPr lang="el-GR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94590" name="Rectangle 30"/>
          <p:cNvSpPr>
            <a:spLocks noChangeArrowheads="1"/>
          </p:cNvSpPr>
          <p:nvPr/>
        </p:nvSpPr>
        <p:spPr bwMode="white">
          <a:xfrm>
            <a:off x="4416425" y="6092825"/>
            <a:ext cx="28797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008000"/>
              </a:buClr>
            </a:pPr>
            <a:r>
              <a:rPr lang="en-GB" b="1">
                <a:solidFill>
                  <a:srgbClr val="FF0000"/>
                </a:solidFill>
                <a:latin typeface="Arial" charset="0"/>
              </a:rPr>
              <a:t>Engine running</a:t>
            </a:r>
            <a:endParaRPr lang="el-GR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94591" name="AutoShape 31"/>
          <p:cNvSpPr>
            <a:spLocks noChangeArrowheads="1"/>
          </p:cNvSpPr>
          <p:nvPr/>
        </p:nvSpPr>
        <p:spPr bwMode="auto">
          <a:xfrm>
            <a:off x="755650" y="5300663"/>
            <a:ext cx="3516313" cy="787400"/>
          </a:xfrm>
          <a:prstGeom prst="rightArrowCallout">
            <a:avLst>
              <a:gd name="adj1" fmla="val 13602"/>
              <a:gd name="adj2" fmla="val 26287"/>
              <a:gd name="adj3" fmla="val 47428"/>
              <a:gd name="adj4" fmla="val 81736"/>
            </a:avLst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592" name="AutoShape 32"/>
          <p:cNvSpPr>
            <a:spLocks noChangeArrowheads="1"/>
          </p:cNvSpPr>
          <p:nvPr/>
        </p:nvSpPr>
        <p:spPr bwMode="auto">
          <a:xfrm>
            <a:off x="755650" y="6165850"/>
            <a:ext cx="3516313" cy="360363"/>
          </a:xfrm>
          <a:prstGeom prst="rightArrowCallout">
            <a:avLst>
              <a:gd name="adj1" fmla="val 13602"/>
              <a:gd name="adj2" fmla="val 42509"/>
              <a:gd name="adj3" fmla="val 103630"/>
              <a:gd name="adj4" fmla="val 81736"/>
            </a:avLst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593" name="Rectangle 33"/>
          <p:cNvSpPr>
            <a:spLocks noChangeArrowheads="1"/>
          </p:cNvSpPr>
          <p:nvPr/>
        </p:nvSpPr>
        <p:spPr bwMode="auto">
          <a:xfrm>
            <a:off x="6869113" y="5127625"/>
            <a:ext cx="1922462" cy="650875"/>
          </a:xfrm>
          <a:prstGeom prst="rect">
            <a:avLst/>
          </a:prstGeom>
          <a:solidFill>
            <a:srgbClr val="F4F43E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003366"/>
                </a:solidFill>
                <a:latin typeface="Tahoma" pitchFamily="34" charset="0"/>
              </a:rPr>
              <a:t>Only relevant for Gasoline!</a:t>
            </a:r>
            <a:endParaRPr lang="el-GR" sz="1800">
              <a:solidFill>
                <a:srgbClr val="003366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3" grpId="0" animBg="1"/>
      <p:bldP spid="194584" grpId="0"/>
      <p:bldP spid="194585" grpId="0" animBg="1"/>
      <p:bldP spid="194586" grpId="0" animBg="1"/>
      <p:bldP spid="194587" grpId="0"/>
      <p:bldP spid="194588" grpId="0"/>
      <p:bldP spid="194589" grpId="0"/>
      <p:bldP spid="194590" grpId="0"/>
      <p:bldP spid="194591" grpId="0" animBg="1"/>
      <p:bldP spid="194592" grpId="0" animBg="1"/>
      <p:bldP spid="19459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/>
              <a:t>COPERT 4 Training (2. Methodology)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1F1CE9-4FB9-4C80-9721-794D6FFF6C92}" type="slidenum">
              <a:rPr lang="en-GB"/>
              <a:pPr>
                <a:defRPr/>
              </a:pPr>
              <a:t>15</a:t>
            </a:fld>
            <a:endParaRPr lang="en-GB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What is evaporation dependant on</a:t>
            </a:r>
            <a:endParaRPr lang="el-GR" sz="3600" dirty="0" smtClean="0"/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5119688" cy="41910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000" smtClean="0"/>
              <a:t>Vehicle technology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smtClean="0"/>
              <a:t>Tank (vehicle) size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smtClean="0"/>
              <a:t>Canister (vehicle) size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smtClean="0"/>
              <a:t>Vehicle mileage (adsorption potential)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 smtClean="0"/>
              <a:t>Temperature variation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 smtClean="0"/>
              <a:t>Fuel vapour pressure (kPa)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smtClean="0"/>
              <a:t>Fuel tank fill level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smtClean="0"/>
              <a:t>Parking time distribution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smtClean="0"/>
              <a:t>Trip duration</a:t>
            </a:r>
          </a:p>
          <a:p>
            <a:pPr eaLnBrk="1" hangingPunct="1">
              <a:spcBef>
                <a:spcPct val="50000"/>
              </a:spcBef>
            </a:pPr>
            <a:endParaRPr lang="en-US" sz="2000" smtClean="0"/>
          </a:p>
          <a:p>
            <a:pPr eaLnBrk="1" hangingPunct="1">
              <a:spcBef>
                <a:spcPct val="50000"/>
              </a:spcBef>
            </a:pPr>
            <a:endParaRPr lang="el-GR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/>
              <a:t>COPERT 4 Training (2. Methodology)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9DF6D4-737A-493B-81B9-8027C15EC2B1}" type="slidenum">
              <a:rPr lang="en-GB"/>
              <a:pPr>
                <a:defRPr/>
              </a:pPr>
              <a:t>16</a:t>
            </a:fld>
            <a:endParaRPr lang="en-GB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Non-exhaust PM</a:t>
            </a:r>
            <a:endParaRPr lang="el-GR" smtClean="0"/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Particulate Matter due to road transport is also produced by:</a:t>
            </a:r>
          </a:p>
          <a:p>
            <a:pPr lvl="1" eaLnBrk="1" hangingPunct="1"/>
            <a:r>
              <a:rPr lang="en-US" sz="2000" smtClean="0"/>
              <a:t>Tyre abrasion</a:t>
            </a:r>
          </a:p>
          <a:p>
            <a:pPr lvl="1" eaLnBrk="1" hangingPunct="1"/>
            <a:r>
              <a:rPr lang="en-US" sz="2000" smtClean="0"/>
              <a:t>Brake abrasion</a:t>
            </a:r>
          </a:p>
          <a:p>
            <a:pPr lvl="1" eaLnBrk="1" hangingPunct="1"/>
            <a:r>
              <a:rPr lang="en-US" sz="2000" smtClean="0"/>
              <a:t>Road wear (not included in COPERT 4)</a:t>
            </a:r>
          </a:p>
          <a:p>
            <a:pPr lvl="1" eaLnBrk="1" hangingPunct="1"/>
            <a:endParaRPr lang="en-US" sz="2000" smtClean="0"/>
          </a:p>
          <a:p>
            <a:pPr eaLnBrk="1" hangingPunct="1"/>
            <a:r>
              <a:rPr lang="en-US" sz="2800" smtClean="0"/>
              <a:t>Emission rates depend on:</a:t>
            </a:r>
          </a:p>
          <a:p>
            <a:pPr lvl="1" eaLnBrk="1" hangingPunct="1"/>
            <a:r>
              <a:rPr lang="en-US" sz="2000" smtClean="0"/>
              <a:t>Vehicle category (car, truck, motorcycle)</a:t>
            </a:r>
          </a:p>
          <a:p>
            <a:pPr lvl="1" eaLnBrk="1" hangingPunct="1"/>
            <a:r>
              <a:rPr lang="en-US" sz="2000" smtClean="0"/>
              <a:t>Number of axles/wheels (trucks)</a:t>
            </a:r>
          </a:p>
          <a:p>
            <a:pPr lvl="1" eaLnBrk="1" hangingPunct="1"/>
            <a:r>
              <a:rPr lang="en-US" sz="2000" smtClean="0"/>
              <a:t>Vehicle load</a:t>
            </a:r>
          </a:p>
          <a:p>
            <a:pPr lvl="1" eaLnBrk="1" hangingPunct="1"/>
            <a:r>
              <a:rPr lang="en-US" sz="2000" smtClean="0"/>
              <a:t>Vehicle speed</a:t>
            </a:r>
          </a:p>
          <a:p>
            <a:pPr lvl="1" eaLnBrk="1" hangingPunct="1"/>
            <a:endParaRPr lang="el-GR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692818-46A8-4EBA-A8C2-C8A130A20AFA}" type="slidenum">
              <a:rPr lang="en-GB"/>
              <a:pPr>
                <a:defRPr/>
              </a:pPr>
              <a:t>2</a:t>
            </a:fld>
            <a:endParaRPr lang="en-GB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Vehicle Categories</a:t>
            </a:r>
          </a:p>
        </p:txBody>
      </p:sp>
      <p:graphicFrame>
        <p:nvGraphicFramePr>
          <p:cNvPr id="175107" name="Group 3"/>
          <p:cNvGraphicFramePr>
            <a:graphicFrameLocks noGrp="1"/>
          </p:cNvGraphicFramePr>
          <p:nvPr>
            <p:ph idx="1"/>
          </p:nvPr>
        </p:nvGraphicFramePr>
        <p:xfrm>
          <a:off x="762000" y="1557338"/>
          <a:ext cx="7772400" cy="4968553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1080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Passenger Cars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3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Light Duty Vehicles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3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Heavy Duty Vehicles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3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Mopeds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3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Motorcycles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384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5350" y="1700213"/>
            <a:ext cx="13335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5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0763" y="1700213"/>
            <a:ext cx="137795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6" name="Picture 25"/>
          <p:cNvPicPr>
            <a:picLocks noChangeAspect="1" noChangeArrowheads="1"/>
          </p:cNvPicPr>
          <p:nvPr/>
        </p:nvPicPr>
        <p:blipFill>
          <a:blip r:embed="rId4" cstate="print"/>
          <a:srcRect t="11215"/>
          <a:stretch>
            <a:fillRect/>
          </a:stretch>
        </p:blipFill>
        <p:spPr bwMode="auto">
          <a:xfrm>
            <a:off x="4649788" y="1700213"/>
            <a:ext cx="1217612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2325" y="2663825"/>
            <a:ext cx="13017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8" name="Picture 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425" y="2659063"/>
            <a:ext cx="1320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9" name="Picture 2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32663" y="2708275"/>
            <a:ext cx="141605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0" name="Picture 2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5025" y="3790950"/>
            <a:ext cx="12509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1" name="Picture 3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425" y="3854450"/>
            <a:ext cx="1336675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2" name="Picture 3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08850" y="3783013"/>
            <a:ext cx="12954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3" name="Picture 3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29150" y="4895850"/>
            <a:ext cx="11049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4" name="Picture 3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24750" y="4868863"/>
            <a:ext cx="81121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5" name="Picture 34"/>
          <p:cNvPicPr>
            <a:picLocks noChangeAspect="1" noChangeArrowheads="1"/>
          </p:cNvPicPr>
          <p:nvPr/>
        </p:nvPicPr>
        <p:blipFill>
          <a:blip r:embed="rId13" cstate="print"/>
          <a:srcRect l="67921" t="32237" r="18968" b="45648"/>
          <a:stretch>
            <a:fillRect/>
          </a:stretch>
        </p:blipFill>
        <p:spPr bwMode="auto">
          <a:xfrm>
            <a:off x="6156325" y="4832350"/>
            <a:ext cx="10668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6" name="Picture 35"/>
          <p:cNvPicPr>
            <a:picLocks noChangeAspect="1" noChangeArrowheads="1"/>
          </p:cNvPicPr>
          <p:nvPr/>
        </p:nvPicPr>
        <p:blipFill>
          <a:blip r:embed="rId13" cstate="print"/>
          <a:srcRect l="69455" t="57770" r="1237" b="25015"/>
          <a:stretch>
            <a:fillRect/>
          </a:stretch>
        </p:blipFill>
        <p:spPr bwMode="auto">
          <a:xfrm>
            <a:off x="4583113" y="5821363"/>
            <a:ext cx="2668587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7" name="Picture 36"/>
          <p:cNvPicPr>
            <a:picLocks noChangeAspect="1" noChangeArrowheads="1"/>
          </p:cNvPicPr>
          <p:nvPr/>
        </p:nvPicPr>
        <p:blipFill>
          <a:blip r:embed="rId13" cstate="print"/>
          <a:srcRect l="68201" t="79175" r="15063"/>
          <a:stretch>
            <a:fillRect/>
          </a:stretch>
        </p:blipFill>
        <p:spPr bwMode="auto">
          <a:xfrm>
            <a:off x="7235825" y="5876925"/>
            <a:ext cx="12954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/>
              <a:t>COPERT 4 Training (2. Methodology)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D9BB2DB-A99E-4BA1-95D9-DCFE7F5D3FD1}" type="slidenum">
              <a:rPr lang="en-GB"/>
              <a:pPr>
                <a:defRPr/>
              </a:pPr>
              <a:t>3</a:t>
            </a:fld>
            <a:endParaRPr lang="en-GB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Vehicle Categories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Passenger Cars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Gasoline (&lt;1.4 l, 1.4-2.0 l, &gt;2.0 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Diesel (&lt;2.0 l, &gt;2.0 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LPG</a:t>
            </a:r>
          </a:p>
          <a:p>
            <a:pPr lvl="1" eaLnBrk="1" hangingPunct="1">
              <a:lnSpc>
                <a:spcPct val="90000"/>
              </a:lnSpc>
            </a:pPr>
            <a:endParaRPr lang="en-US" sz="16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Light Duty Vehicles (Trucks &amp; Vans)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Gasoline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Diesel</a:t>
            </a:r>
          </a:p>
          <a:p>
            <a:pPr lvl="1" eaLnBrk="1" hangingPunct="1">
              <a:lnSpc>
                <a:spcPct val="90000"/>
              </a:lnSpc>
            </a:pPr>
            <a:endParaRPr lang="en-US" sz="16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Heavy Duty Vehicles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Gasoline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Diesel (11 weight categories)</a:t>
            </a:r>
          </a:p>
          <a:p>
            <a:pPr lvl="1" eaLnBrk="1" hangingPunct="1">
              <a:lnSpc>
                <a:spcPct val="90000"/>
              </a:lnSpc>
            </a:pPr>
            <a:endParaRPr lang="en-US" sz="16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Power Two Wheelers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Mopeds (&lt; 50 cc)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Motorcycles (2-stroke, &lt;250 cc, 250-750 cc, &gt;750 cc)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/>
              <a:t>COPERT 4 Training (2. Methodology)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DF69A3-823B-47B7-86C2-9FD0D79D4A9E}" type="slidenum">
              <a:rPr lang="en-GB"/>
              <a:pPr>
                <a:defRPr/>
              </a:pPr>
              <a:t>4</a:t>
            </a:fld>
            <a:endParaRPr lang="en-GB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Vehicle Categories – Heavy Duty Vehicles</a:t>
            </a:r>
            <a:endParaRPr lang="el-GR" sz="3600" dirty="0" smtClean="0"/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 cstate="print"/>
          <a:srcRect t="55371"/>
          <a:stretch>
            <a:fillRect/>
          </a:stretch>
        </p:blipFill>
        <p:spPr bwMode="auto">
          <a:xfrm>
            <a:off x="901700" y="1397000"/>
            <a:ext cx="7123113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/>
              <a:t>COPERT 4 Training (2. Methodology)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2715D14-5908-45DE-A81B-C5BD8965E5B5}" type="slidenum">
              <a:rPr lang="en-GB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Vehicle Categories – Rigid Trucks (Lorries)</a:t>
            </a:r>
            <a:endParaRPr lang="el-GR" sz="3600" dirty="0" smtClean="0"/>
          </a:p>
        </p:txBody>
      </p:sp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 cstate="print"/>
          <a:srcRect t="51529" b="14207"/>
          <a:stretch>
            <a:fillRect/>
          </a:stretch>
        </p:blipFill>
        <p:spPr bwMode="auto">
          <a:xfrm>
            <a:off x="1054100" y="1511300"/>
            <a:ext cx="7135813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/>
              <a:t>COPERT 4 Training (2. Methodology)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6834E3-07D6-4C61-8F4D-638958B3A0E2}" type="slidenum">
              <a:rPr lang="en-GB"/>
              <a:pPr>
                <a:defRPr/>
              </a:pPr>
              <a:t>6</a:t>
            </a:fld>
            <a:endParaRPr lang="en-GB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Vehicle Categories – Articulated Vehicles</a:t>
            </a:r>
            <a:endParaRPr lang="el-GR" sz="3600" dirty="0" smtClean="0"/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 cstate="print"/>
          <a:srcRect t="50426" b="29544"/>
          <a:stretch>
            <a:fillRect/>
          </a:stretch>
        </p:blipFill>
        <p:spPr bwMode="auto">
          <a:xfrm>
            <a:off x="971550" y="1700213"/>
            <a:ext cx="5338763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5867400" y="1700213"/>
            <a:ext cx="152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kumimoji="1" lang="en-US" sz="6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=</a:t>
            </a:r>
            <a:endParaRPr kumimoji="1" lang="el-GR" sz="60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19463" name="Picture 5"/>
          <p:cNvPicPr>
            <a:picLocks noChangeAspect="1" noChangeArrowheads="1"/>
          </p:cNvPicPr>
          <p:nvPr/>
        </p:nvPicPr>
        <p:blipFill>
          <a:blip r:embed="rId4" cstate="print"/>
          <a:srcRect l="51877" t="62810" b="14995"/>
          <a:stretch>
            <a:fillRect/>
          </a:stretch>
        </p:blipFill>
        <p:spPr bwMode="auto">
          <a:xfrm>
            <a:off x="787400" y="3136900"/>
            <a:ext cx="26860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4" name="Text Box 6"/>
          <p:cNvSpPr txBox="1">
            <a:spLocks noChangeArrowheads="1"/>
          </p:cNvSpPr>
          <p:nvPr/>
        </p:nvSpPr>
        <p:spPr bwMode="auto">
          <a:xfrm>
            <a:off x="3721100" y="3492500"/>
            <a:ext cx="152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kumimoji="1" lang="en-US" sz="6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+</a:t>
            </a:r>
            <a:endParaRPr kumimoji="1" lang="el-GR" sz="600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19465" name="Picture 7"/>
          <p:cNvPicPr>
            <a:picLocks noChangeAspect="1" noChangeArrowheads="1"/>
          </p:cNvPicPr>
          <p:nvPr/>
        </p:nvPicPr>
        <p:blipFill>
          <a:blip r:embed="rId5" cstate="print"/>
          <a:srcRect t="37813" r="30086" b="38800"/>
          <a:stretch>
            <a:fillRect/>
          </a:stretch>
        </p:blipFill>
        <p:spPr bwMode="auto">
          <a:xfrm>
            <a:off x="5054600" y="3251200"/>
            <a:ext cx="3895725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6" name="Text Box 8"/>
          <p:cNvSpPr txBox="1">
            <a:spLocks noChangeArrowheads="1"/>
          </p:cNvSpPr>
          <p:nvPr/>
        </p:nvSpPr>
        <p:spPr bwMode="auto">
          <a:xfrm>
            <a:off x="1320800" y="4902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kumimoji="1" 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Tractor</a:t>
            </a:r>
            <a:endParaRPr kumimoji="1" lang="el-GR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81257" name="Text Box 9"/>
          <p:cNvSpPr txBox="1">
            <a:spLocks noChangeArrowheads="1"/>
          </p:cNvSpPr>
          <p:nvPr/>
        </p:nvSpPr>
        <p:spPr bwMode="auto">
          <a:xfrm>
            <a:off x="6121400" y="4876800"/>
            <a:ext cx="209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kumimoji="1" 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Semi-Trailer</a:t>
            </a:r>
            <a:endParaRPr kumimoji="1" lang="el-GR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1946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5589588"/>
            <a:ext cx="3698875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5988" y="5661025"/>
            <a:ext cx="30146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/>
              <a:t>COPERT 4 Training (2. Methodology)</a:t>
            </a:r>
          </a:p>
        </p:txBody>
      </p:sp>
      <p:sp>
        <p:nvSpPr>
          <p:cNvPr id="6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B7D617-4CCD-48DF-BA03-BE989F04B430}" type="slidenum">
              <a:rPr lang="en-GB"/>
              <a:pPr>
                <a:defRPr/>
              </a:pPr>
              <a:t>7</a:t>
            </a:fld>
            <a:endParaRPr lang="en-GB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Vehicle Technologies: Passenger Cars &amp; Light Duty Vehicles</a:t>
            </a:r>
          </a:p>
        </p:txBody>
      </p:sp>
      <p:graphicFrame>
        <p:nvGraphicFramePr>
          <p:cNvPr id="9253" name="Group 37"/>
          <p:cNvGraphicFramePr>
            <a:graphicFrameLocks noGrp="1"/>
          </p:cNvGraphicFramePr>
          <p:nvPr>
            <p:ph idx="1"/>
          </p:nvPr>
        </p:nvGraphicFramePr>
        <p:xfrm>
          <a:off x="762000" y="1484313"/>
          <a:ext cx="7772400" cy="5120640"/>
        </p:xfrm>
        <a:graphic>
          <a:graphicData uri="http://schemas.openxmlformats.org/drawingml/2006/table">
            <a:tbl>
              <a:tblPr/>
              <a:tblGrid>
                <a:gridCol w="3898900"/>
                <a:gridCol w="3873500"/>
              </a:tblGrid>
              <a:tr h="161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Passenger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 </a:t>
                      </a:r>
                      <a:r>
                        <a:rPr kumimoji="0" lang="el-G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Cars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Light Duty Vehicles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PRE ECE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 (~1970 technology)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Conventional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ECE 15/00-01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LD Euro 1 - 93/59/EEC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ECE 15/02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LD Euro 2 - 96/69/EEC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ECE 15/03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LD Euro 3 - 98/69/EC Stage2000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ECE 15/04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LD Euro 4 - 98/69/EC Stage2005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Improved Conventional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LD Euro 5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-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EC 715/2007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Open Loop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LD Euro 6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 - EC 715/2007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PC Euro 1 - 91/441/EEC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PC Euro 2 - 94/12/EEC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PC Euro 3 - 98/69/EC Stage2000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PC Euro 4 - 98/69/EC Stage2005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PC Euro 5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- EC 715/2007 (2010 and on)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PC 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Euro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 6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 - EC 715/2007 (2015 and on)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/>
              <a:t>COPERT 4 Training (2. Methodology)</a:t>
            </a:r>
          </a:p>
        </p:txBody>
      </p:sp>
      <p:sp>
        <p:nvSpPr>
          <p:cNvPr id="2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22BD9B-FCC1-4AC4-B9E1-0D281D979BAC}" type="slidenum">
              <a:rPr lang="en-GB"/>
              <a:pPr>
                <a:defRPr/>
              </a:pPr>
              <a:t>8</a:t>
            </a:fld>
            <a:endParaRPr lang="en-GB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Vehicle Technologies: HDVs, Busses, &amp; PTWs</a:t>
            </a:r>
          </a:p>
        </p:txBody>
      </p:sp>
      <p:graphicFrame>
        <p:nvGraphicFramePr>
          <p:cNvPr id="184347" name="Group 27"/>
          <p:cNvGraphicFramePr>
            <a:graphicFrameLocks noGrp="1"/>
          </p:cNvGraphicFramePr>
          <p:nvPr>
            <p:ph idx="1"/>
          </p:nvPr>
        </p:nvGraphicFramePr>
        <p:xfrm>
          <a:off x="762000" y="2098675"/>
          <a:ext cx="7772400" cy="2926080"/>
        </p:xfrm>
        <a:graphic>
          <a:graphicData uri="http://schemas.openxmlformats.org/drawingml/2006/table">
            <a:tbl>
              <a:tblPr/>
              <a:tblGrid>
                <a:gridCol w="4105275"/>
                <a:gridCol w="3667125"/>
              </a:tblGrid>
              <a:tr h="1889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Heavy Duty Trucks/Buses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Mopeds/Motorcycles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Conventional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Conventional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HD Euro I - 91/542/EEC Stage I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Euro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1 - 97/24/EC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HD Euro II - 91/542/EEC Stage II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Euro 2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-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97/24/EC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HD Euro III 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ea typeface="Times New Roman" pitchFamily="18" charset="0"/>
                          <a:cs typeface="Times" pitchFamily="18" charset="0"/>
                        </a:rPr>
                        <a:t>–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1999/96/EC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Euro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3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ea typeface="Times New Roman" pitchFamily="18" charset="0"/>
                          <a:cs typeface="Times" pitchFamily="18" charset="0"/>
                        </a:rPr>
                        <a:t>–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 2002/51/EC (only motorcycles)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HD Euro IV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-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 2005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/55/EC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HD Euro V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-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 200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5/55/EC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HD Euro VI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 - 595/2009 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/>
              <a:t>COPERT 4 Training (2. Methodology)</a:t>
            </a:r>
          </a:p>
        </p:txBody>
      </p:sp>
      <p:sp>
        <p:nvSpPr>
          <p:cNvPr id="5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DBB676-4E10-4D08-9BE2-B880FD6429C9}" type="slidenum">
              <a:rPr lang="en-GB"/>
              <a:pPr>
                <a:defRPr/>
              </a:pPr>
              <a:t>9</a:t>
            </a:fld>
            <a:endParaRPr lang="en-GB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Pollutants – 1</a:t>
            </a:r>
            <a:r>
              <a:rPr lang="en-US" smtClean="0">
                <a:solidFill>
                  <a:schemeClr val="folHlink"/>
                </a:solidFill>
              </a:rPr>
              <a:t>(2)</a:t>
            </a:r>
            <a:endParaRPr lang="el-GR" smtClean="0">
              <a:solidFill>
                <a:schemeClr val="folHlink"/>
              </a:solidFill>
            </a:endParaRPr>
          </a:p>
        </p:txBody>
      </p:sp>
      <p:graphicFrame>
        <p:nvGraphicFramePr>
          <p:cNvPr id="11321" name="Group 57"/>
          <p:cNvGraphicFramePr>
            <a:graphicFrameLocks noGrp="1"/>
          </p:cNvGraphicFramePr>
          <p:nvPr/>
        </p:nvGraphicFramePr>
        <p:xfrm>
          <a:off x="827088" y="2565400"/>
          <a:ext cx="3813175" cy="3596640"/>
        </p:xfrm>
        <a:graphic>
          <a:graphicData uri="http://schemas.openxmlformats.org/drawingml/2006/table">
            <a:tbl>
              <a:tblPr/>
              <a:tblGrid>
                <a:gridCol w="3813175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Group 1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Carbon monoxide (CO)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Nitrogen oxides (NO</a:t>
                      </a:r>
                      <a:r>
                        <a:rPr kumimoji="0" lang="en-GB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: NO and NO</a:t>
                      </a:r>
                      <a:r>
                        <a:rPr kumimoji="0" lang="en-GB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Volatile organic compounds (VOCs)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Methane (CH</a:t>
                      </a:r>
                      <a:r>
                        <a:rPr kumimoji="0" lang="en-GB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Non-methane VOCs (NMVOCs)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Nitrous oxide (N</a:t>
                      </a:r>
                      <a:r>
                        <a:rPr kumimoji="0" lang="en-GB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Ammonia (NH</a:t>
                      </a:r>
                      <a:r>
                        <a:rPr kumimoji="0" lang="en-GB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Particulate matter (PM)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PM number and surface area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5371" name="Rectangle 27"/>
          <p:cNvSpPr>
            <a:spLocks noChangeArrowheads="1"/>
          </p:cNvSpPr>
          <p:nvPr/>
        </p:nvSpPr>
        <p:spPr bwMode="auto">
          <a:xfrm>
            <a:off x="611188" y="1557338"/>
            <a:ext cx="35290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nl-NL" sz="1800" dirty="0">
                <a:solidFill>
                  <a:srgbClr val="003366"/>
                </a:solidFill>
                <a:latin typeface="Tahoma" pitchFamily="34" charset="0"/>
              </a:rPr>
              <a:t>Pollutants for which a detailed methodology exists, based on specific emission factors</a:t>
            </a:r>
            <a:endParaRPr lang="el-GR" sz="1800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22558" name="Rectangle 28"/>
          <p:cNvSpPr>
            <a:spLocks noChangeArrowheads="1"/>
          </p:cNvSpPr>
          <p:nvPr/>
        </p:nvSpPr>
        <p:spPr bwMode="auto">
          <a:xfrm>
            <a:off x="4951413" y="1582738"/>
            <a:ext cx="35290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003366"/>
                </a:solidFill>
                <a:latin typeface="Tahoma" pitchFamily="34" charset="0"/>
              </a:rPr>
              <a:t>Pollutants which are estimated based on fuel consumption</a:t>
            </a:r>
            <a:endParaRPr lang="el-GR" sz="1800">
              <a:solidFill>
                <a:srgbClr val="003366"/>
              </a:solidFill>
              <a:latin typeface="Tahoma" pitchFamily="34" charset="0"/>
            </a:endParaRPr>
          </a:p>
        </p:txBody>
      </p:sp>
      <p:graphicFrame>
        <p:nvGraphicFramePr>
          <p:cNvPr id="185373" name="Group 29"/>
          <p:cNvGraphicFramePr>
            <a:graphicFrameLocks noGrp="1"/>
          </p:cNvGraphicFramePr>
          <p:nvPr/>
        </p:nvGraphicFramePr>
        <p:xfrm>
          <a:off x="4859338" y="2349500"/>
          <a:ext cx="3711575" cy="3962400"/>
        </p:xfrm>
        <a:graphic>
          <a:graphicData uri="http://schemas.openxmlformats.org/drawingml/2006/table">
            <a:tbl>
              <a:tblPr/>
              <a:tblGrid>
                <a:gridCol w="3711575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Group 2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Carbon dioxide (CO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Sulphur dioxide (SO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Lead (Pb)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Cadmium (Cd)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Chromium (Cr)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Copper (Cu)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Nickel (Ni)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Selenium (Se)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Zinc (Zn)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TCACM_Emisia">
  <a:themeElements>
    <a:clrScheme name="">
      <a:dk1>
        <a:srgbClr val="006666"/>
      </a:dk1>
      <a:lt1>
        <a:srgbClr val="FFFFCC"/>
      </a:lt1>
      <a:dk2>
        <a:srgbClr val="003366"/>
      </a:dk2>
      <a:lt2>
        <a:srgbClr val="808080"/>
      </a:lt2>
      <a:accent1>
        <a:srgbClr val="FFCC00"/>
      </a:accent1>
      <a:accent2>
        <a:srgbClr val="000099"/>
      </a:accent2>
      <a:accent3>
        <a:srgbClr val="FFFFE2"/>
      </a:accent3>
      <a:accent4>
        <a:srgbClr val="005656"/>
      </a:accent4>
      <a:accent5>
        <a:srgbClr val="FFE2AA"/>
      </a:accent5>
      <a:accent6>
        <a:srgbClr val="00008A"/>
      </a:accent6>
      <a:hlink>
        <a:srgbClr val="C80000"/>
      </a:hlink>
      <a:folHlink>
        <a:srgbClr val="008000"/>
      </a:folHlink>
    </a:clrScheme>
    <a:fontScheme name="ETCACM_Emisi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TCACM_Emisia 1">
        <a:dk1>
          <a:srgbClr val="006666"/>
        </a:dk1>
        <a:lt1>
          <a:srgbClr val="FFFFCC"/>
        </a:lt1>
        <a:dk2>
          <a:srgbClr val="003366"/>
        </a:dk2>
        <a:lt2>
          <a:srgbClr val="808080"/>
        </a:lt2>
        <a:accent1>
          <a:srgbClr val="FFCC00"/>
        </a:accent1>
        <a:accent2>
          <a:srgbClr val="000099"/>
        </a:accent2>
        <a:accent3>
          <a:srgbClr val="FFFFE2"/>
        </a:accent3>
        <a:accent4>
          <a:srgbClr val="005656"/>
        </a:accent4>
        <a:accent5>
          <a:srgbClr val="FFE2AA"/>
        </a:accent5>
        <a:accent6>
          <a:srgbClr val="00008A"/>
        </a:accent6>
        <a:hlink>
          <a:srgbClr val="C8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CACM_Emisia 2">
        <a:dk1>
          <a:srgbClr val="006666"/>
        </a:dk1>
        <a:lt1>
          <a:srgbClr val="FFFFCC"/>
        </a:lt1>
        <a:dk2>
          <a:srgbClr val="003366"/>
        </a:dk2>
        <a:lt2>
          <a:srgbClr val="808080"/>
        </a:lt2>
        <a:accent1>
          <a:srgbClr val="B2B2B2"/>
        </a:accent1>
        <a:accent2>
          <a:srgbClr val="808080"/>
        </a:accent2>
        <a:accent3>
          <a:srgbClr val="FFFFE2"/>
        </a:accent3>
        <a:accent4>
          <a:srgbClr val="005656"/>
        </a:accent4>
        <a:accent5>
          <a:srgbClr val="D5D5D5"/>
        </a:accent5>
        <a:accent6>
          <a:srgbClr val="737373"/>
        </a:accent6>
        <a:hlink>
          <a:srgbClr val="4D4D4D"/>
        </a:hlink>
        <a:folHlink>
          <a:srgbClr val="11111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ETCACM_Emisia</Template>
  <TotalTime>236</TotalTime>
  <Words>845</Words>
  <Application>Microsoft Office PowerPoint</Application>
  <PresentationFormat>On-screen Show (4:3)</PresentationFormat>
  <Paragraphs>210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Times New Roman</vt:lpstr>
      <vt:lpstr>Arial</vt:lpstr>
      <vt:lpstr>Tahoma</vt:lpstr>
      <vt:lpstr>Times</vt:lpstr>
      <vt:lpstr>Symbol</vt:lpstr>
      <vt:lpstr>ETCACM_Emisia</vt:lpstr>
      <vt:lpstr>COPERT 4 Training</vt:lpstr>
      <vt:lpstr>Vehicle Categories</vt:lpstr>
      <vt:lpstr>Vehicle Categories</vt:lpstr>
      <vt:lpstr>Vehicle Categories – Heavy Duty Vehicles</vt:lpstr>
      <vt:lpstr>Vehicle Categories – Rigid Trucks (Lorries)</vt:lpstr>
      <vt:lpstr>Vehicle Categories – Articulated Vehicles</vt:lpstr>
      <vt:lpstr>Vehicle Technologies: Passenger Cars &amp; Light Duty Vehicles</vt:lpstr>
      <vt:lpstr>Vehicle Technologies: HDVs, Busses, &amp; PTWs</vt:lpstr>
      <vt:lpstr>Pollutants – 1(2)</vt:lpstr>
      <vt:lpstr>Pollutants - 2</vt:lpstr>
      <vt:lpstr>General Concept for Exhaust Emissions/Consumption</vt:lpstr>
      <vt:lpstr>What are exhaust emissions dependent on?</vt:lpstr>
      <vt:lpstr>Methodology: Total Emissions</vt:lpstr>
      <vt:lpstr>Non-exhaust emissions (evaporation)</vt:lpstr>
      <vt:lpstr>What is evaporation dependant on</vt:lpstr>
      <vt:lpstr>Non-exhaust PM</vt:lpstr>
    </vt:vector>
  </TitlesOfParts>
  <Company>LAT/AUTh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Dimitrios Gkatzoflias  Charis Kouridis Giorgos Mellios Leon Ntziachristos</dc:title>
  <dc:creator>LN</dc:creator>
  <cp:lastModifiedBy>Leon Ntziachristos</cp:lastModifiedBy>
  <cp:revision>14</cp:revision>
  <dcterms:created xsi:type="dcterms:W3CDTF">2011-06-13T06:26:41Z</dcterms:created>
  <dcterms:modified xsi:type="dcterms:W3CDTF">2012-05-07T05:09:44Z</dcterms:modified>
</cp:coreProperties>
</file>