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9" r:id="rId1"/>
  </p:sldMasterIdLst>
  <p:notesMasterIdLst>
    <p:notesMasterId r:id="rId18"/>
  </p:notesMasterIdLst>
  <p:handoutMasterIdLst>
    <p:handoutMasterId r:id="rId19"/>
  </p:handoutMasterIdLst>
  <p:sldIdLst>
    <p:sldId id="290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17C"/>
    <a:srgbClr val="004791"/>
    <a:srgbClr val="00478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592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1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456CB86-403E-4F49-8A47-77CD145FEA9F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2883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 smtClean="0"/>
              <a:t>Click to edit Master text styles</a:t>
            </a:r>
          </a:p>
          <a:p>
            <a:pPr lvl="1"/>
            <a:r>
              <a:rPr lang="nl-NL" noProof="0" smtClean="0"/>
              <a:t>Second level</a:t>
            </a:r>
          </a:p>
          <a:p>
            <a:pPr lvl="2"/>
            <a:r>
              <a:rPr lang="nl-NL" noProof="0" smtClean="0"/>
              <a:t>Third level</a:t>
            </a:r>
          </a:p>
          <a:p>
            <a:pPr lvl="3"/>
            <a:r>
              <a:rPr lang="nl-NL" noProof="0" smtClean="0"/>
              <a:t>Fourth level</a:t>
            </a:r>
          </a:p>
          <a:p>
            <a:pPr lvl="4"/>
            <a:r>
              <a:rPr lang="nl-NL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C969F9C3-9C5C-4D19-91B2-7692271DC309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20413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B3FA8F-2CF1-420F-998A-0F2C64E58CCC}" type="slidenum">
              <a:rPr lang="nl-NL" smtClean="0"/>
              <a:pPr/>
              <a:t>1</a:t>
            </a:fld>
            <a:endParaRPr lang="nl-NL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7DF209-438F-43BA-B82B-7844670DD8A3}" type="slidenum">
              <a:rPr lang="nl-NL" smtClean="0"/>
              <a:pPr/>
              <a:t>14</a:t>
            </a:fld>
            <a:endParaRPr lang="nl-NL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</p:spPr>
        <p:txBody>
          <a:bodyPr/>
          <a:lstStyle/>
          <a:p>
            <a:pPr eaLnBrk="1" hangingPunct="1"/>
            <a:endParaRPr lang="el-GR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9BF6EE-9FB2-4C25-BB9D-2589EC2DBE07}" type="slidenum">
              <a:rPr lang="nl-NL" smtClean="0"/>
              <a:pPr/>
              <a:t>15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77AE5E-FBEA-44AF-B21C-9D0FE249CC4C}" type="slidenum">
              <a:rPr lang="nl-NL" smtClean="0"/>
              <a:pPr/>
              <a:t>16</a:t>
            </a:fld>
            <a:endParaRPr lang="nl-NL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0B58F9-40F9-435F-8CDA-83A1360D31CD}" type="slidenum">
              <a:rPr lang="nl-NL" smtClean="0"/>
              <a:pPr/>
              <a:t>4</a:t>
            </a:fld>
            <a:endParaRPr lang="nl-NL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0FC1EA-43FB-4E14-9201-DE6298AC82AD}" type="slidenum">
              <a:rPr lang="nl-NL" smtClean="0"/>
              <a:pPr/>
              <a:t>5</a:t>
            </a:fld>
            <a:endParaRPr lang="nl-NL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E48FDB-805F-4398-AEC5-09DC4D925E0D}" type="slidenum">
              <a:rPr lang="nl-NL" smtClean="0"/>
              <a:pPr/>
              <a:t>6</a:t>
            </a:fld>
            <a:endParaRPr lang="nl-NL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9F9C3-9C5C-4D19-91B2-7692271DC309}" type="slidenum">
              <a:rPr lang="nl-NL" smtClean="0"/>
              <a:pPr>
                <a:defRPr/>
              </a:pPr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9351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1FDC33-7F40-4358-BE49-63F58DCEE5FB}" type="slidenum">
              <a:rPr lang="nl-NL" smtClean="0"/>
              <a:pPr/>
              <a:t>9</a:t>
            </a:fld>
            <a:endParaRPr lang="nl-NL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61D71F-36F7-4079-9590-C2C37C20D8F7}" type="slidenum">
              <a:rPr lang="nl-NL" smtClean="0"/>
              <a:pPr/>
              <a:t>10</a:t>
            </a:fld>
            <a:endParaRPr lang="nl-NL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C0427F-1422-43BC-964F-111F4B3C9E38}" type="slidenum">
              <a:rPr lang="nl-NL" smtClean="0"/>
              <a:pPr/>
              <a:t>11</a:t>
            </a:fld>
            <a:endParaRPr lang="nl-NL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2C2F1-AA88-4A9F-82EB-A0B0CAD7FDC7}" type="slidenum">
              <a:rPr lang="nl-NL" smtClean="0"/>
              <a:pPr/>
              <a:t>12</a:t>
            </a:fld>
            <a:endParaRPr lang="nl-NL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48" descr="balk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84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49" descr="balk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8486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51" descr="Logo_EEA_with_bluetextright_ST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5943600"/>
            <a:ext cx="2414588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52" descr="emisi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550" y="5924550"/>
            <a:ext cx="140176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3" name="Rectangle 1029"/>
          <p:cNvSpPr>
            <a:spLocks noGrp="1" noChangeArrowheads="1"/>
          </p:cNvSpPr>
          <p:nvPr>
            <p:ph type="ctrTitle"/>
          </p:nvPr>
        </p:nvSpPr>
        <p:spPr>
          <a:xfrm>
            <a:off x="838200" y="533400"/>
            <a:ext cx="7772400" cy="830263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9334" name="Rectangle 1030"/>
          <p:cNvSpPr>
            <a:spLocks noGrp="1" noChangeArrowheads="1"/>
          </p:cNvSpPr>
          <p:nvPr>
            <p:ph type="subTitle" idx="1"/>
          </p:nvPr>
        </p:nvSpPr>
        <p:spPr>
          <a:xfrm>
            <a:off x="838200" y="2057400"/>
            <a:ext cx="77724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/>
              <a:t>COPERT 4 Training (3. Methodology)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3B64D-AA69-4BF9-B7C9-86469B6D59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2011-10-20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204788"/>
            <a:ext cx="1943100" cy="56626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04788"/>
            <a:ext cx="5676900" cy="56626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/>
              <a:t>COPERT 4 Training (3. Methodology)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4D568-6D3A-438D-9021-43F27B10FA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2011-10-20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04788"/>
            <a:ext cx="7772400" cy="938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62000" y="1676400"/>
            <a:ext cx="7772400" cy="4191000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en-GB"/>
              <a:t>COPERT 4 Training (2. Methodology)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BC633-F614-4EFA-BDA0-B71028036A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 sz="1200" smtClean="0">
                <a:latin typeface="+mj-lt"/>
              </a:defRPr>
            </a:lvl1pPr>
          </a:lstStyle>
          <a:p>
            <a:pPr>
              <a:defRPr/>
            </a:pPr>
            <a:r>
              <a:rPr lang="en-US"/>
              <a:t>2011-10-20</a:t>
            </a:r>
            <a:endParaRPr lang="en-GB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/>
              <a:t>COPERT 4 Training (3. Methodology)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E8F11-CECD-49A1-BA98-6C3C908CAF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2011-10-20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/>
              <a:t>COPERT 4 Training (3. Methodology)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4DEC3-0A61-4FA6-A43F-660EBDEC9E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2011-10-20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764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/>
              <a:t>COPERT 4 Training (3. Methodology)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F78AE-0A1F-4D3D-ABE1-3A1ABC7015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2011-10-20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/>
              <a:t>COPERT 4 Training (3. Methodology)</a:t>
            </a: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23FBA-4781-4F3E-99AF-2834BCCC86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2011-10-20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/>
              <a:t>COPERT 4 Training (3. Methodology)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87407-164F-461E-85AD-403ACAB0D7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2011-10-20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/>
              <a:t>COPERT 4 Training (3. Methodology)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F85D5-71C7-433A-A03F-44FAA480EA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2011-10-20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/>
              <a:t>COPERT 4 Training (3. Methodology)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D7E9B-4C1B-4824-8DA5-C5886AE619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2011-10-20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/>
              <a:t>COPERT 4 Training (3. Methodology)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88FFA-312E-477D-A02A-A1E3A1F22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2011-10-20</a:t>
            </a:r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81200" y="6477000"/>
            <a:ext cx="3794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dirty="0" smtClean="0"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COPERT 4 Training (2. Methodology)</a:t>
            </a:r>
          </a:p>
        </p:txBody>
      </p:sp>
      <p:sp>
        <p:nvSpPr>
          <p:cNvPr id="9831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9800" y="6477000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D8D27B8C-318D-4A4C-B242-4D3D5E610D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28" name="Picture 20" descr="balklogo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384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04788"/>
            <a:ext cx="77724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76400"/>
            <a:ext cx="7772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pic>
        <p:nvPicPr>
          <p:cNvPr id="1031" name="Picture 22" descr="balk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62000" y="1219200"/>
            <a:ext cx="7786688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23" descr="Logo_EEA_no_text_b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696200" y="6022975"/>
            <a:ext cx="8382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 descr="JRC logo img_col_00001670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875463" y="6308725"/>
            <a:ext cx="8096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27088" y="6453188"/>
            <a:ext cx="2133600" cy="2936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rgbClr val="00817C"/>
                </a:solidFill>
                <a:latin typeface="+mj-lt"/>
              </a:defRPr>
            </a:lvl1pPr>
          </a:lstStyle>
          <a:p>
            <a:pPr>
              <a:defRPr/>
            </a:pPr>
            <a:fld id="{AB794452-C61D-4EA4-B766-1821E9F25BB7}" type="datetimeFigureOut">
              <a:rPr lang="el-GR"/>
              <a:pPr>
                <a:defRPr/>
              </a:pPr>
              <a:t>20/9/2012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ransition/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wmf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Обучение </a:t>
            </a:r>
            <a:r>
              <a:rPr lang="en-US" dirty="0" smtClean="0"/>
              <a:t>COPERT 4</a:t>
            </a:r>
            <a:endParaRPr lang="el-GR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2. </a:t>
            </a:r>
            <a:r>
              <a:rPr lang="ru-RU" dirty="0" smtClean="0"/>
              <a:t>Основы методологии</a:t>
            </a:r>
            <a:endParaRPr lang="el-GR" dirty="0" smtClean="0"/>
          </a:p>
        </p:txBody>
      </p:sp>
      <p:pic>
        <p:nvPicPr>
          <p:cNvPr id="4" name="Picture 6" descr="JRC logo img_col_000016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763" y="5084763"/>
            <a:ext cx="15128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8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/>
              <a:t>COPERT 4 Training (2. Methodology)</a:t>
            </a:r>
          </a:p>
        </p:txBody>
      </p:sp>
      <p:sp>
        <p:nvSpPr>
          <p:cNvPr id="3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F07E09F-625A-49AA-AA30-1FD7F792C35B}" type="slidenum">
              <a:rPr lang="en-GB"/>
              <a:pPr>
                <a:defRPr/>
              </a:pPr>
              <a:t>10</a:t>
            </a:fld>
            <a:endParaRPr lang="en-GB"/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/>
              <a:t>Загрязняющие вещества</a:t>
            </a:r>
            <a:r>
              <a:rPr lang="en-US" dirty="0" smtClean="0"/>
              <a:t> - 2</a:t>
            </a:r>
            <a:endParaRPr lang="el-GR" dirty="0" smtClean="0"/>
          </a:p>
        </p:txBody>
      </p:sp>
      <p:graphicFrame>
        <p:nvGraphicFramePr>
          <p:cNvPr id="187395" name="Group 3"/>
          <p:cNvGraphicFramePr>
            <a:graphicFrameLocks noGrp="1"/>
          </p:cNvGraphicFramePr>
          <p:nvPr/>
        </p:nvGraphicFramePr>
        <p:xfrm>
          <a:off x="900113" y="2781300"/>
          <a:ext cx="3368675" cy="3017520"/>
        </p:xfrm>
        <a:graphic>
          <a:graphicData uri="http://schemas.openxmlformats.org/drawingml/2006/table">
            <a:tbl>
              <a:tblPr/>
              <a:tblGrid>
                <a:gridCol w="3368675"/>
              </a:tblGrid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Group 3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Polycyclic aromatic hydrocarbons (PAHs) and persistent organic pollutants (POPs)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Polychlorinated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dibenzo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dioxins (PCDDs) and polychlorinated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dibenzo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furans (PCDFs)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7405" name="Group 13"/>
          <p:cNvGraphicFramePr>
            <a:graphicFrameLocks noGrp="1"/>
          </p:cNvGraphicFramePr>
          <p:nvPr/>
        </p:nvGraphicFramePr>
        <p:xfrm>
          <a:off x="5160963" y="2679700"/>
          <a:ext cx="3051175" cy="3169920"/>
        </p:xfrm>
        <a:graphic>
          <a:graphicData uri="http://schemas.openxmlformats.org/drawingml/2006/table">
            <a:tbl>
              <a:tblPr/>
              <a:tblGrid>
                <a:gridCol w="3051175"/>
              </a:tblGrid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Group 4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Alkanes (C</a:t>
                      </a:r>
                      <a:r>
                        <a:rPr kumimoji="0" lang="en-GB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GB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2n+2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):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Alkenes (C</a:t>
                      </a:r>
                      <a:r>
                        <a:rPr kumimoji="0" lang="en-GB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GB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2n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):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Alkynes (C</a:t>
                      </a:r>
                      <a:r>
                        <a:rPr kumimoji="0" lang="en-GB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GB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2n-2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):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Aldehydes (C</a:t>
                      </a:r>
                      <a:r>
                        <a:rPr kumimoji="0" lang="en-GB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GB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2n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O)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Ketones (C</a:t>
                      </a:r>
                      <a:r>
                        <a:rPr kumimoji="0" lang="en-GB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GB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2n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O)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Cycloalkanes (C</a:t>
                      </a:r>
                      <a:r>
                        <a:rPr kumimoji="0" lang="en-GB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GB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2n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Aromatic compounds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587" name="Rectangle 33"/>
          <p:cNvSpPr>
            <a:spLocks noChangeArrowheads="1"/>
          </p:cNvSpPr>
          <p:nvPr/>
        </p:nvSpPr>
        <p:spPr bwMode="auto">
          <a:xfrm>
            <a:off x="684213" y="1628775"/>
            <a:ext cx="379571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sz="1800">
                <a:solidFill>
                  <a:srgbClr val="003366"/>
                </a:solidFill>
                <a:latin typeface="Tahoma" pitchFamily="34" charset="0"/>
              </a:rPr>
              <a:t>Pollutants for which a simplified methodology is applied, mainly due to the absence of detailed data</a:t>
            </a:r>
            <a:endParaRPr lang="el-GR" sz="1800">
              <a:solidFill>
                <a:srgbClr val="003366"/>
              </a:solidFill>
              <a:latin typeface="Tahoma" pitchFamily="34" charset="0"/>
            </a:endParaRPr>
          </a:p>
        </p:txBody>
      </p:sp>
      <p:sp>
        <p:nvSpPr>
          <p:cNvPr id="23588" name="Rectangle 34"/>
          <p:cNvSpPr>
            <a:spLocks noChangeArrowheads="1"/>
          </p:cNvSpPr>
          <p:nvPr/>
        </p:nvSpPr>
        <p:spPr bwMode="auto">
          <a:xfrm>
            <a:off x="4427538" y="1773238"/>
            <a:ext cx="43418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sz="1800">
                <a:solidFill>
                  <a:srgbClr val="003366"/>
                </a:solidFill>
                <a:latin typeface="Tahoma" pitchFamily="34" charset="0"/>
              </a:rPr>
              <a:t>Pollutants which are derived as a fraction of total NMVOC emissions. </a:t>
            </a:r>
            <a:endParaRPr lang="el-GR" sz="1800">
              <a:solidFill>
                <a:srgbClr val="003366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8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/>
              <a:t>COPERT 4 Training (2. Methodology)</a:t>
            </a: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0F634D4-7F1F-4A1E-A7D5-BD9CDDE2FFD5}" type="slidenum">
              <a:rPr lang="en-GB"/>
              <a:pPr>
                <a:defRPr/>
              </a:pPr>
              <a:t>11</a:t>
            </a:fld>
            <a:endParaRPr lang="en-GB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dirty="0" smtClean="0"/>
              <a:t>Основная концепция расчета выбросов с выхлопными газами</a:t>
            </a:r>
            <a:endParaRPr lang="el-GR" sz="3600" dirty="0" smtClean="0"/>
          </a:p>
        </p:txBody>
      </p:sp>
      <p:pic>
        <p:nvPicPr>
          <p:cNvPr id="2458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1268413"/>
            <a:ext cx="8264525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9444" name="Rectangle 4"/>
          <p:cNvSpPr>
            <a:spLocks noChangeArrowheads="1"/>
          </p:cNvSpPr>
          <p:nvPr/>
        </p:nvSpPr>
        <p:spPr bwMode="auto">
          <a:xfrm>
            <a:off x="4900613" y="2601913"/>
            <a:ext cx="3795712" cy="968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lnSpc>
                <a:spcPct val="120000"/>
              </a:lnSpc>
            </a:pPr>
            <a:r>
              <a:rPr lang="en-US">
                <a:solidFill>
                  <a:srgbClr val="FC3514"/>
                </a:solidFill>
                <a:latin typeface="Tahoma" pitchFamily="34" charset="0"/>
              </a:rPr>
              <a:t>E</a:t>
            </a:r>
            <a:r>
              <a:rPr lang="en-US" baseline="-25000">
                <a:solidFill>
                  <a:srgbClr val="FC3514"/>
                </a:solidFill>
                <a:latin typeface="Tahoma" pitchFamily="34" charset="0"/>
              </a:rPr>
              <a:t>HOT</a:t>
            </a:r>
            <a:r>
              <a:rPr lang="en-US">
                <a:solidFill>
                  <a:srgbClr val="FC3514"/>
                </a:solidFill>
                <a:latin typeface="Tahoma" pitchFamily="34" charset="0"/>
              </a:rPr>
              <a:t> [g/veh] =</a:t>
            </a:r>
            <a:br>
              <a:rPr lang="en-US">
                <a:solidFill>
                  <a:srgbClr val="FC3514"/>
                </a:solidFill>
                <a:latin typeface="Tahoma" pitchFamily="34" charset="0"/>
              </a:rPr>
            </a:br>
            <a:r>
              <a:rPr lang="en-US">
                <a:solidFill>
                  <a:srgbClr val="FC3514"/>
                </a:solidFill>
                <a:latin typeface="Tahoma" pitchFamily="34" charset="0"/>
              </a:rPr>
              <a:t> M [km] x EF</a:t>
            </a:r>
            <a:r>
              <a:rPr lang="en-US" baseline="-25000">
                <a:solidFill>
                  <a:srgbClr val="FC3514"/>
                </a:solidFill>
                <a:latin typeface="Tahoma" pitchFamily="34" charset="0"/>
              </a:rPr>
              <a:t>HOT</a:t>
            </a:r>
            <a:r>
              <a:rPr lang="en-US">
                <a:solidFill>
                  <a:srgbClr val="FC3514"/>
                </a:solidFill>
                <a:latin typeface="Tahoma" pitchFamily="34" charset="0"/>
              </a:rPr>
              <a:t> [g/km]</a:t>
            </a:r>
            <a:endParaRPr lang="el-GR">
              <a:solidFill>
                <a:srgbClr val="FC3514"/>
              </a:solidFill>
              <a:latin typeface="Tahoma" pitchFamily="34" charset="0"/>
            </a:endParaRPr>
          </a:p>
        </p:txBody>
      </p:sp>
      <p:sp>
        <p:nvSpPr>
          <p:cNvPr id="189445" name="Line 5"/>
          <p:cNvSpPr>
            <a:spLocks noChangeShapeType="1"/>
          </p:cNvSpPr>
          <p:nvPr/>
        </p:nvSpPr>
        <p:spPr bwMode="auto">
          <a:xfrm flipH="1">
            <a:off x="6680200" y="3556000"/>
            <a:ext cx="114300" cy="7493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l-GR"/>
          </a:p>
        </p:txBody>
      </p:sp>
      <p:sp>
        <p:nvSpPr>
          <p:cNvPr id="189446" name="Rectangle 6"/>
          <p:cNvSpPr>
            <a:spLocks noChangeArrowheads="1"/>
          </p:cNvSpPr>
          <p:nvPr/>
        </p:nvSpPr>
        <p:spPr bwMode="auto">
          <a:xfrm>
            <a:off x="1598613" y="1331913"/>
            <a:ext cx="5853112" cy="968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lnSpc>
                <a:spcPct val="120000"/>
              </a:lnSpc>
            </a:pPr>
            <a:r>
              <a:rPr lang="en-US">
                <a:solidFill>
                  <a:srgbClr val="0000FF"/>
                </a:solidFill>
                <a:latin typeface="Tahoma" pitchFamily="34" charset="0"/>
              </a:rPr>
              <a:t>E</a:t>
            </a:r>
            <a:r>
              <a:rPr lang="en-US" baseline="-25000">
                <a:solidFill>
                  <a:srgbClr val="0000FF"/>
                </a:solidFill>
                <a:latin typeface="Tahoma" pitchFamily="34" charset="0"/>
              </a:rPr>
              <a:t>COLD</a:t>
            </a:r>
            <a:r>
              <a:rPr lang="en-US">
                <a:solidFill>
                  <a:srgbClr val="0000FF"/>
                </a:solidFill>
                <a:latin typeface="Tahoma" pitchFamily="34" charset="0"/>
              </a:rPr>
              <a:t> [g/veh] =</a:t>
            </a:r>
            <a:br>
              <a:rPr lang="en-US">
                <a:solidFill>
                  <a:srgbClr val="0000FF"/>
                </a:solidFill>
                <a:latin typeface="Tahoma" pitchFamily="34" charset="0"/>
              </a:rPr>
            </a:br>
            <a:r>
              <a:rPr lang="el-GR">
                <a:solidFill>
                  <a:srgbClr val="0000FF"/>
                </a:solidFill>
                <a:latin typeface="Tahoma" pitchFamily="34" charset="0"/>
              </a:rPr>
              <a:t>β</a:t>
            </a:r>
            <a:r>
              <a:rPr lang="en-US">
                <a:solidFill>
                  <a:srgbClr val="0000FF"/>
                </a:solidFill>
                <a:latin typeface="Tahoma" pitchFamily="34" charset="0"/>
              </a:rPr>
              <a:t> </a:t>
            </a:r>
            <a:r>
              <a:rPr lang="en-US" sz="2200">
                <a:solidFill>
                  <a:srgbClr val="0000FF"/>
                </a:solidFill>
                <a:latin typeface="Tahoma" pitchFamily="34" charset="0"/>
              </a:rPr>
              <a:t>x</a:t>
            </a:r>
            <a:r>
              <a:rPr lang="en-US">
                <a:solidFill>
                  <a:srgbClr val="0000FF"/>
                </a:solidFill>
                <a:latin typeface="Tahoma" pitchFamily="34" charset="0"/>
              </a:rPr>
              <a:t> M [km] x EF</a:t>
            </a:r>
            <a:r>
              <a:rPr lang="en-US" baseline="-25000">
                <a:solidFill>
                  <a:srgbClr val="0000FF"/>
                </a:solidFill>
                <a:latin typeface="Tahoma" pitchFamily="34" charset="0"/>
              </a:rPr>
              <a:t>HOT</a:t>
            </a:r>
            <a:r>
              <a:rPr lang="en-US">
                <a:solidFill>
                  <a:srgbClr val="0000FF"/>
                </a:solidFill>
                <a:latin typeface="Tahoma" pitchFamily="34" charset="0"/>
              </a:rPr>
              <a:t> [g/km] </a:t>
            </a:r>
            <a:r>
              <a:rPr lang="en-US" sz="2200">
                <a:solidFill>
                  <a:srgbClr val="0000FF"/>
                </a:solidFill>
                <a:latin typeface="Tahoma" pitchFamily="34" charset="0"/>
              </a:rPr>
              <a:t>x (e</a:t>
            </a:r>
            <a:r>
              <a:rPr lang="en-US" sz="2200" baseline="-25000">
                <a:solidFill>
                  <a:srgbClr val="0000FF"/>
                </a:solidFill>
                <a:latin typeface="Tahoma" pitchFamily="34" charset="0"/>
              </a:rPr>
              <a:t>COLD</a:t>
            </a:r>
            <a:r>
              <a:rPr lang="en-US" sz="2200">
                <a:solidFill>
                  <a:srgbClr val="0000FF"/>
                </a:solidFill>
                <a:latin typeface="Tahoma" pitchFamily="34" charset="0"/>
              </a:rPr>
              <a:t>/e</a:t>
            </a:r>
            <a:r>
              <a:rPr lang="en-US" sz="2200" baseline="-25000">
                <a:solidFill>
                  <a:srgbClr val="0000FF"/>
                </a:solidFill>
                <a:latin typeface="Tahoma" pitchFamily="34" charset="0"/>
              </a:rPr>
              <a:t>HOT</a:t>
            </a:r>
            <a:r>
              <a:rPr lang="en-US" sz="2200">
                <a:solidFill>
                  <a:srgbClr val="0000FF"/>
                </a:solidFill>
                <a:latin typeface="Tahoma" pitchFamily="34" charset="0"/>
              </a:rPr>
              <a:t>-1)</a:t>
            </a:r>
            <a:endParaRPr lang="el-GR" sz="2200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189447" name="Rectangle 7"/>
          <p:cNvSpPr>
            <a:spLocks noChangeArrowheads="1"/>
          </p:cNvSpPr>
          <p:nvPr/>
        </p:nvSpPr>
        <p:spPr bwMode="auto">
          <a:xfrm>
            <a:off x="1065213" y="6091238"/>
            <a:ext cx="2106612" cy="530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lnSpc>
                <a:spcPct val="120000"/>
              </a:lnSpc>
            </a:pPr>
            <a:r>
              <a:rPr lang="el-GR">
                <a:solidFill>
                  <a:srgbClr val="003366"/>
                </a:solidFill>
                <a:latin typeface="Tahoma" pitchFamily="34" charset="0"/>
              </a:rPr>
              <a:t>β</a:t>
            </a:r>
            <a:r>
              <a:rPr lang="en-US">
                <a:solidFill>
                  <a:srgbClr val="003366"/>
                </a:solidFill>
                <a:latin typeface="Tahoma" pitchFamily="34" charset="0"/>
              </a:rPr>
              <a:t> </a:t>
            </a:r>
            <a:r>
              <a:rPr lang="en-US" sz="2200">
                <a:solidFill>
                  <a:srgbClr val="003366"/>
                </a:solidFill>
                <a:latin typeface="Tahoma" pitchFamily="34" charset="0"/>
              </a:rPr>
              <a:t>= l</a:t>
            </a:r>
            <a:r>
              <a:rPr lang="en-US" sz="2200" baseline="-25000">
                <a:solidFill>
                  <a:srgbClr val="003366"/>
                </a:solidFill>
                <a:latin typeface="Tahoma" pitchFamily="34" charset="0"/>
              </a:rPr>
              <a:t>COLD</a:t>
            </a:r>
            <a:r>
              <a:rPr lang="en-US" sz="2200">
                <a:solidFill>
                  <a:srgbClr val="003366"/>
                </a:solidFill>
                <a:latin typeface="Tahoma" pitchFamily="34" charset="0"/>
              </a:rPr>
              <a:t>/l</a:t>
            </a:r>
            <a:r>
              <a:rPr lang="en-US" sz="2200" baseline="-25000">
                <a:solidFill>
                  <a:srgbClr val="003366"/>
                </a:solidFill>
                <a:latin typeface="Tahoma" pitchFamily="34" charset="0"/>
              </a:rPr>
              <a:t>TOTAL</a:t>
            </a:r>
            <a:endParaRPr lang="el-GR" sz="2200" baseline="-25000">
              <a:solidFill>
                <a:srgbClr val="003366"/>
              </a:solidFill>
              <a:latin typeface="Tahoma" pitchFamily="34" charset="0"/>
            </a:endParaRPr>
          </a:p>
        </p:txBody>
      </p:sp>
      <p:sp>
        <p:nvSpPr>
          <p:cNvPr id="189448" name="Line 8"/>
          <p:cNvSpPr>
            <a:spLocks noChangeShapeType="1"/>
          </p:cNvSpPr>
          <p:nvPr/>
        </p:nvSpPr>
        <p:spPr bwMode="auto">
          <a:xfrm flipH="1">
            <a:off x="2489200" y="2387600"/>
            <a:ext cx="863600" cy="9525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4" grpId="0" animBg="1"/>
      <p:bldP spid="189445" grpId="0" animBg="1"/>
      <p:bldP spid="189446" grpId="0" animBg="1"/>
      <p:bldP spid="189447" grpId="0" animBg="1"/>
      <p:bldP spid="1894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8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/>
              <a:t>COPERT 4 Training (2. Methodology)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2D3470-C9EB-4901-A255-CBF05E7622C7}" type="slidenum">
              <a:rPr lang="en-GB"/>
              <a:pPr>
                <a:defRPr/>
              </a:pPr>
              <a:t>12</a:t>
            </a:fld>
            <a:endParaRPr lang="en-GB"/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04788"/>
            <a:ext cx="7986464" cy="938212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dirty="0" smtClean="0"/>
              <a:t>Выбросы с выхлопными газами (ВГ) зависят от</a:t>
            </a:r>
            <a:endParaRPr lang="el-GR" sz="3600" dirty="0" smtClean="0"/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Данные о деятельности</a:t>
            </a:r>
            <a:endParaRPr lang="en-US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2000" dirty="0" smtClean="0"/>
              <a:t>Количество АТС</a:t>
            </a:r>
            <a:r>
              <a:rPr lang="en-US" sz="2000" dirty="0" smtClean="0"/>
              <a:t> [</a:t>
            </a:r>
            <a:r>
              <a:rPr lang="ru-RU" sz="2000" dirty="0" smtClean="0"/>
              <a:t>штук</a:t>
            </a:r>
            <a:r>
              <a:rPr lang="en-US" sz="2000" dirty="0" smtClean="0"/>
              <a:t>]</a:t>
            </a:r>
            <a:endParaRPr lang="en-US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2000" dirty="0" smtClean="0"/>
              <a:t>Пройденная дистанция</a:t>
            </a:r>
            <a:r>
              <a:rPr lang="en-US" sz="2000" dirty="0" smtClean="0"/>
              <a:t> [</a:t>
            </a:r>
            <a:r>
              <a:rPr lang="ru-RU" sz="2000" dirty="0" smtClean="0"/>
              <a:t>км</a:t>
            </a:r>
            <a:r>
              <a:rPr lang="en-US" sz="2000" dirty="0" smtClean="0"/>
              <a:t>/</a:t>
            </a:r>
            <a:r>
              <a:rPr lang="ru-RU" sz="2000" dirty="0" smtClean="0"/>
              <a:t>за период инвентаризации</a:t>
            </a:r>
            <a:r>
              <a:rPr lang="en-US" sz="2000" dirty="0" smtClean="0"/>
              <a:t>]</a:t>
            </a:r>
            <a:endParaRPr lang="en-US" sz="2000" dirty="0" smtClean="0"/>
          </a:p>
          <a:p>
            <a:pPr lvl="1" eaLnBrk="1" hangingPunct="1">
              <a:lnSpc>
                <a:spcPct val="90000"/>
              </a:lnSpc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Выбросы при горячем режиме</a:t>
            </a:r>
            <a:endParaRPr lang="en-US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2000" dirty="0" smtClean="0"/>
              <a:t>Технология</a:t>
            </a:r>
            <a:r>
              <a:rPr lang="en-US" sz="2000" dirty="0" smtClean="0"/>
              <a:t> </a:t>
            </a:r>
            <a:r>
              <a:rPr lang="en-US" sz="2000" dirty="0" smtClean="0"/>
              <a:t>/ </a:t>
            </a:r>
            <a:r>
              <a:rPr lang="ru-RU" sz="2000" dirty="0" smtClean="0"/>
              <a:t>Стандарты выбросов</a:t>
            </a:r>
            <a:endParaRPr lang="en-US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2000" dirty="0" smtClean="0"/>
              <a:t>Средняя скорость передвижения</a:t>
            </a:r>
            <a:r>
              <a:rPr lang="en-US" sz="2000" dirty="0" smtClean="0"/>
              <a:t> [</a:t>
            </a:r>
            <a:r>
              <a:rPr lang="ru-RU" sz="2000" dirty="0" smtClean="0"/>
              <a:t>км</a:t>
            </a:r>
            <a:r>
              <a:rPr lang="en-US" sz="2000" dirty="0" smtClean="0"/>
              <a:t>/</a:t>
            </a:r>
            <a:r>
              <a:rPr lang="ru-RU" sz="2000" dirty="0" smtClean="0"/>
              <a:t>ч</a:t>
            </a:r>
            <a:r>
              <a:rPr lang="en-US" sz="2000" dirty="0" smtClean="0"/>
              <a:t>]</a:t>
            </a:r>
            <a:endParaRPr lang="en-US" sz="2000" dirty="0" smtClean="0"/>
          </a:p>
          <a:p>
            <a:pPr lvl="1" eaLnBrk="1" hangingPunct="1">
              <a:lnSpc>
                <a:spcPct val="90000"/>
              </a:lnSpc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ru-RU" sz="2800" dirty="0"/>
              <a:t>Выбросы при </a:t>
            </a:r>
            <a:r>
              <a:rPr lang="ru-RU" sz="2800" dirty="0" smtClean="0"/>
              <a:t>холодном старте</a:t>
            </a:r>
            <a:endParaRPr lang="en-US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2000" dirty="0"/>
              <a:t>Технология</a:t>
            </a:r>
            <a:r>
              <a:rPr lang="en-US" sz="2000" dirty="0"/>
              <a:t> / </a:t>
            </a:r>
            <a:r>
              <a:rPr lang="ru-RU" sz="2000" dirty="0"/>
              <a:t>Стандарты выбросов</a:t>
            </a:r>
            <a:endParaRPr lang="en-US" sz="2000" dirty="0"/>
          </a:p>
          <a:p>
            <a:pPr lvl="1" eaLnBrk="1" hangingPunct="1">
              <a:lnSpc>
                <a:spcPct val="90000"/>
              </a:lnSpc>
            </a:pPr>
            <a:r>
              <a:rPr lang="ru-RU" sz="2000" dirty="0"/>
              <a:t>Средняя скорость передвижения</a:t>
            </a:r>
            <a:r>
              <a:rPr lang="en-US" sz="2000" dirty="0"/>
              <a:t> [</a:t>
            </a:r>
            <a:r>
              <a:rPr lang="ru-RU" sz="2000" dirty="0"/>
              <a:t>км</a:t>
            </a:r>
            <a:r>
              <a:rPr lang="en-US" sz="2000" dirty="0"/>
              <a:t>/</a:t>
            </a:r>
            <a:r>
              <a:rPr lang="ru-RU" sz="2000" dirty="0"/>
              <a:t>ч</a:t>
            </a:r>
            <a:r>
              <a:rPr lang="en-US" sz="2000" dirty="0"/>
              <a:t>]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dirty="0" smtClean="0"/>
              <a:t>Средняя температура</a:t>
            </a:r>
            <a:r>
              <a:rPr lang="en-US" sz="2000" dirty="0" smtClean="0"/>
              <a:t> [</a:t>
            </a:r>
            <a:r>
              <a:rPr lang="ru-RU" sz="2000" baseline="30000" dirty="0" smtClean="0"/>
              <a:t>о</a:t>
            </a:r>
            <a:r>
              <a:rPr lang="ru-RU" sz="2000" dirty="0" smtClean="0"/>
              <a:t> Цельсия</a:t>
            </a:r>
            <a:r>
              <a:rPr lang="en-US" sz="2000" dirty="0" smtClean="0"/>
              <a:t>]</a:t>
            </a:r>
            <a:endParaRPr lang="en-US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2000" dirty="0" smtClean="0"/>
              <a:t>Средняя дистанция</a:t>
            </a:r>
            <a:r>
              <a:rPr lang="en-US" sz="2000" dirty="0" smtClean="0"/>
              <a:t> [</a:t>
            </a:r>
            <a:r>
              <a:rPr lang="ru-RU" sz="2000" dirty="0" smtClean="0"/>
              <a:t>км</a:t>
            </a:r>
            <a:r>
              <a:rPr lang="en-US" sz="2000" dirty="0" smtClean="0"/>
              <a:t>]</a:t>
            </a:r>
            <a:endParaRPr lang="el-G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8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 dirty="0"/>
              <a:t>COPERT 4 Training (2. Methodology)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35B7E60-B9C2-4979-8AC4-A4C5F3B4DD5B}" type="slidenum">
              <a:rPr lang="en-GB"/>
              <a:pPr>
                <a:defRPr/>
              </a:pPr>
              <a:t>13</a:t>
            </a:fld>
            <a:endParaRPr lang="en-GB"/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400" dirty="0" smtClean="0">
                <a:solidFill>
                  <a:srgbClr val="003366"/>
                </a:solidFill>
              </a:rPr>
              <a:t>Методология</a:t>
            </a:r>
            <a:r>
              <a:rPr lang="en-GB" sz="3400" dirty="0" smtClean="0">
                <a:solidFill>
                  <a:srgbClr val="003366"/>
                </a:solidFill>
              </a:rPr>
              <a:t>: </a:t>
            </a:r>
            <a:r>
              <a:rPr lang="ru-RU" sz="3400" dirty="0" smtClean="0">
                <a:solidFill>
                  <a:srgbClr val="003366"/>
                </a:solidFill>
              </a:rPr>
              <a:t>Суммарные выбросы</a:t>
            </a:r>
            <a:endParaRPr lang="en-GB" sz="3400" dirty="0" smtClean="0">
              <a:solidFill>
                <a:srgbClr val="003366"/>
              </a:solidFill>
            </a:endParaRP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spcAft>
                <a:spcPct val="50000"/>
              </a:spcAft>
            </a:pPr>
            <a:r>
              <a:rPr lang="ru-RU" sz="2800" dirty="0" smtClean="0"/>
              <a:t>Суммарные выбросы с ВГ</a:t>
            </a:r>
            <a:r>
              <a:rPr lang="en-GB" sz="2800" dirty="0" smtClean="0"/>
              <a:t>:  </a:t>
            </a:r>
            <a:r>
              <a:rPr lang="en-GB" sz="2000" dirty="0" smtClean="0">
                <a:cs typeface="Times New Roman" pitchFamily="18" charset="0"/>
              </a:rPr>
              <a:t>E</a:t>
            </a:r>
            <a:r>
              <a:rPr lang="en-GB" sz="2000" baseline="-30000" dirty="0" smtClean="0">
                <a:cs typeface="Times New Roman" pitchFamily="18" charset="0"/>
              </a:rPr>
              <a:t>EXH</a:t>
            </a:r>
            <a:r>
              <a:rPr lang="en-GB" sz="2000" dirty="0" smtClean="0">
                <a:cs typeface="Times New Roman" pitchFamily="18" charset="0"/>
              </a:rPr>
              <a:t> </a:t>
            </a:r>
            <a:r>
              <a:rPr lang="en-GB" sz="2000" dirty="0" smtClean="0">
                <a:cs typeface="Times New Roman" pitchFamily="18" charset="0"/>
              </a:rPr>
              <a:t>= E</a:t>
            </a:r>
            <a:r>
              <a:rPr lang="en-GB" sz="2000" baseline="-30000" dirty="0" smtClean="0">
                <a:cs typeface="Times New Roman" pitchFamily="18" charset="0"/>
              </a:rPr>
              <a:t>HOT</a:t>
            </a:r>
            <a:r>
              <a:rPr lang="en-GB" sz="2000" dirty="0" smtClean="0">
                <a:cs typeface="Times New Roman" pitchFamily="18" charset="0"/>
              </a:rPr>
              <a:t> + E</a:t>
            </a:r>
            <a:r>
              <a:rPr lang="en-GB" sz="2000" baseline="-30000" dirty="0" smtClean="0">
                <a:cs typeface="Times New Roman" pitchFamily="18" charset="0"/>
              </a:rPr>
              <a:t>COLD</a:t>
            </a:r>
          </a:p>
          <a:p>
            <a:pPr lvl="1" eaLnBrk="1" hangingPunct="1">
              <a:spcBef>
                <a:spcPts val="760"/>
              </a:spcBef>
              <a:spcAft>
                <a:spcPts val="760"/>
              </a:spcAft>
            </a:pPr>
            <a:r>
              <a:rPr lang="ru-RU" sz="1600" dirty="0"/>
              <a:t>Горячий режим</a:t>
            </a:r>
            <a:r>
              <a:rPr lang="en-GB" sz="1600" dirty="0"/>
              <a:t> (</a:t>
            </a:r>
            <a:r>
              <a:rPr lang="ru-RU" sz="1600" dirty="0"/>
              <a:t>стабильная температура двигателя</a:t>
            </a:r>
            <a:r>
              <a:rPr lang="en-GB" sz="1600" dirty="0"/>
              <a:t>): </a:t>
            </a:r>
            <a:endParaRPr lang="ru-RU" sz="1600" dirty="0"/>
          </a:p>
          <a:p>
            <a:pPr lvl="1" eaLnBrk="1" hangingPunct="1">
              <a:lnSpc>
                <a:spcPct val="120000"/>
              </a:lnSpc>
              <a:spcBef>
                <a:spcPct val="50000"/>
              </a:spcBef>
              <a:spcAft>
                <a:spcPct val="50000"/>
              </a:spcAft>
            </a:pPr>
            <a:r>
              <a:rPr lang="en-US" sz="1600" dirty="0"/>
              <a:t>E</a:t>
            </a:r>
            <a:r>
              <a:rPr lang="en-US" sz="1600" baseline="-25000" dirty="0"/>
              <a:t>HOT</a:t>
            </a:r>
            <a:r>
              <a:rPr lang="en-US" sz="1600" dirty="0"/>
              <a:t> = N </a:t>
            </a:r>
            <a:r>
              <a:rPr lang="en-US" sz="1600" dirty="0">
                <a:latin typeface="Tahoma" pitchFamily="34" charset="0"/>
                <a:cs typeface="Tahoma" pitchFamily="34" charset="0"/>
              </a:rPr>
              <a:t>·</a:t>
            </a:r>
            <a:r>
              <a:rPr lang="en-US" sz="1600" dirty="0"/>
              <a:t> M </a:t>
            </a:r>
            <a:r>
              <a:rPr lang="en-US" sz="1600" dirty="0">
                <a:latin typeface="Tahoma" pitchFamily="34" charset="0"/>
                <a:cs typeface="Tahoma" pitchFamily="34" charset="0"/>
              </a:rPr>
              <a:t>·</a:t>
            </a:r>
            <a:r>
              <a:rPr lang="en-US" sz="1600" dirty="0"/>
              <a:t> </a:t>
            </a:r>
            <a:r>
              <a:rPr lang="en-US" sz="1600" dirty="0" err="1"/>
              <a:t>e</a:t>
            </a:r>
            <a:r>
              <a:rPr lang="en-US" sz="1600" baseline="-25000" dirty="0" err="1"/>
              <a:t>HOT</a:t>
            </a:r>
            <a:endParaRPr lang="en-US" sz="1600" baseline="-25000" dirty="0"/>
          </a:p>
          <a:p>
            <a:pPr lvl="1" eaLnBrk="1" hangingPunct="1">
              <a:spcBef>
                <a:spcPts val="760"/>
              </a:spcBef>
              <a:spcAft>
                <a:spcPts val="760"/>
              </a:spcAft>
            </a:pPr>
            <a:r>
              <a:rPr lang="ru-RU" sz="1600" dirty="0" smtClean="0"/>
              <a:t>Выбросы </a:t>
            </a:r>
            <a:r>
              <a:rPr lang="ru-RU" sz="1600" dirty="0"/>
              <a:t>холодного старта</a:t>
            </a:r>
            <a:r>
              <a:rPr lang="en-GB" sz="1600" dirty="0"/>
              <a:t>: 	</a:t>
            </a:r>
            <a:r>
              <a:rPr lang="en-US" sz="1600" dirty="0"/>
              <a:t>E</a:t>
            </a:r>
            <a:r>
              <a:rPr lang="en-US" sz="1600" baseline="-25000" dirty="0"/>
              <a:t>COLD</a:t>
            </a:r>
            <a:r>
              <a:rPr lang="en-US" sz="1600" dirty="0"/>
              <a:t> = </a:t>
            </a:r>
            <a:r>
              <a:rPr lang="en-US" sz="1600" dirty="0">
                <a:sym typeface="Symbol" pitchFamily="18" charset="2"/>
              </a:rPr>
              <a:t></a:t>
            </a:r>
            <a:r>
              <a:rPr lang="en-US" sz="1600" dirty="0"/>
              <a:t> </a:t>
            </a:r>
            <a:r>
              <a:rPr lang="en-US" sz="1600" dirty="0">
                <a:latin typeface="Tahoma" pitchFamily="34" charset="0"/>
                <a:cs typeface="Tahoma" pitchFamily="34" charset="0"/>
              </a:rPr>
              <a:t>·</a:t>
            </a:r>
            <a:r>
              <a:rPr lang="en-US" sz="1600" dirty="0"/>
              <a:t> N </a:t>
            </a:r>
            <a:r>
              <a:rPr lang="en-US" sz="1600" dirty="0">
                <a:latin typeface="Tahoma" pitchFamily="34" charset="0"/>
                <a:cs typeface="Tahoma" pitchFamily="34" charset="0"/>
              </a:rPr>
              <a:t>·</a:t>
            </a:r>
            <a:r>
              <a:rPr lang="en-US" sz="1600" dirty="0"/>
              <a:t> M </a:t>
            </a:r>
            <a:r>
              <a:rPr lang="en-US" sz="1600" dirty="0">
                <a:latin typeface="Tahoma" pitchFamily="34" charset="0"/>
                <a:cs typeface="Tahoma" pitchFamily="34" charset="0"/>
              </a:rPr>
              <a:t>·</a:t>
            </a:r>
            <a:r>
              <a:rPr lang="en-US" sz="1600" baseline="30000" dirty="0"/>
              <a:t> </a:t>
            </a:r>
            <a:r>
              <a:rPr lang="en-US" sz="1600" dirty="0" err="1"/>
              <a:t>e</a:t>
            </a:r>
            <a:r>
              <a:rPr lang="en-US" sz="1600" baseline="-25000" dirty="0" err="1"/>
              <a:t>HOT</a:t>
            </a:r>
            <a:r>
              <a:rPr lang="en-US" sz="1600" dirty="0"/>
              <a:t> </a:t>
            </a:r>
            <a:r>
              <a:rPr lang="en-US" sz="1600" dirty="0">
                <a:latin typeface="Tahoma" pitchFamily="34" charset="0"/>
                <a:cs typeface="Tahoma" pitchFamily="34" charset="0"/>
              </a:rPr>
              <a:t>·</a:t>
            </a:r>
            <a:r>
              <a:rPr lang="en-US" sz="1600" dirty="0"/>
              <a:t> (</a:t>
            </a:r>
            <a:r>
              <a:rPr lang="en-US" sz="1600" dirty="0" err="1"/>
              <a:t>e</a:t>
            </a:r>
            <a:r>
              <a:rPr lang="en-US" sz="1600" baseline="30000" dirty="0" err="1"/>
              <a:t>COLD</a:t>
            </a:r>
            <a:r>
              <a:rPr lang="en-US" sz="1600" dirty="0"/>
              <a:t>/e</a:t>
            </a:r>
            <a:r>
              <a:rPr lang="en-US" sz="1600" baseline="30000" dirty="0"/>
              <a:t>HOT</a:t>
            </a:r>
            <a:r>
              <a:rPr lang="en-US" sz="1600" dirty="0"/>
              <a:t>-1)</a:t>
            </a:r>
            <a:endParaRPr lang="en-GB" sz="1600" dirty="0"/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spcAft>
                <a:spcPct val="50000"/>
              </a:spcAft>
            </a:pPr>
            <a:r>
              <a:rPr lang="ru-RU" sz="2800" dirty="0" smtClean="0"/>
              <a:t>Выбросы, не связанные с ВГ</a:t>
            </a:r>
            <a:endParaRPr lang="en-GB" sz="2800" dirty="0" smtClean="0"/>
          </a:p>
          <a:p>
            <a:pPr lvl="1" eaLnBrk="1" hangingPunct="1">
              <a:lnSpc>
                <a:spcPct val="120000"/>
              </a:lnSpc>
              <a:spcBef>
                <a:spcPct val="50000"/>
              </a:spcBef>
              <a:spcAft>
                <a:spcPct val="50000"/>
              </a:spcAft>
            </a:pPr>
            <a:r>
              <a:rPr lang="ru-RU" sz="1600" dirty="0"/>
              <a:t>ЛОС от испарения топлива</a:t>
            </a:r>
            <a:r>
              <a:rPr lang="en-GB" sz="1600" dirty="0"/>
              <a:t>:	</a:t>
            </a:r>
            <a:r>
              <a:rPr lang="en-US" sz="1600" dirty="0"/>
              <a:t>E</a:t>
            </a:r>
            <a:r>
              <a:rPr lang="en-US" sz="1600" baseline="-25000" dirty="0"/>
              <a:t>EVAP</a:t>
            </a:r>
            <a:r>
              <a:rPr lang="en-US" sz="1600" dirty="0"/>
              <a:t> = E</a:t>
            </a:r>
            <a:r>
              <a:rPr lang="en-US" sz="1600" baseline="-25000" dirty="0"/>
              <a:t>DIURNAL</a:t>
            </a:r>
            <a:r>
              <a:rPr lang="en-US" sz="1600" dirty="0"/>
              <a:t> + E</a:t>
            </a:r>
            <a:r>
              <a:rPr lang="en-US" sz="1600" baseline="-25000" dirty="0"/>
              <a:t>SOAK</a:t>
            </a:r>
            <a:r>
              <a:rPr lang="en-US" sz="1600" dirty="0"/>
              <a:t> + E</a:t>
            </a:r>
            <a:r>
              <a:rPr lang="en-US" sz="1600" baseline="-25000" dirty="0"/>
              <a:t>RUNNING</a:t>
            </a:r>
          </a:p>
          <a:p>
            <a:pPr lvl="1" eaLnBrk="1" hangingPunct="1">
              <a:lnSpc>
                <a:spcPct val="120000"/>
              </a:lnSpc>
              <a:spcBef>
                <a:spcPct val="50000"/>
              </a:spcBef>
              <a:spcAft>
                <a:spcPct val="50000"/>
              </a:spcAft>
            </a:pPr>
            <a:r>
              <a:rPr lang="ru-RU" sz="1600" dirty="0" smtClean="0"/>
              <a:t>ТЧ от истирания шин и тормозов</a:t>
            </a:r>
            <a:r>
              <a:rPr lang="en-US" sz="1600" dirty="0" smtClean="0"/>
              <a:t>: </a:t>
            </a:r>
            <a:r>
              <a:rPr lang="en-US" sz="1600" dirty="0"/>
              <a:t>	</a:t>
            </a:r>
            <a:r>
              <a:rPr lang="en-US" sz="1600" dirty="0"/>
              <a:t>E</a:t>
            </a:r>
            <a:r>
              <a:rPr lang="en-US" sz="1600" baseline="-25000" dirty="0"/>
              <a:t>HOT</a:t>
            </a:r>
            <a:r>
              <a:rPr lang="en-US" sz="1600" dirty="0"/>
              <a:t> = N </a:t>
            </a:r>
            <a:r>
              <a:rPr lang="en-US" sz="1600" dirty="0">
                <a:latin typeface="Tahoma" pitchFamily="34" charset="0"/>
                <a:cs typeface="Tahoma" pitchFamily="34" charset="0"/>
              </a:rPr>
              <a:t>·</a:t>
            </a:r>
            <a:r>
              <a:rPr lang="en-US" sz="1600" dirty="0"/>
              <a:t> M </a:t>
            </a:r>
            <a:r>
              <a:rPr lang="en-US" sz="1600" dirty="0">
                <a:latin typeface="Tahoma" pitchFamily="34" charset="0"/>
                <a:cs typeface="Tahoma" pitchFamily="34" charset="0"/>
              </a:rPr>
              <a:t>·</a:t>
            </a:r>
            <a:r>
              <a:rPr lang="en-US" sz="1600" dirty="0"/>
              <a:t> </a:t>
            </a:r>
            <a:r>
              <a:rPr lang="en-US" sz="1600" dirty="0" err="1"/>
              <a:t>e</a:t>
            </a:r>
            <a:r>
              <a:rPr lang="en-US" sz="1600" baseline="-25000" dirty="0" err="1"/>
              <a:t>PM</a:t>
            </a:r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93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93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8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/>
              <a:t>COPERT 4 Training (2. Methodology)</a:t>
            </a:r>
          </a:p>
        </p:txBody>
      </p:sp>
      <p:sp>
        <p:nvSpPr>
          <p:cNvPr id="3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F917F1-1DA0-4E42-9195-AC860E4664C3}" type="slidenum">
              <a:rPr lang="en-GB"/>
              <a:pPr>
                <a:defRPr/>
              </a:pPr>
              <a:t>14</a:t>
            </a:fld>
            <a:endParaRPr lang="en-GB"/>
          </a:p>
        </p:txBody>
      </p:sp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dirty="0" smtClean="0"/>
              <a:t>Выбросы, на связанные с ВГ </a:t>
            </a:r>
            <a:r>
              <a:rPr lang="en-US" sz="3600" dirty="0" smtClean="0"/>
              <a:t>(</a:t>
            </a:r>
            <a:r>
              <a:rPr lang="ru-RU" sz="3600" dirty="0" smtClean="0"/>
              <a:t>испарение</a:t>
            </a:r>
            <a:r>
              <a:rPr lang="en-US" sz="3600" dirty="0" smtClean="0"/>
              <a:t>)</a:t>
            </a:r>
            <a:endParaRPr lang="el-GR" sz="3600" dirty="0" smtClean="0"/>
          </a:p>
        </p:txBody>
      </p:sp>
      <p:sp>
        <p:nvSpPr>
          <p:cNvPr id="27653" name="Rectangle 3"/>
          <p:cNvSpPr>
            <a:spLocks noChangeArrowheads="1"/>
          </p:cNvSpPr>
          <p:nvPr/>
        </p:nvSpPr>
        <p:spPr bwMode="auto">
          <a:xfrm>
            <a:off x="5232400" y="3111500"/>
            <a:ext cx="1828800" cy="850900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54" name="Rectangle 4"/>
          <p:cNvSpPr>
            <a:spLocks noChangeArrowheads="1"/>
          </p:cNvSpPr>
          <p:nvPr/>
        </p:nvSpPr>
        <p:spPr bwMode="auto">
          <a:xfrm>
            <a:off x="6413500" y="2501900"/>
            <a:ext cx="190500" cy="609600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55" name="Rectangle 5"/>
          <p:cNvSpPr>
            <a:spLocks noChangeArrowheads="1"/>
          </p:cNvSpPr>
          <p:nvPr/>
        </p:nvSpPr>
        <p:spPr bwMode="auto">
          <a:xfrm>
            <a:off x="6223000" y="1790700"/>
            <a:ext cx="609600" cy="711200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56" name="Rectangle 6"/>
          <p:cNvSpPr>
            <a:spLocks noChangeArrowheads="1"/>
          </p:cNvSpPr>
          <p:nvPr/>
        </p:nvSpPr>
        <p:spPr bwMode="auto">
          <a:xfrm>
            <a:off x="6832600" y="1866900"/>
            <a:ext cx="685800" cy="152400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57" name="Rectangle 7"/>
          <p:cNvSpPr>
            <a:spLocks noChangeArrowheads="1"/>
          </p:cNvSpPr>
          <p:nvPr/>
        </p:nvSpPr>
        <p:spPr bwMode="auto">
          <a:xfrm>
            <a:off x="3530600" y="3657600"/>
            <a:ext cx="17018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58" name="Rectangle 8"/>
          <p:cNvSpPr>
            <a:spLocks noChangeArrowheads="1"/>
          </p:cNvSpPr>
          <p:nvPr/>
        </p:nvSpPr>
        <p:spPr bwMode="auto">
          <a:xfrm>
            <a:off x="952500" y="2565400"/>
            <a:ext cx="1333500" cy="1231900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59" name="Rectangle 9"/>
          <p:cNvSpPr>
            <a:spLocks noChangeArrowheads="1"/>
          </p:cNvSpPr>
          <p:nvPr/>
        </p:nvSpPr>
        <p:spPr bwMode="auto">
          <a:xfrm>
            <a:off x="2286000" y="3270250"/>
            <a:ext cx="901700" cy="436563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60" name="Rectangle 10"/>
          <p:cNvSpPr>
            <a:spLocks noChangeArrowheads="1"/>
          </p:cNvSpPr>
          <p:nvPr/>
        </p:nvSpPr>
        <p:spPr bwMode="auto">
          <a:xfrm rot="-5400000">
            <a:off x="2794000" y="2921000"/>
            <a:ext cx="15494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61" name="Rectangle 11"/>
          <p:cNvSpPr>
            <a:spLocks noChangeArrowheads="1"/>
          </p:cNvSpPr>
          <p:nvPr/>
        </p:nvSpPr>
        <p:spPr bwMode="auto">
          <a:xfrm>
            <a:off x="1905000" y="2184400"/>
            <a:ext cx="17018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62" name="Rectangle 12"/>
          <p:cNvSpPr>
            <a:spLocks noChangeArrowheads="1"/>
          </p:cNvSpPr>
          <p:nvPr/>
        </p:nvSpPr>
        <p:spPr bwMode="auto">
          <a:xfrm rot="-5400000">
            <a:off x="1752600" y="2336800"/>
            <a:ext cx="3810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63" name="Rectangle 13"/>
          <p:cNvSpPr>
            <a:spLocks noChangeArrowheads="1"/>
          </p:cNvSpPr>
          <p:nvPr/>
        </p:nvSpPr>
        <p:spPr bwMode="auto">
          <a:xfrm>
            <a:off x="1300162" y="3992840"/>
            <a:ext cx="14557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1800" dirty="0" smtClean="0">
                <a:solidFill>
                  <a:srgbClr val="003366"/>
                </a:solidFill>
                <a:latin typeface="Tahoma" pitchFamily="34" charset="0"/>
              </a:rPr>
              <a:t>Двигатель</a:t>
            </a:r>
            <a:endParaRPr lang="el-GR" sz="1800" dirty="0">
              <a:solidFill>
                <a:srgbClr val="003366"/>
              </a:solidFill>
              <a:latin typeface="Tahoma" pitchFamily="34" charset="0"/>
            </a:endParaRPr>
          </a:p>
        </p:txBody>
      </p:sp>
      <p:sp>
        <p:nvSpPr>
          <p:cNvPr id="27664" name="Rectangle 14"/>
          <p:cNvSpPr>
            <a:spLocks noChangeArrowheads="1"/>
          </p:cNvSpPr>
          <p:nvPr/>
        </p:nvSpPr>
        <p:spPr bwMode="auto">
          <a:xfrm>
            <a:off x="5554662" y="4056340"/>
            <a:ext cx="21526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1800" dirty="0" smtClean="0">
                <a:solidFill>
                  <a:srgbClr val="003366"/>
                </a:solidFill>
                <a:latin typeface="Tahoma" pitchFamily="34" charset="0"/>
              </a:rPr>
              <a:t>Система впрыска</a:t>
            </a:r>
            <a:endParaRPr lang="el-GR" sz="1800" dirty="0">
              <a:solidFill>
                <a:srgbClr val="003366"/>
              </a:solidFill>
              <a:latin typeface="Tahoma" pitchFamily="34" charset="0"/>
            </a:endParaRPr>
          </a:p>
        </p:txBody>
      </p:sp>
      <p:sp>
        <p:nvSpPr>
          <p:cNvPr id="27665" name="Rectangle 15"/>
          <p:cNvSpPr>
            <a:spLocks noChangeArrowheads="1"/>
          </p:cNvSpPr>
          <p:nvPr/>
        </p:nvSpPr>
        <p:spPr bwMode="auto">
          <a:xfrm>
            <a:off x="3770312" y="2409716"/>
            <a:ext cx="137775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1800" dirty="0" smtClean="0">
                <a:solidFill>
                  <a:srgbClr val="003366"/>
                </a:solidFill>
                <a:latin typeface="Tahoma" pitchFamily="34" charset="0"/>
              </a:rPr>
              <a:t>Топливо-провод</a:t>
            </a:r>
            <a:endParaRPr lang="el-GR" sz="1800" dirty="0">
              <a:solidFill>
                <a:srgbClr val="003366"/>
              </a:solidFill>
              <a:latin typeface="Tahoma" pitchFamily="34" charset="0"/>
            </a:endParaRPr>
          </a:p>
        </p:txBody>
      </p:sp>
      <p:sp>
        <p:nvSpPr>
          <p:cNvPr id="27666" name="Rectangle 16"/>
          <p:cNvSpPr>
            <a:spLocks noChangeArrowheads="1"/>
          </p:cNvSpPr>
          <p:nvPr/>
        </p:nvSpPr>
        <p:spPr bwMode="auto">
          <a:xfrm>
            <a:off x="4788024" y="1648917"/>
            <a:ext cx="140005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1800" dirty="0">
                <a:solidFill>
                  <a:srgbClr val="003366"/>
                </a:solidFill>
                <a:latin typeface="Tahoma" pitchFamily="34" charset="0"/>
              </a:rPr>
              <a:t>Топливный бак</a:t>
            </a:r>
            <a:endParaRPr lang="el-GR" sz="1800" dirty="0">
              <a:solidFill>
                <a:srgbClr val="003366"/>
              </a:solidFill>
              <a:latin typeface="Tahoma" pitchFamily="34" charset="0"/>
            </a:endParaRPr>
          </a:p>
          <a:p>
            <a:pPr algn="ctr" eaLnBrk="0" hangingPunct="0"/>
            <a:endParaRPr lang="el-GR" sz="1800" dirty="0">
              <a:solidFill>
                <a:srgbClr val="003366"/>
              </a:solidFill>
              <a:latin typeface="Tahoma" pitchFamily="34" charset="0"/>
            </a:endParaRPr>
          </a:p>
        </p:txBody>
      </p:sp>
      <p:sp>
        <p:nvSpPr>
          <p:cNvPr id="27667" name="Rectangle 17"/>
          <p:cNvSpPr>
            <a:spLocks noChangeArrowheads="1"/>
          </p:cNvSpPr>
          <p:nvPr/>
        </p:nvSpPr>
        <p:spPr bwMode="auto">
          <a:xfrm>
            <a:off x="5237163" y="3521075"/>
            <a:ext cx="1816100" cy="433388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68" name="Rectangle 18"/>
          <p:cNvSpPr>
            <a:spLocks noChangeArrowheads="1"/>
          </p:cNvSpPr>
          <p:nvPr/>
        </p:nvSpPr>
        <p:spPr bwMode="auto">
          <a:xfrm>
            <a:off x="5238750" y="3127375"/>
            <a:ext cx="1816100" cy="390525"/>
          </a:xfrm>
          <a:prstGeom prst="rect">
            <a:avLst/>
          </a:prstGeom>
          <a:solidFill>
            <a:srgbClr val="CCFF99"/>
          </a:solidFill>
          <a:ln w="9525">
            <a:solidFill>
              <a:srgbClr val="CC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69" name="Rectangle 19"/>
          <p:cNvSpPr>
            <a:spLocks noChangeArrowheads="1"/>
          </p:cNvSpPr>
          <p:nvPr/>
        </p:nvSpPr>
        <p:spPr bwMode="auto">
          <a:xfrm>
            <a:off x="5783264" y="3633886"/>
            <a:ext cx="12366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1400" dirty="0" smtClean="0">
                <a:solidFill>
                  <a:srgbClr val="003366"/>
                </a:solidFill>
                <a:latin typeface="Tahoma" pitchFamily="34" charset="0"/>
              </a:rPr>
              <a:t>Жидкость</a:t>
            </a:r>
            <a:endParaRPr lang="el-GR" sz="1400" dirty="0">
              <a:solidFill>
                <a:srgbClr val="003366"/>
              </a:solidFill>
              <a:latin typeface="Tahoma" pitchFamily="34" charset="0"/>
            </a:endParaRPr>
          </a:p>
        </p:txBody>
      </p:sp>
      <p:sp>
        <p:nvSpPr>
          <p:cNvPr id="27670" name="Rectangle 20"/>
          <p:cNvSpPr>
            <a:spLocks noChangeArrowheads="1"/>
          </p:cNvSpPr>
          <p:nvPr/>
        </p:nvSpPr>
        <p:spPr bwMode="auto">
          <a:xfrm>
            <a:off x="6205538" y="3113088"/>
            <a:ext cx="854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1400" dirty="0" smtClean="0">
                <a:solidFill>
                  <a:srgbClr val="003366"/>
                </a:solidFill>
                <a:latin typeface="Tahoma" pitchFamily="34" charset="0"/>
              </a:rPr>
              <a:t>Пар</a:t>
            </a:r>
            <a:endParaRPr lang="el-GR" sz="1400" dirty="0">
              <a:solidFill>
                <a:srgbClr val="003366"/>
              </a:solidFill>
              <a:latin typeface="Tahoma" pitchFamily="34" charset="0"/>
            </a:endParaRPr>
          </a:p>
        </p:txBody>
      </p:sp>
      <p:sp>
        <p:nvSpPr>
          <p:cNvPr id="27671" name="Rectangle 21"/>
          <p:cNvSpPr>
            <a:spLocks noChangeArrowheads="1"/>
          </p:cNvSpPr>
          <p:nvPr/>
        </p:nvSpPr>
        <p:spPr bwMode="auto">
          <a:xfrm>
            <a:off x="6416675" y="2505075"/>
            <a:ext cx="163513" cy="623888"/>
          </a:xfrm>
          <a:prstGeom prst="rect">
            <a:avLst/>
          </a:prstGeom>
          <a:solidFill>
            <a:srgbClr val="CCFF99"/>
          </a:solidFill>
          <a:ln w="9525">
            <a:solidFill>
              <a:srgbClr val="CC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72" name="Rectangle 22"/>
          <p:cNvSpPr>
            <a:spLocks noChangeArrowheads="1"/>
          </p:cNvSpPr>
          <p:nvPr/>
        </p:nvSpPr>
        <p:spPr bwMode="auto">
          <a:xfrm>
            <a:off x="7178675" y="1950929"/>
            <a:ext cx="16129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1800" dirty="0" smtClean="0">
                <a:solidFill>
                  <a:srgbClr val="003366"/>
                </a:solidFill>
                <a:latin typeface="Tahoma" pitchFamily="34" charset="0"/>
              </a:rPr>
              <a:t>Система вентиляции</a:t>
            </a:r>
            <a:endParaRPr lang="el-GR" sz="1800" dirty="0">
              <a:solidFill>
                <a:srgbClr val="003366"/>
              </a:solidFill>
              <a:latin typeface="Tahoma" pitchFamily="34" charset="0"/>
            </a:endParaRPr>
          </a:p>
        </p:txBody>
      </p:sp>
      <p:sp>
        <p:nvSpPr>
          <p:cNvPr id="194583" name="Line 23"/>
          <p:cNvSpPr>
            <a:spLocks noChangeShapeType="1"/>
          </p:cNvSpPr>
          <p:nvPr/>
        </p:nvSpPr>
        <p:spPr bwMode="auto">
          <a:xfrm>
            <a:off x="7416800" y="1949450"/>
            <a:ext cx="5810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l-GR"/>
          </a:p>
        </p:txBody>
      </p:sp>
      <p:sp>
        <p:nvSpPr>
          <p:cNvPr id="194584" name="Rectangle 24"/>
          <p:cNvSpPr>
            <a:spLocks noChangeArrowheads="1"/>
          </p:cNvSpPr>
          <p:nvPr/>
        </p:nvSpPr>
        <p:spPr bwMode="auto">
          <a:xfrm>
            <a:off x="6732588" y="1484313"/>
            <a:ext cx="19637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1800" dirty="0" smtClean="0">
                <a:solidFill>
                  <a:srgbClr val="FF0000"/>
                </a:solidFill>
                <a:latin typeface="Tahoma" pitchFamily="34" charset="0"/>
              </a:rPr>
              <a:t>Выбросы</a:t>
            </a:r>
            <a:endParaRPr lang="el-GR" sz="1800" dirty="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194585" name="Freeform 25"/>
          <p:cNvSpPr>
            <a:spLocks/>
          </p:cNvSpPr>
          <p:nvPr/>
        </p:nvSpPr>
        <p:spPr bwMode="auto">
          <a:xfrm>
            <a:off x="4959350" y="3692525"/>
            <a:ext cx="628650" cy="639763"/>
          </a:xfrm>
          <a:custGeom>
            <a:avLst/>
            <a:gdLst>
              <a:gd name="T0" fmla="*/ 628650 w 396"/>
              <a:gd name="T1" fmla="*/ 0 h 403"/>
              <a:gd name="T2" fmla="*/ 361950 w 396"/>
              <a:gd name="T3" fmla="*/ 76200 h 403"/>
              <a:gd name="T4" fmla="*/ 304800 w 396"/>
              <a:gd name="T5" fmla="*/ 209550 h 403"/>
              <a:gd name="T6" fmla="*/ 180975 w 396"/>
              <a:gd name="T7" fmla="*/ 571500 h 403"/>
              <a:gd name="T8" fmla="*/ 76200 w 396"/>
              <a:gd name="T9" fmla="*/ 619125 h 403"/>
              <a:gd name="T10" fmla="*/ 0 w 396"/>
              <a:gd name="T11" fmla="*/ 638175 h 40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96"/>
              <a:gd name="T19" fmla="*/ 0 h 403"/>
              <a:gd name="T20" fmla="*/ 396 w 396"/>
              <a:gd name="T21" fmla="*/ 403 h 40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96" h="403">
                <a:moveTo>
                  <a:pt x="396" y="0"/>
                </a:moveTo>
                <a:cubicBezTo>
                  <a:pt x="311" y="5"/>
                  <a:pt x="289" y="7"/>
                  <a:pt x="228" y="48"/>
                </a:cubicBezTo>
                <a:cubicBezTo>
                  <a:pt x="218" y="77"/>
                  <a:pt x="202" y="102"/>
                  <a:pt x="192" y="132"/>
                </a:cubicBezTo>
                <a:cubicBezTo>
                  <a:pt x="171" y="195"/>
                  <a:pt x="173" y="321"/>
                  <a:pt x="114" y="360"/>
                </a:cubicBezTo>
                <a:cubicBezTo>
                  <a:pt x="94" y="373"/>
                  <a:pt x="71" y="382"/>
                  <a:pt x="48" y="390"/>
                </a:cubicBezTo>
                <a:cubicBezTo>
                  <a:pt x="8" y="403"/>
                  <a:pt x="25" y="402"/>
                  <a:pt x="0" y="402"/>
                </a:cubicBezTo>
              </a:path>
            </a:pathLst>
          </a:custGeom>
          <a:noFill/>
          <a:ln w="9525" cap="flat" cmpd="sng">
            <a:solidFill>
              <a:srgbClr val="FF0000"/>
            </a:solidFill>
            <a:prstDash val="solid"/>
            <a:round/>
            <a:headEnd/>
            <a:tailEnd type="triangle" w="lg" len="lg"/>
          </a:ln>
        </p:spPr>
        <p:txBody>
          <a:bodyPr/>
          <a:lstStyle/>
          <a:p>
            <a:endParaRPr lang="el-GR"/>
          </a:p>
        </p:txBody>
      </p:sp>
      <p:sp>
        <p:nvSpPr>
          <p:cNvPr id="194586" name="Freeform 26"/>
          <p:cNvSpPr>
            <a:spLocks/>
          </p:cNvSpPr>
          <p:nvPr/>
        </p:nvSpPr>
        <p:spPr bwMode="auto">
          <a:xfrm>
            <a:off x="3663950" y="3676650"/>
            <a:ext cx="561975" cy="625475"/>
          </a:xfrm>
          <a:custGeom>
            <a:avLst/>
            <a:gdLst>
              <a:gd name="T0" fmla="*/ 0 w 354"/>
              <a:gd name="T1" fmla="*/ 44450 h 394"/>
              <a:gd name="T2" fmla="*/ 190500 w 354"/>
              <a:gd name="T3" fmla="*/ 25400 h 394"/>
              <a:gd name="T4" fmla="*/ 276225 w 354"/>
              <a:gd name="T5" fmla="*/ 101600 h 394"/>
              <a:gd name="T6" fmla="*/ 419100 w 354"/>
              <a:gd name="T7" fmla="*/ 454025 h 394"/>
              <a:gd name="T8" fmla="*/ 485775 w 354"/>
              <a:gd name="T9" fmla="*/ 558800 h 394"/>
              <a:gd name="T10" fmla="*/ 504825 w 354"/>
              <a:gd name="T11" fmla="*/ 587375 h 394"/>
              <a:gd name="T12" fmla="*/ 561975 w 354"/>
              <a:gd name="T13" fmla="*/ 625475 h 39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4"/>
              <a:gd name="T22" fmla="*/ 0 h 394"/>
              <a:gd name="T23" fmla="*/ 354 w 354"/>
              <a:gd name="T24" fmla="*/ 394 h 39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4" h="394">
                <a:moveTo>
                  <a:pt x="0" y="28"/>
                </a:moveTo>
                <a:cubicBezTo>
                  <a:pt x="42" y="0"/>
                  <a:pt x="64" y="12"/>
                  <a:pt x="120" y="16"/>
                </a:cubicBezTo>
                <a:cubicBezTo>
                  <a:pt x="152" y="27"/>
                  <a:pt x="154" y="35"/>
                  <a:pt x="174" y="64"/>
                </a:cubicBezTo>
                <a:cubicBezTo>
                  <a:pt x="225" y="137"/>
                  <a:pt x="231" y="208"/>
                  <a:pt x="264" y="286"/>
                </a:cubicBezTo>
                <a:cubicBezTo>
                  <a:pt x="275" y="312"/>
                  <a:pt x="282" y="336"/>
                  <a:pt x="306" y="352"/>
                </a:cubicBezTo>
                <a:cubicBezTo>
                  <a:pt x="310" y="358"/>
                  <a:pt x="313" y="365"/>
                  <a:pt x="318" y="370"/>
                </a:cubicBezTo>
                <a:cubicBezTo>
                  <a:pt x="329" y="379"/>
                  <a:pt x="354" y="394"/>
                  <a:pt x="354" y="394"/>
                </a:cubicBezTo>
              </a:path>
            </a:pathLst>
          </a:custGeom>
          <a:noFill/>
          <a:ln w="9525" cap="flat" cmpd="sng">
            <a:solidFill>
              <a:srgbClr val="FF0000"/>
            </a:solidFill>
            <a:prstDash val="solid"/>
            <a:round/>
            <a:headEnd/>
            <a:tailEnd type="triangle" w="lg" len="lg"/>
          </a:ln>
        </p:spPr>
        <p:txBody>
          <a:bodyPr/>
          <a:lstStyle/>
          <a:p>
            <a:endParaRPr lang="el-GR"/>
          </a:p>
        </p:txBody>
      </p:sp>
      <p:sp>
        <p:nvSpPr>
          <p:cNvPr id="194587" name="Rectangle 27"/>
          <p:cNvSpPr>
            <a:spLocks noChangeArrowheads="1"/>
          </p:cNvSpPr>
          <p:nvPr/>
        </p:nvSpPr>
        <p:spPr bwMode="auto">
          <a:xfrm>
            <a:off x="2876550" y="4445278"/>
            <a:ext cx="29067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1800" dirty="0" smtClean="0">
                <a:solidFill>
                  <a:srgbClr val="FF0000"/>
                </a:solidFill>
                <a:latin typeface="Tahoma" pitchFamily="34" charset="0"/>
              </a:rPr>
              <a:t>Утечки</a:t>
            </a:r>
            <a:endParaRPr lang="el-GR" sz="1800" dirty="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194588" name="Rectangle 28"/>
          <p:cNvSpPr>
            <a:spLocks noChangeArrowheads="1"/>
          </p:cNvSpPr>
          <p:nvPr/>
        </p:nvSpPr>
        <p:spPr bwMode="auto">
          <a:xfrm>
            <a:off x="250824" y="4792663"/>
            <a:ext cx="6581775" cy="1671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kumimoji="1" lang="en-GB" sz="2200" dirty="0">
                <a:solidFill>
                  <a:srgbClr val="003366"/>
                </a:solidFill>
                <a:latin typeface="Tahoma" pitchFamily="34" charset="0"/>
              </a:rPr>
              <a:t>     </a:t>
            </a:r>
            <a:r>
              <a:rPr kumimoji="1" lang="ru-RU" sz="2000" dirty="0" smtClean="0">
                <a:solidFill>
                  <a:srgbClr val="003366"/>
                </a:solidFill>
                <a:latin typeface="Tahoma" pitchFamily="34" charset="0"/>
              </a:rPr>
              <a:t>Механизмы, вызывающие выбросы от испарения</a:t>
            </a:r>
            <a:endParaRPr kumimoji="1" lang="en-GB" sz="2000" dirty="0">
              <a:solidFill>
                <a:srgbClr val="003366"/>
              </a:solidFill>
              <a:latin typeface="Tahoma" pitchFamily="34" charset="0"/>
            </a:endParaRPr>
          </a:p>
          <a:p>
            <a:pPr lvl="1" eaLnBrk="0" hangingPunct="0">
              <a:spcBef>
                <a:spcPct val="30000"/>
              </a:spcBef>
              <a:buFontTx/>
              <a:buChar char="•"/>
            </a:pPr>
            <a:r>
              <a:rPr kumimoji="1" lang="en-GB" sz="2200" dirty="0">
                <a:solidFill>
                  <a:srgbClr val="003366"/>
                </a:solidFill>
                <a:latin typeface="Tahoma" pitchFamily="34" charset="0"/>
              </a:rPr>
              <a:t>  </a:t>
            </a:r>
            <a:r>
              <a:rPr kumimoji="1" lang="ru-RU" sz="1800" dirty="0">
                <a:solidFill>
                  <a:srgbClr val="003366"/>
                </a:solidFill>
                <a:latin typeface="Tahoma" pitchFamily="34" charset="0"/>
              </a:rPr>
              <a:t>Суточные выбросы</a:t>
            </a:r>
            <a:endParaRPr kumimoji="1" lang="en-GB" sz="1800" dirty="0">
              <a:solidFill>
                <a:srgbClr val="003366"/>
              </a:solidFill>
              <a:latin typeface="Tahoma" pitchFamily="34" charset="0"/>
            </a:endParaRPr>
          </a:p>
          <a:p>
            <a:pPr lvl="1" eaLnBrk="0" hangingPunct="0">
              <a:spcBef>
                <a:spcPct val="30000"/>
              </a:spcBef>
              <a:buFontTx/>
              <a:buChar char="•"/>
            </a:pPr>
            <a:r>
              <a:rPr kumimoji="1" lang="en-GB" sz="1800" dirty="0">
                <a:solidFill>
                  <a:srgbClr val="003366"/>
                </a:solidFill>
                <a:latin typeface="Tahoma" pitchFamily="34" charset="0"/>
              </a:rPr>
              <a:t>  </a:t>
            </a:r>
            <a:r>
              <a:rPr kumimoji="1" lang="ru-RU" sz="1800" dirty="0">
                <a:solidFill>
                  <a:srgbClr val="003366"/>
                </a:solidFill>
                <a:latin typeface="Tahoma" pitchFamily="34" charset="0"/>
              </a:rPr>
              <a:t>Выбросы горячего насыщения</a:t>
            </a:r>
            <a:endParaRPr kumimoji="1" lang="en-GB" sz="1800" dirty="0">
              <a:solidFill>
                <a:srgbClr val="003366"/>
              </a:solidFill>
              <a:latin typeface="Tahoma" pitchFamily="34" charset="0"/>
            </a:endParaRPr>
          </a:p>
          <a:p>
            <a:pPr lvl="1" eaLnBrk="0" hangingPunct="0">
              <a:spcBef>
                <a:spcPct val="30000"/>
              </a:spcBef>
              <a:buFontTx/>
              <a:buChar char="•"/>
            </a:pPr>
            <a:r>
              <a:rPr kumimoji="1" lang="en-GB" sz="2200" dirty="0">
                <a:solidFill>
                  <a:srgbClr val="003366"/>
                </a:solidFill>
                <a:latin typeface="Tahoma" pitchFamily="34" charset="0"/>
              </a:rPr>
              <a:t>  </a:t>
            </a:r>
            <a:r>
              <a:rPr kumimoji="1" lang="ru-RU" sz="1800" dirty="0" smtClean="0">
                <a:solidFill>
                  <a:srgbClr val="003366"/>
                </a:solidFill>
                <a:latin typeface="Tahoma" pitchFamily="34" charset="0"/>
              </a:rPr>
              <a:t>Выбросы при движении</a:t>
            </a:r>
            <a:endParaRPr kumimoji="1" lang="en-GB" sz="1800" dirty="0">
              <a:solidFill>
                <a:srgbClr val="003366"/>
              </a:solidFill>
              <a:latin typeface="Tahoma" pitchFamily="34" charset="0"/>
            </a:endParaRPr>
          </a:p>
        </p:txBody>
      </p:sp>
      <p:sp>
        <p:nvSpPr>
          <p:cNvPr id="194589" name="Rectangle 29"/>
          <p:cNvSpPr>
            <a:spLocks noChangeArrowheads="1"/>
          </p:cNvSpPr>
          <p:nvPr/>
        </p:nvSpPr>
        <p:spPr bwMode="white">
          <a:xfrm>
            <a:off x="5148062" y="5373688"/>
            <a:ext cx="20274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rgbClr val="008000"/>
              </a:buClr>
            </a:pPr>
            <a:r>
              <a:rPr lang="ru-RU" sz="2000" b="1" dirty="0" smtClean="0">
                <a:solidFill>
                  <a:srgbClr val="FF0000"/>
                </a:solidFill>
                <a:latin typeface="Arial" charset="0"/>
              </a:rPr>
              <a:t>При паркинге</a:t>
            </a:r>
            <a:endParaRPr lang="el-GR" sz="20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94590" name="Rectangle 30"/>
          <p:cNvSpPr>
            <a:spLocks noChangeArrowheads="1"/>
          </p:cNvSpPr>
          <p:nvPr/>
        </p:nvSpPr>
        <p:spPr bwMode="white">
          <a:xfrm>
            <a:off x="4416425" y="6092825"/>
            <a:ext cx="28797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rgbClr val="008000"/>
              </a:buClr>
            </a:pPr>
            <a:r>
              <a:rPr lang="ru-RU" sz="2000" b="1" dirty="0" smtClean="0">
                <a:solidFill>
                  <a:srgbClr val="FF0000"/>
                </a:solidFill>
                <a:latin typeface="Arial" charset="0"/>
              </a:rPr>
              <a:t>При работе мотора</a:t>
            </a:r>
            <a:endParaRPr lang="el-GR" sz="20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94591" name="AutoShape 31"/>
          <p:cNvSpPr>
            <a:spLocks noChangeArrowheads="1"/>
          </p:cNvSpPr>
          <p:nvPr/>
        </p:nvSpPr>
        <p:spPr bwMode="auto">
          <a:xfrm>
            <a:off x="755649" y="5300663"/>
            <a:ext cx="4392413" cy="787400"/>
          </a:xfrm>
          <a:prstGeom prst="rightArrowCallout">
            <a:avLst>
              <a:gd name="adj1" fmla="val 13602"/>
              <a:gd name="adj2" fmla="val 26287"/>
              <a:gd name="adj3" fmla="val 47428"/>
              <a:gd name="adj4" fmla="val 81736"/>
            </a:avLst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94592" name="AutoShape 32"/>
          <p:cNvSpPr>
            <a:spLocks noChangeArrowheads="1"/>
          </p:cNvSpPr>
          <p:nvPr/>
        </p:nvSpPr>
        <p:spPr bwMode="auto">
          <a:xfrm>
            <a:off x="755650" y="6165850"/>
            <a:ext cx="3516313" cy="360363"/>
          </a:xfrm>
          <a:prstGeom prst="rightArrowCallout">
            <a:avLst>
              <a:gd name="adj1" fmla="val 13602"/>
              <a:gd name="adj2" fmla="val 42509"/>
              <a:gd name="adj3" fmla="val 103630"/>
              <a:gd name="adj4" fmla="val 81736"/>
            </a:avLst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94593" name="Rectangle 33"/>
          <p:cNvSpPr>
            <a:spLocks noChangeArrowheads="1"/>
          </p:cNvSpPr>
          <p:nvPr/>
        </p:nvSpPr>
        <p:spPr bwMode="auto">
          <a:xfrm>
            <a:off x="7066016" y="5123772"/>
            <a:ext cx="1922462" cy="646331"/>
          </a:xfrm>
          <a:prstGeom prst="rect">
            <a:avLst/>
          </a:prstGeom>
          <a:solidFill>
            <a:srgbClr val="F4F43E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1800" dirty="0" smtClean="0">
                <a:solidFill>
                  <a:srgbClr val="003366"/>
                </a:solidFill>
                <a:latin typeface="Tahoma" pitchFamily="34" charset="0"/>
              </a:rPr>
              <a:t>Касается только бензина</a:t>
            </a:r>
            <a:r>
              <a:rPr lang="en-US" sz="1800" dirty="0" smtClean="0">
                <a:solidFill>
                  <a:srgbClr val="003366"/>
                </a:solidFill>
                <a:latin typeface="Tahoma" pitchFamily="34" charset="0"/>
              </a:rPr>
              <a:t>!</a:t>
            </a:r>
            <a:endParaRPr lang="el-GR" sz="1800" dirty="0">
              <a:solidFill>
                <a:srgbClr val="003366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3" grpId="0" animBg="1"/>
      <p:bldP spid="194584" grpId="0"/>
      <p:bldP spid="194585" grpId="0" animBg="1"/>
      <p:bldP spid="194586" grpId="0" animBg="1"/>
      <p:bldP spid="194587" grpId="0"/>
      <p:bldP spid="194588" grpId="0"/>
      <p:bldP spid="194589" grpId="0"/>
      <p:bldP spid="194590" grpId="0"/>
      <p:bldP spid="194591" grpId="0" animBg="1"/>
      <p:bldP spid="194592" grpId="0" animBg="1"/>
      <p:bldP spid="19459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8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/>
              <a:t>COPERT 4 Training (2. Methodology)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F1CE9-4FB9-4C80-9721-794D6FFF6C92}" type="slidenum">
              <a:rPr lang="en-GB"/>
              <a:pPr>
                <a:defRPr/>
              </a:pPr>
              <a:t>15</a:t>
            </a:fld>
            <a:endParaRPr lang="en-GB"/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dirty="0" smtClean="0"/>
              <a:t>Испарение зависит от</a:t>
            </a:r>
            <a:endParaRPr lang="el-GR" sz="3600" dirty="0" smtClean="0"/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76400"/>
            <a:ext cx="6042248" cy="4191000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ru-RU" sz="2000" dirty="0" smtClean="0"/>
              <a:t>Типа автомобиля</a:t>
            </a:r>
            <a:endParaRPr lang="en-US" sz="2000" dirty="0" smtClean="0"/>
          </a:p>
          <a:p>
            <a:pPr eaLnBrk="1" hangingPunct="1">
              <a:spcBef>
                <a:spcPct val="50000"/>
              </a:spcBef>
            </a:pPr>
            <a:r>
              <a:rPr lang="ru-RU" sz="2000" dirty="0" smtClean="0"/>
              <a:t>Объем топливного бака</a:t>
            </a:r>
            <a:endParaRPr lang="en-US" sz="2000" dirty="0" smtClean="0"/>
          </a:p>
          <a:p>
            <a:pPr eaLnBrk="1" hangingPunct="1">
              <a:spcBef>
                <a:spcPct val="50000"/>
              </a:spcBef>
            </a:pPr>
            <a:r>
              <a:rPr lang="ru-RU" sz="2000" dirty="0"/>
              <a:t>Объем </a:t>
            </a:r>
            <a:r>
              <a:rPr lang="ru-RU" sz="2000" dirty="0" smtClean="0"/>
              <a:t>системы впрыска</a:t>
            </a:r>
            <a:endParaRPr lang="en-US" sz="2000" dirty="0"/>
          </a:p>
          <a:p>
            <a:pPr eaLnBrk="1" hangingPunct="1">
              <a:spcBef>
                <a:spcPct val="50000"/>
              </a:spcBef>
            </a:pPr>
            <a:r>
              <a:rPr lang="ru-RU" sz="2000" dirty="0" smtClean="0"/>
              <a:t>Пробег автомобиля</a:t>
            </a:r>
            <a:r>
              <a:rPr lang="en-US" sz="2000" dirty="0" smtClean="0"/>
              <a:t> (</a:t>
            </a:r>
            <a:r>
              <a:rPr lang="ru-RU" sz="2000" dirty="0" smtClean="0"/>
              <a:t>потенциал адсорбции</a:t>
            </a:r>
            <a:r>
              <a:rPr lang="en-US" sz="2000" dirty="0" smtClean="0"/>
              <a:t>)</a:t>
            </a:r>
            <a:endParaRPr lang="en-US" sz="2000" dirty="0" smtClean="0"/>
          </a:p>
          <a:p>
            <a:pPr eaLnBrk="1" hangingPunct="1">
              <a:spcBef>
                <a:spcPct val="50000"/>
              </a:spcBef>
            </a:pPr>
            <a:r>
              <a:rPr lang="ru-RU" sz="2000" b="1" dirty="0" smtClean="0"/>
              <a:t>Изменения температуры</a:t>
            </a:r>
            <a:endParaRPr lang="en-US" sz="2000" b="1" dirty="0" smtClean="0"/>
          </a:p>
          <a:p>
            <a:pPr eaLnBrk="1" hangingPunct="1">
              <a:spcBef>
                <a:spcPct val="50000"/>
              </a:spcBef>
            </a:pPr>
            <a:r>
              <a:rPr lang="ru-RU" sz="2000" b="1" dirty="0" smtClean="0"/>
              <a:t>Давление топливных паров</a:t>
            </a:r>
            <a:r>
              <a:rPr lang="en-US" sz="2000" b="1" dirty="0" smtClean="0"/>
              <a:t> (</a:t>
            </a:r>
            <a:r>
              <a:rPr lang="ru-RU" sz="2000" b="1" dirty="0" smtClean="0"/>
              <a:t>кПа</a:t>
            </a:r>
            <a:r>
              <a:rPr lang="en-US" sz="2000" b="1" dirty="0" smtClean="0"/>
              <a:t>)</a:t>
            </a:r>
            <a:endParaRPr lang="en-US" sz="2000" b="1" dirty="0" smtClean="0"/>
          </a:p>
          <a:p>
            <a:pPr eaLnBrk="1" hangingPunct="1">
              <a:spcBef>
                <a:spcPct val="50000"/>
              </a:spcBef>
            </a:pPr>
            <a:r>
              <a:rPr lang="ru-RU" sz="2000" dirty="0" smtClean="0"/>
              <a:t>Уровень заполнения топливного бака</a:t>
            </a:r>
            <a:endParaRPr lang="en-US" sz="2000" dirty="0" smtClean="0"/>
          </a:p>
          <a:p>
            <a:pPr eaLnBrk="1" hangingPunct="1">
              <a:spcBef>
                <a:spcPct val="50000"/>
              </a:spcBef>
            </a:pPr>
            <a:r>
              <a:rPr lang="ru-RU" sz="2000" dirty="0" smtClean="0"/>
              <a:t>Распределение времени парковки</a:t>
            </a:r>
            <a:endParaRPr lang="en-US" sz="2000" dirty="0" smtClean="0"/>
          </a:p>
          <a:p>
            <a:pPr eaLnBrk="1" hangingPunct="1">
              <a:spcBef>
                <a:spcPct val="50000"/>
              </a:spcBef>
            </a:pPr>
            <a:r>
              <a:rPr lang="ru-RU" sz="2000" dirty="0" smtClean="0"/>
              <a:t>Длительность поездки</a:t>
            </a:r>
            <a:endParaRPr lang="en-US" sz="2000" dirty="0" smtClean="0"/>
          </a:p>
          <a:p>
            <a:pPr eaLnBrk="1" hangingPunct="1">
              <a:spcBef>
                <a:spcPct val="50000"/>
              </a:spcBef>
            </a:pPr>
            <a:endParaRPr lang="en-US" sz="2000" dirty="0" smtClean="0"/>
          </a:p>
          <a:p>
            <a:pPr eaLnBrk="1" hangingPunct="1">
              <a:spcBef>
                <a:spcPct val="50000"/>
              </a:spcBef>
            </a:pPr>
            <a:endParaRPr lang="el-G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8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/>
              <a:t>COPERT 4 Training (2. Methodology)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49DF6D4-737A-493B-81B9-8027C15EC2B1}" type="slidenum">
              <a:rPr lang="en-GB"/>
              <a:pPr>
                <a:defRPr/>
              </a:pPr>
              <a:t>16</a:t>
            </a:fld>
            <a:endParaRPr lang="en-GB"/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04788"/>
            <a:ext cx="8058472" cy="93821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Выбросы ТЧ, не связанные с ВГ</a:t>
            </a:r>
            <a:endParaRPr lang="el-GR" dirty="0" smtClean="0"/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8130480" cy="4191000"/>
          </a:xfrm>
        </p:spPr>
        <p:txBody>
          <a:bodyPr/>
          <a:lstStyle/>
          <a:p>
            <a:pPr eaLnBrk="1" hangingPunct="1"/>
            <a:r>
              <a:rPr lang="ru-RU" sz="2800" dirty="0" smtClean="0"/>
              <a:t>Выбросы ТЧ от дорожного транспорта также вызваны</a:t>
            </a:r>
            <a:r>
              <a:rPr lang="en-US" sz="2800" dirty="0" smtClean="0"/>
              <a:t>:</a:t>
            </a:r>
            <a:endParaRPr lang="en-US" sz="2800" dirty="0" smtClean="0"/>
          </a:p>
          <a:p>
            <a:pPr lvl="1" eaLnBrk="1" hangingPunct="1"/>
            <a:r>
              <a:rPr lang="ru-RU" sz="2000" dirty="0" smtClean="0"/>
              <a:t>Истиранием шин</a:t>
            </a:r>
            <a:endParaRPr lang="en-US" sz="2000" dirty="0" smtClean="0"/>
          </a:p>
          <a:p>
            <a:pPr lvl="1" eaLnBrk="1" hangingPunct="1"/>
            <a:r>
              <a:rPr lang="ru-RU" sz="2000" dirty="0" smtClean="0"/>
              <a:t>Истиранием тормозов</a:t>
            </a:r>
            <a:endParaRPr lang="en-US" sz="2000" dirty="0" smtClean="0"/>
          </a:p>
          <a:p>
            <a:pPr lvl="1" eaLnBrk="1" hangingPunct="1"/>
            <a:r>
              <a:rPr lang="ru-RU" sz="2000" dirty="0" smtClean="0"/>
              <a:t>Истиранием дороги </a:t>
            </a:r>
            <a:r>
              <a:rPr lang="en-US" sz="2000" dirty="0" smtClean="0"/>
              <a:t>(</a:t>
            </a:r>
            <a:r>
              <a:rPr lang="ru-RU" sz="2000" dirty="0" smtClean="0"/>
              <a:t>не включены в </a:t>
            </a:r>
            <a:r>
              <a:rPr lang="en-US" sz="2000" dirty="0" smtClean="0"/>
              <a:t>COPERT </a:t>
            </a:r>
            <a:r>
              <a:rPr lang="en-US" sz="2000" dirty="0" smtClean="0"/>
              <a:t>4)</a:t>
            </a:r>
          </a:p>
          <a:p>
            <a:pPr lvl="1" eaLnBrk="1" hangingPunct="1"/>
            <a:endParaRPr lang="en-US" sz="2000" dirty="0" smtClean="0"/>
          </a:p>
          <a:p>
            <a:pPr eaLnBrk="1" hangingPunct="1"/>
            <a:r>
              <a:rPr lang="ru-RU" sz="2800" dirty="0" smtClean="0"/>
              <a:t>Уровни выбросов зависят от</a:t>
            </a:r>
            <a:r>
              <a:rPr lang="en-US" sz="2800" dirty="0" smtClean="0"/>
              <a:t>:</a:t>
            </a:r>
            <a:endParaRPr lang="en-US" sz="2800" dirty="0" smtClean="0"/>
          </a:p>
          <a:p>
            <a:pPr lvl="1" eaLnBrk="1" hangingPunct="1"/>
            <a:r>
              <a:rPr lang="ru-RU" sz="2000" dirty="0" smtClean="0"/>
              <a:t>Типа АТС</a:t>
            </a:r>
            <a:r>
              <a:rPr lang="en-US" sz="2000" dirty="0" smtClean="0"/>
              <a:t>(</a:t>
            </a:r>
            <a:r>
              <a:rPr lang="ru-RU" sz="2000" dirty="0" smtClean="0"/>
              <a:t>автомобиль</a:t>
            </a:r>
            <a:r>
              <a:rPr lang="en-US" sz="2000" dirty="0" smtClean="0"/>
              <a:t>, </a:t>
            </a:r>
            <a:r>
              <a:rPr lang="ru-RU" sz="2000" dirty="0" smtClean="0"/>
              <a:t>грузовик</a:t>
            </a:r>
            <a:r>
              <a:rPr lang="en-US" sz="2000" dirty="0" smtClean="0"/>
              <a:t>, </a:t>
            </a:r>
            <a:r>
              <a:rPr lang="ru-RU" sz="2000" dirty="0" smtClean="0"/>
              <a:t>мотоцикл</a:t>
            </a:r>
            <a:r>
              <a:rPr lang="en-US" sz="2000" dirty="0" smtClean="0"/>
              <a:t>)</a:t>
            </a:r>
            <a:endParaRPr lang="en-US" sz="2000" dirty="0" smtClean="0"/>
          </a:p>
          <a:p>
            <a:pPr lvl="1" eaLnBrk="1" hangingPunct="1"/>
            <a:r>
              <a:rPr lang="ru-RU" sz="2000" dirty="0" smtClean="0"/>
              <a:t>Количество осей</a:t>
            </a:r>
            <a:r>
              <a:rPr lang="en-US" sz="2000" dirty="0" smtClean="0"/>
              <a:t>/</a:t>
            </a:r>
            <a:r>
              <a:rPr lang="ru-RU" sz="2000" dirty="0" smtClean="0"/>
              <a:t>колес</a:t>
            </a:r>
            <a:r>
              <a:rPr lang="en-US" sz="2000" dirty="0" smtClean="0"/>
              <a:t> (</a:t>
            </a:r>
            <a:r>
              <a:rPr lang="ru-RU" sz="2000" dirty="0" smtClean="0"/>
              <a:t>грузовики</a:t>
            </a:r>
            <a:r>
              <a:rPr lang="en-US" sz="2000" dirty="0" smtClean="0"/>
              <a:t>)</a:t>
            </a:r>
            <a:endParaRPr lang="en-US" sz="2000" dirty="0" smtClean="0"/>
          </a:p>
          <a:p>
            <a:pPr lvl="1" eaLnBrk="1" hangingPunct="1"/>
            <a:r>
              <a:rPr lang="ru-RU" sz="2000" dirty="0"/>
              <a:t>Нагрузка </a:t>
            </a:r>
            <a:r>
              <a:rPr lang="ru-RU" sz="2000" dirty="0" smtClean="0"/>
              <a:t>АТС</a:t>
            </a:r>
            <a:endParaRPr lang="en-US" sz="2000" dirty="0" smtClean="0"/>
          </a:p>
          <a:p>
            <a:pPr lvl="1" eaLnBrk="1" hangingPunct="1"/>
            <a:r>
              <a:rPr lang="ru-RU" sz="2000"/>
              <a:t>Скорость </a:t>
            </a:r>
            <a:r>
              <a:rPr lang="ru-RU" sz="2000"/>
              <a:t>движущегося средства</a:t>
            </a:r>
            <a:endParaRPr lang="el-G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A692818-46A8-4EBA-A8C2-C8A130A20AFA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dirty="0" smtClean="0"/>
              <a:t>Категории автомобильных транспортных средств (АТС)</a:t>
            </a:r>
            <a:endParaRPr lang="en-US" sz="3600" dirty="0" smtClean="0"/>
          </a:p>
        </p:txBody>
      </p:sp>
      <p:graphicFrame>
        <p:nvGraphicFramePr>
          <p:cNvPr id="175107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6511002"/>
              </p:ext>
            </p:extLst>
          </p:nvPr>
        </p:nvGraphicFramePr>
        <p:xfrm>
          <a:off x="762000" y="1557338"/>
          <a:ext cx="7772400" cy="4968553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10801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Легковые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33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Грузовые АТС большой грузоподъемности (ГБГ)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33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Грузовые АТС малой грузоподъемности (ГМГ)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33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Мопеды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83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Мотоциклы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384" name="Picture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5350" y="1700213"/>
            <a:ext cx="13335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5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0763" y="1700213"/>
            <a:ext cx="137795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6" name="Picture 25"/>
          <p:cNvPicPr>
            <a:picLocks noChangeAspect="1" noChangeArrowheads="1"/>
          </p:cNvPicPr>
          <p:nvPr/>
        </p:nvPicPr>
        <p:blipFill>
          <a:blip r:embed="rId4" cstate="print"/>
          <a:srcRect t="11215"/>
          <a:stretch>
            <a:fillRect/>
          </a:stretch>
        </p:blipFill>
        <p:spPr bwMode="auto">
          <a:xfrm>
            <a:off x="4649788" y="1700213"/>
            <a:ext cx="1217612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7" name="Picture 2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32325" y="2663825"/>
            <a:ext cx="13017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8" name="Picture 2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425" y="2659063"/>
            <a:ext cx="1320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9" name="Picture 2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32663" y="2708275"/>
            <a:ext cx="1416050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0" name="Picture 2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5025" y="3790950"/>
            <a:ext cx="12509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1" name="Picture 3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40425" y="3854450"/>
            <a:ext cx="1336675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2" name="Picture 3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08850" y="3783013"/>
            <a:ext cx="12954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3" name="Picture 3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29150" y="4895850"/>
            <a:ext cx="11049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4" name="Picture 3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24750" y="4868863"/>
            <a:ext cx="81121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5" name="Picture 34"/>
          <p:cNvPicPr>
            <a:picLocks noChangeAspect="1" noChangeArrowheads="1"/>
          </p:cNvPicPr>
          <p:nvPr/>
        </p:nvPicPr>
        <p:blipFill>
          <a:blip r:embed="rId13" cstate="print"/>
          <a:srcRect l="67921" t="32237" r="18968" b="45648"/>
          <a:stretch>
            <a:fillRect/>
          </a:stretch>
        </p:blipFill>
        <p:spPr bwMode="auto">
          <a:xfrm>
            <a:off x="6156325" y="4832350"/>
            <a:ext cx="1066800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6" name="Picture 35"/>
          <p:cNvPicPr>
            <a:picLocks noChangeAspect="1" noChangeArrowheads="1"/>
          </p:cNvPicPr>
          <p:nvPr/>
        </p:nvPicPr>
        <p:blipFill>
          <a:blip r:embed="rId13" cstate="print"/>
          <a:srcRect l="69455" t="57770" r="1237" b="25015"/>
          <a:stretch>
            <a:fillRect/>
          </a:stretch>
        </p:blipFill>
        <p:spPr bwMode="auto">
          <a:xfrm>
            <a:off x="4583113" y="5821363"/>
            <a:ext cx="2668587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7" name="Picture 36"/>
          <p:cNvPicPr>
            <a:picLocks noChangeAspect="1" noChangeArrowheads="1"/>
          </p:cNvPicPr>
          <p:nvPr/>
        </p:nvPicPr>
        <p:blipFill>
          <a:blip r:embed="rId13" cstate="print"/>
          <a:srcRect l="68201" t="79175" r="15063"/>
          <a:stretch>
            <a:fillRect/>
          </a:stretch>
        </p:blipFill>
        <p:spPr bwMode="auto">
          <a:xfrm>
            <a:off x="7235825" y="5876925"/>
            <a:ext cx="1295400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 dirty="0"/>
              <a:t>COPERT 4 Training (2. Methodology)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9BB2DB-A99E-4BA1-95D9-DCFE7F5D3FD1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Категории АТС</a:t>
            </a:r>
            <a:endParaRPr lang="en-US" dirty="0" smtClean="0"/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76400"/>
            <a:ext cx="7772400" cy="45609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Легковые автомобили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1600" dirty="0" smtClean="0"/>
              <a:t>Бензин</a:t>
            </a:r>
            <a:r>
              <a:rPr lang="en-US" sz="1600" dirty="0" smtClean="0"/>
              <a:t> (&lt;1.4 </a:t>
            </a:r>
            <a:r>
              <a:rPr lang="ru-RU" sz="1600" dirty="0" smtClean="0"/>
              <a:t>л</a:t>
            </a:r>
            <a:r>
              <a:rPr lang="en-US" sz="1600" dirty="0" smtClean="0"/>
              <a:t>, 1.4-2.0 </a:t>
            </a:r>
            <a:r>
              <a:rPr lang="ru-RU" sz="1600" dirty="0" smtClean="0"/>
              <a:t>л</a:t>
            </a:r>
            <a:r>
              <a:rPr lang="en-US" sz="1600" dirty="0" smtClean="0"/>
              <a:t>, &gt;2.0 </a:t>
            </a:r>
            <a:r>
              <a:rPr lang="ru-RU" sz="1600" dirty="0" smtClean="0"/>
              <a:t>л</a:t>
            </a:r>
            <a:r>
              <a:rPr lang="en-US" sz="1600" dirty="0" smtClean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600" dirty="0" smtClean="0"/>
              <a:t>Дизельное топливо</a:t>
            </a:r>
            <a:r>
              <a:rPr lang="en-US" sz="1600" dirty="0" smtClean="0"/>
              <a:t> (&lt;2.0 </a:t>
            </a:r>
            <a:r>
              <a:rPr lang="ru-RU" sz="1600" dirty="0" smtClean="0"/>
              <a:t>л</a:t>
            </a:r>
            <a:r>
              <a:rPr lang="en-US" sz="1600" dirty="0" smtClean="0"/>
              <a:t>, &gt;2.0 </a:t>
            </a:r>
            <a:r>
              <a:rPr lang="ru-RU" sz="1600" dirty="0" smtClean="0"/>
              <a:t>л</a:t>
            </a:r>
            <a:r>
              <a:rPr lang="en-US" sz="1600" dirty="0" smtClean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600" dirty="0" smtClean="0"/>
              <a:t>СПГ</a:t>
            </a:r>
            <a:endParaRPr lang="en-US" sz="1600" dirty="0" smtClean="0"/>
          </a:p>
          <a:p>
            <a:pPr lvl="0" eaLnBrk="1" hangingPunct="1">
              <a:lnSpc>
                <a:spcPct val="90000"/>
              </a:lnSpc>
            </a:pPr>
            <a:r>
              <a:rPr lang="ru-RU" sz="2400" dirty="0" smtClean="0">
                <a:latin typeface="Arial" charset="0"/>
              </a:rPr>
              <a:t>АТС малой грузоподъемности </a:t>
            </a:r>
            <a:r>
              <a:rPr lang="en-US" sz="2400" dirty="0" smtClean="0"/>
              <a:t>(</a:t>
            </a:r>
            <a:r>
              <a:rPr lang="ru-RU" sz="2400" dirty="0" smtClean="0"/>
              <a:t>грузовики</a:t>
            </a:r>
            <a:r>
              <a:rPr lang="en-US" sz="2400" dirty="0" smtClean="0"/>
              <a:t> &amp; </a:t>
            </a:r>
            <a:r>
              <a:rPr lang="ru-RU" sz="2400" dirty="0" smtClean="0"/>
              <a:t>микроавтобусы</a:t>
            </a:r>
            <a:r>
              <a:rPr lang="en-US" sz="2400" dirty="0" smtClean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600" dirty="0"/>
              <a:t>Бензин</a:t>
            </a:r>
            <a:endParaRPr lang="en-US" sz="1600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1600" dirty="0"/>
              <a:t>Дизельное топливо </a:t>
            </a:r>
            <a:endParaRPr lang="en-US" sz="1600" dirty="0" smtClean="0"/>
          </a:p>
          <a:p>
            <a:pPr eaLnBrk="1" hangingPunct="1">
              <a:lnSpc>
                <a:spcPct val="90000"/>
              </a:lnSpc>
            </a:pPr>
            <a:r>
              <a:rPr lang="ru-RU" sz="2400" dirty="0">
                <a:latin typeface="Arial" charset="0"/>
              </a:rPr>
              <a:t>АТС </a:t>
            </a:r>
            <a:r>
              <a:rPr lang="ru-RU" sz="2400" dirty="0" smtClean="0">
                <a:latin typeface="Arial" charset="0"/>
              </a:rPr>
              <a:t>большой грузоподъемности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1600" dirty="0" smtClean="0"/>
              <a:t>Бензин</a:t>
            </a:r>
            <a:endParaRPr lang="en-US" sz="1600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1600" dirty="0"/>
              <a:t>Дизельное топливо</a:t>
            </a:r>
            <a:r>
              <a:rPr lang="en-US" sz="1600" dirty="0" smtClean="0"/>
              <a:t> (11 weight categories)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>
                <a:latin typeface="Arial" charset="0"/>
              </a:rPr>
              <a:t>Двухколесные транспортные средства с ДВС</a:t>
            </a:r>
            <a:endParaRPr lang="en-US" sz="2400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1600" dirty="0" smtClean="0"/>
              <a:t>Мопеды</a:t>
            </a:r>
            <a:r>
              <a:rPr lang="en-US" sz="1600" dirty="0" smtClean="0"/>
              <a:t> (&lt; 50 </a:t>
            </a:r>
            <a:r>
              <a:rPr lang="ru-RU" sz="1600" dirty="0" smtClean="0"/>
              <a:t>куб. </a:t>
            </a:r>
            <a:r>
              <a:rPr lang="en-US" sz="1600" dirty="0" smtClean="0"/>
              <a:t>c</a:t>
            </a:r>
            <a:r>
              <a:rPr lang="ru-RU" sz="1600" dirty="0" smtClean="0"/>
              <a:t>м</a:t>
            </a:r>
            <a:r>
              <a:rPr lang="en-US" sz="1600" dirty="0" smtClean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600" dirty="0" smtClean="0"/>
              <a:t>Мотоциклы</a:t>
            </a:r>
            <a:r>
              <a:rPr lang="en-US" sz="1600" dirty="0" smtClean="0"/>
              <a:t> (2-</a:t>
            </a:r>
            <a:r>
              <a:rPr lang="ru-RU" sz="1600" dirty="0" err="1" smtClean="0"/>
              <a:t>тактный</a:t>
            </a:r>
            <a:r>
              <a:rPr lang="en-US" sz="1600" dirty="0" smtClean="0"/>
              <a:t>, &lt;250 </a:t>
            </a:r>
            <a:r>
              <a:rPr lang="ru-RU" sz="1600" dirty="0"/>
              <a:t>куб. </a:t>
            </a:r>
            <a:r>
              <a:rPr lang="en-US" sz="1600" dirty="0"/>
              <a:t>c</a:t>
            </a:r>
            <a:r>
              <a:rPr lang="ru-RU" sz="1600" dirty="0"/>
              <a:t>м</a:t>
            </a:r>
            <a:r>
              <a:rPr lang="en-US" sz="1600" dirty="0" smtClean="0"/>
              <a:t>, 250-750 cc, &gt;750 </a:t>
            </a:r>
            <a:r>
              <a:rPr lang="ru-RU" sz="1600" dirty="0"/>
              <a:t>куб. </a:t>
            </a:r>
            <a:r>
              <a:rPr lang="en-US" sz="1600" dirty="0"/>
              <a:t>c</a:t>
            </a:r>
            <a:r>
              <a:rPr lang="ru-RU" sz="1600" dirty="0"/>
              <a:t>м</a:t>
            </a:r>
            <a:r>
              <a:rPr lang="en-US" sz="16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8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/>
              <a:t>COPERT 4 Training (2. Methodology)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8DF69A3-823B-47B7-86C2-9FD0D79D4A9E}" type="slidenum">
              <a:rPr lang="en-GB"/>
              <a:pPr>
                <a:defRPr/>
              </a:pPr>
              <a:t>4</a:t>
            </a:fld>
            <a:endParaRPr lang="en-GB"/>
          </a:p>
        </p:txBody>
      </p:sp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dirty="0"/>
              <a:t>Категории </a:t>
            </a:r>
            <a:r>
              <a:rPr lang="ru-RU" sz="3600" dirty="0" smtClean="0"/>
              <a:t>АТС </a:t>
            </a:r>
            <a:r>
              <a:rPr lang="en-US" sz="3600" dirty="0" smtClean="0"/>
              <a:t>– </a:t>
            </a:r>
            <a:r>
              <a:rPr lang="ru-RU" sz="3600" dirty="0" smtClean="0"/>
              <a:t>Грузовые АТС большой грузоподъемности</a:t>
            </a:r>
            <a:endParaRPr lang="el-GR" sz="3600" dirty="0" smtClean="0"/>
          </a:p>
        </p:txBody>
      </p:sp>
      <p:pic>
        <p:nvPicPr>
          <p:cNvPr id="17413" name="Picture 3"/>
          <p:cNvPicPr>
            <a:picLocks noChangeAspect="1" noChangeArrowheads="1"/>
          </p:cNvPicPr>
          <p:nvPr/>
        </p:nvPicPr>
        <p:blipFill>
          <a:blip r:embed="rId3" cstate="print"/>
          <a:srcRect t="55371"/>
          <a:stretch>
            <a:fillRect/>
          </a:stretch>
        </p:blipFill>
        <p:spPr bwMode="auto">
          <a:xfrm>
            <a:off x="901700" y="1397000"/>
            <a:ext cx="7123113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8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/>
              <a:t>COPERT 4 Training (2. Methodology)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2715D14-5908-45DE-A81B-C5BD8965E5B5}" type="slidenum">
              <a:rPr lang="en-GB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dirty="0"/>
              <a:t>Категории АТС </a:t>
            </a:r>
            <a:r>
              <a:rPr lang="en-US" sz="3600" dirty="0" smtClean="0"/>
              <a:t>– </a:t>
            </a:r>
            <a:r>
              <a:rPr lang="ru-RU" sz="3600" dirty="0" smtClean="0"/>
              <a:t>Внедорожные грузовые автомобили</a:t>
            </a:r>
            <a:endParaRPr lang="el-GR" sz="3600" dirty="0" smtClean="0"/>
          </a:p>
        </p:txBody>
      </p:sp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3" cstate="print"/>
          <a:srcRect t="51529" b="14207"/>
          <a:stretch>
            <a:fillRect/>
          </a:stretch>
        </p:blipFill>
        <p:spPr bwMode="auto">
          <a:xfrm>
            <a:off x="1054100" y="1511300"/>
            <a:ext cx="7135813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8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/>
              <a:t>COPERT 4 Training (2. Methodology)</a:t>
            </a:r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26834E3-07D6-4C61-8F4D-638958B3A0E2}" type="slidenum">
              <a:rPr lang="en-GB"/>
              <a:pPr>
                <a:defRPr/>
              </a:pPr>
              <a:t>6</a:t>
            </a:fld>
            <a:endParaRPr lang="en-GB"/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dirty="0"/>
              <a:t>Категории АТС </a:t>
            </a:r>
            <a:r>
              <a:rPr lang="en-US" sz="3600" dirty="0" smtClean="0"/>
              <a:t>– </a:t>
            </a:r>
            <a:r>
              <a:rPr lang="ru-RU" sz="3600" dirty="0" smtClean="0"/>
              <a:t>Тягачи</a:t>
            </a:r>
            <a:endParaRPr lang="el-GR" sz="3600" dirty="0" smtClean="0"/>
          </a:p>
        </p:txBody>
      </p:sp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3" cstate="print"/>
          <a:srcRect t="50426" b="29544"/>
          <a:stretch>
            <a:fillRect/>
          </a:stretch>
        </p:blipFill>
        <p:spPr bwMode="auto">
          <a:xfrm>
            <a:off x="971550" y="1700213"/>
            <a:ext cx="5338763" cy="157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1252" name="Text Box 4"/>
          <p:cNvSpPr txBox="1">
            <a:spLocks noChangeArrowheads="1"/>
          </p:cNvSpPr>
          <p:nvPr/>
        </p:nvSpPr>
        <p:spPr bwMode="auto">
          <a:xfrm>
            <a:off x="5867400" y="1700213"/>
            <a:ext cx="152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kumimoji="1" lang="en-US" sz="60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=</a:t>
            </a:r>
            <a:endParaRPr kumimoji="1" lang="el-GR" sz="6000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pic>
        <p:nvPicPr>
          <p:cNvPr id="19463" name="Picture 5"/>
          <p:cNvPicPr>
            <a:picLocks noChangeAspect="1" noChangeArrowheads="1"/>
          </p:cNvPicPr>
          <p:nvPr/>
        </p:nvPicPr>
        <p:blipFill>
          <a:blip r:embed="rId4" cstate="print"/>
          <a:srcRect l="51877" t="62810" b="14995"/>
          <a:stretch>
            <a:fillRect/>
          </a:stretch>
        </p:blipFill>
        <p:spPr bwMode="auto">
          <a:xfrm>
            <a:off x="787400" y="3136900"/>
            <a:ext cx="268605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1254" name="Text Box 6"/>
          <p:cNvSpPr txBox="1">
            <a:spLocks noChangeArrowheads="1"/>
          </p:cNvSpPr>
          <p:nvPr/>
        </p:nvSpPr>
        <p:spPr bwMode="auto">
          <a:xfrm>
            <a:off x="3721100" y="3492500"/>
            <a:ext cx="152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kumimoji="1" lang="en-US" sz="6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+</a:t>
            </a:r>
            <a:endParaRPr kumimoji="1" lang="el-GR" sz="60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pic>
        <p:nvPicPr>
          <p:cNvPr id="19465" name="Picture 7"/>
          <p:cNvPicPr>
            <a:picLocks noChangeAspect="1" noChangeArrowheads="1"/>
          </p:cNvPicPr>
          <p:nvPr/>
        </p:nvPicPr>
        <p:blipFill>
          <a:blip r:embed="rId5" cstate="print"/>
          <a:srcRect t="37813" r="30086" b="38800"/>
          <a:stretch>
            <a:fillRect/>
          </a:stretch>
        </p:blipFill>
        <p:spPr bwMode="auto">
          <a:xfrm>
            <a:off x="5054600" y="3251200"/>
            <a:ext cx="3895725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1256" name="Text Box 8"/>
          <p:cNvSpPr txBox="1">
            <a:spLocks noChangeArrowheads="1"/>
          </p:cNvSpPr>
          <p:nvPr/>
        </p:nvSpPr>
        <p:spPr bwMode="auto">
          <a:xfrm>
            <a:off x="1320800" y="49022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kumimoji="1" 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Трактор</a:t>
            </a:r>
            <a:endParaRPr kumimoji="1" lang="el-GR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81257" name="Text Box 9"/>
          <p:cNvSpPr txBox="1">
            <a:spLocks noChangeArrowheads="1"/>
          </p:cNvSpPr>
          <p:nvPr/>
        </p:nvSpPr>
        <p:spPr bwMode="auto">
          <a:xfrm>
            <a:off x="6121400" y="4876800"/>
            <a:ext cx="209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kumimoji="1" 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Полуприцеп</a:t>
            </a:r>
            <a:endParaRPr kumimoji="1" lang="el-GR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20800" y="5517232"/>
            <a:ext cx="34051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/>
                </a:solidFill>
              </a:rPr>
              <a:t>Определение – дорожный трактор в связке с прицепом.</a:t>
            </a:r>
          </a:p>
          <a:p>
            <a:r>
              <a:rPr lang="ru-RU" sz="1600" dirty="0" smtClean="0">
                <a:solidFill>
                  <a:schemeClr val="tx2"/>
                </a:solidFill>
              </a:rPr>
              <a:t>Источник – Статья 2 нормативного акта 1172/98.</a:t>
            </a:r>
            <a:endParaRPr lang="uk-UA" sz="1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/>
              <a:t>COPERT 4 Training (2. Methodology)</a:t>
            </a:r>
          </a:p>
        </p:txBody>
      </p:sp>
      <p:sp>
        <p:nvSpPr>
          <p:cNvPr id="6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B7D617-4CCD-48DF-BA03-BE989F04B430}" type="slidenum">
              <a:rPr lang="en-GB"/>
              <a:pPr>
                <a:defRPr/>
              </a:pPr>
              <a:t>7</a:t>
            </a:fld>
            <a:endParaRPr lang="en-GB"/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04788"/>
            <a:ext cx="7986464" cy="938212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dirty="0" smtClean="0"/>
              <a:t>Технологии АТС</a:t>
            </a:r>
            <a:r>
              <a:rPr lang="en-US" sz="3600" dirty="0" smtClean="0"/>
              <a:t>: </a:t>
            </a:r>
            <a:r>
              <a:rPr lang="ru-RU" sz="3600" dirty="0" smtClean="0"/>
              <a:t>пассажирские</a:t>
            </a:r>
            <a:r>
              <a:rPr lang="en-US" sz="3600" dirty="0" smtClean="0"/>
              <a:t> </a:t>
            </a:r>
            <a:r>
              <a:rPr lang="ru-RU" sz="3600" dirty="0" smtClean="0"/>
              <a:t>АТС </a:t>
            </a:r>
            <a:r>
              <a:rPr lang="en-US" sz="3600" dirty="0" smtClean="0"/>
              <a:t>&amp; </a:t>
            </a:r>
            <a:r>
              <a:rPr lang="ru-RU" sz="3600" dirty="0" smtClean="0"/>
              <a:t>ГМГ</a:t>
            </a:r>
            <a:endParaRPr lang="en-US" sz="3600" dirty="0" smtClean="0"/>
          </a:p>
        </p:txBody>
      </p:sp>
      <p:graphicFrame>
        <p:nvGraphicFramePr>
          <p:cNvPr id="9253" name="Group 3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1016447"/>
              </p:ext>
            </p:extLst>
          </p:nvPr>
        </p:nvGraphicFramePr>
        <p:xfrm>
          <a:off x="762000" y="1484313"/>
          <a:ext cx="7772400" cy="5120640"/>
        </p:xfrm>
        <a:graphic>
          <a:graphicData uri="http://schemas.openxmlformats.org/drawingml/2006/table">
            <a:tbl>
              <a:tblPr/>
              <a:tblGrid>
                <a:gridCol w="3898900"/>
                <a:gridCol w="3873500"/>
              </a:tblGrid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Пассажирские АТС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АТС малой грузоподъемности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PRE ECE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 (~1970 technology)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Conventional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ECE 15/00-01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LD Euro 1 - 93/59/EEC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ECE 15/02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LD Euro 2 - 96/69/EEC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ECE 15/03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LD Euro 3 - 98/69/EC Stage2000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ECE 15/04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LD Euro 4 - 98/69/EC Stage2005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Improved Conventional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LD Euro 5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-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EC 715/2007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Open Loop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LD Euro 6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 - EC 715/2007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PC Euro 1 - 91/441/EEC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PC Euro 2 - 94/12/EEC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PC Euro 3 - 98/69/EC Stage2000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PC Euro 4 - 98/69/EC Stage2005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PC Euro 5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- EC 715/2007 (2010 and on)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PC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Euro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 6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 - EC 715/2007 (2015 and on)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/>
              <a:t>COPERT 4 Training (2. Methodology)</a:t>
            </a:r>
          </a:p>
        </p:txBody>
      </p:sp>
      <p:sp>
        <p:nvSpPr>
          <p:cNvPr id="2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22BD9B-FCC1-4AC4-B9E1-0D281D979BAC}" type="slidenum">
              <a:rPr lang="en-GB"/>
              <a:pPr>
                <a:defRPr/>
              </a:pPr>
              <a:t>8</a:t>
            </a:fld>
            <a:endParaRPr lang="en-GB"/>
          </a:p>
        </p:txBody>
      </p:sp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204788"/>
            <a:ext cx="8208912" cy="938212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dirty="0"/>
              <a:t>Технологии </a:t>
            </a:r>
            <a:r>
              <a:rPr lang="ru-RU" sz="3600" dirty="0" smtClean="0"/>
              <a:t>АТС</a:t>
            </a:r>
            <a:r>
              <a:rPr lang="en-US" sz="3600" dirty="0" smtClean="0"/>
              <a:t>: </a:t>
            </a:r>
            <a:r>
              <a:rPr lang="ru-RU" sz="3600" dirty="0" smtClean="0"/>
              <a:t>ГБГ</a:t>
            </a:r>
            <a:r>
              <a:rPr lang="en-US" sz="3600" dirty="0" smtClean="0"/>
              <a:t>, </a:t>
            </a:r>
            <a:r>
              <a:rPr lang="ru-RU" sz="3600" dirty="0" smtClean="0"/>
              <a:t>автобусы</a:t>
            </a:r>
            <a:r>
              <a:rPr lang="en-US" sz="3600" dirty="0" smtClean="0"/>
              <a:t> &amp; </a:t>
            </a:r>
            <a:r>
              <a:rPr lang="ru-RU" sz="3600" dirty="0" smtClean="0"/>
              <a:t>двухколесные АТС с ДВС</a:t>
            </a:r>
            <a:endParaRPr lang="en-US" sz="3600" dirty="0" smtClean="0"/>
          </a:p>
        </p:txBody>
      </p:sp>
      <p:graphicFrame>
        <p:nvGraphicFramePr>
          <p:cNvPr id="184347" name="Group 2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9304152"/>
              </p:ext>
            </p:extLst>
          </p:nvPr>
        </p:nvGraphicFramePr>
        <p:xfrm>
          <a:off x="762000" y="2098675"/>
          <a:ext cx="7772400" cy="2926080"/>
        </p:xfrm>
        <a:graphic>
          <a:graphicData uri="http://schemas.openxmlformats.org/drawingml/2006/table">
            <a:tbl>
              <a:tblPr/>
              <a:tblGrid>
                <a:gridCol w="4105275"/>
                <a:gridCol w="3667125"/>
              </a:tblGrid>
              <a:tr h="1889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ГБГ/Автобусы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Times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Мопеды</a:t>
                      </a: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/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Мотоциклы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89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Conventional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Conventional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HD Euro I - 91/542/EEC Stage I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Euro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1 - 97/24/EC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HD Euro II - 91/542/EEC Stage II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Euro 2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-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97/24/EC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89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HD Euro III 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/>
                          <a:ea typeface="Times New Roman" pitchFamily="18" charset="0"/>
                          <a:cs typeface="Times" pitchFamily="18" charset="0"/>
                        </a:rPr>
                        <a:t>–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1999/96/EC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Times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Euro 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3 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/>
                          <a:ea typeface="Times New Roman" pitchFamily="18" charset="0"/>
                          <a:cs typeface="Times" pitchFamily="18" charset="0"/>
                        </a:rPr>
                        <a:t>–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 2002/51/EC (only motorcycles)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HD Euro IV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-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 2005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/55/EC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HD Euro V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-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 200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5/55/EC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HD Euro VI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Times" pitchFamily="18" charset="0"/>
                        </a:rPr>
                        <a:t> - 595/2009 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8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/>
              <a:t>COPERT 4 Training (2. Methodology)</a:t>
            </a:r>
          </a:p>
        </p:txBody>
      </p:sp>
      <p:sp>
        <p:nvSpPr>
          <p:cNvPr id="5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ADBB676-4E10-4D08-9BE2-B880FD6429C9}" type="slidenum">
              <a:rPr lang="en-GB"/>
              <a:pPr>
                <a:defRPr/>
              </a:pPr>
              <a:t>9</a:t>
            </a:fld>
            <a:endParaRPr lang="en-GB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Загрязняющие вещества</a:t>
            </a:r>
            <a:r>
              <a:rPr lang="en-US" dirty="0" smtClean="0"/>
              <a:t> – 1</a:t>
            </a:r>
            <a:r>
              <a:rPr lang="en-US" dirty="0" smtClean="0">
                <a:solidFill>
                  <a:schemeClr val="folHlink"/>
                </a:solidFill>
              </a:rPr>
              <a:t>(2)</a:t>
            </a:r>
            <a:endParaRPr lang="el-GR" dirty="0" smtClean="0">
              <a:solidFill>
                <a:schemeClr val="folHlink"/>
              </a:solidFill>
            </a:endParaRPr>
          </a:p>
        </p:txBody>
      </p:sp>
      <p:graphicFrame>
        <p:nvGraphicFramePr>
          <p:cNvPr id="11321" name="Group 57"/>
          <p:cNvGraphicFramePr>
            <a:graphicFrameLocks noGrp="1"/>
          </p:cNvGraphicFramePr>
          <p:nvPr/>
        </p:nvGraphicFramePr>
        <p:xfrm>
          <a:off x="827088" y="2565400"/>
          <a:ext cx="3813175" cy="3596640"/>
        </p:xfrm>
        <a:graphic>
          <a:graphicData uri="http://schemas.openxmlformats.org/drawingml/2006/table">
            <a:tbl>
              <a:tblPr/>
              <a:tblGrid>
                <a:gridCol w="3813175"/>
              </a:tblGrid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Group 1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Carbon monoxide (CO)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Nitrogen oxides (NO</a:t>
                      </a:r>
                      <a:r>
                        <a:rPr kumimoji="0" lang="en-GB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: NO and NO</a:t>
                      </a:r>
                      <a:r>
                        <a:rPr kumimoji="0" lang="en-GB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Volatile organic compounds (VOCs)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Methane (CH</a:t>
                      </a:r>
                      <a:r>
                        <a:rPr kumimoji="0" lang="en-GB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Non-methane VOCs (NMVOCs)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Nitrous oxide (N</a:t>
                      </a:r>
                      <a:r>
                        <a:rPr kumimoji="0" lang="en-GB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O)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Ammonia (NH</a:t>
                      </a:r>
                      <a:r>
                        <a:rPr kumimoji="0" lang="en-GB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Particulate matter (PM)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PM number and surface area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5371" name="Rectangle 27"/>
          <p:cNvSpPr>
            <a:spLocks noChangeArrowheads="1"/>
          </p:cNvSpPr>
          <p:nvPr/>
        </p:nvSpPr>
        <p:spPr bwMode="auto">
          <a:xfrm>
            <a:off x="611188" y="1557338"/>
            <a:ext cx="3529012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nl-NL" sz="1800" dirty="0">
                <a:solidFill>
                  <a:srgbClr val="003366"/>
                </a:solidFill>
                <a:latin typeface="Tahoma" pitchFamily="34" charset="0"/>
              </a:rPr>
              <a:t>Pollutants for which a detailed methodology exists, based on specific emission factors</a:t>
            </a:r>
            <a:endParaRPr lang="el-GR" sz="1800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22558" name="Rectangle 28"/>
          <p:cNvSpPr>
            <a:spLocks noChangeArrowheads="1"/>
          </p:cNvSpPr>
          <p:nvPr/>
        </p:nvSpPr>
        <p:spPr bwMode="auto">
          <a:xfrm>
            <a:off x="4951413" y="1582738"/>
            <a:ext cx="35290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sz="1800">
                <a:solidFill>
                  <a:srgbClr val="003366"/>
                </a:solidFill>
                <a:latin typeface="Tahoma" pitchFamily="34" charset="0"/>
              </a:rPr>
              <a:t>Pollutants which are estimated based on fuel consumption</a:t>
            </a:r>
            <a:endParaRPr lang="el-GR" sz="1800">
              <a:solidFill>
                <a:srgbClr val="003366"/>
              </a:solidFill>
              <a:latin typeface="Tahoma" pitchFamily="34" charset="0"/>
            </a:endParaRPr>
          </a:p>
        </p:txBody>
      </p:sp>
      <p:graphicFrame>
        <p:nvGraphicFramePr>
          <p:cNvPr id="185373" name="Group 29"/>
          <p:cNvGraphicFramePr>
            <a:graphicFrameLocks noGrp="1"/>
          </p:cNvGraphicFramePr>
          <p:nvPr/>
        </p:nvGraphicFramePr>
        <p:xfrm>
          <a:off x="4859338" y="2349500"/>
          <a:ext cx="3711575" cy="3962400"/>
        </p:xfrm>
        <a:graphic>
          <a:graphicData uri="http://schemas.openxmlformats.org/drawingml/2006/table">
            <a:tbl>
              <a:tblPr/>
              <a:tblGrid>
                <a:gridCol w="3711575"/>
              </a:tblGrid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Group 2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Carbon dioxide (CO</a:t>
                      </a:r>
                      <a:r>
                        <a:rPr kumimoji="0" lang="en-GB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Sulphur dioxide (SO</a:t>
                      </a:r>
                      <a:r>
                        <a:rPr kumimoji="0" lang="en-GB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Lead (Pb)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Cadmium (Cd)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Chromium (Cr)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Copper (Cu)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Nickel (Ni)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Selenium (Se)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Zinc (Zn)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TCACM_Emisia">
  <a:themeElements>
    <a:clrScheme name="">
      <a:dk1>
        <a:srgbClr val="006666"/>
      </a:dk1>
      <a:lt1>
        <a:srgbClr val="FFFFCC"/>
      </a:lt1>
      <a:dk2>
        <a:srgbClr val="003366"/>
      </a:dk2>
      <a:lt2>
        <a:srgbClr val="808080"/>
      </a:lt2>
      <a:accent1>
        <a:srgbClr val="FFCC00"/>
      </a:accent1>
      <a:accent2>
        <a:srgbClr val="000099"/>
      </a:accent2>
      <a:accent3>
        <a:srgbClr val="FFFFE2"/>
      </a:accent3>
      <a:accent4>
        <a:srgbClr val="005656"/>
      </a:accent4>
      <a:accent5>
        <a:srgbClr val="FFE2AA"/>
      </a:accent5>
      <a:accent6>
        <a:srgbClr val="00008A"/>
      </a:accent6>
      <a:hlink>
        <a:srgbClr val="C80000"/>
      </a:hlink>
      <a:folHlink>
        <a:srgbClr val="008000"/>
      </a:folHlink>
    </a:clrScheme>
    <a:fontScheme name="ETCACM_Emisi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TCACM_Emisia 1">
        <a:dk1>
          <a:srgbClr val="006666"/>
        </a:dk1>
        <a:lt1>
          <a:srgbClr val="FFFFCC"/>
        </a:lt1>
        <a:dk2>
          <a:srgbClr val="003366"/>
        </a:dk2>
        <a:lt2>
          <a:srgbClr val="808080"/>
        </a:lt2>
        <a:accent1>
          <a:srgbClr val="FFCC00"/>
        </a:accent1>
        <a:accent2>
          <a:srgbClr val="000099"/>
        </a:accent2>
        <a:accent3>
          <a:srgbClr val="FFFFE2"/>
        </a:accent3>
        <a:accent4>
          <a:srgbClr val="005656"/>
        </a:accent4>
        <a:accent5>
          <a:srgbClr val="FFE2AA"/>
        </a:accent5>
        <a:accent6>
          <a:srgbClr val="00008A"/>
        </a:accent6>
        <a:hlink>
          <a:srgbClr val="C8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TCACM_Emisia 2">
        <a:dk1>
          <a:srgbClr val="006666"/>
        </a:dk1>
        <a:lt1>
          <a:srgbClr val="FFFFCC"/>
        </a:lt1>
        <a:dk2>
          <a:srgbClr val="003366"/>
        </a:dk2>
        <a:lt2>
          <a:srgbClr val="808080"/>
        </a:lt2>
        <a:accent1>
          <a:srgbClr val="B2B2B2"/>
        </a:accent1>
        <a:accent2>
          <a:srgbClr val="808080"/>
        </a:accent2>
        <a:accent3>
          <a:srgbClr val="FFFFE2"/>
        </a:accent3>
        <a:accent4>
          <a:srgbClr val="005656"/>
        </a:accent4>
        <a:accent5>
          <a:srgbClr val="D5D5D5"/>
        </a:accent5>
        <a:accent6>
          <a:srgbClr val="737373"/>
        </a:accent6>
        <a:hlink>
          <a:srgbClr val="4D4D4D"/>
        </a:hlink>
        <a:folHlink>
          <a:srgbClr val="11111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ETCACM_Emisia</Template>
  <TotalTime>612</TotalTime>
  <Words>932</Words>
  <Application>Microsoft Office PowerPoint</Application>
  <PresentationFormat>Экран (4:3)</PresentationFormat>
  <Paragraphs>210</Paragraphs>
  <Slides>16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ETCACM_Emisia</vt:lpstr>
      <vt:lpstr>Обучение COPERT 4</vt:lpstr>
      <vt:lpstr>Категории автомобильных транспортных средств (АТС)</vt:lpstr>
      <vt:lpstr>Категории АТС</vt:lpstr>
      <vt:lpstr>Категории АТС – Грузовые АТС большой грузоподъемности</vt:lpstr>
      <vt:lpstr>Категории АТС – Внедорожные грузовые автомобили</vt:lpstr>
      <vt:lpstr>Категории АТС – Тягачи</vt:lpstr>
      <vt:lpstr>Технологии АТС: пассажирские АТС &amp; ГМГ</vt:lpstr>
      <vt:lpstr>Технологии АТС: ГБГ, автобусы &amp; двухколесные АТС с ДВС</vt:lpstr>
      <vt:lpstr>Загрязняющие вещества – 1(2)</vt:lpstr>
      <vt:lpstr>Загрязняющие вещества - 2</vt:lpstr>
      <vt:lpstr>Основная концепция расчета выбросов с выхлопными газами</vt:lpstr>
      <vt:lpstr>Выбросы с выхлопными газами (ВГ) зависят от</vt:lpstr>
      <vt:lpstr>Методология: Суммарные выбросы</vt:lpstr>
      <vt:lpstr>Выбросы, на связанные с ВГ (испарение)</vt:lpstr>
      <vt:lpstr>Испарение зависит от</vt:lpstr>
      <vt:lpstr>Выбросы ТЧ, не связанные с ВГ</vt:lpstr>
    </vt:vector>
  </TitlesOfParts>
  <Company>LAT/AUTh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Dimitrios Gkatzoflias  Charis Kouridis Giorgos Mellios Leon Ntziachristos</dc:title>
  <dc:creator>LN</dc:creator>
  <cp:lastModifiedBy>Nataliia</cp:lastModifiedBy>
  <cp:revision>29</cp:revision>
  <dcterms:created xsi:type="dcterms:W3CDTF">2011-06-13T06:26:41Z</dcterms:created>
  <dcterms:modified xsi:type="dcterms:W3CDTF">2012-09-20T12:38:50Z</dcterms:modified>
</cp:coreProperties>
</file>