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9" r:id="rId1"/>
  </p:sldMasterIdLst>
  <p:notesMasterIdLst>
    <p:notesMasterId r:id="rId16"/>
  </p:notesMasterIdLst>
  <p:handoutMasterIdLst>
    <p:handoutMasterId r:id="rId17"/>
  </p:handoutMasterIdLst>
  <p:sldIdLst>
    <p:sldId id="307" r:id="rId2"/>
    <p:sldId id="308" r:id="rId3"/>
    <p:sldId id="309" r:id="rId4"/>
    <p:sldId id="310" r:id="rId5"/>
    <p:sldId id="317" r:id="rId6"/>
    <p:sldId id="318" r:id="rId7"/>
    <p:sldId id="311" r:id="rId8"/>
    <p:sldId id="312" r:id="rId9"/>
    <p:sldId id="313" r:id="rId10"/>
    <p:sldId id="314" r:id="rId11"/>
    <p:sldId id="319" r:id="rId12"/>
    <p:sldId id="320" r:id="rId13"/>
    <p:sldId id="316" r:id="rId14"/>
    <p:sldId id="321" r:id="rId15"/>
  </p:sldIdLst>
  <p:sldSz cx="9144000" cy="6858000" type="screen4x3"/>
  <p:notesSz cx="6858000" cy="9144000"/>
  <p:defaultTextStyle>
    <a:defPPr>
      <a:defRPr lang="nl-NL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791"/>
    <a:srgbClr val="00478C"/>
    <a:srgbClr val="00817C"/>
    <a:srgbClr val="FFFF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8" d="100"/>
          <a:sy n="88" d="100"/>
        </p:scale>
        <p:origin x="-86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1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752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1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nl-NL"/>
          </a:p>
        </p:txBody>
      </p:sp>
      <p:sp>
        <p:nvSpPr>
          <p:cNvPr id="10752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nl-NL"/>
          </a:p>
        </p:txBody>
      </p:sp>
      <p:sp>
        <p:nvSpPr>
          <p:cNvPr id="10752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6E1BD359-3E6C-4BD2-80FE-4A7AFF7477BC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4" name="Rectangle 4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nl-NL" smtClean="0"/>
              <a:t>Click to edit Master text styles</a:t>
            </a:r>
          </a:p>
          <a:p>
            <a:pPr lvl="1"/>
            <a:r>
              <a:rPr lang="nl-NL" smtClean="0"/>
              <a:t>Second level</a:t>
            </a:r>
          </a:p>
          <a:p>
            <a:pPr lvl="2"/>
            <a:r>
              <a:rPr lang="nl-NL" smtClean="0"/>
              <a:t>Third level</a:t>
            </a:r>
          </a:p>
          <a:p>
            <a:pPr lvl="3"/>
            <a:r>
              <a:rPr lang="nl-NL" smtClean="0"/>
              <a:t>Fourth level</a:t>
            </a:r>
          </a:p>
          <a:p>
            <a:pPr lvl="4"/>
            <a:r>
              <a:rPr lang="nl-NL" smtClean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/>
            </a:lvl1pPr>
          </a:lstStyle>
          <a:p>
            <a:endParaRPr lang="nl-NL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fld id="{59B7ECA2-15D0-41CD-92B6-307CDBAB08A5}" type="slidenum">
              <a:rPr lang="nl-NL"/>
              <a:pPr/>
              <a:t>‹#›</a:t>
            </a:fld>
            <a:endParaRPr lang="nl-N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EDD4BB7-6764-4CDF-8271-985A49366881}" type="slidenum">
              <a:rPr lang="nl-NL"/>
              <a:pPr/>
              <a:t>1</a:t>
            </a:fld>
            <a:endParaRPr lang="nl-NL"/>
          </a:p>
        </p:txBody>
      </p:sp>
      <p:sp>
        <p:nvSpPr>
          <p:cNvPr id="20377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43FDBD81-14DF-48FA-A650-2D3AC7E50118}" type="slidenum">
              <a:rPr lang="nl-NL"/>
              <a:pPr/>
              <a:t>2</a:t>
            </a:fld>
            <a:endParaRPr lang="nl-NL"/>
          </a:p>
        </p:txBody>
      </p:sp>
      <p:sp>
        <p:nvSpPr>
          <p:cNvPr id="20582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B01D9B5-D237-40CC-AD72-6E255C94030E}" type="slidenum">
              <a:rPr lang="nl-NL"/>
              <a:pPr/>
              <a:t>3</a:t>
            </a:fld>
            <a:endParaRPr lang="nl-NL"/>
          </a:p>
        </p:txBody>
      </p:sp>
      <p:sp>
        <p:nvSpPr>
          <p:cNvPr id="20787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78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8400041-92AB-4641-9E0A-7A45CAA0C374}" type="slidenum">
              <a:rPr lang="nl-NL"/>
              <a:pPr/>
              <a:t>4</a:t>
            </a:fld>
            <a:endParaRPr lang="nl-NL"/>
          </a:p>
        </p:txBody>
      </p:sp>
      <p:sp>
        <p:nvSpPr>
          <p:cNvPr id="209922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99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8365983-E027-46A1-B07C-F15D9BC67CFD}" type="slidenum">
              <a:rPr lang="nl-NL"/>
              <a:pPr/>
              <a:t>7</a:t>
            </a:fld>
            <a:endParaRPr lang="nl-NL"/>
          </a:p>
        </p:txBody>
      </p:sp>
      <p:sp>
        <p:nvSpPr>
          <p:cNvPr id="21197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5570992-AAE1-4F47-9C8B-52FD831FB65E}" type="slidenum">
              <a:rPr lang="nl-NL"/>
              <a:pPr/>
              <a:t>8</a:t>
            </a:fld>
            <a:endParaRPr lang="nl-NL"/>
          </a:p>
        </p:txBody>
      </p:sp>
      <p:sp>
        <p:nvSpPr>
          <p:cNvPr id="214018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40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0F5E77E-6E25-4C26-8B77-21202B605857}" type="slidenum">
              <a:rPr lang="nl-NL"/>
              <a:pPr/>
              <a:t>9</a:t>
            </a:fld>
            <a:endParaRPr lang="nl-NL"/>
          </a:p>
        </p:txBody>
      </p:sp>
      <p:sp>
        <p:nvSpPr>
          <p:cNvPr id="216066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60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21944B1-6750-4449-9CA2-92A053D303EB}" type="slidenum">
              <a:rPr lang="nl-NL"/>
              <a:pPr/>
              <a:t>10</a:t>
            </a:fld>
            <a:endParaRPr lang="nl-NL"/>
          </a:p>
        </p:txBody>
      </p:sp>
      <p:sp>
        <p:nvSpPr>
          <p:cNvPr id="218114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</p:spPr>
        <p:txBody>
          <a:bodyPr/>
          <a:lstStyle/>
          <a:p>
            <a:endParaRPr lang="el-GR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419AFA8-D95D-4D7E-8378-79DB0BB399B8}" type="slidenum">
              <a:rPr lang="nl-NL"/>
              <a:pPr/>
              <a:t>13</a:t>
            </a:fld>
            <a:endParaRPr lang="nl-NL"/>
          </a:p>
        </p:txBody>
      </p:sp>
      <p:sp>
        <p:nvSpPr>
          <p:cNvPr id="222210" name="Rectangle 2"/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22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14400" y="4344988"/>
            <a:ext cx="5029200" cy="4113212"/>
          </a:xfrm>
        </p:spPr>
        <p:txBody>
          <a:bodyPr/>
          <a:lstStyle/>
          <a:p>
            <a:endParaRPr lang="el-G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9352" name="Picture 1048" descr="balklog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384300" cy="6858000"/>
          </a:xfrm>
          <a:prstGeom prst="rect">
            <a:avLst/>
          </a:prstGeom>
          <a:noFill/>
        </p:spPr>
      </p:pic>
      <p:sp>
        <p:nvSpPr>
          <p:cNvPr id="99333" name="Rectangle 1029"/>
          <p:cNvSpPr>
            <a:spLocks noGrp="1" noChangeArrowheads="1"/>
          </p:cNvSpPr>
          <p:nvPr>
            <p:ph type="ctrTitle"/>
          </p:nvPr>
        </p:nvSpPr>
        <p:spPr>
          <a:xfrm>
            <a:off x="838200" y="533400"/>
            <a:ext cx="7772400" cy="830263"/>
          </a:xfrm>
        </p:spPr>
        <p:txBody>
          <a:bodyPr anchor="t"/>
          <a:lstStyle>
            <a:lvl1pPr>
              <a:defRPr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99334" name="Rectangle 1030"/>
          <p:cNvSpPr>
            <a:spLocks noGrp="1" noChangeArrowheads="1"/>
          </p:cNvSpPr>
          <p:nvPr>
            <p:ph type="subTitle" idx="1"/>
          </p:nvPr>
        </p:nvSpPr>
        <p:spPr>
          <a:xfrm>
            <a:off x="838200" y="2057400"/>
            <a:ext cx="7772400" cy="1752600"/>
          </a:xfrm>
        </p:spPr>
        <p:txBody>
          <a:bodyPr/>
          <a:lstStyle>
            <a:lvl1pPr marL="0" indent="0">
              <a:buFontTx/>
              <a:buNone/>
              <a:defRPr/>
            </a:lvl1pPr>
          </a:lstStyle>
          <a:p>
            <a:r>
              <a:rPr lang="en-GB"/>
              <a:t>Click to edit Master subtitle style</a:t>
            </a:r>
          </a:p>
        </p:txBody>
      </p:sp>
      <p:pic>
        <p:nvPicPr>
          <p:cNvPr id="99353" name="Picture 1049" descr="balk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1447800"/>
            <a:ext cx="7848600" cy="330200"/>
          </a:xfrm>
          <a:prstGeom prst="rect">
            <a:avLst/>
          </a:prstGeom>
          <a:noFill/>
        </p:spPr>
      </p:pic>
      <p:pic>
        <p:nvPicPr>
          <p:cNvPr id="99355" name="Picture 1051" descr="Logo_EEA_with_bluetextright_STD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172200" y="5943600"/>
            <a:ext cx="2414588" cy="547688"/>
          </a:xfrm>
          <a:prstGeom prst="rect">
            <a:avLst/>
          </a:prstGeom>
          <a:noFill/>
        </p:spPr>
      </p:pic>
      <p:pic>
        <p:nvPicPr>
          <p:cNvPr id="99356" name="Picture 1052" descr="emisia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971550" y="5924550"/>
            <a:ext cx="1401763" cy="600075"/>
          </a:xfrm>
          <a:prstGeom prst="rect">
            <a:avLst/>
          </a:prstGeom>
          <a:noFill/>
        </p:spPr>
      </p:pic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A26F52F-F377-4362-BCF0-86F61601964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91300" y="204788"/>
            <a:ext cx="1943100" cy="5662612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204788"/>
            <a:ext cx="5676900" cy="5662612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4722328-5CA7-4DFA-B03F-7595B60597D0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2000" y="204788"/>
            <a:ext cx="7772400" cy="938212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>
          <a:xfrm>
            <a:off x="1981200" y="6477000"/>
            <a:ext cx="3794125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>
          <a:xfrm>
            <a:off x="6019800" y="6477000"/>
            <a:ext cx="762000" cy="304800"/>
          </a:xfrm>
        </p:spPr>
        <p:txBody>
          <a:bodyPr/>
          <a:lstStyle>
            <a:lvl1pPr>
              <a:defRPr/>
            </a:lvl1pPr>
          </a:lstStyle>
          <a:p>
            <a:fld id="{6995C950-3647-481E-9A4F-8688F3F6C928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>
          <a:xfrm>
            <a:off x="914400" y="6477000"/>
            <a:ext cx="1066800" cy="287338"/>
          </a:xfrm>
        </p:spPr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8243DD3-8B38-4124-A154-A95FE5BCF7BA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84FD937-29BD-4CFB-9111-5BCD89D9312B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620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4400" y="1676400"/>
            <a:ext cx="3810000" cy="4191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1F2CE329-2CF6-4BC4-823C-CB8E5403BBA9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4D159B25-FDA9-4CCB-953E-C524E9D3D791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174CFF7-48D9-4E7B-96B5-394C69CD9EE7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oter Placeholder 1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9947D616-1C8B-4430-9551-CF5E24D49E85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E93FC57D-9601-4140-A390-9E33F6DB3BF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l-G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fld id="{8874F1D0-79F1-466C-80ED-109FDC55A7FC}" type="slidenum">
              <a:rPr lang="en-GB"/>
              <a:pPr/>
              <a:t>‹#›</a:t>
            </a:fld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GB"/>
              <a:t>2011-10-20</a:t>
            </a:r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12" name="Rectangle 8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981200" y="6477000"/>
            <a:ext cx="3794125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r>
              <a:rPr lang="en-GB"/>
              <a:t>COPERT 4 Training (4. Activity Data)</a:t>
            </a:r>
          </a:p>
        </p:txBody>
      </p:sp>
      <p:sp>
        <p:nvSpPr>
          <p:cNvPr id="98313" name="Rectangle 9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019800" y="6477000"/>
            <a:ext cx="7620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+mn-lt"/>
              </a:defRPr>
            </a:lvl1pPr>
          </a:lstStyle>
          <a:p>
            <a:fld id="{FDBB9FDF-0B40-42FE-B3B1-40B84732DFE9}" type="slidenum">
              <a:rPr lang="en-GB"/>
              <a:pPr/>
              <a:t>‹#›</a:t>
            </a:fld>
            <a:endParaRPr lang="en-GB"/>
          </a:p>
        </p:txBody>
      </p:sp>
      <p:pic>
        <p:nvPicPr>
          <p:cNvPr id="98324" name="Picture 20" descr="balklogo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0"/>
            <a:ext cx="1384300" cy="6858000"/>
          </a:xfrm>
          <a:prstGeom prst="rect">
            <a:avLst/>
          </a:prstGeom>
          <a:noFill/>
        </p:spPr>
      </p:pic>
      <p:sp>
        <p:nvSpPr>
          <p:cNvPr id="9830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204788"/>
            <a:ext cx="7772400" cy="938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9831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762000" y="1676400"/>
            <a:ext cx="77724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  <a:p>
            <a:pPr lvl="4"/>
            <a:r>
              <a:rPr lang="en-GB" smtClean="0"/>
              <a:t>Fifth level</a:t>
            </a:r>
          </a:p>
        </p:txBody>
      </p:sp>
      <p:sp>
        <p:nvSpPr>
          <p:cNvPr id="98311" name="Rectangle 7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914400" y="6477000"/>
            <a:ext cx="1066800" cy="287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>
                <a:latin typeface="+mn-lt"/>
              </a:defRPr>
            </a:lvl1pPr>
          </a:lstStyle>
          <a:p>
            <a:r>
              <a:rPr lang="en-GB"/>
              <a:t>2011-10-20</a:t>
            </a:r>
          </a:p>
        </p:txBody>
      </p:sp>
      <p:pic>
        <p:nvPicPr>
          <p:cNvPr id="98326" name="Picture 22" descr="balk2"/>
          <p:cNvPicPr>
            <a:picLocks noChangeAspect="1" noChangeArrowheads="1"/>
          </p:cNvPicPr>
          <p:nvPr/>
        </p:nvPicPr>
        <p:blipFill>
          <a:blip r:embed="rId15" cstate="print"/>
          <a:srcRect/>
          <a:stretch>
            <a:fillRect/>
          </a:stretch>
        </p:blipFill>
        <p:spPr bwMode="auto">
          <a:xfrm>
            <a:off x="762000" y="1219200"/>
            <a:ext cx="7786688" cy="330200"/>
          </a:xfrm>
          <a:prstGeom prst="rect">
            <a:avLst/>
          </a:prstGeom>
          <a:noFill/>
        </p:spPr>
      </p:pic>
      <p:pic>
        <p:nvPicPr>
          <p:cNvPr id="98327" name="Picture 23" descr="Logo_EEA_no_text_b"/>
          <p:cNvPicPr>
            <a:picLocks noChangeAspect="1" noChangeArrowheads="1"/>
          </p:cNvPicPr>
          <p:nvPr/>
        </p:nvPicPr>
        <p:blipFill>
          <a:blip r:embed="rId16" cstate="print"/>
          <a:srcRect/>
          <a:stretch>
            <a:fillRect/>
          </a:stretch>
        </p:blipFill>
        <p:spPr bwMode="auto">
          <a:xfrm>
            <a:off x="7696200" y="6022975"/>
            <a:ext cx="838200" cy="835025"/>
          </a:xfrm>
          <a:prstGeom prst="rect">
            <a:avLst/>
          </a:prstGeom>
          <a:noFill/>
        </p:spPr>
      </p:pic>
      <p:pic>
        <p:nvPicPr>
          <p:cNvPr id="10" name="Picture 9" descr="JRC logo img_col_00001670"/>
          <p:cNvPicPr>
            <a:picLocks noChangeAspect="1" noChangeArrowheads="1"/>
          </p:cNvPicPr>
          <p:nvPr userDrawn="1"/>
        </p:nvPicPr>
        <p:blipFill>
          <a:blip r:embed="rId17" cstate="print"/>
          <a:srcRect/>
          <a:stretch>
            <a:fillRect/>
          </a:stretch>
        </p:blipFill>
        <p:spPr bwMode="auto">
          <a:xfrm>
            <a:off x="6876256" y="6309320"/>
            <a:ext cx="809625" cy="342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0" r:id="rId1"/>
    <p:sldLayoutId id="2147483691" r:id="rId2"/>
    <p:sldLayoutId id="2147483692" r:id="rId3"/>
    <p:sldLayoutId id="2147483693" r:id="rId4"/>
    <p:sldLayoutId id="2147483694" r:id="rId5"/>
    <p:sldLayoutId id="2147483695" r:id="rId6"/>
    <p:sldLayoutId id="2147483696" r:id="rId7"/>
    <p:sldLayoutId id="2147483697" r:id="rId8"/>
    <p:sldLayoutId id="2147483698" r:id="rId9"/>
    <p:sldLayoutId id="2147483699" r:id="rId10"/>
    <p:sldLayoutId id="2147483700" r:id="rId11"/>
    <p:sldLayoutId id="2147483701" r:id="rId12"/>
  </p:sldLayoutIdLst>
  <p:transition/>
  <p:hf hdr="0"/>
  <p:txStyles>
    <p:titleStyle>
      <a:lvl1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2pPr>
      <a:lvl3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3pPr>
      <a:lvl4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4pPr>
      <a:lvl5pPr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000">
          <a:solidFill>
            <a:schemeClr val="tx2"/>
          </a:solidFill>
          <a:effectLst>
            <a:outerShdw blurRad="38100" dist="38100" dir="2700000" algn="tl">
              <a:srgbClr val="C0C0C0"/>
            </a:outerShdw>
          </a:effectLst>
          <a:latin typeface="Arial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weatherbase.com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emf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em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2754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COPERT 4 Training</a:t>
            </a:r>
            <a:endParaRPr lang="el-GR"/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3. </a:t>
            </a:r>
            <a:r>
              <a:rPr lang="en-US" dirty="0"/>
              <a:t>Activity Data – Beginner’s Guide</a:t>
            </a:r>
            <a:endParaRPr lang="el-GR" dirty="0"/>
          </a:p>
        </p:txBody>
      </p:sp>
      <p:pic>
        <p:nvPicPr>
          <p:cNvPr id="4" name="Picture 6" descr="JRC logo img_col_00001670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227763" y="5084763"/>
            <a:ext cx="1512887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1BC0FF4-37F6-4FB9-B39D-C5BB5654FEF1}" type="slidenum">
              <a:rPr lang="en-GB"/>
              <a:pPr/>
              <a:t>10</a:t>
            </a:fld>
            <a:endParaRPr lang="en-GB"/>
          </a:p>
        </p:txBody>
      </p:sp>
      <p:sp>
        <p:nvSpPr>
          <p:cNvPr id="21709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04788"/>
            <a:ext cx="8382000" cy="776287"/>
          </a:xfrm>
        </p:spPr>
        <p:txBody>
          <a:bodyPr/>
          <a:lstStyle/>
          <a:p>
            <a:r>
              <a:rPr lang="en-US" sz="3400"/>
              <a:t>Typical Variability of Measured Data – CO</a:t>
            </a:r>
            <a:r>
              <a:rPr lang="en-US" sz="3400" baseline="-25000"/>
              <a:t>2</a:t>
            </a:r>
            <a:endParaRPr lang="el-GR" sz="3400" baseline="-25000"/>
          </a:p>
        </p:txBody>
      </p:sp>
      <p:pic>
        <p:nvPicPr>
          <p:cNvPr id="217091" name="Picture 3" descr="a-1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036638" y="1700213"/>
            <a:ext cx="7280275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3484CD1-0140-4FE2-AB88-964EB0B0723E}" type="slidenum">
              <a:rPr lang="en-GB"/>
              <a:pPr/>
              <a:t>11</a:t>
            </a:fld>
            <a:endParaRPr lang="en-GB"/>
          </a:p>
        </p:txBody>
      </p:sp>
      <p:sp>
        <p:nvSpPr>
          <p:cNvPr id="2908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Trip distance</a:t>
            </a:r>
          </a:p>
        </p:txBody>
      </p:sp>
      <p:sp>
        <p:nvSpPr>
          <p:cNvPr id="29081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/>
              <a:t>Required to calculate cold-start</a:t>
            </a:r>
          </a:p>
          <a:p>
            <a:pPr lvl="1">
              <a:lnSpc>
                <a:spcPct val="90000"/>
              </a:lnSpc>
            </a:pPr>
            <a:r>
              <a:rPr lang="en-US"/>
              <a:t>Short frequent trips increase over-emission due to cold start</a:t>
            </a:r>
          </a:p>
          <a:p>
            <a:pPr>
              <a:lnSpc>
                <a:spcPct val="90000"/>
              </a:lnSpc>
            </a:pPr>
            <a:r>
              <a:rPr lang="en-US"/>
              <a:t>What is a journey</a:t>
            </a:r>
          </a:p>
          <a:p>
            <a:pPr lvl="1">
              <a:lnSpc>
                <a:spcPct val="90000"/>
              </a:lnSpc>
            </a:pPr>
            <a:r>
              <a:rPr lang="en-US"/>
              <a:t>A driving sequence</a:t>
            </a:r>
          </a:p>
          <a:p>
            <a:pPr>
              <a:lnSpc>
                <a:spcPct val="90000"/>
              </a:lnSpc>
            </a:pPr>
            <a:r>
              <a:rPr lang="en-US"/>
              <a:t>What is a </a:t>
            </a:r>
            <a:r>
              <a:rPr lang="en-US" b="1"/>
              <a:t>trip</a:t>
            </a:r>
          </a:p>
          <a:p>
            <a:pPr lvl="1">
              <a:lnSpc>
                <a:spcPct val="90000"/>
              </a:lnSpc>
            </a:pPr>
            <a:r>
              <a:rPr lang="en-US"/>
              <a:t>A driving sequence between a switch-on and switch-off event</a:t>
            </a:r>
          </a:p>
          <a:p>
            <a:pPr lvl="2">
              <a:lnSpc>
                <a:spcPct val="90000"/>
              </a:lnSpc>
            </a:pPr>
            <a:r>
              <a:rPr lang="en-US"/>
              <a:t>Work – grocery store – home: Two trips (one journey)</a:t>
            </a:r>
          </a:p>
          <a:p>
            <a:pPr lvl="2">
              <a:lnSpc>
                <a:spcPct val="90000"/>
              </a:lnSpc>
            </a:pPr>
            <a:r>
              <a:rPr lang="en-US"/>
              <a:t>Home – children drop-off – work: One trip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C885A444-A536-4CFC-83CE-F392487CAB50}" type="slidenum">
              <a:rPr lang="en-GB"/>
              <a:pPr/>
              <a:t>12</a:t>
            </a:fld>
            <a:endParaRPr lang="en-GB"/>
          </a:p>
        </p:txBody>
      </p:sp>
      <p:sp>
        <p:nvSpPr>
          <p:cNvPr id="2918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trip distributions</a:t>
            </a:r>
          </a:p>
        </p:txBody>
      </p:sp>
      <p:pic>
        <p:nvPicPr>
          <p:cNvPr id="291845" name="Picture 5"/>
          <p:cNvPicPr>
            <a:picLocks noChangeAspect="1" noChangeArrowheads="1"/>
          </p:cNvPicPr>
          <p:nvPr/>
        </p:nvPicPr>
        <p:blipFill>
          <a:blip r:embed="rId2" cstate="print"/>
          <a:srcRect l="35301" t="52519" r="36354" b="10001"/>
          <a:stretch>
            <a:fillRect/>
          </a:stretch>
        </p:blipFill>
        <p:spPr bwMode="auto">
          <a:xfrm>
            <a:off x="4859338" y="2087563"/>
            <a:ext cx="3887787" cy="321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1846" name="Text Box 6"/>
          <p:cNvSpPr txBox="1">
            <a:spLocks noChangeArrowheads="1"/>
          </p:cNvSpPr>
          <p:nvPr/>
        </p:nvSpPr>
        <p:spPr bwMode="auto">
          <a:xfrm>
            <a:off x="5795963" y="5300663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Sweden</a:t>
            </a:r>
          </a:p>
        </p:txBody>
      </p:sp>
      <p:pic>
        <p:nvPicPr>
          <p:cNvPr id="291847" name="Picture 7"/>
          <p:cNvPicPr>
            <a:picLocks noChangeAspect="1" noChangeArrowheads="1"/>
          </p:cNvPicPr>
          <p:nvPr/>
        </p:nvPicPr>
        <p:blipFill>
          <a:blip r:embed="rId3" cstate="print"/>
          <a:srcRect l="33727" t="34889" r="37929" b="28166"/>
          <a:stretch>
            <a:fillRect/>
          </a:stretch>
        </p:blipFill>
        <p:spPr bwMode="auto">
          <a:xfrm>
            <a:off x="828675" y="2062163"/>
            <a:ext cx="3887788" cy="316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91848" name="Text Box 8"/>
          <p:cNvSpPr txBox="1">
            <a:spLocks noChangeArrowheads="1"/>
          </p:cNvSpPr>
          <p:nvPr/>
        </p:nvSpPr>
        <p:spPr bwMode="auto">
          <a:xfrm>
            <a:off x="1763713" y="5300663"/>
            <a:ext cx="20161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Ctr="1">
            <a:spAutoFit/>
          </a:bodyPr>
          <a:lstStyle/>
          <a:p>
            <a:pPr>
              <a:spcBef>
                <a:spcPct val="50000"/>
              </a:spcBef>
            </a:pPr>
            <a:r>
              <a:rPr lang="en-US">
                <a:latin typeface="Tahoma" pitchFamily="34" charset="0"/>
              </a:rPr>
              <a:t>France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62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BB4AB74-D419-4BEA-A2ED-550337E40DFD}" type="slidenum">
              <a:rPr lang="en-GB"/>
              <a:pPr/>
              <a:t>13</a:t>
            </a:fld>
            <a:endParaRPr lang="en-GB"/>
          </a:p>
        </p:txBody>
      </p:sp>
      <p:sp>
        <p:nvSpPr>
          <p:cNvPr id="2211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solidFill>
                  <a:srgbClr val="003366"/>
                </a:solidFill>
              </a:rPr>
              <a:t>Importance of Input Variables</a:t>
            </a:r>
            <a:endParaRPr lang="el-GR">
              <a:solidFill>
                <a:srgbClr val="003366"/>
              </a:solidFill>
            </a:endParaRPr>
          </a:p>
        </p:txBody>
      </p:sp>
      <p:graphicFrame>
        <p:nvGraphicFramePr>
          <p:cNvPr id="221260" name="Group 76"/>
          <p:cNvGraphicFramePr>
            <a:graphicFrameLocks noGrp="1"/>
          </p:cNvGraphicFramePr>
          <p:nvPr/>
        </p:nvGraphicFramePr>
        <p:xfrm>
          <a:off x="823913" y="1557338"/>
          <a:ext cx="8140700" cy="5023465"/>
        </p:xfrm>
        <a:graphic>
          <a:graphicData uri="http://schemas.openxmlformats.org/drawingml/2006/table">
            <a:tbl>
              <a:tblPr/>
              <a:tblGrid>
                <a:gridCol w="2387600"/>
                <a:gridCol w="1152525"/>
                <a:gridCol w="1277937"/>
                <a:gridCol w="3322638"/>
              </a:tblGrid>
              <a:tr h="4175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Parameter</a:t>
                      </a:r>
                      <a:endParaRPr kumimoji="0" lang="en-GB" sz="12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charset="-122"/>
                        <a:cs typeface="Tahoma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Importance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charset="-122"/>
                        <a:cs typeface="Tahoma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Availability of statistics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charset="-122"/>
                        <a:cs typeface="Tahoma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Notes /Particular Issues</a:t>
                      </a:r>
                      <a:endParaRPr kumimoji="0" lang="en-GB" sz="1200" b="0" i="0" u="none" strike="noStrike" cap="none" normalizeH="0" baseline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宋体" charset="-122"/>
                        <a:cs typeface="Tahoma" pitchFamily="34" charset="0"/>
                      </a:endParaRP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Total number of vehicles per class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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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Question is the scooter and mopeds registration availability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Distinction of vehicles to fuel used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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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Question is the availability of records for vehicles retrofitted for alternative fuel use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Distribution of cars/motorcycles to engine classes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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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Not important for conventional pollutants, more important for CO2 emission estimates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Distribution of heavy duty vehicles to weight classes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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</a:t>
                      </a: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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Vehicle size important both for conventional pollutant and CO2 emissions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Distinction of vehicles to technology level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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</a:t>
                      </a: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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Imported, second-hand cars and scrappage rates are an issue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57308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Annual mileage driven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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</a:t>
                      </a: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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Can be estimated from total fuel consumption. The effect of mileage with age requires attention.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28575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Urban driving speed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fol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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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Affects the emission factors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5613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Rural, highway driving speeds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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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Little affect the emission factors, within their expected range of variation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  <a:tr h="4540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Mileage share in different driving modes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8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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</a:t>
                      </a:r>
                      <a:r>
                        <a:rPr kumimoji="0" lang="en-GB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hlink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  <a:sym typeface="Wingdings" pitchFamily="2" charset="2"/>
                        </a:rPr>
                        <a:t>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just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200" b="0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宋体" charset="-122"/>
                          <a:cs typeface="Tahoma" pitchFamily="34" charset="0"/>
                        </a:rPr>
                        <a:t>Little affect emissions, within their expected range of variation</a:t>
                      </a:r>
                    </a:p>
                  </a:txBody>
                  <a:tcPr marL="18000" marR="18000" marT="18000" marB="18000" anchor="ctr" horzOverflow="overflow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221255" name="Rectangle 71"/>
          <p:cNvSpPr>
            <a:spLocks noChangeArrowheads="1"/>
          </p:cNvSpPr>
          <p:nvPr/>
        </p:nvSpPr>
        <p:spPr bwMode="auto">
          <a:xfrm>
            <a:off x="0" y="32242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endParaRPr lang="el-GR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978E0F-9C03-430E-99D6-8DEB7543E93C}" type="slidenum">
              <a:rPr lang="en-GB"/>
              <a:pPr/>
              <a:t>14</a:t>
            </a:fld>
            <a:endParaRPr lang="en-GB"/>
          </a:p>
        </p:txBody>
      </p:sp>
      <p:sp>
        <p:nvSpPr>
          <p:cNvPr id="293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Detailed activity data – EU27</a:t>
            </a:r>
          </a:p>
        </p:txBody>
      </p:sp>
      <p:sp>
        <p:nvSpPr>
          <p:cNvPr id="2938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/>
              <a:t>May be found at EMISIA website</a:t>
            </a:r>
          </a:p>
          <a:p>
            <a:r>
              <a:rPr lang="en-US"/>
              <a:t>Have been collected in the framework of the DG ENV ‘Fleets’ project</a:t>
            </a:r>
          </a:p>
          <a:p>
            <a:r>
              <a:rPr lang="en-US"/>
              <a:t>Up to 2005 in five year intervals</a:t>
            </a:r>
          </a:p>
          <a:p>
            <a:endParaRPr lang="en-US"/>
          </a:p>
          <a:p>
            <a:endParaRPr lang="en-US"/>
          </a:p>
          <a:p>
            <a:pPr algn="r">
              <a:buFontTx/>
              <a:buNone/>
            </a:pPr>
            <a:r>
              <a:rPr lang="en-US"/>
              <a:t>… a good starting point!</a:t>
            </a:r>
          </a:p>
        </p:txBody>
      </p:sp>
    </p:spTree>
  </p:cSld>
  <p:clrMapOvr>
    <a:masterClrMapping/>
  </p:clrMapOvr>
  <p:transition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85C7DD84-EFFF-4B22-8279-BE669C2E574B}" type="slidenum">
              <a:rPr lang="en-GB"/>
              <a:pPr/>
              <a:t>2</a:t>
            </a:fld>
            <a:endParaRPr lang="en-GB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58763"/>
            <a:ext cx="8382000" cy="577850"/>
          </a:xfrm>
        </p:spPr>
        <p:txBody>
          <a:bodyPr/>
          <a:lstStyle/>
          <a:p>
            <a:r>
              <a:rPr lang="en-US" sz="3200"/>
              <a:t>Guide to a national inventory compilation - 1</a:t>
            </a:r>
            <a:endParaRPr lang="el-GR" sz="3200"/>
          </a:p>
        </p:txBody>
      </p:sp>
      <p:sp>
        <p:nvSpPr>
          <p:cNvPr id="20480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857375"/>
            <a:ext cx="7772400" cy="3757613"/>
          </a:xfrm>
        </p:spPr>
        <p:txBody>
          <a:bodyPr/>
          <a:lstStyle/>
          <a:p>
            <a:pPr marL="457200" indent="-457200">
              <a:buFont typeface="Wingdings" pitchFamily="2" charset="2"/>
              <a:buAutoNum type="arabicPeriod"/>
            </a:pPr>
            <a:r>
              <a:rPr lang="en-US" sz="2000"/>
              <a:t>Obtain fuel consumption from national statistics (fuel sold)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en-US" sz="2000"/>
              <a:t>If derogation is in place: Estimate effects of tank tourism, black market, otherwise these are kept zero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en-US" sz="2000"/>
              <a:t>From 1 and 2 estimate true consumption of road transport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en-US" sz="2000"/>
              <a:t>Collect data on total fleet in operation per category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2000"/>
              <a:t>National registers (cars, light trucks, heavy trucks, busses, motorcycles)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2000"/>
              <a:t>Police (mopeds)</a:t>
            </a:r>
          </a:p>
          <a:p>
            <a:pPr marL="457200" indent="-457200">
              <a:buFont typeface="Wingdings" pitchFamily="2" charset="2"/>
              <a:buAutoNum type="arabicPeriod"/>
            </a:pPr>
            <a:r>
              <a:rPr lang="en-US" sz="2000"/>
              <a:t>Collect data on vehicle distribution per fuel and sub-category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2000"/>
              <a:t>National registers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2000"/>
              <a:t>Data from countries with similar structure (data from the </a:t>
            </a:r>
            <a:r>
              <a:rPr lang="en-US" sz="2000" i="1"/>
              <a:t>Fleets</a:t>
            </a:r>
            <a:r>
              <a:rPr lang="en-US" sz="2000"/>
              <a:t> project)</a:t>
            </a:r>
            <a:endParaRPr lang="el-GR" sz="2000"/>
          </a:p>
        </p:txBody>
      </p:sp>
      <p:sp>
        <p:nvSpPr>
          <p:cNvPr id="204804" name="Text Box 4"/>
          <p:cNvSpPr txBox="1">
            <a:spLocks noChangeArrowheads="1"/>
          </p:cNvSpPr>
          <p:nvPr/>
        </p:nvSpPr>
        <p:spPr bwMode="auto">
          <a:xfrm>
            <a:off x="1968500" y="1268413"/>
            <a:ext cx="4864100" cy="427037"/>
          </a:xfrm>
          <a:prstGeom prst="rect">
            <a:avLst/>
          </a:prstGeom>
          <a:solidFill>
            <a:srgbClr val="F4F43E"/>
          </a:solidFill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0" hangingPunct="0">
              <a:spcBef>
                <a:spcPct val="50000"/>
              </a:spcBef>
            </a:pPr>
            <a:r>
              <a:rPr kumimoji="1" lang="en-US" sz="2200">
                <a:solidFill>
                  <a:srgbClr val="FF00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Tahoma" pitchFamily="34" charset="0"/>
              </a:rPr>
              <a:t>A feasible approach…</a:t>
            </a:r>
            <a:endParaRPr kumimoji="1" lang="el-GR" sz="2200">
              <a:solidFill>
                <a:srgbClr val="FF0000"/>
              </a:solidFill>
              <a:effectLst>
                <a:outerShdw blurRad="38100" dist="38100" dir="2700000" algn="tl">
                  <a:srgbClr val="000000"/>
                </a:outerShdw>
              </a:effectLst>
              <a:latin typeface="Tahoma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48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480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/>
              <a:t>COPERT 4 Training (4. Activity Data)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66897FF-08EA-4B06-8D7F-E55A0303F4D7}" type="slidenum">
              <a:rPr lang="en-GB"/>
              <a:pPr/>
              <a:t>3</a:t>
            </a:fld>
            <a:endParaRPr lang="en-GB"/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r>
              <a:rPr lang="en-GB"/>
              <a:t>2011-10-20</a:t>
            </a:r>
          </a:p>
        </p:txBody>
      </p:sp>
      <p:sp>
        <p:nvSpPr>
          <p:cNvPr id="20685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458788"/>
            <a:ext cx="8382000" cy="593725"/>
          </a:xfrm>
        </p:spPr>
        <p:txBody>
          <a:bodyPr/>
          <a:lstStyle/>
          <a:p>
            <a:r>
              <a:rPr lang="en-US" sz="3200"/>
              <a:t>Guide to a national inventory compilation - 2</a:t>
            </a:r>
            <a:endParaRPr lang="el-GR" sz="3200"/>
          </a:p>
        </p:txBody>
      </p:sp>
      <p:sp>
        <p:nvSpPr>
          <p:cNvPr id="206851" name="Rectangle 3"/>
          <p:cNvSpPr>
            <a:spLocks noGrp="1" noChangeArrowheads="1"/>
          </p:cNvSpPr>
          <p:nvPr>
            <p:ph type="body" idx="1"/>
          </p:nvPr>
        </p:nvSpPr>
        <p:spPr bwMode="white">
          <a:xfrm>
            <a:off x="879475" y="1484313"/>
            <a:ext cx="8301038" cy="5373687"/>
          </a:xfrm>
          <a:solidFill>
            <a:srgbClr val="FFFFFF"/>
          </a:solidFill>
          <a:ln/>
        </p:spPr>
        <p:txBody>
          <a:bodyPr/>
          <a:lstStyle/>
          <a:p>
            <a:pPr marL="457200" indent="-457200">
              <a:spcBef>
                <a:spcPct val="30000"/>
              </a:spcBef>
              <a:buFont typeface="Wingdings" pitchFamily="2" charset="2"/>
              <a:buAutoNum type="arabicPeriod" startAt="6"/>
            </a:pPr>
            <a:r>
              <a:rPr lang="en-US" sz="2000"/>
              <a:t>If no statistical data exist, use age distributions to allocate vehicles to emission standards</a:t>
            </a:r>
          </a:p>
          <a:p>
            <a:pPr marL="1295400" lvl="2" indent="-381000"/>
            <a:r>
              <a:rPr lang="en-GB" sz="1200"/>
              <a:t>pre ECE vehicles		up to 1971</a:t>
            </a:r>
          </a:p>
          <a:p>
            <a:pPr marL="1295400" lvl="2" indent="-381000"/>
            <a:r>
              <a:rPr lang="en-GB" sz="1200"/>
              <a:t>ECE 15 00 &amp; 01		1972 to 1977</a:t>
            </a:r>
          </a:p>
          <a:p>
            <a:pPr marL="1295400" lvl="2" indent="-381000"/>
            <a:r>
              <a:rPr lang="en-GB" sz="1200"/>
              <a:t>ECE 15 02		1978 to 1980</a:t>
            </a:r>
          </a:p>
          <a:p>
            <a:pPr marL="1295400" lvl="2" indent="-381000"/>
            <a:r>
              <a:rPr lang="en-GB" sz="1200"/>
              <a:t>ECE 15 03		1981 to 1985</a:t>
            </a:r>
          </a:p>
          <a:p>
            <a:pPr marL="1295400" lvl="2" indent="-381000"/>
            <a:r>
              <a:rPr lang="en-GB" sz="1200"/>
              <a:t>ECE 15 04		1985 to 1992</a:t>
            </a:r>
          </a:p>
          <a:p>
            <a:pPr marL="1295400" lvl="2" indent="-381000"/>
            <a:r>
              <a:rPr lang="en-GB" sz="1200"/>
              <a:t>Euro 1			1992 to 1996</a:t>
            </a:r>
          </a:p>
          <a:p>
            <a:pPr marL="1295400" lvl="2" indent="-381000"/>
            <a:r>
              <a:rPr lang="en-GB" sz="1200"/>
              <a:t>Euro 2			1996 to 2000</a:t>
            </a:r>
          </a:p>
          <a:p>
            <a:pPr marL="1295400" lvl="2" indent="-381000"/>
            <a:r>
              <a:rPr lang="en-GB" sz="1200"/>
              <a:t>Euro 3			2000 to 2004</a:t>
            </a:r>
          </a:p>
          <a:p>
            <a:pPr marL="1295400" lvl="2" indent="-381000"/>
            <a:r>
              <a:rPr lang="en-GB" sz="1200"/>
              <a:t>E</a:t>
            </a:r>
            <a:r>
              <a:rPr lang="en-US" sz="1200"/>
              <a:t>uro 4			2005  to 2010</a:t>
            </a:r>
          </a:p>
          <a:p>
            <a:pPr marL="876300" lvl="1" indent="-419100">
              <a:spcBef>
                <a:spcPct val="30000"/>
              </a:spcBef>
              <a:buFont typeface="Wingdings" pitchFamily="2" charset="2"/>
              <a:buChar char="Ø"/>
            </a:pPr>
            <a:r>
              <a:rPr lang="en-US" sz="1800"/>
              <a:t>Use information on sales/new registrations</a:t>
            </a:r>
          </a:p>
          <a:p>
            <a:pPr marL="876300" lvl="1" indent="-419100">
              <a:spcBef>
                <a:spcPct val="30000"/>
              </a:spcBef>
              <a:buFont typeface="Wingdings" pitchFamily="2" charset="2"/>
              <a:buChar char="Ø"/>
            </a:pPr>
            <a:r>
              <a:rPr lang="en-US" sz="1800"/>
              <a:t>Watch out for second-hand registrations</a:t>
            </a:r>
          </a:p>
          <a:p>
            <a:pPr marL="457200" indent="-457200">
              <a:spcBef>
                <a:spcPct val="30000"/>
              </a:spcBef>
              <a:buFont typeface="Wingdings" pitchFamily="2" charset="2"/>
              <a:buAutoNum type="arabicPeriod" startAt="7"/>
            </a:pPr>
            <a:r>
              <a:rPr lang="en-US" sz="2000"/>
              <a:t>Obtain average min and max monthly temperatures for major cities and produce average. Data can be found on websites (e.g </a:t>
            </a:r>
            <a:r>
              <a:rPr lang="en-US" sz="2000">
                <a:hlinkClick r:id="rId3"/>
              </a:rPr>
              <a:t>www.weatherbase.com</a:t>
            </a:r>
            <a:r>
              <a:rPr lang="en-US" sz="2000"/>
              <a:t>) as well.</a:t>
            </a:r>
          </a:p>
          <a:p>
            <a:pPr marL="457200" indent="-457200">
              <a:spcBef>
                <a:spcPct val="30000"/>
              </a:spcBef>
              <a:buFont typeface="Wingdings" pitchFamily="2" charset="2"/>
              <a:buAutoNum type="arabicPeriod" startAt="8"/>
            </a:pPr>
            <a:r>
              <a:rPr lang="en-US" sz="2000"/>
              <a:t>Estimate travelling speeds for urban areas (e.g. 25 km/h), rural areas (e.g. 60 km/h) and highways (e.g. 90 km/h). Estimation needs to be reasonable but not exact.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6851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6851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A19B9EB-5352-4DF0-AFE1-CFD33C39AEAA}" type="slidenum">
              <a:rPr lang="en-GB"/>
              <a:pPr/>
              <a:t>4</a:t>
            </a:fld>
            <a:endParaRPr lang="en-GB"/>
          </a:p>
        </p:txBody>
      </p:sp>
      <p:sp>
        <p:nvSpPr>
          <p:cNvPr id="208898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387350"/>
            <a:ext cx="8131175" cy="593725"/>
          </a:xfrm>
        </p:spPr>
        <p:txBody>
          <a:bodyPr/>
          <a:lstStyle/>
          <a:p>
            <a:r>
              <a:rPr lang="en-US" sz="3200"/>
              <a:t>Guide to a national inventory compilation - 3</a:t>
            </a:r>
            <a:endParaRPr lang="el-GR" sz="3200"/>
          </a:p>
        </p:txBody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57338"/>
            <a:ext cx="7772400" cy="4191000"/>
          </a:xfrm>
        </p:spPr>
        <p:txBody>
          <a:bodyPr/>
          <a:lstStyle/>
          <a:p>
            <a:pPr marL="457200" indent="-457200">
              <a:spcBef>
                <a:spcPct val="30000"/>
              </a:spcBef>
              <a:buFont typeface="Wingdings" pitchFamily="2" charset="2"/>
              <a:buAutoNum type="arabicPeriod" startAt="9"/>
            </a:pPr>
            <a:r>
              <a:rPr lang="en-US" sz="2000" dirty="0"/>
              <a:t>Estimate mileage shares in the three modes. The sum should make up 100%. Reasonable but not exact estimation is required. </a:t>
            </a:r>
          </a:p>
          <a:p>
            <a:pPr marL="457200" indent="-457200">
              <a:buFont typeface="Wingdings" pitchFamily="2" charset="2"/>
              <a:buAutoNum type="arabicPeriod" startAt="10"/>
            </a:pPr>
            <a:r>
              <a:rPr lang="en-US" sz="2000" dirty="0"/>
              <a:t>Assume mileage values in the order of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1400" dirty="0"/>
              <a:t>PCs: 11 – 15 Mm/year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1400" dirty="0" err="1"/>
              <a:t>LDVs</a:t>
            </a:r>
            <a:r>
              <a:rPr lang="en-US" sz="1400" dirty="0"/>
              <a:t>: 15 – 25 Mm/year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1400" dirty="0"/>
              <a:t>HDVs: 50 – 80 Mm/year (national km only!)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1400" dirty="0"/>
              <a:t>Busses: 50 – 70 Mm/year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1400" dirty="0"/>
              <a:t>Mopeds: 2 – 5 Mm/year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1400" dirty="0" err="1"/>
              <a:t>Motorycles</a:t>
            </a:r>
            <a:r>
              <a:rPr lang="en-US" sz="1400" dirty="0"/>
              <a:t>: 4 – 8 Mm/year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1400" dirty="0">
                <a:solidFill>
                  <a:srgbClr val="FF0000"/>
                </a:solidFill>
              </a:rPr>
              <a:t>One could adjust mileage per age based on the ‘Fleets’ data</a:t>
            </a:r>
          </a:p>
          <a:p>
            <a:pPr marL="457200" indent="-457200">
              <a:buFont typeface="Wingdings" pitchFamily="2" charset="2"/>
              <a:buAutoNum type="arabicPeriod" startAt="11"/>
            </a:pPr>
            <a:r>
              <a:rPr lang="en-US" sz="2000" dirty="0"/>
              <a:t>Perform COPERT run</a:t>
            </a:r>
          </a:p>
          <a:p>
            <a:pPr marL="457200" indent="-457200">
              <a:buFont typeface="Wingdings" pitchFamily="2" charset="2"/>
              <a:buAutoNum type="arabicPeriod" startAt="11"/>
            </a:pPr>
            <a:r>
              <a:rPr lang="en-US" sz="2000" dirty="0"/>
              <a:t>Compare statistical with calculated fuel consumption per year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2000" dirty="0"/>
              <a:t>Total fuel consumption</a:t>
            </a:r>
          </a:p>
          <a:p>
            <a:pPr marL="876300" lvl="1" indent="-419100">
              <a:buFont typeface="Wingdings" pitchFamily="2" charset="2"/>
              <a:buChar char="Ø"/>
            </a:pPr>
            <a:r>
              <a:rPr lang="en-US" sz="2000" dirty="0"/>
              <a:t>Fuel consumption per fuel</a:t>
            </a:r>
          </a:p>
          <a:p>
            <a:pPr marL="457200" indent="-457200">
              <a:buFont typeface="Wingdings" pitchFamily="2" charset="2"/>
              <a:buAutoNum type="arabicPeriod" startAt="13"/>
            </a:pPr>
            <a:r>
              <a:rPr lang="en-US" sz="2000" dirty="0"/>
              <a:t>Adjust mileage to equalize calculated with statistical values</a:t>
            </a:r>
          </a:p>
          <a:p>
            <a:pPr marL="457200" indent="-457200">
              <a:buFont typeface="Wingdings" pitchFamily="2" charset="2"/>
              <a:buAutoNum type="arabicPeriod" startAt="11"/>
            </a:pPr>
            <a:endParaRPr lang="el-GR" sz="20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89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889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E50E9C8-F51C-4355-8D22-5362AC78BD32}" type="slidenum">
              <a:rPr lang="en-GB"/>
              <a:pPr/>
              <a:t>5</a:t>
            </a:fld>
            <a:endParaRPr lang="en-GB"/>
          </a:p>
        </p:txBody>
      </p:sp>
      <p:sp>
        <p:nvSpPr>
          <p:cNvPr id="288770" name="Rectangle 2"/>
          <p:cNvSpPr>
            <a:spLocks noGrp="1" noChangeArrowheads="1"/>
          </p:cNvSpPr>
          <p:nvPr>
            <p:ph type="title"/>
          </p:nvPr>
        </p:nvSpPr>
        <p:spPr>
          <a:xfrm>
            <a:off x="762000" y="260350"/>
            <a:ext cx="7772400" cy="593725"/>
          </a:xfrm>
        </p:spPr>
        <p:txBody>
          <a:bodyPr/>
          <a:lstStyle/>
          <a:p>
            <a:r>
              <a:rPr lang="en-US" sz="3200"/>
              <a:t>Mileage as a function of age</a:t>
            </a:r>
          </a:p>
        </p:txBody>
      </p:sp>
      <p:pic>
        <p:nvPicPr>
          <p:cNvPr id="288773" name="Picture 5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650" y="1628775"/>
            <a:ext cx="4124325" cy="2562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88774" name="Picture 6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859338" y="3789363"/>
            <a:ext cx="4200525" cy="2533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5647EDE-9807-4C22-A519-AD16AB59407F}" type="slidenum">
              <a:rPr lang="en-GB"/>
              <a:pPr/>
              <a:t>6</a:t>
            </a:fld>
            <a:endParaRPr lang="en-GB"/>
          </a:p>
        </p:txBody>
      </p:sp>
      <p:sp>
        <p:nvSpPr>
          <p:cNvPr id="2897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/>
              <a:t>Mileage as a function of vehicle size (engine capacity)</a:t>
            </a:r>
          </a:p>
        </p:txBody>
      </p:sp>
      <p:sp>
        <p:nvSpPr>
          <p:cNvPr id="289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5886450"/>
            <a:ext cx="7772400" cy="350838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2000"/>
          </a:p>
        </p:txBody>
      </p:sp>
      <p:pic>
        <p:nvPicPr>
          <p:cNvPr id="289796" name="Picture 4" descr="mileage-capacity"/>
          <p:cNvPicPr>
            <a:picLocks noChangeAspect="1" noChangeArrowheads="1"/>
          </p:cNvPicPr>
          <p:nvPr/>
        </p:nvPicPr>
        <p:blipFill>
          <a:blip r:embed="rId2" cstate="print"/>
          <a:srcRect t="7828"/>
          <a:stretch>
            <a:fillRect/>
          </a:stretch>
        </p:blipFill>
        <p:spPr bwMode="auto">
          <a:xfrm>
            <a:off x="2124075" y="2133600"/>
            <a:ext cx="4933950" cy="3476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46C75B03-18EB-4525-909A-0EFA48656517}" type="slidenum">
              <a:rPr lang="en-GB"/>
              <a:pPr/>
              <a:t>7</a:t>
            </a:fld>
            <a:endParaRPr lang="en-GB"/>
          </a:p>
        </p:txBody>
      </p:sp>
      <p:sp>
        <p:nvSpPr>
          <p:cNvPr id="2109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 </a:t>
            </a:r>
            <a:endParaRPr lang="el-GR"/>
          </a:p>
        </p:txBody>
      </p:sp>
      <p:sp>
        <p:nvSpPr>
          <p:cNvPr id="210947" name="Rectangle 3"/>
          <p:cNvSpPr>
            <a:spLocks noGrp="1" noChangeArrowheads="1"/>
          </p:cNvSpPr>
          <p:nvPr>
            <p:ph type="body" sz="half" idx="1"/>
          </p:nvPr>
        </p:nvSpPr>
        <p:spPr>
          <a:xfrm>
            <a:off x="2627313" y="358775"/>
            <a:ext cx="6276975" cy="6118225"/>
          </a:xfrm>
        </p:spPr>
        <p:txBody>
          <a:bodyPr/>
          <a:lstStyle/>
          <a:p>
            <a:pPr algn="ctr">
              <a:buFontTx/>
              <a:buNone/>
            </a:pPr>
            <a:endParaRPr lang="en-US" sz="2800"/>
          </a:p>
          <a:p>
            <a:pPr algn="ctr">
              <a:buFontTx/>
              <a:buNone/>
            </a:pPr>
            <a:endParaRPr lang="el-GR" sz="2800"/>
          </a:p>
        </p:txBody>
      </p:sp>
      <p:pic>
        <p:nvPicPr>
          <p:cNvPr id="210948" name="Picture 4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 r="1445"/>
          <a:stretch>
            <a:fillRect/>
          </a:stretch>
        </p:blipFill>
        <p:spPr>
          <a:xfrm>
            <a:off x="1027113" y="1735138"/>
            <a:ext cx="7073900" cy="4430712"/>
          </a:xfrm>
          <a:noFill/>
          <a:ln/>
        </p:spPr>
      </p:pic>
      <p:sp>
        <p:nvSpPr>
          <p:cNvPr id="210949" name="Rectangle 5"/>
          <p:cNvSpPr>
            <a:spLocks noChangeArrowheads="1"/>
          </p:cNvSpPr>
          <p:nvPr/>
        </p:nvSpPr>
        <p:spPr bwMode="auto">
          <a:xfrm>
            <a:off x="836613" y="141288"/>
            <a:ext cx="8307387" cy="10556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rIns="18000" anchor="ctr"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How accurate should speed estimate be? - 1</a:t>
            </a:r>
            <a:endParaRPr lang="en-US" sz="3200" baseline="-25000">
              <a:solidFill>
                <a:srgbClr val="FC3514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4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F632724A-5B2A-49E7-81AF-6FC8D5E881E1}" type="slidenum">
              <a:rPr lang="en-GB"/>
              <a:pPr/>
              <a:t>8</a:t>
            </a:fld>
            <a:endParaRPr lang="en-GB"/>
          </a:p>
        </p:txBody>
      </p:sp>
      <p:pic>
        <p:nvPicPr>
          <p:cNvPr id="212994" name="Picture 2"/>
          <p:cNvPicPr>
            <a:picLocks noChangeAspect="1" noChangeArrowheads="1"/>
          </p:cNvPicPr>
          <p:nvPr>
            <p:ph sz="half" idx="2"/>
          </p:nvPr>
        </p:nvPicPr>
        <p:blipFill>
          <a:blip r:embed="rId3" cstate="print"/>
          <a:srcRect r="1544"/>
          <a:stretch>
            <a:fillRect/>
          </a:stretch>
        </p:blipFill>
        <p:spPr>
          <a:xfrm>
            <a:off x="1403350" y="1844675"/>
            <a:ext cx="6553200" cy="3717925"/>
          </a:xfrm>
          <a:noFill/>
          <a:ln/>
        </p:spPr>
      </p:pic>
      <p:sp>
        <p:nvSpPr>
          <p:cNvPr id="212995" name="Rectangle 3"/>
          <p:cNvSpPr>
            <a:spLocks noChangeArrowheads="1"/>
          </p:cNvSpPr>
          <p:nvPr/>
        </p:nvSpPr>
        <p:spPr bwMode="auto">
          <a:xfrm>
            <a:off x="817563" y="317500"/>
            <a:ext cx="8291512" cy="623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18000" rIns="18000" anchor="ctr"/>
          <a:lstStyle/>
          <a:p>
            <a:r>
              <a:rPr lang="en-US" sz="3200">
                <a:solidFill>
                  <a:schemeClr val="tx2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" pitchFamily="34" charset="0"/>
              </a:rPr>
              <a:t>How accurate should speed estimate be? - 2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/>
              <a:t>COPERT 4 Training </a:t>
            </a:r>
            <a:r>
              <a:rPr lang="en-GB" dirty="0" smtClean="0"/>
              <a:t>(3. </a:t>
            </a:r>
            <a:r>
              <a:rPr lang="en-GB" dirty="0"/>
              <a:t>Activity Data)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DD2604BA-A5A5-4A77-AB94-1D50142280D3}" type="slidenum">
              <a:rPr lang="en-GB"/>
              <a:pPr/>
              <a:t>9</a:t>
            </a:fld>
            <a:endParaRPr lang="en-GB"/>
          </a:p>
        </p:txBody>
      </p:sp>
      <p:sp>
        <p:nvSpPr>
          <p:cNvPr id="2150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Typical Variability of Measured Data - CO</a:t>
            </a:r>
            <a:endParaRPr lang="el-GR"/>
          </a:p>
        </p:txBody>
      </p:sp>
      <p:pic>
        <p:nvPicPr>
          <p:cNvPr id="215043" name="Picture 3" descr="a-8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74788" y="1557338"/>
            <a:ext cx="72009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TCACM_Emisia">
  <a:themeElements>
    <a:clrScheme name="">
      <a:dk1>
        <a:srgbClr val="006666"/>
      </a:dk1>
      <a:lt1>
        <a:srgbClr val="FFFFCC"/>
      </a:lt1>
      <a:dk2>
        <a:srgbClr val="003366"/>
      </a:dk2>
      <a:lt2>
        <a:srgbClr val="808080"/>
      </a:lt2>
      <a:accent1>
        <a:srgbClr val="FFCC00"/>
      </a:accent1>
      <a:accent2>
        <a:srgbClr val="000099"/>
      </a:accent2>
      <a:accent3>
        <a:srgbClr val="FFFFE2"/>
      </a:accent3>
      <a:accent4>
        <a:srgbClr val="005656"/>
      </a:accent4>
      <a:accent5>
        <a:srgbClr val="FFE2AA"/>
      </a:accent5>
      <a:accent6>
        <a:srgbClr val="00008A"/>
      </a:accent6>
      <a:hlink>
        <a:srgbClr val="C80000"/>
      </a:hlink>
      <a:folHlink>
        <a:srgbClr val="008000"/>
      </a:folHlink>
    </a:clrScheme>
    <a:fontScheme name="ETCACM_Emisi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1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nl-NL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ETCACM_Emisia 1">
        <a:dk1>
          <a:srgbClr val="006666"/>
        </a:dk1>
        <a:lt1>
          <a:srgbClr val="FFFFCC"/>
        </a:lt1>
        <a:dk2>
          <a:srgbClr val="003366"/>
        </a:dk2>
        <a:lt2>
          <a:srgbClr val="808080"/>
        </a:lt2>
        <a:accent1>
          <a:srgbClr val="FFCC00"/>
        </a:accent1>
        <a:accent2>
          <a:srgbClr val="000099"/>
        </a:accent2>
        <a:accent3>
          <a:srgbClr val="FFFFE2"/>
        </a:accent3>
        <a:accent4>
          <a:srgbClr val="005656"/>
        </a:accent4>
        <a:accent5>
          <a:srgbClr val="FFE2AA"/>
        </a:accent5>
        <a:accent6>
          <a:srgbClr val="00008A"/>
        </a:accent6>
        <a:hlink>
          <a:srgbClr val="C8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TCACM_Emisia 2">
        <a:dk1>
          <a:srgbClr val="006666"/>
        </a:dk1>
        <a:lt1>
          <a:srgbClr val="FFFFCC"/>
        </a:lt1>
        <a:dk2>
          <a:srgbClr val="003366"/>
        </a:dk2>
        <a:lt2>
          <a:srgbClr val="808080"/>
        </a:lt2>
        <a:accent1>
          <a:srgbClr val="B2B2B2"/>
        </a:accent1>
        <a:accent2>
          <a:srgbClr val="808080"/>
        </a:accent2>
        <a:accent3>
          <a:srgbClr val="FFFFE2"/>
        </a:accent3>
        <a:accent4>
          <a:srgbClr val="005656"/>
        </a:accent4>
        <a:accent5>
          <a:srgbClr val="D5D5D5"/>
        </a:accent5>
        <a:accent6>
          <a:srgbClr val="737373"/>
        </a:accent6>
        <a:hlink>
          <a:srgbClr val="4D4D4D"/>
        </a:hlink>
        <a:folHlink>
          <a:srgbClr val="111111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ETCACM_Emisia</Template>
  <TotalTime>274</TotalTime>
  <Words>724</Words>
  <Application>Microsoft Office PowerPoint</Application>
  <PresentationFormat>On-screen Show (4:3)</PresentationFormat>
  <Paragraphs>146</Paragraphs>
  <Slides>14</Slides>
  <Notes>9</Notes>
  <HiddenSlides>2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Times New Roman</vt:lpstr>
      <vt:lpstr>Arial</vt:lpstr>
      <vt:lpstr>Wingdings</vt:lpstr>
      <vt:lpstr>Tahoma</vt:lpstr>
      <vt:lpstr>宋体</vt:lpstr>
      <vt:lpstr>ETCACM_Emisia</vt:lpstr>
      <vt:lpstr>COPERT 4 Training</vt:lpstr>
      <vt:lpstr>Guide to a national inventory compilation - 1</vt:lpstr>
      <vt:lpstr>Guide to a national inventory compilation - 2</vt:lpstr>
      <vt:lpstr>Guide to a national inventory compilation - 3</vt:lpstr>
      <vt:lpstr>Mileage as a function of age</vt:lpstr>
      <vt:lpstr>Mileage as a function of vehicle size (engine capacity)</vt:lpstr>
      <vt:lpstr> </vt:lpstr>
      <vt:lpstr>Slide 8</vt:lpstr>
      <vt:lpstr>Typical Variability of Measured Data - CO</vt:lpstr>
      <vt:lpstr>Typical Variability of Measured Data – CO2</vt:lpstr>
      <vt:lpstr>Trip distance</vt:lpstr>
      <vt:lpstr>Typical trip distributions</vt:lpstr>
      <vt:lpstr>Importance of Input Variables</vt:lpstr>
      <vt:lpstr>Detailed activity data – EU27</vt:lpstr>
    </vt:vector>
  </TitlesOfParts>
  <Company>LAT/AUTh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Dimitrios Gkatzoflias  Charis Kouridis Giorgos Mellios Leon Ntziachristos  </dc:title>
  <dc:creator>LN</dc:creator>
  <cp:lastModifiedBy>Leon Ntziachristos</cp:lastModifiedBy>
  <cp:revision>11</cp:revision>
  <dcterms:created xsi:type="dcterms:W3CDTF">2011-06-13T06:26:41Z</dcterms:created>
  <dcterms:modified xsi:type="dcterms:W3CDTF">2012-05-07T05:14:25Z</dcterms:modified>
</cp:coreProperties>
</file>