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7"/>
  </p:notesMasterIdLst>
  <p:handoutMasterIdLst>
    <p:handoutMasterId r:id="rId18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2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1"/>
    <a:srgbClr val="00478C"/>
    <a:srgbClr val="00817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12C11B-D14E-4168-892E-0EC27B2B7977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14BB4956-30F6-437C-B622-FAD0CAD21278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52" name="Picture 1048" descr="balk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9333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83026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9334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772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99353" name="Picture 1049" descr="bal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848600" cy="330200"/>
          </a:xfrm>
          <a:prstGeom prst="rect">
            <a:avLst/>
          </a:prstGeom>
          <a:noFill/>
        </p:spPr>
      </p:pic>
      <p:pic>
        <p:nvPicPr>
          <p:cNvPr id="99355" name="Picture 1051" descr="Logo_EEA_with_bluetextright_ST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943600"/>
            <a:ext cx="2414588" cy="547688"/>
          </a:xfrm>
          <a:prstGeom prst="rect">
            <a:avLst/>
          </a:prstGeom>
          <a:noFill/>
        </p:spPr>
      </p:pic>
      <p:pic>
        <p:nvPicPr>
          <p:cNvPr id="99356" name="Picture 1052" descr="emis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50" y="5924550"/>
            <a:ext cx="1401763" cy="600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FA4E1D-AA6B-4738-9B25-9ED41F11D69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04788"/>
            <a:ext cx="1943100" cy="5662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04788"/>
            <a:ext cx="5676900" cy="5662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32884B-E40F-4D03-B044-9CA1C4B193B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04788"/>
            <a:ext cx="7772400" cy="938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81200" y="6477000"/>
            <a:ext cx="3794125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019800" y="64770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fld id="{BA5ECA05-9113-4B36-BE56-C20819A5E39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914400" y="6477000"/>
            <a:ext cx="1066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EA25B7-E271-4077-A74E-2CDFAA51A3D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A773CA-F0D5-43F1-AD17-556729014E5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624E2F-9C2F-49BC-8DF9-ADA1842C298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A630E5-E31E-4925-822D-952EB916155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02CAB2-0D5C-4340-A649-BBB0706140B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367AFA-CDE5-43D5-87BF-9E9DA08F266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323BC9-1E68-4EB6-9980-08FC0EFC866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322EEB-1F9F-4B0C-B05B-B9DFC657D3A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477000"/>
            <a:ext cx="37941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COPERT 4 Training (5. NOx)</a:t>
            </a:r>
          </a:p>
        </p:txBody>
      </p:sp>
      <p:sp>
        <p:nvSpPr>
          <p:cNvPr id="983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4770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FBE6C2D-82F0-4CCA-AA0B-530B43CAFAAE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98324" name="Picture 20" descr="balk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83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04788"/>
            <a:ext cx="77724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066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en-GB"/>
              <a:t>2011-10-20</a:t>
            </a:r>
          </a:p>
        </p:txBody>
      </p:sp>
      <p:pic>
        <p:nvPicPr>
          <p:cNvPr id="98326" name="Picture 22" descr="balk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0" y="1219200"/>
            <a:ext cx="7786688" cy="330200"/>
          </a:xfrm>
          <a:prstGeom prst="rect">
            <a:avLst/>
          </a:prstGeom>
          <a:noFill/>
        </p:spPr>
      </p:pic>
      <p:pic>
        <p:nvPicPr>
          <p:cNvPr id="98327" name="Picture 23" descr="Logo_EEA_no_text_b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96200" y="6022975"/>
            <a:ext cx="838200" cy="835025"/>
          </a:xfrm>
          <a:prstGeom prst="rect">
            <a:avLst/>
          </a:prstGeom>
          <a:noFill/>
        </p:spPr>
      </p:pic>
      <p:pic>
        <p:nvPicPr>
          <p:cNvPr id="10" name="Picture 9" descr="JRC logo img_col_00001670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876256" y="6309320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COPERT 4 Training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/>
              <a:t>NOx Emissions</a:t>
            </a:r>
          </a:p>
        </p:txBody>
      </p:sp>
      <p:pic>
        <p:nvPicPr>
          <p:cNvPr id="4" name="Picture 3" descr="JRC logo img_col_000016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5229200"/>
            <a:ext cx="1319682" cy="55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9E4F5C-01B9-4BCC-B5C9-D74749F946DB}" type="slidenum">
              <a:rPr lang="en-GB"/>
              <a:pPr/>
              <a:t>10</a:t>
            </a:fld>
            <a:endParaRPr lang="en-GB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4788"/>
            <a:ext cx="8202613" cy="938212"/>
          </a:xfrm>
        </p:spPr>
        <p:txBody>
          <a:bodyPr/>
          <a:lstStyle/>
          <a:p>
            <a:r>
              <a:rPr lang="en-US"/>
              <a:t>How this is modelled with COPERT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59750" cy="48244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1800"/>
              <a:t>Both EGR and SCR considered in COPERT for Euro V</a:t>
            </a:r>
          </a:p>
          <a:p>
            <a:pPr>
              <a:lnSpc>
                <a:spcPct val="120000"/>
              </a:lnSpc>
            </a:pPr>
            <a:r>
              <a:rPr lang="en-US" sz="1800"/>
              <a:t>The user needs to provide the %EGR for Euro V trucks</a:t>
            </a:r>
          </a:p>
          <a:p>
            <a:pPr>
              <a:lnSpc>
                <a:spcPct val="120000"/>
              </a:lnSpc>
            </a:pPr>
            <a:r>
              <a:rPr lang="en-US" sz="1800"/>
              <a:t>Calculation:</a:t>
            </a: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sz="1800"/>
              <a:t> </a:t>
            </a:r>
            <a:br>
              <a:rPr lang="en-US" sz="1800"/>
            </a:br>
            <a:r>
              <a:rPr lang="en-US" sz="1800"/>
              <a:t>EF</a:t>
            </a:r>
            <a:r>
              <a:rPr lang="en-US" sz="1800" baseline="-25000"/>
              <a:t>EUROV</a:t>
            </a:r>
            <a:r>
              <a:rPr lang="en-US" sz="1800"/>
              <a:t> = %EGR </a:t>
            </a:r>
            <a:r>
              <a:rPr lang="en-US" sz="1800">
                <a:cs typeface="Tahoma" pitchFamily="34" charset="0"/>
              </a:rPr>
              <a:t>× EF</a:t>
            </a:r>
            <a:r>
              <a:rPr lang="en-US" sz="1800" baseline="-25000">
                <a:cs typeface="Tahoma" pitchFamily="34" charset="0"/>
              </a:rPr>
              <a:t>EGR</a:t>
            </a:r>
            <a:r>
              <a:rPr lang="en-US" sz="1800">
                <a:cs typeface="Tahoma" pitchFamily="34" charset="0"/>
              </a:rPr>
              <a:t> + (100-EGR%) × EF</a:t>
            </a:r>
            <a:r>
              <a:rPr lang="en-US" sz="1800" baseline="-25000">
                <a:cs typeface="Tahoma" pitchFamily="34" charset="0"/>
              </a:rPr>
              <a:t>SCR</a:t>
            </a:r>
          </a:p>
          <a:p>
            <a:pPr algn="ctr">
              <a:lnSpc>
                <a:spcPct val="120000"/>
              </a:lnSpc>
              <a:buFontTx/>
              <a:buNone/>
            </a:pPr>
            <a:endParaRPr lang="en-US" sz="1800">
              <a:cs typeface="Tahoma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1800">
                <a:cs typeface="Tahoma" pitchFamily="34" charset="0"/>
              </a:rPr>
              <a:t>Remarks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cs typeface="Tahoma" pitchFamily="34" charset="0"/>
              </a:rPr>
              <a:t>SCR is the dominant technology in the market (75% of sales)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cs typeface="Tahoma" pitchFamily="34" charset="0"/>
              </a:rPr>
              <a:t>EGR in principle only selected by Scania, although Scania Euro V trucks with SCR have appeared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cs typeface="Tahoma" pitchFamily="34" charset="0"/>
              </a:rPr>
              <a:t>Euro VI trucks will be all equipped with SCR. Large ones will be equipped with SCR+EGR</a:t>
            </a:r>
          </a:p>
          <a:p>
            <a:pPr lvl="1">
              <a:lnSpc>
                <a:spcPct val="120000"/>
              </a:lnSpc>
            </a:pPr>
            <a:r>
              <a:rPr lang="en-US" sz="1800">
                <a:cs typeface="Tahoma" pitchFamily="34" charset="0"/>
              </a:rPr>
              <a:t>No reliable Euro VI emission factors still in COPERT 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B241AE-053C-4C78-8E83-B0065761C2FD}" type="slidenum">
              <a:rPr lang="en-GB"/>
              <a:pPr/>
              <a:t>11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EGR vs SCR penetration</a:t>
            </a:r>
            <a:endParaRPr lang="el-GR"/>
          </a:p>
        </p:txBody>
      </p:sp>
      <p:sp>
        <p:nvSpPr>
          <p:cNvPr id="123907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76400"/>
            <a:ext cx="7772400" cy="2400300"/>
          </a:xfrm>
        </p:spPr>
        <p:txBody>
          <a:bodyPr/>
          <a:lstStyle/>
          <a:p>
            <a:r>
              <a:rPr lang="en-US" sz="2800" dirty="0"/>
              <a:t>Some values have been already filled in. </a:t>
            </a:r>
          </a:p>
          <a:p>
            <a:r>
              <a:rPr lang="en-US" sz="2800" dirty="0"/>
              <a:t>These values originate from market surveys and sales of Euro V trucks in 2008, 2009 and first quarter of 2010. These values therefore reflect our best knowledge for the year 2010.</a:t>
            </a:r>
          </a:p>
          <a:p>
            <a:r>
              <a:rPr lang="en-US" sz="2800" dirty="0"/>
              <a:t>The user may change these values if better information is available.</a:t>
            </a:r>
          </a:p>
          <a:p>
            <a:r>
              <a:rPr lang="en-US" sz="2800" dirty="0"/>
              <a:t>On the basis of the this analysis, the EGR ratio for 2008 was 26.6% and 24.6% for 2009.</a:t>
            </a:r>
          </a:p>
          <a:p>
            <a:pPr lvl="1">
              <a:buNone/>
            </a:pPr>
            <a:endParaRPr lang="el-GR" sz="20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9D2524-423E-468E-B130-2F3EE7B281BC}" type="slidenum">
              <a:rPr lang="en-GB"/>
              <a:pPr/>
              <a:t>12</a:t>
            </a:fld>
            <a:endParaRPr lang="en-GB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over previous version</a:t>
            </a:r>
          </a:p>
        </p:txBody>
      </p:sp>
      <p:pic>
        <p:nvPicPr>
          <p:cNvPr id="1198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00" y="1604963"/>
            <a:ext cx="4110038" cy="3192462"/>
          </a:xfrm>
          <a:prstGeom prst="rect">
            <a:avLst/>
          </a:prstGeom>
          <a:noFill/>
        </p:spPr>
      </p:pic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1619250"/>
            <a:ext cx="4103688" cy="3178175"/>
          </a:xfrm>
          <a:prstGeom prst="rect">
            <a:avLst/>
          </a:prstGeom>
          <a:noFill/>
        </p:spPr>
      </p:pic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898525" y="5059363"/>
            <a:ext cx="734536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Arial" pitchFamily="34" charset="0"/>
              </a:rPr>
              <a:t>Example: Austria</a:t>
            </a:r>
          </a:p>
          <a:p>
            <a:r>
              <a:rPr lang="en-US" sz="1800">
                <a:latin typeface="Arial" pitchFamily="34" charset="0"/>
              </a:rPr>
              <a:t>Max Effect 2015</a:t>
            </a:r>
          </a:p>
          <a:p>
            <a:r>
              <a:rPr lang="en-US" sz="1800">
                <a:latin typeface="Arial" pitchFamily="34" charset="0"/>
              </a:rPr>
              <a:t>HDTs: 15%</a:t>
            </a:r>
          </a:p>
          <a:p>
            <a:r>
              <a:rPr lang="en-US" sz="1800">
                <a:latin typeface="Arial" pitchFamily="34" charset="0"/>
              </a:rPr>
              <a:t>Road Transport: 7%</a:t>
            </a:r>
          </a:p>
          <a:p>
            <a:r>
              <a:rPr lang="en-US" sz="1800">
                <a:latin typeface="Arial" pitchFamily="34" charset="0"/>
              </a:rPr>
              <a:t>National Total: 3,8%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32F704-37B2-4C05-9823-39D8A4D92FB6}" type="slidenum">
              <a:rPr lang="en-GB"/>
              <a:pPr/>
              <a:t>13</a:t>
            </a:fld>
            <a:endParaRPr lang="en-GB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Duty Vehicles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373688"/>
            <a:ext cx="7772400" cy="8334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/>
              <a:t>Graph obtained by TUG (S. Hausberger) study</a:t>
            </a:r>
          </a:p>
          <a:p>
            <a:pPr>
              <a:lnSpc>
                <a:spcPct val="80000"/>
              </a:lnSpc>
            </a:pPr>
            <a:r>
              <a:rPr lang="en-US" sz="1600"/>
              <a:t>Euro 5 based on limited sample (7 cars)</a:t>
            </a:r>
          </a:p>
          <a:p>
            <a:pPr>
              <a:lnSpc>
                <a:spcPct val="80000"/>
              </a:lnSpc>
            </a:pPr>
            <a:r>
              <a:rPr lang="en-US" sz="1600"/>
              <a:t>Not yet included in COPERT 4</a:t>
            </a:r>
          </a:p>
        </p:txBody>
      </p:sp>
      <p:pic>
        <p:nvPicPr>
          <p:cNvPr id="1208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3" y="1485900"/>
            <a:ext cx="719137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22C93F-1634-41F1-BB55-AD662A1A13FE}" type="slidenum">
              <a:rPr lang="en-GB"/>
              <a:pPr/>
              <a:t>14</a:t>
            </a:fld>
            <a:endParaRPr lang="en-GB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on emission factors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889625"/>
            <a:ext cx="7772400" cy="419100"/>
          </a:xfrm>
        </p:spPr>
        <p:txBody>
          <a:bodyPr/>
          <a:lstStyle/>
          <a:p>
            <a:r>
              <a:rPr lang="en-US" sz="2000"/>
              <a:t>Much larger impact expected than correction for HDVs!!!!</a:t>
            </a:r>
          </a:p>
        </p:txBody>
      </p:sp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1589088"/>
            <a:ext cx="633730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ABDE1-C6F4-492D-82A1-D536F1E9940A}" type="slidenum">
              <a:rPr lang="en-GB"/>
              <a:pPr/>
              <a:t>15</a:t>
            </a:fld>
            <a:endParaRPr lang="en-GB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HDVs</a:t>
            </a:r>
          </a:p>
          <a:p>
            <a:pPr lvl="1"/>
            <a:r>
              <a:rPr lang="en-US" sz="2000" dirty="0"/>
              <a:t>COPERT emission factors reliable up to Euro V</a:t>
            </a:r>
          </a:p>
          <a:p>
            <a:pPr lvl="1"/>
            <a:r>
              <a:rPr lang="en-US" sz="2000" dirty="0"/>
              <a:t>Euro V trucks need EGR/SCR ratio for accurate prediction</a:t>
            </a:r>
          </a:p>
          <a:p>
            <a:pPr lvl="1"/>
            <a:r>
              <a:rPr lang="en-US" sz="2000" dirty="0"/>
              <a:t>No indications yet on Euro VI trucks</a:t>
            </a:r>
          </a:p>
          <a:p>
            <a:pPr lvl="1"/>
            <a:endParaRPr lang="en-US" dirty="0"/>
          </a:p>
          <a:p>
            <a:r>
              <a:rPr lang="en-US" sz="2400" dirty="0" err="1"/>
              <a:t>LDVs</a:t>
            </a:r>
            <a:endParaRPr lang="en-US" sz="2400" dirty="0"/>
          </a:p>
          <a:p>
            <a:pPr lvl="1"/>
            <a:r>
              <a:rPr lang="en-US" sz="2000" dirty="0"/>
              <a:t>COPERT emission factors reliable up to Euro 4</a:t>
            </a:r>
          </a:p>
          <a:p>
            <a:pPr lvl="1"/>
            <a:r>
              <a:rPr lang="en-US" sz="2000" dirty="0"/>
              <a:t>Indications on Euro 5 diesel cars emitting much more NOx than expected</a:t>
            </a:r>
          </a:p>
          <a:p>
            <a:pPr lvl="1"/>
            <a:r>
              <a:rPr lang="en-US" sz="2000" dirty="0"/>
              <a:t>Euro 5 car emission factors expected </a:t>
            </a:r>
            <a:r>
              <a:rPr lang="en-US" sz="2000" dirty="0" smtClean="0"/>
              <a:t>summer </a:t>
            </a:r>
            <a:r>
              <a:rPr lang="en-US" sz="2000" dirty="0"/>
              <a:t>2012</a:t>
            </a:r>
          </a:p>
          <a:p>
            <a:pPr lvl="1"/>
            <a:r>
              <a:rPr lang="en-US" sz="2000" dirty="0"/>
              <a:t>First indications on demo Euro 6 show </a:t>
            </a:r>
            <a:r>
              <a:rPr lang="en-US" sz="2000" dirty="0" smtClean="0"/>
              <a:t>much </a:t>
            </a:r>
            <a:r>
              <a:rPr lang="en-US" sz="2000" dirty="0"/>
              <a:t>better performance overall compared to Euro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93E351-702B-4638-9B90-BB6872278854}" type="slidenum">
              <a:rPr lang="en-GB"/>
              <a:pPr/>
              <a:t>2</a:t>
            </a:fld>
            <a:endParaRPr lang="en-GB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Projected emission factors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3813" y="1912938"/>
            <a:ext cx="7177087" cy="3322637"/>
          </a:xfrm>
        </p:spPr>
        <p:txBody>
          <a:bodyPr/>
          <a:lstStyle/>
          <a:p>
            <a:r>
              <a:rPr lang="en-US" sz="2800"/>
              <a:t>Emission reductions for future vehicle technologies generally follow the rule: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Limitation:</a:t>
            </a:r>
          </a:p>
          <a:p>
            <a:pPr lvl="1"/>
            <a:r>
              <a:rPr lang="en-US" sz="2000"/>
              <a:t>Real-world behaviour does not (always) follow emission standards </a:t>
            </a:r>
          </a:p>
        </p:txBody>
      </p:sp>
      <p:graphicFrame>
        <p:nvGraphicFramePr>
          <p:cNvPr id="11059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936875" y="3228975"/>
          <a:ext cx="3295650" cy="1136650"/>
        </p:xfrm>
        <a:graphic>
          <a:graphicData uri="http://schemas.openxmlformats.org/presentationml/2006/ole">
            <p:oleObj spid="_x0000_s110596" name="Equation" r:id="rId3" imgW="1104840" imgH="38088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F50DEA-13AA-46F3-A88D-24837C83E44B}" type="slidenum">
              <a:rPr lang="en-GB"/>
              <a:pPr/>
              <a:t>3</a:t>
            </a:fld>
            <a:endParaRPr lang="en-GB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from our past…</a:t>
            </a:r>
          </a:p>
        </p:txBody>
      </p:sp>
      <p:pic>
        <p:nvPicPr>
          <p:cNvPr id="1116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98588"/>
            <a:ext cx="22764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1412875"/>
            <a:ext cx="228600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81525" y="1412875"/>
            <a:ext cx="229552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8950" y="1412875"/>
            <a:ext cx="230505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0AB982-C13F-4C41-A6A4-F4BBB29DF67B}" type="slidenum">
              <a:rPr lang="en-GB"/>
              <a:pPr/>
              <a:t>4</a:t>
            </a:fld>
            <a:endParaRPr lang="en-GB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Runs executed (Germany)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/>
              <a:t>Run 1: Original RAINS calculation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/>
              <a:t>Run 2: COPERT 2 + RAINS Input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/>
              <a:t>Run 3: COPERT 2 + EC4MACS Input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/>
              <a:t>Run 4: COPERT 4 + RAINS Input</a:t>
            </a:r>
          </a:p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/>
              <a:t>Run 5: COPERT 4 + EC4MACS Input</a:t>
            </a:r>
            <a:endParaRPr lang="en-US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47DCCB-46A1-427B-B404-B9A3DFE740D3}" type="slidenum">
              <a:rPr lang="en-GB"/>
              <a:pPr/>
              <a:t>5</a:t>
            </a:fld>
            <a:endParaRPr lang="en-GB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Fuel consumption - France</a:t>
            </a:r>
          </a:p>
        </p:txBody>
      </p:sp>
      <p:pic>
        <p:nvPicPr>
          <p:cNvPr id="11366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388" y="4005263"/>
            <a:ext cx="2581275" cy="2305050"/>
          </a:xfrm>
          <a:prstGeom prst="rect">
            <a:avLst/>
          </a:prstGeom>
          <a:noFill/>
        </p:spPr>
      </p:pic>
      <p:pic>
        <p:nvPicPr>
          <p:cNvPr id="1136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3388" y="1628775"/>
            <a:ext cx="2581275" cy="2305050"/>
          </a:xfrm>
          <a:prstGeom prst="rect">
            <a:avLst/>
          </a:prstGeom>
          <a:noFill/>
        </p:spPr>
      </p:pic>
      <p:pic>
        <p:nvPicPr>
          <p:cNvPr id="1136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1628775"/>
            <a:ext cx="2581275" cy="2305050"/>
          </a:xfrm>
          <a:prstGeom prst="rect">
            <a:avLst/>
          </a:prstGeom>
          <a:noFill/>
        </p:spPr>
      </p:pic>
      <p:pic>
        <p:nvPicPr>
          <p:cNvPr id="11367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4076700"/>
            <a:ext cx="2581275" cy="2305050"/>
          </a:xfrm>
          <a:prstGeom prst="rect">
            <a:avLst/>
          </a:prstGeom>
          <a:noFill/>
        </p:spPr>
      </p:pic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0" y="-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Arial" pitchFamily="34" charset="0"/>
            </a:endParaRPr>
          </a:p>
        </p:txBody>
      </p:sp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0" y="803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7FF44-0B76-4372-9EBB-4E2AFA76E33C}" type="slidenum">
              <a:rPr lang="en-GB"/>
              <a:pPr/>
              <a:t>6</a:t>
            </a:fld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</a:t>
            </a:r>
            <a:r>
              <a:rPr lang="en-US" baseline="-25000"/>
              <a:t>x</a:t>
            </a:r>
            <a:r>
              <a:rPr lang="en-US"/>
              <a:t> Emissions - France</a:t>
            </a:r>
          </a:p>
        </p:txBody>
      </p:sp>
      <p:pic>
        <p:nvPicPr>
          <p:cNvPr id="114691" name="Picture 60"/>
          <p:cNvPicPr>
            <a:picLocks noChangeAspect="1" noChangeArrowheads="1"/>
          </p:cNvPicPr>
          <p:nvPr/>
        </p:nvPicPr>
        <p:blipFill>
          <a:blip r:embed="rId2" cstate="print"/>
          <a:srcRect b="4132"/>
          <a:stretch>
            <a:fillRect/>
          </a:stretch>
        </p:blipFill>
        <p:spPr bwMode="auto">
          <a:xfrm>
            <a:off x="1919288" y="4098925"/>
            <a:ext cx="2581275" cy="2209800"/>
          </a:xfrm>
          <a:prstGeom prst="rect">
            <a:avLst/>
          </a:prstGeom>
          <a:noFill/>
        </p:spPr>
      </p:pic>
      <p:pic>
        <p:nvPicPr>
          <p:cNvPr id="114692" name="Picture 61"/>
          <p:cNvPicPr>
            <a:picLocks noChangeAspect="1" noChangeArrowheads="1"/>
          </p:cNvPicPr>
          <p:nvPr/>
        </p:nvPicPr>
        <p:blipFill>
          <a:blip r:embed="rId3" cstate="print"/>
          <a:srcRect b="3305"/>
          <a:stretch>
            <a:fillRect/>
          </a:stretch>
        </p:blipFill>
        <p:spPr bwMode="auto">
          <a:xfrm>
            <a:off x="1938338" y="1703388"/>
            <a:ext cx="2562225" cy="2228850"/>
          </a:xfrm>
          <a:prstGeom prst="rect">
            <a:avLst/>
          </a:prstGeom>
          <a:noFill/>
        </p:spPr>
      </p:pic>
      <p:pic>
        <p:nvPicPr>
          <p:cNvPr id="114693" name="Picture 6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1698625"/>
            <a:ext cx="2581275" cy="2305050"/>
          </a:xfrm>
          <a:prstGeom prst="rect">
            <a:avLst/>
          </a:prstGeom>
          <a:noFill/>
        </p:spPr>
      </p:pic>
      <p:pic>
        <p:nvPicPr>
          <p:cNvPr id="114694" name="Picture 6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99013" y="4148138"/>
            <a:ext cx="2581275" cy="2305050"/>
          </a:xfrm>
          <a:prstGeom prst="rect">
            <a:avLst/>
          </a:prstGeom>
          <a:noFill/>
        </p:spPr>
      </p:pic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0" y="-1370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auto">
          <a:xfrm>
            <a:off x="4457700" y="839788"/>
            <a:ext cx="227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200">
                <a:latin typeface="Arial" pitchFamily="34" charset="0"/>
                <a:cs typeface="Times New Roman" pitchFamily="18" charset="0"/>
              </a:rPr>
              <a:t> </a:t>
            </a:r>
            <a:endParaRPr lang="en-GB" sz="1800">
              <a:latin typeface="Arial" pitchFamily="34" charset="0"/>
            </a:endParaRPr>
          </a:p>
        </p:txBody>
      </p:sp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Arial" pitchFamily="34" charset="0"/>
            </a:endParaRPr>
          </a:p>
        </p:txBody>
      </p:sp>
      <p:sp>
        <p:nvSpPr>
          <p:cNvPr id="114698" name="Rectangle 10"/>
          <p:cNvSpPr>
            <a:spLocks noChangeArrowheads="1"/>
          </p:cNvSpPr>
          <p:nvPr/>
        </p:nvSpPr>
        <p:spPr bwMode="auto">
          <a:xfrm>
            <a:off x="4457700" y="5648325"/>
            <a:ext cx="227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200">
                <a:latin typeface="Arial" pitchFamily="34" charset="0"/>
                <a:cs typeface="Times New Roman" pitchFamily="18" charset="0"/>
              </a:rPr>
              <a:t> </a:t>
            </a:r>
            <a:endParaRPr lang="en-GB" sz="1800">
              <a:latin typeface="Arial" pitchFamily="34" charset="0"/>
            </a:endParaRP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0" y="822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78DEC9-D3E0-4843-B65B-A194FDA9E8E6}" type="slidenum">
              <a:rPr lang="en-GB"/>
              <a:pPr/>
              <a:t>7</a:t>
            </a:fld>
            <a:endParaRPr lang="en-GB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EGR Technology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4933950"/>
            <a:ext cx="8159750" cy="1519238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sz="2000"/>
              <a:t>Part of the exhaust is drawn through a bleed-off valve</a:t>
            </a:r>
          </a:p>
          <a:p>
            <a:pPr marL="457200" indent="-457200">
              <a:buFontTx/>
              <a:buAutoNum type="arabicPeriod"/>
            </a:pPr>
            <a:r>
              <a:rPr lang="en-US" sz="2000"/>
              <a:t>This is cooled down in a heat exchanger</a:t>
            </a:r>
          </a:p>
          <a:p>
            <a:pPr marL="457200" indent="-457200">
              <a:buFontTx/>
              <a:buAutoNum type="arabicPeriod"/>
            </a:pPr>
            <a:r>
              <a:rPr lang="en-US" sz="2000"/>
              <a:t>It is fed back to the intake air as an inert gas to absorb combustion heat, decrease T and decrease NOx concentration</a:t>
            </a:r>
          </a:p>
        </p:txBody>
      </p:sp>
      <p:pic>
        <p:nvPicPr>
          <p:cNvPr id="1157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573213"/>
            <a:ext cx="5111750" cy="322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5508625" y="4221163"/>
            <a:ext cx="2447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Tahoma" pitchFamily="34" charset="0"/>
                <a:cs typeface="Arial" pitchFamily="34" charset="0"/>
              </a:rPr>
              <a:t>Image taken from Volvo Trucks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CAD67E-D227-411D-81D7-08BBC05C5FF0}" type="slidenum">
              <a:rPr lang="en-GB"/>
              <a:pPr/>
              <a:t>8</a:t>
            </a:fld>
            <a:endParaRPr lang="en-GB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 Technology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373688"/>
            <a:ext cx="8159750" cy="1150937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 sz="2000"/>
              <a:t>Injection of urea (NH</a:t>
            </a:r>
            <a:r>
              <a:rPr lang="en-US" sz="2000" baseline="-25000"/>
              <a:t>2</a:t>
            </a:r>
            <a:r>
              <a:rPr lang="en-US" sz="2000"/>
              <a:t>)</a:t>
            </a:r>
            <a:r>
              <a:rPr lang="en-US" sz="2000" baseline="-25000"/>
              <a:t>2</a:t>
            </a:r>
            <a:r>
              <a:rPr lang="en-US" sz="2000"/>
              <a:t>CO upstream of a hydrolysis catalyst</a:t>
            </a:r>
          </a:p>
          <a:p>
            <a:pPr marL="457200" indent="-457200">
              <a:buFontTx/>
              <a:buAutoNum type="arabicPeriod"/>
            </a:pPr>
            <a:r>
              <a:rPr lang="en-US" sz="2000"/>
              <a:t>Urea hydrolysis (NH</a:t>
            </a:r>
            <a:r>
              <a:rPr lang="en-US" sz="2000" baseline="-25000"/>
              <a:t>2</a:t>
            </a:r>
            <a:r>
              <a:rPr lang="en-US" sz="2000"/>
              <a:t>)</a:t>
            </a:r>
            <a:r>
              <a:rPr lang="en-US" sz="2000" baseline="-25000"/>
              <a:t>2</a:t>
            </a:r>
            <a:r>
              <a:rPr lang="en-US" sz="2000"/>
              <a:t>CO +H2O</a:t>
            </a:r>
            <a:r>
              <a:rPr lang="en-US" sz="2000">
                <a:sym typeface="Symbol" pitchFamily="18" charset="2"/>
              </a:rPr>
              <a:t>2NH3 +CO</a:t>
            </a:r>
            <a:r>
              <a:rPr lang="en-US" sz="2000" baseline="-25000">
                <a:sym typeface="Symbol" pitchFamily="18" charset="2"/>
              </a:rPr>
              <a:t>2</a:t>
            </a:r>
          </a:p>
          <a:p>
            <a:pPr marL="457200" indent="-457200">
              <a:buFontTx/>
              <a:buAutoNum type="arabicPeriod"/>
            </a:pPr>
            <a:r>
              <a:rPr lang="en-US" sz="2000">
                <a:sym typeface="Symbol" pitchFamily="18" charset="2"/>
              </a:rPr>
              <a:t>NOx reduction through ammonia to form N</a:t>
            </a:r>
            <a:r>
              <a:rPr lang="en-US" sz="2000" baseline="-25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+H</a:t>
            </a:r>
            <a:r>
              <a:rPr lang="en-US" sz="2000" baseline="-25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O</a:t>
            </a:r>
          </a:p>
        </p:txBody>
      </p:sp>
      <p:pic>
        <p:nvPicPr>
          <p:cNvPr id="1167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579563"/>
            <a:ext cx="5111750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5724525" y="4941888"/>
            <a:ext cx="2447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Tahoma" pitchFamily="34" charset="0"/>
                <a:cs typeface="Arial" pitchFamily="34" charset="0"/>
              </a:rPr>
              <a:t>Image taken from Bosch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(4. </a:t>
            </a:r>
            <a:r>
              <a:rPr lang="en-GB" dirty="0"/>
              <a:t>NOx)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57AE42-4953-4206-B88D-0A7C555BFF04}" type="slidenum">
              <a:rPr lang="en-GB"/>
              <a:pPr/>
              <a:t>9</a:t>
            </a:fld>
            <a:endParaRPr lang="en-GB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Heavy duty vehicles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60475" y="1949450"/>
            <a:ext cx="2492375" cy="3324225"/>
          </a:xfrm>
        </p:spPr>
        <p:txBody>
          <a:bodyPr/>
          <a:lstStyle/>
          <a:p>
            <a:r>
              <a:rPr lang="en-US" sz="2800"/>
              <a:t>Emission Level</a:t>
            </a:r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EF over ES ratios</a:t>
            </a:r>
            <a:br>
              <a:rPr lang="en-US" sz="2800"/>
            </a:br>
            <a:r>
              <a:rPr lang="en-US" sz="2000"/>
              <a:t>(Euro V over Euro IV)</a:t>
            </a:r>
          </a:p>
        </p:txBody>
      </p:sp>
      <p:pic>
        <p:nvPicPr>
          <p:cNvPr id="1177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652588"/>
            <a:ext cx="510698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77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3013" y="3900488"/>
            <a:ext cx="49561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CACM_Emisia">
  <a:themeElements>
    <a:clrScheme name="">
      <a:dk1>
        <a:srgbClr val="006666"/>
      </a:dk1>
      <a:lt1>
        <a:srgbClr val="FFFFCC"/>
      </a:lt1>
      <a:dk2>
        <a:srgbClr val="003366"/>
      </a:dk2>
      <a:lt2>
        <a:srgbClr val="808080"/>
      </a:lt2>
      <a:accent1>
        <a:srgbClr val="FFCC00"/>
      </a:accent1>
      <a:accent2>
        <a:srgbClr val="000099"/>
      </a:accent2>
      <a:accent3>
        <a:srgbClr val="FFFFE2"/>
      </a:accent3>
      <a:accent4>
        <a:srgbClr val="005656"/>
      </a:accent4>
      <a:accent5>
        <a:srgbClr val="FFE2AA"/>
      </a:accent5>
      <a:accent6>
        <a:srgbClr val="00008A"/>
      </a:accent6>
      <a:hlink>
        <a:srgbClr val="C80000"/>
      </a:hlink>
      <a:folHlink>
        <a:srgbClr val="008000"/>
      </a:folHlink>
    </a:clrScheme>
    <a:fontScheme name="ETCACM_Emis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TCACM_Emisia 1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FFCC00"/>
        </a:accent1>
        <a:accent2>
          <a:srgbClr val="000099"/>
        </a:accent2>
        <a:accent3>
          <a:srgbClr val="FFFFE2"/>
        </a:accent3>
        <a:accent4>
          <a:srgbClr val="005656"/>
        </a:accent4>
        <a:accent5>
          <a:srgbClr val="FFE2AA"/>
        </a:accent5>
        <a:accent6>
          <a:srgbClr val="00008A"/>
        </a:accent6>
        <a:hlink>
          <a:srgbClr val="C8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CACM_Emisia 2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B2B2B2"/>
        </a:accent1>
        <a:accent2>
          <a:srgbClr val="808080"/>
        </a:accent2>
        <a:accent3>
          <a:srgbClr val="FFFFE2"/>
        </a:accent3>
        <a:accent4>
          <a:srgbClr val="005656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11111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ETCACM_Emisia</Template>
  <TotalTime>25</TotalTime>
  <Words>554</Words>
  <Application>Microsoft Office PowerPoint</Application>
  <PresentationFormat>On-screen Show (4:3)</PresentationFormat>
  <Paragraphs>103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ETCACM_Emisia</vt:lpstr>
      <vt:lpstr>Equation</vt:lpstr>
      <vt:lpstr>COPERT 4 Training</vt:lpstr>
      <vt:lpstr>Projected emission factors</vt:lpstr>
      <vt:lpstr>Learning from our past…</vt:lpstr>
      <vt:lpstr>Runs executed (Germany)</vt:lpstr>
      <vt:lpstr>Fuel consumption - France</vt:lpstr>
      <vt:lpstr>NOx Emissions - France</vt:lpstr>
      <vt:lpstr>EGR Technology</vt:lpstr>
      <vt:lpstr>SCR Technology</vt:lpstr>
      <vt:lpstr>Heavy duty vehicles</vt:lpstr>
      <vt:lpstr>How this is modelled with COPERT</vt:lpstr>
      <vt:lpstr>EGR vs SCR penetration</vt:lpstr>
      <vt:lpstr>Impact over previous version</vt:lpstr>
      <vt:lpstr>Light Duty Vehicles</vt:lpstr>
      <vt:lpstr>Impact on emission factors</vt:lpstr>
      <vt:lpstr>Summary</vt:lpstr>
    </vt:vector>
  </TitlesOfParts>
  <Company>LAT/AUTh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NOx Emissions</dc:title>
  <dc:creator>LN</dc:creator>
  <cp:lastModifiedBy>Leon Ntziachristos</cp:lastModifiedBy>
  <cp:revision>7</cp:revision>
  <dcterms:created xsi:type="dcterms:W3CDTF">2011-06-09T15:20:34Z</dcterms:created>
  <dcterms:modified xsi:type="dcterms:W3CDTF">2012-05-07T05:20:01Z</dcterms:modified>
</cp:coreProperties>
</file>