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9" r:id="rId1"/>
  </p:sldMasterIdLst>
  <p:notesMasterIdLst>
    <p:notesMasterId r:id="rId20"/>
  </p:notesMasterIdLst>
  <p:handoutMasterIdLst>
    <p:handoutMasterId r:id="rId21"/>
  </p:handout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791"/>
    <a:srgbClr val="00478C"/>
    <a:srgbClr val="00817C"/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36" autoAdjust="0"/>
    <p:restoredTop sz="94660"/>
  </p:normalViewPr>
  <p:slideViewPr>
    <p:cSldViewPr>
      <p:cViewPr varScale="1">
        <p:scale>
          <a:sx n="88" d="100"/>
          <a:sy n="88" d="100"/>
        </p:scale>
        <p:origin x="-8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1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nl-NL"/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1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nl-NL"/>
          </a:p>
        </p:txBody>
      </p:sp>
      <p:sp>
        <p:nvSpPr>
          <p:cNvPr id="1075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nl-NL"/>
          </a:p>
        </p:txBody>
      </p:sp>
      <p:sp>
        <p:nvSpPr>
          <p:cNvPr id="1075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294E919-2881-4FE9-B686-E8CD86837911}" type="slidenum">
              <a:rPr lang="nl-NL"/>
              <a:pPr/>
              <a:t>‹#›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nl-NL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endParaRPr lang="nl-NL"/>
          </a:p>
        </p:txBody>
      </p:sp>
      <p:sp>
        <p:nvSpPr>
          <p:cNvPr id="5124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nl-NL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0E8D8E1D-19CE-495D-9B5A-55AD468580BE}" type="slidenum">
              <a:rPr lang="nl-NL"/>
              <a:pPr/>
              <a:t>‹#›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727022E-CA58-4309-9F70-550C3CC89305}" type="slidenum">
              <a:rPr lang="nl-NL"/>
              <a:pPr/>
              <a:t>2</a:t>
            </a:fld>
            <a:endParaRPr lang="nl-NL"/>
          </a:p>
        </p:txBody>
      </p:sp>
      <p:sp>
        <p:nvSpPr>
          <p:cNvPr id="11161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628E75F-DF34-4F44-937E-CAB174675564}" type="slidenum">
              <a:rPr lang="nl-NL"/>
              <a:pPr/>
              <a:t>3</a:t>
            </a:fld>
            <a:endParaRPr lang="nl-NL"/>
          </a:p>
        </p:txBody>
      </p:sp>
      <p:sp>
        <p:nvSpPr>
          <p:cNvPr id="11366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44A03CE-D97F-4692-AF86-BF2F34843CF9}" type="slidenum">
              <a:rPr lang="nl-NL"/>
              <a:pPr/>
              <a:t>6</a:t>
            </a:fld>
            <a:endParaRPr lang="nl-NL"/>
          </a:p>
        </p:txBody>
      </p:sp>
      <p:sp>
        <p:nvSpPr>
          <p:cNvPr id="11776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A952775-6F85-4294-8048-CD7CCB719949}" type="slidenum">
              <a:rPr lang="nl-NL"/>
              <a:pPr/>
              <a:t>8</a:t>
            </a:fld>
            <a:endParaRPr lang="nl-NL"/>
          </a:p>
        </p:txBody>
      </p:sp>
      <p:sp>
        <p:nvSpPr>
          <p:cNvPr id="12083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8E62567-A280-415C-953F-DCA3A3C5A62C}" type="slidenum">
              <a:rPr lang="nl-NL"/>
              <a:pPr/>
              <a:t>10</a:t>
            </a:fld>
            <a:endParaRPr lang="nl-NL"/>
          </a:p>
        </p:txBody>
      </p:sp>
      <p:sp>
        <p:nvSpPr>
          <p:cNvPr id="12390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352" name="Picture 1048" descr="balk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384300" cy="6858000"/>
          </a:xfrm>
          <a:prstGeom prst="rect">
            <a:avLst/>
          </a:prstGeom>
          <a:noFill/>
        </p:spPr>
      </p:pic>
      <p:sp>
        <p:nvSpPr>
          <p:cNvPr id="99333" name="Rectangle 1029"/>
          <p:cNvSpPr>
            <a:spLocks noGrp="1" noChangeArrowheads="1"/>
          </p:cNvSpPr>
          <p:nvPr>
            <p:ph type="ctrTitle"/>
          </p:nvPr>
        </p:nvSpPr>
        <p:spPr>
          <a:xfrm>
            <a:off x="838200" y="533400"/>
            <a:ext cx="7772400" cy="830263"/>
          </a:xfrm>
        </p:spPr>
        <p:txBody>
          <a:bodyPr anchor="t"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99334" name="Rectangle 1030"/>
          <p:cNvSpPr>
            <a:spLocks noGrp="1" noChangeArrowheads="1"/>
          </p:cNvSpPr>
          <p:nvPr>
            <p:ph type="subTitle" idx="1"/>
          </p:nvPr>
        </p:nvSpPr>
        <p:spPr>
          <a:xfrm>
            <a:off x="838200" y="2057400"/>
            <a:ext cx="77724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pic>
        <p:nvPicPr>
          <p:cNvPr id="99353" name="Picture 1049" descr="balk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1447800"/>
            <a:ext cx="7848600" cy="330200"/>
          </a:xfrm>
          <a:prstGeom prst="rect">
            <a:avLst/>
          </a:prstGeom>
          <a:noFill/>
        </p:spPr>
      </p:pic>
      <p:pic>
        <p:nvPicPr>
          <p:cNvPr id="99355" name="Picture 1051" descr="Logo_EEA_with_bluetextright_STD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72200" y="5943600"/>
            <a:ext cx="2414588" cy="547688"/>
          </a:xfrm>
          <a:prstGeom prst="rect">
            <a:avLst/>
          </a:prstGeom>
          <a:noFill/>
        </p:spPr>
      </p:pic>
      <p:pic>
        <p:nvPicPr>
          <p:cNvPr id="99356" name="Picture 1052" descr="emisia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71550" y="5924550"/>
            <a:ext cx="1401763" cy="600075"/>
          </a:xfrm>
          <a:prstGeom prst="rect">
            <a:avLst/>
          </a:prstGeom>
          <a:noFill/>
        </p:spPr>
      </p:pic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COPERT 4 Training (7. GHG)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AF94839-8B88-493D-93D0-0AE6A3948AC9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2011-10-20</a:t>
            </a:r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91300" y="204788"/>
            <a:ext cx="1943100" cy="56626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204788"/>
            <a:ext cx="5676900" cy="56626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COPERT 4 Training (7. GHG)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FCB3E0F-21D4-45CC-9DF2-5A3195809EF9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2011-10-20</a:t>
            </a:r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04788"/>
            <a:ext cx="7772400" cy="93821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62000" y="1676400"/>
            <a:ext cx="3810000" cy="4191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76400"/>
            <a:ext cx="3810000" cy="4191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1981200" y="6477000"/>
            <a:ext cx="3794125" cy="287338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COPERT 4 Training (7. GHG)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019800" y="6477000"/>
            <a:ext cx="762000" cy="304800"/>
          </a:xfrm>
        </p:spPr>
        <p:txBody>
          <a:bodyPr/>
          <a:lstStyle>
            <a:lvl1pPr>
              <a:defRPr/>
            </a:lvl1pPr>
          </a:lstStyle>
          <a:p>
            <a:fld id="{552BA6AD-974E-4774-BE79-47930BAB53BC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>
          <a:xfrm>
            <a:off x="914400" y="6477000"/>
            <a:ext cx="1066800" cy="287338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2011-10-20</a:t>
            </a:r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04788"/>
            <a:ext cx="7772400" cy="93821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62000" y="1676400"/>
            <a:ext cx="7772400" cy="2019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2000" y="3848100"/>
            <a:ext cx="7772400" cy="2019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1981200" y="6477000"/>
            <a:ext cx="3794125" cy="287338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COPERT 4 Training (7. GHG)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019800" y="6477000"/>
            <a:ext cx="762000" cy="304800"/>
          </a:xfrm>
        </p:spPr>
        <p:txBody>
          <a:bodyPr/>
          <a:lstStyle>
            <a:lvl1pPr>
              <a:defRPr/>
            </a:lvl1pPr>
          </a:lstStyle>
          <a:p>
            <a:fld id="{C43C2489-2711-49B6-A532-F7F171669394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>
          <a:xfrm>
            <a:off x="914400" y="6477000"/>
            <a:ext cx="1066800" cy="287338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2011-10-20</a:t>
            </a:r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04788"/>
            <a:ext cx="7772400" cy="93821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762000" y="1676400"/>
            <a:ext cx="7772400" cy="4191000"/>
          </a:xfrm>
        </p:spPr>
        <p:txBody>
          <a:bodyPr/>
          <a:lstStyle/>
          <a:p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981200" y="6477000"/>
            <a:ext cx="3794125" cy="287338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COPERT 4 Training (7. GHG)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6019800" y="6477000"/>
            <a:ext cx="762000" cy="304800"/>
          </a:xfrm>
        </p:spPr>
        <p:txBody>
          <a:bodyPr/>
          <a:lstStyle>
            <a:lvl1pPr>
              <a:defRPr/>
            </a:lvl1pPr>
          </a:lstStyle>
          <a:p>
            <a:fld id="{53F5DDD6-8D92-4BF7-978D-1FCEFC1F1ABA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>
          <a:xfrm>
            <a:off x="914400" y="6477000"/>
            <a:ext cx="1066800" cy="287338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2011-10-20</a:t>
            </a: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COPERT 4 Training (7. GHG)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35A2D8D-325E-4080-94DC-AE35C528A300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2011-10-20</a:t>
            </a:r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COPERT 4 Training (7. GHG)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F2302FA-79C1-4A15-A063-4D90D430100D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2011-10-20</a:t>
            </a:r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676400"/>
            <a:ext cx="38100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76400"/>
            <a:ext cx="38100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COPERT 4 Training (7. GHG)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9396328-22F6-4E46-9547-556AD37D4F66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2011-10-20</a:t>
            </a:r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COPERT 4 Training (7. GHG)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23CD1F3-8704-492A-9B3E-C26807E0F2E3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2011-10-20</a:t>
            </a:r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COPERT 4 Training (7. GHG)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B2DDB3E-FB9C-4060-873C-597BAD9D0B3E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2011-10-20</a:t>
            </a:r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COPERT 4 Training (7. GHG)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411793C-58FF-4459-8A49-0CB46A505AFA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2011-10-20</a:t>
            </a:r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COPERT 4 Training (7. GHG)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3802BA7-CF06-4C8B-A9B0-AE4E84F6E230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2011-10-20</a:t>
            </a: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COPERT 4 Training (7. GHG)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1EA8525-08D7-43AF-A9CD-E18C43C91246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2011-10-20</a:t>
            </a: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1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981200" y="6477000"/>
            <a:ext cx="3794125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r>
              <a:rPr lang="en-GB"/>
              <a:t>COPERT 4 Training (7. GHG)</a:t>
            </a:r>
          </a:p>
        </p:txBody>
      </p:sp>
      <p:sp>
        <p:nvSpPr>
          <p:cNvPr id="9831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019800" y="6477000"/>
            <a:ext cx="762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</a:defRPr>
            </a:lvl1pPr>
          </a:lstStyle>
          <a:p>
            <a:fld id="{F8767CB2-F1E6-4C6A-8BDB-E589AB5B541A}" type="slidenum">
              <a:rPr lang="en-GB"/>
              <a:pPr/>
              <a:t>‹#›</a:t>
            </a:fld>
            <a:endParaRPr lang="en-GB"/>
          </a:p>
        </p:txBody>
      </p:sp>
      <p:pic>
        <p:nvPicPr>
          <p:cNvPr id="98324" name="Picture 20" descr="balklogo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0" y="0"/>
            <a:ext cx="1384300" cy="6858000"/>
          </a:xfrm>
          <a:prstGeom prst="rect">
            <a:avLst/>
          </a:prstGeom>
          <a:noFill/>
        </p:spPr>
      </p:pic>
      <p:sp>
        <p:nvSpPr>
          <p:cNvPr id="9830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204788"/>
            <a:ext cx="7772400" cy="938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9831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676400"/>
            <a:ext cx="77724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9831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477000"/>
            <a:ext cx="1066800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r>
              <a:rPr lang="en-GB"/>
              <a:t>2011-10-20</a:t>
            </a:r>
          </a:p>
        </p:txBody>
      </p:sp>
      <p:pic>
        <p:nvPicPr>
          <p:cNvPr id="98326" name="Picture 22" descr="balk2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762000" y="1219200"/>
            <a:ext cx="7786688" cy="330200"/>
          </a:xfrm>
          <a:prstGeom prst="rect">
            <a:avLst/>
          </a:prstGeom>
          <a:noFill/>
        </p:spPr>
      </p:pic>
      <p:pic>
        <p:nvPicPr>
          <p:cNvPr id="98327" name="Picture 23" descr="Logo_EEA_no_text_b"/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7696200" y="6022975"/>
            <a:ext cx="838200" cy="835025"/>
          </a:xfrm>
          <a:prstGeom prst="rect">
            <a:avLst/>
          </a:prstGeom>
          <a:noFill/>
        </p:spPr>
      </p:pic>
      <p:pic>
        <p:nvPicPr>
          <p:cNvPr id="10" name="Picture 9" descr="JRC logo img_col_00001670"/>
          <p:cNvPicPr>
            <a:picLocks noChangeAspect="1" noChangeArrowheads="1"/>
          </p:cNvPicPr>
          <p:nvPr userDrawn="1"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6876256" y="6309320"/>
            <a:ext cx="80962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</p:sldLayoutIdLst>
  <p:transition/>
  <p:hf hdr="0"/>
  <p:txStyles>
    <p:titleStyle>
      <a:lvl1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3.bin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COPERT 4 Training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6. </a:t>
            </a:r>
            <a:r>
              <a:rPr lang="en-US" dirty="0"/>
              <a:t>GHG Emissions</a:t>
            </a:r>
          </a:p>
        </p:txBody>
      </p:sp>
      <p:pic>
        <p:nvPicPr>
          <p:cNvPr id="4" name="Picture 3" descr="JRC logo img_col_0000167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56176" y="5301208"/>
            <a:ext cx="1319682" cy="5589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dirty="0"/>
              <a:t>COPERT 4 Training </a:t>
            </a:r>
            <a:r>
              <a:rPr lang="en-GB" dirty="0" smtClean="0"/>
              <a:t>(6. </a:t>
            </a:r>
            <a:r>
              <a:rPr lang="en-GB" dirty="0"/>
              <a:t>GHG)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889C9FF-DDE0-4BFE-90D2-34F3C3DD7615}" type="slidenum">
              <a:rPr lang="en-GB"/>
              <a:pPr/>
              <a:t>10</a:t>
            </a:fld>
            <a:endParaRPr lang="en-GB"/>
          </a:p>
        </p:txBody>
      </p:sp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Emission Factors: N</a:t>
            </a:r>
            <a:r>
              <a:rPr lang="en-US" baseline="-25000"/>
              <a:t>2</a:t>
            </a:r>
            <a:r>
              <a:rPr lang="en-US"/>
              <a:t>O</a:t>
            </a:r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2400"/>
              <a:t>EF</a:t>
            </a:r>
            <a:r>
              <a:rPr lang="en-GB" sz="2400" baseline="-25000"/>
              <a:t>N2O</a:t>
            </a:r>
            <a:r>
              <a:rPr lang="en-GB" sz="2400"/>
              <a:t> = (a</a:t>
            </a:r>
            <a:r>
              <a:rPr lang="en-GB" sz="2400">
                <a:sym typeface="Symbol" pitchFamily="18" charset="2"/>
              </a:rPr>
              <a:t></a:t>
            </a:r>
            <a:r>
              <a:rPr lang="en-GB" sz="2400"/>
              <a:t>Cum.Mileage+b) </a:t>
            </a:r>
            <a:r>
              <a:rPr lang="en-GB" sz="2400">
                <a:sym typeface="Symbol" pitchFamily="18" charset="2"/>
              </a:rPr>
              <a:t></a:t>
            </a:r>
            <a:r>
              <a:rPr lang="en-GB" sz="2400"/>
              <a:t> EF</a:t>
            </a:r>
            <a:r>
              <a:rPr lang="en-GB" sz="2400" baseline="-25000"/>
              <a:t>BASE</a:t>
            </a:r>
            <a:r>
              <a:rPr lang="en-US" sz="2400"/>
              <a:t> </a:t>
            </a:r>
          </a:p>
          <a:p>
            <a:pPr lvl="1"/>
            <a:r>
              <a:rPr lang="en-US"/>
              <a:t>a, b, EF</a:t>
            </a:r>
            <a:r>
              <a:rPr lang="en-US" baseline="-25000"/>
              <a:t>BASE</a:t>
            </a:r>
            <a:r>
              <a:rPr lang="en-US"/>
              <a:t> depend on technology level for gasoline PCs &amp; LCVs</a:t>
            </a:r>
          </a:p>
          <a:p>
            <a:pPr lvl="1"/>
            <a:r>
              <a:rPr lang="en-US"/>
              <a:t>a, b depend on fuel sulfur content</a:t>
            </a:r>
          </a:p>
          <a:p>
            <a:pPr lvl="1"/>
            <a:r>
              <a:rPr lang="en-US"/>
              <a:t>Different factors for cold urban, hot urban, rural, highway</a:t>
            </a:r>
          </a:p>
          <a:p>
            <a:pPr lvl="1"/>
            <a:endParaRPr lang="en-US"/>
          </a:p>
          <a:p>
            <a:r>
              <a:rPr lang="en-US" sz="2400"/>
              <a:t>Much simpler approach for Diesel cars, HDVs and gasoline motorcycles </a:t>
            </a:r>
          </a:p>
          <a:p>
            <a:endParaRPr lang="en-US" sz="2400"/>
          </a:p>
          <a:p>
            <a:r>
              <a:rPr lang="en-US" sz="2400" b="1"/>
              <a:t>Note</a:t>
            </a:r>
            <a:r>
              <a:rPr lang="en-US" sz="2400"/>
              <a:t> on failed SCR systems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600"/>
              <a:t>Recent additions in AEIG/COPERT</a:t>
            </a:r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dirty="0"/>
              <a:t>COPERT 4 Training </a:t>
            </a:r>
            <a:r>
              <a:rPr lang="en-GB" dirty="0" smtClean="0"/>
              <a:t>(6. </a:t>
            </a:r>
            <a:r>
              <a:rPr lang="en-GB" dirty="0"/>
              <a:t>GHG)</a:t>
            </a:r>
          </a:p>
        </p:txBody>
      </p:sp>
      <p:sp>
        <p:nvSpPr>
          <p:cNvPr id="8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CB86075-0364-4E75-AB8F-D2E987A00724}" type="slidenum">
              <a:rPr lang="en-GB"/>
              <a:pPr/>
              <a:t>12</a:t>
            </a:fld>
            <a:endParaRPr lang="en-GB"/>
          </a:p>
        </p:txBody>
      </p:sp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New Fuels</a:t>
            </a:r>
          </a:p>
        </p:txBody>
      </p:sp>
      <p:graphicFrame>
        <p:nvGraphicFramePr>
          <p:cNvPr id="126042" name="Group 90"/>
          <p:cNvGraphicFramePr>
            <a:graphicFrameLocks noGrp="1"/>
          </p:cNvGraphicFramePr>
          <p:nvPr>
            <p:ph idx="1"/>
          </p:nvPr>
        </p:nvGraphicFramePr>
        <p:xfrm>
          <a:off x="755650" y="1557338"/>
          <a:ext cx="7777163" cy="4627565"/>
        </p:xfrm>
        <a:graphic>
          <a:graphicData uri="http://schemas.openxmlformats.org/drawingml/2006/table">
            <a:tbl>
              <a:tblPr/>
              <a:tblGrid>
                <a:gridCol w="1368425"/>
                <a:gridCol w="2600325"/>
                <a:gridCol w="1903413"/>
                <a:gridCol w="1905000"/>
              </a:tblGrid>
              <a:tr h="4667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Fuel (</a:t>
                      </a:r>
                      <a:r>
                        <a:rPr kumimoji="0" lang="en-GB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m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)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Chemical formula 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Ratio of hydrogen to carbon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Ratio of oxygen to carbon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Gasoline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[CH</a:t>
                      </a:r>
                      <a:r>
                        <a:rPr kumimoji="0" lang="en-GB" sz="12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1.8</a:t>
                      </a: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]</a:t>
                      </a:r>
                      <a:r>
                        <a:rPr kumimoji="0" lang="en-GB" sz="12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x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r</a:t>
                      </a:r>
                      <a:r>
                        <a:rPr kumimoji="0" lang="en-GB" sz="12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H:C</a:t>
                      </a: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=1.80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r</a:t>
                      </a:r>
                      <a:r>
                        <a:rPr kumimoji="0" lang="en-GB" sz="12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O:C</a:t>
                      </a: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=0.0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Diesel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[CH</a:t>
                      </a:r>
                      <a:r>
                        <a:rPr kumimoji="0" lang="en-GB" sz="12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2</a:t>
                      </a: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]</a:t>
                      </a:r>
                      <a:r>
                        <a:rPr kumimoji="0" lang="en-GB" sz="12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x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r</a:t>
                      </a:r>
                      <a:r>
                        <a:rPr kumimoji="0" lang="en-GB" sz="12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H:C</a:t>
                      </a: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=2.00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r</a:t>
                      </a:r>
                      <a:r>
                        <a:rPr kumimoji="0" lang="en-GB" sz="12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O:C</a:t>
                      </a: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=0.0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Ethanol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C</a:t>
                      </a:r>
                      <a:r>
                        <a:rPr kumimoji="0" lang="en-GB" sz="12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2</a:t>
                      </a: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H</a:t>
                      </a:r>
                      <a:r>
                        <a:rPr kumimoji="0" lang="en-GB" sz="12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5</a:t>
                      </a: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OH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r</a:t>
                      </a:r>
                      <a:r>
                        <a:rPr kumimoji="0" lang="en-GB" sz="12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H:C</a:t>
                      </a: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=3.00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r</a:t>
                      </a:r>
                      <a:r>
                        <a:rPr kumimoji="0" lang="en-GB" sz="12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O:C</a:t>
                      </a: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=0.5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40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E5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[CH</a:t>
                      </a:r>
                      <a:r>
                        <a:rPr kumimoji="0" lang="en-GB" sz="12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1.8</a:t>
                      </a: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]</a:t>
                      </a:r>
                      <a:r>
                        <a:rPr kumimoji="0" lang="en-GB" sz="12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x</a:t>
                      </a: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 (95%) - C</a:t>
                      </a:r>
                      <a:r>
                        <a:rPr kumimoji="0" lang="en-GB" sz="12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2</a:t>
                      </a: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H</a:t>
                      </a:r>
                      <a:r>
                        <a:rPr kumimoji="0" lang="en-GB" sz="12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5</a:t>
                      </a: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OH (5%)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r</a:t>
                      </a:r>
                      <a:r>
                        <a:rPr kumimoji="0" lang="en-GB" sz="12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H:C</a:t>
                      </a: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=1.86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r</a:t>
                      </a:r>
                      <a:r>
                        <a:rPr kumimoji="0" lang="en-GB" sz="12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O:C</a:t>
                      </a: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=0.025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56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E10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[CH</a:t>
                      </a:r>
                      <a:r>
                        <a:rPr kumimoji="0" lang="en-GB" sz="12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1.8</a:t>
                      </a: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]</a:t>
                      </a:r>
                      <a:r>
                        <a:rPr kumimoji="0" lang="en-GB" sz="12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x</a:t>
                      </a: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 (90%) - C</a:t>
                      </a:r>
                      <a:r>
                        <a:rPr kumimoji="0" lang="en-GB" sz="12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2</a:t>
                      </a: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H</a:t>
                      </a:r>
                      <a:r>
                        <a:rPr kumimoji="0" lang="en-GB" sz="12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5</a:t>
                      </a: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OH (10%)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r</a:t>
                      </a:r>
                      <a:r>
                        <a:rPr kumimoji="0" lang="en-GB" sz="12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H:C</a:t>
                      </a: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=1.92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r</a:t>
                      </a:r>
                      <a:r>
                        <a:rPr kumimoji="0" lang="en-GB" sz="12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O:C</a:t>
                      </a: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=0.05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56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E85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[CH</a:t>
                      </a:r>
                      <a:r>
                        <a:rPr kumimoji="0" lang="en-GB" sz="12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1.8</a:t>
                      </a: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]</a:t>
                      </a:r>
                      <a:r>
                        <a:rPr kumimoji="0" lang="en-GB" sz="12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x</a:t>
                      </a: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 (15%) - C</a:t>
                      </a:r>
                      <a:r>
                        <a:rPr kumimoji="0" lang="en-GB" sz="12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2</a:t>
                      </a: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H</a:t>
                      </a:r>
                      <a:r>
                        <a:rPr kumimoji="0" lang="en-GB" sz="12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5</a:t>
                      </a: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OH (85%)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r</a:t>
                      </a:r>
                      <a:r>
                        <a:rPr kumimoji="0" lang="en-GB" sz="12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H:C</a:t>
                      </a: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=2.82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r</a:t>
                      </a:r>
                      <a:r>
                        <a:rPr kumimoji="0" lang="en-GB" sz="12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O:C</a:t>
                      </a: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=0.43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ETBE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C</a:t>
                      </a:r>
                      <a:r>
                        <a:rPr kumimoji="0" lang="en-GB" sz="12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6</a:t>
                      </a: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H</a:t>
                      </a:r>
                      <a:r>
                        <a:rPr kumimoji="0" lang="en-GB" sz="12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14</a:t>
                      </a: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O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r</a:t>
                      </a:r>
                      <a:r>
                        <a:rPr kumimoji="0" lang="en-GB" sz="12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H:C</a:t>
                      </a: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=2.33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r</a:t>
                      </a:r>
                      <a:r>
                        <a:rPr kumimoji="0" lang="en-GB" sz="12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O:C</a:t>
                      </a: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=0.17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Methanol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CH</a:t>
                      </a:r>
                      <a:r>
                        <a:rPr kumimoji="0" lang="en-GB" sz="12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OH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r</a:t>
                      </a:r>
                      <a:r>
                        <a:rPr kumimoji="0" lang="en-GB" sz="12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H:C</a:t>
                      </a: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=4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r</a:t>
                      </a:r>
                      <a:r>
                        <a:rPr kumimoji="0" lang="en-GB" sz="12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O:C</a:t>
                      </a: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=1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MTBE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C</a:t>
                      </a:r>
                      <a:r>
                        <a:rPr kumimoji="0" lang="en-GB" sz="12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5</a:t>
                      </a: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H</a:t>
                      </a:r>
                      <a:r>
                        <a:rPr kumimoji="0" lang="en-GB" sz="12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12</a:t>
                      </a: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O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r</a:t>
                      </a:r>
                      <a:r>
                        <a:rPr kumimoji="0" lang="en-GB" sz="12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H:C</a:t>
                      </a: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=2.4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r</a:t>
                      </a:r>
                      <a:r>
                        <a:rPr kumimoji="0" lang="en-GB" sz="12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O:C</a:t>
                      </a: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=0.2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9400">
                <a:tc row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Natural Gas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CH</a:t>
                      </a:r>
                      <a:r>
                        <a:rPr kumimoji="0" lang="en-GB" sz="12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4</a:t>
                      </a: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 (95 %)- C</a:t>
                      </a:r>
                      <a:r>
                        <a:rPr kumimoji="0" lang="en-GB" sz="12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2</a:t>
                      </a: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H</a:t>
                      </a:r>
                      <a:r>
                        <a:rPr kumimoji="0" lang="en-GB" sz="12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6</a:t>
                      </a: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 (5 %)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r</a:t>
                      </a:r>
                      <a:r>
                        <a:rPr kumimoji="0" lang="en-GB" sz="12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H:C</a:t>
                      </a: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=3.90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r</a:t>
                      </a:r>
                      <a:r>
                        <a:rPr kumimoji="0" lang="en-GB" sz="12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O:C</a:t>
                      </a: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=0.0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7813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CH</a:t>
                      </a:r>
                      <a:r>
                        <a:rPr kumimoji="0" lang="en-GB" sz="12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4</a:t>
                      </a: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 (85 %)- C</a:t>
                      </a:r>
                      <a:r>
                        <a:rPr kumimoji="0" lang="en-GB" sz="12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2</a:t>
                      </a: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H</a:t>
                      </a:r>
                      <a:r>
                        <a:rPr kumimoji="0" lang="en-GB" sz="12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6</a:t>
                      </a: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 (15 %)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r</a:t>
                      </a:r>
                      <a:r>
                        <a:rPr kumimoji="0" lang="en-GB" sz="12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H:C</a:t>
                      </a: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=3.74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r</a:t>
                      </a:r>
                      <a:r>
                        <a:rPr kumimoji="0" lang="en-GB" sz="12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O:C</a:t>
                      </a: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=0.0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LPG Fuel A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C</a:t>
                      </a:r>
                      <a:r>
                        <a:rPr kumimoji="0" lang="en-GB" sz="12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3</a:t>
                      </a: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H</a:t>
                      </a:r>
                      <a:r>
                        <a:rPr kumimoji="0" lang="en-GB" sz="12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8</a:t>
                      </a: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 (50 %)-C</a:t>
                      </a:r>
                      <a:r>
                        <a:rPr kumimoji="0" lang="en-GB" sz="12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4</a:t>
                      </a: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H</a:t>
                      </a:r>
                      <a:r>
                        <a:rPr kumimoji="0" lang="en-GB" sz="12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10</a:t>
                      </a: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 (50 %)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r</a:t>
                      </a:r>
                      <a:r>
                        <a:rPr kumimoji="0" lang="en-GB" sz="12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H:C</a:t>
                      </a: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=2.57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r</a:t>
                      </a:r>
                      <a:r>
                        <a:rPr kumimoji="0" lang="en-GB" sz="12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O:C</a:t>
                      </a: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=0.0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LPG Fuel B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C</a:t>
                      </a:r>
                      <a:r>
                        <a:rPr kumimoji="0" lang="en-GB" sz="12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3</a:t>
                      </a: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H</a:t>
                      </a:r>
                      <a:r>
                        <a:rPr kumimoji="0" lang="en-GB" sz="12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8</a:t>
                      </a: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 (85 %)-C</a:t>
                      </a:r>
                      <a:r>
                        <a:rPr kumimoji="0" lang="en-GB" sz="12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4</a:t>
                      </a: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H</a:t>
                      </a:r>
                      <a:r>
                        <a:rPr kumimoji="0" lang="en-GB" sz="12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10</a:t>
                      </a: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 (15 %)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r</a:t>
                      </a:r>
                      <a:r>
                        <a:rPr kumimoji="0" lang="en-GB" sz="12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H:C</a:t>
                      </a: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=2.63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r</a:t>
                      </a:r>
                      <a:r>
                        <a:rPr kumimoji="0" lang="en-GB" sz="12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O:C</a:t>
                      </a: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Tahoma" pitchFamily="34" charset="0"/>
                        </a:rPr>
                        <a:t>=0.0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dirty="0"/>
              <a:t>COPERT 4 Training </a:t>
            </a:r>
            <a:r>
              <a:rPr lang="en-GB" dirty="0" smtClean="0"/>
              <a:t>(6. </a:t>
            </a:r>
            <a:r>
              <a:rPr lang="en-GB" dirty="0"/>
              <a:t>GHG)</a:t>
            </a:r>
          </a:p>
        </p:txBody>
      </p:sp>
      <p:sp>
        <p:nvSpPr>
          <p:cNvPr id="123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D19DA30-E122-4F78-B0FD-41412B982624}" type="slidenum">
              <a:rPr lang="en-GB"/>
              <a:pPr/>
              <a:t>13</a:t>
            </a:fld>
            <a:endParaRPr lang="en-GB"/>
          </a:p>
        </p:txBody>
      </p:sp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Lube Oil Consumption</a:t>
            </a:r>
          </a:p>
        </p:txBody>
      </p:sp>
      <p:graphicFrame>
        <p:nvGraphicFramePr>
          <p:cNvPr id="127101" name="Group 125"/>
          <p:cNvGraphicFramePr>
            <a:graphicFrameLocks noGrp="1"/>
          </p:cNvGraphicFramePr>
          <p:nvPr>
            <p:ph idx="1"/>
          </p:nvPr>
        </p:nvGraphicFramePr>
        <p:xfrm>
          <a:off x="755650" y="1568450"/>
          <a:ext cx="8388350" cy="4922650"/>
        </p:xfrm>
        <a:graphic>
          <a:graphicData uri="http://schemas.openxmlformats.org/drawingml/2006/table">
            <a:tbl>
              <a:tblPr/>
              <a:tblGrid>
                <a:gridCol w="1598613"/>
                <a:gridCol w="2457450"/>
                <a:gridCol w="1014412"/>
                <a:gridCol w="1382713"/>
                <a:gridCol w="885825"/>
                <a:gridCol w="1049337"/>
              </a:tblGrid>
              <a:tr h="249238">
                <a:tc row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Category</a:t>
                      </a:r>
                      <a:endParaRPr kumimoji="0" lang="en-GB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Fuel/engine category</a:t>
                      </a:r>
                      <a:endParaRPr kumimoji="0" lang="en-GB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Age</a:t>
                      </a:r>
                      <a:endParaRPr kumimoji="0" lang="en-GB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kg/10.000 km</a:t>
                      </a:r>
                      <a:endParaRPr kumimoji="0" lang="en-GB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187325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Mean</a:t>
                      </a:r>
                      <a:endParaRPr kumimoji="0" lang="en-GB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Min</a:t>
                      </a:r>
                      <a:endParaRPr kumimoji="0" lang="en-GB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Max</a:t>
                      </a:r>
                      <a:endParaRPr kumimoji="0" lang="en-GB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PC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Gasoline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Old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1.45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0.85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2.13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923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 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Gasoline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New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1.28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0.85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1.70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923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 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Diesel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Old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1.49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0.85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2.13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923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 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Diesel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New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1.28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0.43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2.13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923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LDV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Gasoline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Old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1.45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0.85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2.13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 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Gasoline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New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1.28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0.85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1.70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923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 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Diesel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Old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1.49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0.85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2.13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923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 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Diesel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New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1.28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0.43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2.13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671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Urban Buses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Diesel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Old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8.50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671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 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Diesel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New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0.85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923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Coaches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Diesel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Old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1.91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1.70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2.13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923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 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Diesel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New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1.70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1.28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2.13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671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HDV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Diesel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Any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1.56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923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Mopeds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2-stroke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Old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10.20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6.80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13.60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923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 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2-stroke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New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6.80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5.10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8.50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671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Motorcycles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4-stroke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Any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0.43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0.85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" marR="18000" marT="18000" marB="18000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dirty="0"/>
              <a:t>COPERT 4 Training </a:t>
            </a:r>
            <a:r>
              <a:rPr lang="en-GB" dirty="0" smtClean="0"/>
              <a:t>(6. </a:t>
            </a:r>
            <a:r>
              <a:rPr lang="en-GB" dirty="0"/>
              <a:t>GHG)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1B1D38F-7E7E-41FF-9CF4-886340DAE7A2}" type="slidenum">
              <a:rPr lang="en-GB"/>
              <a:pPr/>
              <a:t>14</a:t>
            </a:fld>
            <a:endParaRPr lang="en-GB"/>
          </a:p>
        </p:txBody>
      </p:sp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Lube Oil Impact</a:t>
            </a:r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4168775"/>
            <a:ext cx="8202613" cy="1698625"/>
          </a:xfrm>
        </p:spPr>
        <p:txBody>
          <a:bodyPr/>
          <a:lstStyle/>
          <a:p>
            <a:r>
              <a:rPr lang="en-US" sz="2800"/>
              <a:t>Total contribution 0.2-0.3% for developed countries</a:t>
            </a:r>
          </a:p>
          <a:p>
            <a:r>
              <a:rPr lang="en-US" sz="2800"/>
              <a:t>Contribution potentially more important for developing countries</a:t>
            </a:r>
          </a:p>
        </p:txBody>
      </p:sp>
      <p:pic>
        <p:nvPicPr>
          <p:cNvPr id="12800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5175" y="1557338"/>
            <a:ext cx="7791450" cy="220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dirty="0"/>
              <a:t>COPERT 4 Training </a:t>
            </a:r>
            <a:r>
              <a:rPr lang="en-GB" dirty="0" smtClean="0"/>
              <a:t>(6. </a:t>
            </a:r>
            <a:r>
              <a:rPr lang="en-GB" dirty="0"/>
              <a:t>GHG)</a:t>
            </a: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0224103-585A-4E0B-99E4-63AB6A807D40}" type="slidenum">
              <a:rPr lang="en-GB"/>
              <a:pPr/>
              <a:t>15</a:t>
            </a:fld>
            <a:endParaRPr lang="en-GB"/>
          </a:p>
        </p:txBody>
      </p:sp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</a:t>
            </a:r>
            <a:r>
              <a:rPr lang="en-US" baseline="-25000"/>
              <a:t>2</a:t>
            </a:r>
            <a:r>
              <a:rPr lang="en-US"/>
              <a:t> from Urea Consumption</a:t>
            </a:r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2670175"/>
            <a:ext cx="7772400" cy="3197225"/>
          </a:xfrm>
        </p:spPr>
        <p:txBody>
          <a:bodyPr/>
          <a:lstStyle/>
          <a:p>
            <a:r>
              <a:rPr lang="en-GB" sz="2000"/>
              <a:t>DIN 70070:</a:t>
            </a:r>
          </a:p>
          <a:p>
            <a:pPr lvl="1"/>
            <a:r>
              <a:rPr lang="en-GB" sz="2000"/>
              <a:t>specifies that urea should be in aqueous solution at a content of 32.5% wt (±0.7%) and a density of 1.09 g/cm3.</a:t>
            </a:r>
          </a:p>
          <a:p>
            <a:pPr lvl="1"/>
            <a:r>
              <a:rPr lang="en-GB" sz="2000"/>
              <a:t>If total commercial urea solution sales are known (UC in litres), then total ultimate CO2 emissions (in kg) are: </a:t>
            </a:r>
          </a:p>
          <a:p>
            <a:pPr lvl="1"/>
            <a:endParaRPr lang="en-GB" sz="2000"/>
          </a:p>
          <a:p>
            <a:pPr lvl="1"/>
            <a:endParaRPr lang="en-GB" sz="2000"/>
          </a:p>
          <a:p>
            <a:pPr lvl="1"/>
            <a:endParaRPr lang="en-GB" sz="2000"/>
          </a:p>
          <a:p>
            <a:pPr lvl="1"/>
            <a:r>
              <a:rPr lang="en-GB" sz="2000"/>
              <a:t>If total urea is not known, this can be assumed 5-6% @ Euro V and 3-4% @ Euro VI of fuel consumption</a:t>
            </a:r>
            <a:endParaRPr lang="en-US" sz="2000"/>
          </a:p>
        </p:txBody>
      </p:sp>
      <p:sp>
        <p:nvSpPr>
          <p:cNvPr id="129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l-GR"/>
          </a:p>
        </p:txBody>
      </p:sp>
      <p:graphicFrame>
        <p:nvGraphicFramePr>
          <p:cNvPr id="129029" name="Object 5"/>
          <p:cNvGraphicFramePr>
            <a:graphicFrameLocks noChangeAspect="1"/>
          </p:cNvGraphicFramePr>
          <p:nvPr/>
        </p:nvGraphicFramePr>
        <p:xfrm>
          <a:off x="1943100" y="1989138"/>
          <a:ext cx="5256213" cy="534987"/>
        </p:xfrm>
        <a:graphic>
          <a:graphicData uri="http://schemas.openxmlformats.org/presentationml/2006/ole">
            <p:oleObj spid="_x0000_s129029" name="Equation" r:id="rId3" imgW="2247900" imgH="228600" progId="Equation.3">
              <p:embed/>
            </p:oleObj>
          </a:graphicData>
        </a:graphic>
      </p:graphicFrame>
      <p:sp>
        <p:nvSpPr>
          <p:cNvPr id="129030" name="Rectangle 6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l-GR"/>
          </a:p>
        </p:txBody>
      </p:sp>
      <p:graphicFrame>
        <p:nvGraphicFramePr>
          <p:cNvPr id="129031" name="Object 7"/>
          <p:cNvGraphicFramePr>
            <a:graphicFrameLocks noChangeAspect="1"/>
          </p:cNvGraphicFramePr>
          <p:nvPr/>
        </p:nvGraphicFramePr>
        <p:xfrm>
          <a:off x="2878138" y="4652963"/>
          <a:ext cx="3387725" cy="565150"/>
        </p:xfrm>
        <a:graphic>
          <a:graphicData uri="http://schemas.openxmlformats.org/presentationml/2006/ole">
            <p:oleObj spid="_x0000_s129031" name="Equation" r:id="rId4" imgW="137160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dirty="0"/>
              <a:t>COPERT 4 Training </a:t>
            </a:r>
            <a:r>
              <a:rPr lang="en-GB" dirty="0" smtClean="0"/>
              <a:t>(6. </a:t>
            </a:r>
            <a:r>
              <a:rPr lang="en-GB" dirty="0"/>
              <a:t>GHG)</a:t>
            </a: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0429328-7CAE-40E5-BAB4-4623EA721B8D}" type="slidenum">
              <a:rPr lang="en-GB"/>
              <a:pPr/>
              <a:t>16</a:t>
            </a:fld>
            <a:endParaRPr lang="en-GB"/>
          </a:p>
        </p:txBody>
      </p:sp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SCR Urea impact on CO2</a:t>
            </a:r>
          </a:p>
        </p:txBody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5734050"/>
            <a:ext cx="7942263" cy="7921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1600"/>
              <a:t>All diesel vehicles assumed Euro 6/VI in 2020, require SCR agent ~ 6% of FC </a:t>
            </a:r>
          </a:p>
          <a:p>
            <a:pPr>
              <a:lnSpc>
                <a:spcPct val="90000"/>
              </a:lnSpc>
            </a:pPr>
            <a:r>
              <a:rPr lang="en-US" sz="1600"/>
              <a:t>CO</a:t>
            </a:r>
            <a:r>
              <a:rPr lang="en-US" sz="1600" baseline="-25000"/>
              <a:t>2</a:t>
            </a:r>
            <a:r>
              <a:rPr lang="en-US" sz="1600"/>
              <a:t> and consumption taken from PRIMES 2009 baseline</a:t>
            </a:r>
          </a:p>
        </p:txBody>
      </p:sp>
      <p:pic>
        <p:nvPicPr>
          <p:cNvPr id="13005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650" y="1552575"/>
            <a:ext cx="7793038" cy="3676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0053" name="Rectangle 5"/>
          <p:cNvSpPr>
            <a:spLocks noChangeArrowheads="1"/>
          </p:cNvSpPr>
          <p:nvPr/>
        </p:nvSpPr>
        <p:spPr bwMode="auto">
          <a:xfrm>
            <a:off x="755650" y="5373688"/>
            <a:ext cx="65532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1600" b="1">
                <a:latin typeface="Arial" pitchFamily="34" charset="0"/>
              </a:rPr>
              <a:t>Notes: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Export to CRF</a:t>
            </a:r>
          </a:p>
        </p:txBody>
      </p:sp>
      <p:sp>
        <p:nvSpPr>
          <p:cNvPr id="131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dirty="0"/>
              <a:t>COPERT 4 Training </a:t>
            </a:r>
            <a:r>
              <a:rPr lang="en-GB" dirty="0" smtClean="0"/>
              <a:t>(6. </a:t>
            </a:r>
            <a:r>
              <a:rPr lang="en-GB" dirty="0"/>
              <a:t>GHG)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93F680C-512C-4FC8-9136-2EFB06121319}" type="slidenum">
              <a:rPr lang="en-GB"/>
              <a:pPr/>
              <a:t>18</a:t>
            </a:fld>
            <a:endParaRPr lang="en-GB"/>
          </a:p>
        </p:txBody>
      </p:sp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Automatic XML-file creation</a:t>
            </a:r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676400"/>
            <a:ext cx="8202613" cy="4191000"/>
          </a:xfrm>
        </p:spPr>
        <p:txBody>
          <a:bodyPr/>
          <a:lstStyle/>
          <a:p>
            <a:pPr>
              <a:spcAft>
                <a:spcPct val="20000"/>
              </a:spcAft>
            </a:pPr>
            <a:r>
              <a:rPr lang="en-US" sz="2400"/>
              <a:t>Automated procedure to export all years to CRF</a:t>
            </a:r>
          </a:p>
          <a:p>
            <a:pPr>
              <a:spcAft>
                <a:spcPct val="20000"/>
              </a:spcAft>
            </a:pPr>
            <a:r>
              <a:rPr lang="en-US" sz="2400"/>
              <a:t>CO</a:t>
            </a:r>
            <a:r>
              <a:rPr lang="en-US" sz="2400" baseline="-25000"/>
              <a:t>2</a:t>
            </a:r>
            <a:r>
              <a:rPr lang="en-US" sz="2400"/>
              <a:t> exported only on the basis of fossil fuel consumption</a:t>
            </a:r>
          </a:p>
          <a:p>
            <a:pPr>
              <a:spcAft>
                <a:spcPct val="20000"/>
              </a:spcAft>
            </a:pPr>
            <a:r>
              <a:rPr lang="en-US" sz="2400"/>
              <a:t>Biodiesel/Bioethanol CO</a:t>
            </a:r>
            <a:r>
              <a:rPr lang="en-US" sz="2400" baseline="-25000"/>
              <a:t>2</a:t>
            </a:r>
            <a:r>
              <a:rPr lang="en-US" sz="2400"/>
              <a:t> is set to 0</a:t>
            </a:r>
          </a:p>
          <a:p>
            <a:pPr>
              <a:spcAft>
                <a:spcPct val="20000"/>
              </a:spcAft>
            </a:pPr>
            <a:r>
              <a:rPr lang="en-US" sz="2400"/>
              <a:t>CH</a:t>
            </a:r>
            <a:r>
              <a:rPr lang="en-US" sz="2400" baseline="-25000"/>
              <a:t>4</a:t>
            </a:r>
            <a:r>
              <a:rPr lang="en-US" sz="2400"/>
              <a:t> and N</a:t>
            </a:r>
            <a:r>
              <a:rPr lang="en-US" sz="2400" baseline="-25000"/>
              <a:t>2</a:t>
            </a:r>
            <a:r>
              <a:rPr lang="en-US" sz="2400"/>
              <a:t>O exports are proportional to fuel consumption, example:</a:t>
            </a:r>
          </a:p>
          <a:p>
            <a:pPr>
              <a:spcAft>
                <a:spcPct val="20000"/>
              </a:spcAft>
            </a:pPr>
            <a:endParaRPr lang="en-US" sz="2400"/>
          </a:p>
          <a:p>
            <a:pPr>
              <a:spcAft>
                <a:spcPct val="20000"/>
              </a:spcAft>
            </a:pPr>
            <a:r>
              <a:rPr lang="en-US" sz="2400"/>
              <a:t>CH</a:t>
            </a:r>
            <a:r>
              <a:rPr lang="en-US" sz="2400" baseline="-25000"/>
              <a:t>4,XML,BIO,DIESEL</a:t>
            </a:r>
            <a:r>
              <a:rPr lang="en-US" sz="2400"/>
              <a:t> = CH</a:t>
            </a:r>
            <a:r>
              <a:rPr lang="en-US" sz="2400" baseline="-25000"/>
              <a:t>4,COPERT</a:t>
            </a:r>
            <a:r>
              <a:rPr lang="en-US" sz="2400"/>
              <a:t> </a:t>
            </a:r>
            <a:r>
              <a:rPr lang="en-US" sz="2400">
                <a:cs typeface="Tahoma" pitchFamily="34" charset="0"/>
              </a:rPr>
              <a:t>×</a:t>
            </a:r>
            <a:r>
              <a:rPr lang="en-US" sz="2400"/>
              <a:t> FC</a:t>
            </a:r>
            <a:r>
              <a:rPr lang="en-US" sz="2400" baseline="-25000"/>
              <a:t>BIO,DIESEL</a:t>
            </a:r>
            <a:r>
              <a:rPr lang="en-US" sz="2400"/>
              <a:t> / FC</a:t>
            </a:r>
            <a:r>
              <a:rPr lang="en-US" sz="2400" baseline="-25000"/>
              <a:t>TOT,DIESEL</a:t>
            </a:r>
          </a:p>
          <a:p>
            <a:pPr>
              <a:spcAft>
                <a:spcPct val="20000"/>
              </a:spcAft>
            </a:pPr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dirty="0"/>
              <a:t>COPERT 4 Training </a:t>
            </a:r>
            <a:r>
              <a:rPr lang="en-GB" dirty="0" smtClean="0"/>
              <a:t>(6. </a:t>
            </a:r>
            <a:r>
              <a:rPr lang="en-GB" dirty="0"/>
              <a:t>GHG)</a:t>
            </a:r>
          </a:p>
        </p:txBody>
      </p:sp>
      <p:sp>
        <p:nvSpPr>
          <p:cNvPr id="29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951A612-2969-41B7-A811-344AC3FF1B00}" type="slidenum">
              <a:rPr lang="en-GB"/>
              <a:pPr/>
              <a:t>2</a:t>
            </a:fld>
            <a:endParaRPr lang="en-GB"/>
          </a:p>
        </p:txBody>
      </p:sp>
      <p:sp>
        <p:nvSpPr>
          <p:cNvPr id="110594" name="Rectangle 2"/>
          <p:cNvSpPr>
            <a:spLocks noChangeArrowheads="1"/>
          </p:cNvSpPr>
          <p:nvPr/>
        </p:nvSpPr>
        <p:spPr bwMode="auto">
          <a:xfrm>
            <a:off x="1044575" y="1628775"/>
            <a:ext cx="2232025" cy="1584325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>
              <a:latin typeface="Arial" pitchFamily="34" charset="0"/>
            </a:endParaRPr>
          </a:p>
          <a:p>
            <a:pPr algn="ctr"/>
            <a:endParaRPr lang="en-US" sz="1800">
              <a:latin typeface="Arial" pitchFamily="34" charset="0"/>
            </a:endParaRPr>
          </a:p>
          <a:p>
            <a:pPr algn="ctr"/>
            <a:endParaRPr lang="en-US" sz="1800">
              <a:latin typeface="Arial" pitchFamily="34" charset="0"/>
            </a:endParaRPr>
          </a:p>
          <a:p>
            <a:pPr algn="ctr"/>
            <a:endParaRPr lang="en-US" sz="1800">
              <a:latin typeface="Arial" pitchFamily="34" charset="0"/>
            </a:endParaRPr>
          </a:p>
          <a:p>
            <a:pPr algn="ctr"/>
            <a:r>
              <a:rPr lang="en-US" sz="1800" b="1">
                <a:latin typeface="Arial" pitchFamily="34" charset="0"/>
              </a:rPr>
              <a:t>Fuel Sold (t)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Methodology: </a:t>
            </a:r>
            <a:r>
              <a:rPr lang="en-US" dirty="0" smtClean="0"/>
              <a:t>Algorithm (Diesel)</a:t>
            </a:r>
            <a:endParaRPr lang="en-US" dirty="0"/>
          </a:p>
        </p:txBody>
      </p:sp>
      <p:sp>
        <p:nvSpPr>
          <p:cNvPr id="110596" name="Rectangle 4"/>
          <p:cNvSpPr>
            <a:spLocks noChangeArrowheads="1"/>
          </p:cNvSpPr>
          <p:nvPr/>
        </p:nvSpPr>
        <p:spPr bwMode="auto">
          <a:xfrm>
            <a:off x="1331913" y="1700213"/>
            <a:ext cx="1871662" cy="647700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solidFill>
                  <a:schemeClr val="bg1"/>
                </a:solidFill>
                <a:latin typeface="Arial" pitchFamily="34" charset="0"/>
              </a:rPr>
              <a:t>Fossil Diesel</a:t>
            </a:r>
          </a:p>
        </p:txBody>
      </p:sp>
      <p:sp>
        <p:nvSpPr>
          <p:cNvPr id="110597" name="Rectangle 5"/>
          <p:cNvSpPr>
            <a:spLocks noChangeArrowheads="1"/>
          </p:cNvSpPr>
          <p:nvPr/>
        </p:nvSpPr>
        <p:spPr bwMode="auto">
          <a:xfrm>
            <a:off x="1331913" y="2347913"/>
            <a:ext cx="1871662" cy="360362"/>
          </a:xfrm>
          <a:prstGeom prst="rect">
            <a:avLst/>
          </a:prstGeom>
          <a:solidFill>
            <a:srgbClr val="008000"/>
          </a:solidFill>
          <a:ln w="9525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solidFill>
                  <a:srgbClr val="000000"/>
                </a:solidFill>
                <a:latin typeface="Arial" pitchFamily="34" charset="0"/>
              </a:rPr>
              <a:t>Biodiesel</a:t>
            </a:r>
          </a:p>
        </p:txBody>
      </p:sp>
      <p:sp>
        <p:nvSpPr>
          <p:cNvPr id="110598" name="Rectangle 6"/>
          <p:cNvSpPr>
            <a:spLocks noChangeArrowheads="1"/>
          </p:cNvSpPr>
          <p:nvPr/>
        </p:nvSpPr>
        <p:spPr bwMode="auto">
          <a:xfrm>
            <a:off x="6011863" y="1700213"/>
            <a:ext cx="2232025" cy="1584325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>
              <a:latin typeface="Arial" pitchFamily="34" charset="0"/>
            </a:endParaRPr>
          </a:p>
          <a:p>
            <a:pPr algn="ctr"/>
            <a:endParaRPr lang="en-US" sz="1800">
              <a:latin typeface="Arial" pitchFamily="34" charset="0"/>
            </a:endParaRPr>
          </a:p>
          <a:p>
            <a:pPr algn="ctr"/>
            <a:endParaRPr lang="en-US" sz="1800">
              <a:latin typeface="Arial" pitchFamily="34" charset="0"/>
            </a:endParaRPr>
          </a:p>
          <a:p>
            <a:pPr algn="ctr"/>
            <a:endParaRPr lang="en-US" sz="1800">
              <a:latin typeface="Arial" pitchFamily="34" charset="0"/>
            </a:endParaRPr>
          </a:p>
          <a:p>
            <a:pPr algn="ctr"/>
            <a:r>
              <a:rPr lang="en-US" sz="1800" b="1">
                <a:latin typeface="Arial" pitchFamily="34" charset="0"/>
              </a:rPr>
              <a:t>VKT Travelled</a:t>
            </a:r>
          </a:p>
        </p:txBody>
      </p:sp>
      <p:sp>
        <p:nvSpPr>
          <p:cNvPr id="110599" name="Rectangle 7"/>
          <p:cNvSpPr>
            <a:spLocks noChangeArrowheads="1"/>
          </p:cNvSpPr>
          <p:nvPr/>
        </p:nvSpPr>
        <p:spPr bwMode="auto">
          <a:xfrm>
            <a:off x="6083300" y="1771650"/>
            <a:ext cx="1871663" cy="647700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solidFill>
                  <a:schemeClr val="bg1"/>
                </a:solidFill>
                <a:latin typeface="Arial" pitchFamily="34" charset="0"/>
              </a:rPr>
              <a:t>Diesel Vehicles</a:t>
            </a:r>
          </a:p>
        </p:txBody>
      </p:sp>
      <p:sp>
        <p:nvSpPr>
          <p:cNvPr id="110600" name="Rectangle 8"/>
          <p:cNvSpPr>
            <a:spLocks noChangeArrowheads="1"/>
          </p:cNvSpPr>
          <p:nvPr/>
        </p:nvSpPr>
        <p:spPr bwMode="auto">
          <a:xfrm>
            <a:off x="6083300" y="2419350"/>
            <a:ext cx="1871663" cy="360363"/>
          </a:xfrm>
          <a:prstGeom prst="rect">
            <a:avLst/>
          </a:prstGeom>
          <a:solidFill>
            <a:schemeClr val="folHlink"/>
          </a:solidFill>
          <a:ln w="9525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solidFill>
                  <a:srgbClr val="000000"/>
                </a:solidFill>
                <a:latin typeface="Arial" pitchFamily="34" charset="0"/>
              </a:rPr>
              <a:t>B30 Busses</a:t>
            </a:r>
          </a:p>
        </p:txBody>
      </p:sp>
      <p:sp>
        <p:nvSpPr>
          <p:cNvPr id="110601" name="AutoShape 9"/>
          <p:cNvSpPr>
            <a:spLocks noChangeArrowheads="1"/>
          </p:cNvSpPr>
          <p:nvPr/>
        </p:nvSpPr>
        <p:spPr bwMode="auto">
          <a:xfrm>
            <a:off x="3994150" y="3068638"/>
            <a:ext cx="1439863" cy="1512887"/>
          </a:xfrm>
          <a:prstGeom prst="diamond">
            <a:avLst/>
          </a:prstGeom>
          <a:solidFill>
            <a:srgbClr val="00817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solidFill>
                  <a:schemeClr val="bg1"/>
                </a:solidFill>
                <a:latin typeface="Arial" pitchFamily="34" charset="0"/>
              </a:rPr>
              <a:t>Equal fuel</a:t>
            </a:r>
            <a:br>
              <a:rPr lang="en-US" sz="1800">
                <a:solidFill>
                  <a:schemeClr val="bg1"/>
                </a:solidFill>
                <a:latin typeface="Arial" pitchFamily="34" charset="0"/>
              </a:rPr>
            </a:br>
            <a:r>
              <a:rPr lang="en-US" sz="1800">
                <a:solidFill>
                  <a:schemeClr val="bg1"/>
                </a:solidFill>
                <a:latin typeface="Arial" pitchFamily="34" charset="0"/>
              </a:rPr>
              <a:t>mass?</a:t>
            </a:r>
          </a:p>
        </p:txBody>
      </p:sp>
      <p:sp>
        <p:nvSpPr>
          <p:cNvPr id="110602" name="Rectangle 10"/>
          <p:cNvSpPr>
            <a:spLocks noChangeArrowheads="1"/>
          </p:cNvSpPr>
          <p:nvPr/>
        </p:nvSpPr>
        <p:spPr bwMode="auto">
          <a:xfrm>
            <a:off x="4354513" y="2132013"/>
            <a:ext cx="720725" cy="7191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Arial" pitchFamily="34" charset="0"/>
              </a:rPr>
              <a:t>Adjust</a:t>
            </a:r>
            <a:br>
              <a:rPr lang="en-US" sz="1800">
                <a:latin typeface="Arial" pitchFamily="34" charset="0"/>
              </a:rPr>
            </a:br>
            <a:r>
              <a:rPr lang="en-US" sz="1800">
                <a:latin typeface="Arial" pitchFamily="34" charset="0"/>
              </a:rPr>
              <a:t>VKT</a:t>
            </a:r>
          </a:p>
        </p:txBody>
      </p:sp>
      <p:sp>
        <p:nvSpPr>
          <p:cNvPr id="110603" name="Rectangle 11"/>
          <p:cNvSpPr>
            <a:spLocks noChangeArrowheads="1"/>
          </p:cNvSpPr>
          <p:nvPr/>
        </p:nvSpPr>
        <p:spPr bwMode="auto">
          <a:xfrm>
            <a:off x="1258888" y="3643313"/>
            <a:ext cx="1871662" cy="863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Arial" pitchFamily="34" charset="0"/>
              </a:rPr>
              <a:t>R</a:t>
            </a:r>
            <a:r>
              <a:rPr lang="en-US" sz="1800" baseline="-25000">
                <a:latin typeface="Arial" pitchFamily="34" charset="0"/>
              </a:rPr>
              <a:t>H:C,fossil</a:t>
            </a:r>
          </a:p>
          <a:p>
            <a:pPr algn="ctr"/>
            <a:r>
              <a:rPr lang="en-US" sz="1800">
                <a:latin typeface="Arial" pitchFamily="34" charset="0"/>
              </a:rPr>
              <a:t>R</a:t>
            </a:r>
            <a:r>
              <a:rPr lang="en-US" sz="1800" baseline="-25000">
                <a:latin typeface="Arial" pitchFamily="34" charset="0"/>
              </a:rPr>
              <a:t>O:C,fossil</a:t>
            </a:r>
          </a:p>
        </p:txBody>
      </p:sp>
      <p:cxnSp>
        <p:nvCxnSpPr>
          <p:cNvPr id="110604" name="AutoShape 12"/>
          <p:cNvCxnSpPr>
            <a:cxnSpLocks noChangeShapeType="1"/>
            <a:stCxn id="110596" idx="1"/>
            <a:endCxn id="110603" idx="1"/>
          </p:cNvCxnSpPr>
          <p:nvPr/>
        </p:nvCxnSpPr>
        <p:spPr bwMode="auto">
          <a:xfrm rot="10800000" flipV="1">
            <a:off x="1258888" y="2024063"/>
            <a:ext cx="73025" cy="2051050"/>
          </a:xfrm>
          <a:prstGeom prst="bentConnector3">
            <a:avLst>
              <a:gd name="adj1" fmla="val 260866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10605" name="AutoShape 13"/>
          <p:cNvCxnSpPr>
            <a:cxnSpLocks noChangeShapeType="1"/>
            <a:stCxn id="110594" idx="3"/>
            <a:endCxn id="110601" idx="1"/>
          </p:cNvCxnSpPr>
          <p:nvPr/>
        </p:nvCxnSpPr>
        <p:spPr bwMode="auto">
          <a:xfrm>
            <a:off x="3276600" y="2420938"/>
            <a:ext cx="717550" cy="1404937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110606" name="Rectangle 14"/>
          <p:cNvSpPr>
            <a:spLocks noChangeArrowheads="1"/>
          </p:cNvSpPr>
          <p:nvPr/>
        </p:nvSpPr>
        <p:spPr bwMode="auto">
          <a:xfrm>
            <a:off x="6154738" y="3500438"/>
            <a:ext cx="1944687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Arial" pitchFamily="34" charset="0"/>
              </a:rPr>
              <a:t>Fuel Cons.</a:t>
            </a:r>
            <a:br>
              <a:rPr lang="en-US" sz="1800">
                <a:latin typeface="Arial" pitchFamily="34" charset="0"/>
              </a:rPr>
            </a:br>
            <a:r>
              <a:rPr lang="en-US" sz="1800">
                <a:latin typeface="Arial" pitchFamily="34" charset="0"/>
              </a:rPr>
              <a:t>Factors (g/vkm)</a:t>
            </a:r>
          </a:p>
        </p:txBody>
      </p:sp>
      <p:cxnSp>
        <p:nvCxnSpPr>
          <p:cNvPr id="110607" name="AutoShape 15"/>
          <p:cNvCxnSpPr>
            <a:cxnSpLocks noChangeShapeType="1"/>
            <a:stCxn id="110598" idx="3"/>
            <a:endCxn id="110606" idx="3"/>
          </p:cNvCxnSpPr>
          <p:nvPr/>
        </p:nvCxnSpPr>
        <p:spPr bwMode="auto">
          <a:xfrm flipH="1">
            <a:off x="8099425" y="2492375"/>
            <a:ext cx="144463" cy="1331913"/>
          </a:xfrm>
          <a:prstGeom prst="bentConnector3">
            <a:avLst>
              <a:gd name="adj1" fmla="val -158241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10608" name="AutoShape 16"/>
          <p:cNvCxnSpPr>
            <a:cxnSpLocks noChangeShapeType="1"/>
            <a:stCxn id="110606" idx="1"/>
            <a:endCxn id="110601" idx="3"/>
          </p:cNvCxnSpPr>
          <p:nvPr/>
        </p:nvCxnSpPr>
        <p:spPr bwMode="auto">
          <a:xfrm rot="10800000" flipV="1">
            <a:off x="5434013" y="3824288"/>
            <a:ext cx="720725" cy="1587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10609" name="AutoShape 17"/>
          <p:cNvCxnSpPr>
            <a:cxnSpLocks noChangeShapeType="1"/>
            <a:stCxn id="110601" idx="0"/>
            <a:endCxn id="110602" idx="2"/>
          </p:cNvCxnSpPr>
          <p:nvPr/>
        </p:nvCxnSpPr>
        <p:spPr bwMode="auto">
          <a:xfrm flipV="1">
            <a:off x="4714875" y="2851150"/>
            <a:ext cx="0" cy="2174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10610" name="Rectangle 18"/>
          <p:cNvSpPr>
            <a:spLocks noChangeArrowheads="1"/>
          </p:cNvSpPr>
          <p:nvPr/>
        </p:nvSpPr>
        <p:spPr bwMode="auto">
          <a:xfrm>
            <a:off x="1258888" y="5229225"/>
            <a:ext cx="1871662" cy="792163"/>
          </a:xfrm>
          <a:prstGeom prst="rect">
            <a:avLst/>
          </a:prstGeom>
          <a:gradFill rotWithShape="1">
            <a:gsLst>
              <a:gs pos="0">
                <a:schemeClr val="bg1">
                  <a:gamma/>
                  <a:shade val="46275"/>
                  <a:invGamma/>
                </a:schemeClr>
              </a:gs>
              <a:gs pos="50000">
                <a:schemeClr val="bg1"/>
              </a:gs>
              <a:gs pos="100000">
                <a:schemeClr val="bg1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45000"/>
              </a:lnSpc>
            </a:pPr>
            <a:r>
              <a:rPr lang="en-US" sz="1800" b="1">
                <a:latin typeface="Arial" pitchFamily="34" charset="0"/>
              </a:rPr>
              <a:t>CO</a:t>
            </a:r>
            <a:r>
              <a:rPr lang="en-US" sz="1800" b="1" baseline="-25000">
                <a:latin typeface="Arial" pitchFamily="34" charset="0"/>
              </a:rPr>
              <a:t>2, fossil</a:t>
            </a:r>
          </a:p>
        </p:txBody>
      </p:sp>
      <p:sp>
        <p:nvSpPr>
          <p:cNvPr id="110611" name="Rectangle 19"/>
          <p:cNvSpPr>
            <a:spLocks noChangeArrowheads="1"/>
          </p:cNvSpPr>
          <p:nvPr/>
        </p:nvSpPr>
        <p:spPr bwMode="auto">
          <a:xfrm>
            <a:off x="6156325" y="4437063"/>
            <a:ext cx="1871663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Arial" pitchFamily="34" charset="0"/>
              </a:rPr>
              <a:t>CH</a:t>
            </a:r>
            <a:r>
              <a:rPr lang="en-US" sz="1800" baseline="-25000">
                <a:latin typeface="Arial" pitchFamily="34" charset="0"/>
              </a:rPr>
              <a:t>4</a:t>
            </a:r>
            <a:r>
              <a:rPr lang="en-US" sz="1800">
                <a:latin typeface="Arial" pitchFamily="34" charset="0"/>
              </a:rPr>
              <a:t>, N</a:t>
            </a:r>
            <a:r>
              <a:rPr lang="en-US" sz="1800" baseline="-25000">
                <a:latin typeface="Arial" pitchFamily="34" charset="0"/>
              </a:rPr>
              <a:t>2</a:t>
            </a:r>
            <a:r>
              <a:rPr lang="en-US" sz="1800">
                <a:latin typeface="Arial" pitchFamily="34" charset="0"/>
              </a:rPr>
              <a:t>O EFs</a:t>
            </a:r>
            <a:br>
              <a:rPr lang="en-US" sz="1800">
                <a:latin typeface="Arial" pitchFamily="34" charset="0"/>
              </a:rPr>
            </a:br>
            <a:r>
              <a:rPr lang="en-US" sz="1800">
                <a:latin typeface="Arial" pitchFamily="34" charset="0"/>
              </a:rPr>
              <a:t>(Tier 3)</a:t>
            </a:r>
          </a:p>
        </p:txBody>
      </p:sp>
      <p:cxnSp>
        <p:nvCxnSpPr>
          <p:cNvPr id="110612" name="AutoShape 20"/>
          <p:cNvCxnSpPr>
            <a:cxnSpLocks noChangeShapeType="1"/>
            <a:stCxn id="110601" idx="2"/>
            <a:endCxn id="110611" idx="1"/>
          </p:cNvCxnSpPr>
          <p:nvPr/>
        </p:nvCxnSpPr>
        <p:spPr bwMode="auto">
          <a:xfrm rot="16200000" flipH="1">
            <a:off x="5345906" y="3950494"/>
            <a:ext cx="179388" cy="144145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10613" name="AutoShape 21"/>
          <p:cNvCxnSpPr>
            <a:cxnSpLocks noChangeShapeType="1"/>
            <a:stCxn id="110598" idx="3"/>
            <a:endCxn id="110611" idx="3"/>
          </p:cNvCxnSpPr>
          <p:nvPr/>
        </p:nvCxnSpPr>
        <p:spPr bwMode="auto">
          <a:xfrm flipH="1">
            <a:off x="8027988" y="2492375"/>
            <a:ext cx="215900" cy="2268538"/>
          </a:xfrm>
          <a:prstGeom prst="bentConnector3">
            <a:avLst>
              <a:gd name="adj1" fmla="val -105884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110614" name="Rectangle 22"/>
          <p:cNvSpPr>
            <a:spLocks noChangeArrowheads="1"/>
          </p:cNvSpPr>
          <p:nvPr/>
        </p:nvSpPr>
        <p:spPr bwMode="auto">
          <a:xfrm>
            <a:off x="6156325" y="5229225"/>
            <a:ext cx="1871663" cy="792163"/>
          </a:xfrm>
          <a:prstGeom prst="rect">
            <a:avLst/>
          </a:prstGeom>
          <a:gradFill rotWithShape="1">
            <a:gsLst>
              <a:gs pos="0">
                <a:schemeClr val="bg1">
                  <a:gamma/>
                  <a:shade val="46275"/>
                  <a:invGamma/>
                </a:schemeClr>
              </a:gs>
              <a:gs pos="50000">
                <a:schemeClr val="bg1"/>
              </a:gs>
              <a:gs pos="100000">
                <a:schemeClr val="bg1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20000"/>
              </a:lnSpc>
            </a:pPr>
            <a:r>
              <a:rPr lang="en-US" sz="1800" b="1">
                <a:latin typeface="Arial" pitchFamily="34" charset="0"/>
              </a:rPr>
              <a:t>CH</a:t>
            </a:r>
            <a:r>
              <a:rPr lang="en-US" sz="1800" b="1" baseline="-25000">
                <a:latin typeface="Arial" pitchFamily="34" charset="0"/>
              </a:rPr>
              <a:t>4</a:t>
            </a:r>
            <a:r>
              <a:rPr lang="en-US" sz="1800" b="1">
                <a:latin typeface="Arial" pitchFamily="34" charset="0"/>
              </a:rPr>
              <a:t>, N</a:t>
            </a:r>
            <a:r>
              <a:rPr lang="en-US" sz="1800" b="1" baseline="-25000">
                <a:latin typeface="Arial" pitchFamily="34" charset="0"/>
              </a:rPr>
              <a:t>2</a:t>
            </a:r>
            <a:r>
              <a:rPr lang="en-US" sz="1800" b="1">
                <a:latin typeface="Arial" pitchFamily="34" charset="0"/>
              </a:rPr>
              <a:t>O</a:t>
            </a:r>
          </a:p>
        </p:txBody>
      </p:sp>
      <p:cxnSp>
        <p:nvCxnSpPr>
          <p:cNvPr id="110615" name="AutoShape 23"/>
          <p:cNvCxnSpPr>
            <a:cxnSpLocks noChangeShapeType="1"/>
            <a:stCxn id="110611" idx="2"/>
            <a:endCxn id="110614" idx="0"/>
          </p:cNvCxnSpPr>
          <p:nvPr/>
        </p:nvCxnSpPr>
        <p:spPr bwMode="auto">
          <a:xfrm rot="5400000">
            <a:off x="7020719" y="5156994"/>
            <a:ext cx="14446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10616" name="AutoShape 24"/>
          <p:cNvCxnSpPr>
            <a:cxnSpLocks noChangeShapeType="1"/>
            <a:stCxn id="110603" idx="2"/>
            <a:endCxn id="110610" idx="0"/>
          </p:cNvCxnSpPr>
          <p:nvPr/>
        </p:nvCxnSpPr>
        <p:spPr bwMode="auto">
          <a:xfrm rot="5400000">
            <a:off x="1834357" y="4868069"/>
            <a:ext cx="72231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10617" name="Rectangle 25"/>
          <p:cNvSpPr>
            <a:spLocks noChangeArrowheads="1"/>
          </p:cNvSpPr>
          <p:nvPr/>
        </p:nvSpPr>
        <p:spPr bwMode="auto">
          <a:xfrm>
            <a:off x="3778250" y="5013325"/>
            <a:ext cx="1871663" cy="7921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20000"/>
              </a:lnSpc>
            </a:pPr>
            <a:r>
              <a:rPr lang="en-US" sz="1800">
                <a:latin typeface="Arial" pitchFamily="34" charset="0"/>
              </a:rPr>
              <a:t>internal</a:t>
            </a:r>
            <a:br>
              <a:rPr lang="en-US" sz="1800">
                <a:latin typeface="Arial" pitchFamily="34" charset="0"/>
              </a:rPr>
            </a:br>
            <a:r>
              <a:rPr lang="en-US" sz="1800">
                <a:latin typeface="Arial" pitchFamily="34" charset="0"/>
              </a:rPr>
              <a:t> equilibration</a:t>
            </a:r>
          </a:p>
        </p:txBody>
      </p:sp>
      <p:cxnSp>
        <p:nvCxnSpPr>
          <p:cNvPr id="110618" name="AutoShape 26"/>
          <p:cNvCxnSpPr>
            <a:cxnSpLocks noChangeShapeType="1"/>
            <a:stCxn id="110602" idx="3"/>
            <a:endCxn id="110598" idx="1"/>
          </p:cNvCxnSpPr>
          <p:nvPr/>
        </p:nvCxnSpPr>
        <p:spPr bwMode="auto">
          <a:xfrm>
            <a:off x="5075238" y="2492375"/>
            <a:ext cx="9366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10619" name="AutoShape 27"/>
          <p:cNvCxnSpPr>
            <a:cxnSpLocks noChangeShapeType="1"/>
            <a:stCxn id="110601" idx="2"/>
            <a:endCxn id="110617" idx="0"/>
          </p:cNvCxnSpPr>
          <p:nvPr/>
        </p:nvCxnSpPr>
        <p:spPr bwMode="auto">
          <a:xfrm>
            <a:off x="4714875" y="4581525"/>
            <a:ext cx="0" cy="431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594" grpId="0" animBg="1"/>
      <p:bldP spid="110596" grpId="0" animBg="1"/>
      <p:bldP spid="110597" grpId="0" animBg="1"/>
      <p:bldP spid="110598" grpId="0" animBg="1"/>
      <p:bldP spid="110599" grpId="0" animBg="1"/>
      <p:bldP spid="110600" grpId="0" animBg="1"/>
      <p:bldP spid="110601" grpId="0" animBg="1"/>
      <p:bldP spid="110602" grpId="0" animBg="1"/>
      <p:bldP spid="110603" grpId="0" animBg="1"/>
      <p:bldP spid="110606" grpId="0" animBg="1"/>
      <p:bldP spid="110610" grpId="0" animBg="1"/>
      <p:bldP spid="110611" grpId="0" animBg="1"/>
      <p:bldP spid="110614" grpId="0" animBg="1"/>
      <p:bldP spid="1106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dirty="0"/>
              <a:t>COPERT 4 Training </a:t>
            </a:r>
            <a:r>
              <a:rPr lang="en-GB" dirty="0" smtClean="0"/>
              <a:t>(6. </a:t>
            </a:r>
            <a:r>
              <a:rPr lang="en-GB" dirty="0"/>
              <a:t>GHG)</a:t>
            </a:r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40F9191-13D9-4D14-9774-E705686A95DD}" type="slidenum">
              <a:rPr lang="en-GB"/>
              <a:pPr/>
              <a:t>3</a:t>
            </a:fld>
            <a:endParaRPr lang="en-GB"/>
          </a:p>
        </p:txBody>
      </p:sp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Methodology: Tier Coverage</a:t>
            </a:r>
          </a:p>
        </p:txBody>
      </p:sp>
      <p:sp>
        <p:nvSpPr>
          <p:cNvPr id="112643" name="Rectangle 3"/>
          <p:cNvSpPr>
            <a:spLocks noChangeArrowheads="1"/>
          </p:cNvSpPr>
          <p:nvPr/>
        </p:nvSpPr>
        <p:spPr bwMode="auto">
          <a:xfrm>
            <a:off x="971550" y="6094413"/>
            <a:ext cx="1152525" cy="287337"/>
          </a:xfrm>
          <a:prstGeom prst="rect">
            <a:avLst/>
          </a:prstGeom>
          <a:solidFill>
            <a:srgbClr val="FFFF00"/>
          </a:solidFill>
          <a:ln w="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11264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195513" y="6021388"/>
            <a:ext cx="6697662" cy="431800"/>
          </a:xfrm>
          <a:noFill/>
          <a:ln/>
        </p:spPr>
        <p:txBody>
          <a:bodyPr/>
          <a:lstStyle/>
          <a:p>
            <a:pPr>
              <a:buFontTx/>
              <a:buNone/>
            </a:pPr>
            <a:r>
              <a:rPr lang="en-US" sz="1800"/>
              <a:t>IPCC Method Coverage by COPERT 4</a:t>
            </a:r>
          </a:p>
        </p:txBody>
      </p:sp>
      <p:sp>
        <p:nvSpPr>
          <p:cNvPr id="112645" name="Rectangle 5"/>
          <p:cNvSpPr>
            <a:spLocks noChangeArrowheads="1"/>
          </p:cNvSpPr>
          <p:nvPr/>
        </p:nvSpPr>
        <p:spPr bwMode="auto">
          <a:xfrm>
            <a:off x="755650" y="5157788"/>
            <a:ext cx="65532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1600" b="1">
                <a:latin typeface="Arial" pitchFamily="34" charset="0"/>
              </a:rPr>
              <a:t>Legend:</a:t>
            </a:r>
          </a:p>
        </p:txBody>
      </p:sp>
      <p:pic>
        <p:nvPicPr>
          <p:cNvPr id="112646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77888" y="1412875"/>
            <a:ext cx="8086725" cy="355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647" name="Picture 7" descr="balk2"/>
          <p:cNvPicPr>
            <a:picLocks noChangeAspect="1" noChangeArrowheads="1"/>
          </p:cNvPicPr>
          <p:nvPr/>
        </p:nvPicPr>
        <p:blipFill>
          <a:blip r:embed="rId4" cstate="print"/>
          <a:srcRect r="3833" b="-9134"/>
          <a:stretch>
            <a:fillRect/>
          </a:stretch>
        </p:blipFill>
        <p:spPr bwMode="auto">
          <a:xfrm>
            <a:off x="828675" y="5084763"/>
            <a:ext cx="7488238" cy="73025"/>
          </a:xfrm>
          <a:prstGeom prst="rect">
            <a:avLst/>
          </a:prstGeom>
          <a:noFill/>
        </p:spPr>
      </p:pic>
      <p:sp>
        <p:nvSpPr>
          <p:cNvPr id="112648" name="Rectangle 8"/>
          <p:cNvSpPr>
            <a:spLocks noChangeArrowheads="1"/>
          </p:cNvSpPr>
          <p:nvPr/>
        </p:nvSpPr>
        <p:spPr bwMode="auto">
          <a:xfrm>
            <a:off x="2195513" y="5589588"/>
            <a:ext cx="6697662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1800">
                <a:latin typeface="Arial" pitchFamily="34" charset="0"/>
              </a:rPr>
              <a:t>Not Available</a:t>
            </a:r>
          </a:p>
        </p:txBody>
      </p:sp>
      <p:sp>
        <p:nvSpPr>
          <p:cNvPr id="112649" name="Rectangle 9"/>
          <p:cNvSpPr>
            <a:spLocks noChangeArrowheads="1"/>
          </p:cNvSpPr>
          <p:nvPr/>
        </p:nvSpPr>
        <p:spPr bwMode="auto">
          <a:xfrm>
            <a:off x="971550" y="5589588"/>
            <a:ext cx="115252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en-US" sz="1800">
                <a:latin typeface="Arial" pitchFamily="34" charset="0"/>
              </a:rPr>
              <a:t>NA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dirty="0"/>
              <a:t>COPERT 4 Training </a:t>
            </a:r>
            <a:r>
              <a:rPr lang="en-GB" dirty="0" smtClean="0"/>
              <a:t>(6. </a:t>
            </a:r>
            <a:r>
              <a:rPr lang="en-GB" dirty="0"/>
              <a:t>GHG)</a:t>
            </a: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A43CF4F-9843-45C8-AC75-1E36AAD99F05}" type="slidenum">
              <a:rPr lang="en-GB"/>
              <a:pPr/>
              <a:t>4</a:t>
            </a:fld>
            <a:endParaRPr lang="en-GB"/>
          </a:p>
        </p:txBody>
      </p:sp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Methodology: CO</a:t>
            </a:r>
            <a:r>
              <a:rPr lang="en-US" baseline="-25000"/>
              <a:t>2</a:t>
            </a:r>
            <a:r>
              <a:rPr lang="en-US"/>
              <a:t> Calculation</a:t>
            </a:r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3357563"/>
            <a:ext cx="7777162" cy="2951162"/>
          </a:xfrm>
        </p:spPr>
        <p:txBody>
          <a:bodyPr/>
          <a:lstStyle/>
          <a:p>
            <a:pPr>
              <a:spcBef>
                <a:spcPct val="30000"/>
              </a:spcBef>
              <a:spcAft>
                <a:spcPct val="30000"/>
              </a:spcAft>
            </a:pPr>
            <a:r>
              <a:rPr lang="en-US" sz="2400"/>
              <a:t>Calculation of </a:t>
            </a:r>
            <a:r>
              <a:rPr lang="en-US" sz="2400" i="1"/>
              <a:t>ultimate</a:t>
            </a:r>
            <a:r>
              <a:rPr lang="en-US" sz="2400"/>
              <a:t> CO</a:t>
            </a:r>
            <a:r>
              <a:rPr lang="en-US" sz="2400" baseline="-25000"/>
              <a:t>2</a:t>
            </a:r>
            <a:r>
              <a:rPr lang="en-US" sz="2400"/>
              <a:t> , i.e. all carbon in fuel oxidized to CO</a:t>
            </a:r>
            <a:r>
              <a:rPr lang="en-US" sz="2400" baseline="-25000"/>
              <a:t>2 </a:t>
            </a:r>
          </a:p>
          <a:p>
            <a:pPr>
              <a:spcBef>
                <a:spcPct val="30000"/>
              </a:spcBef>
              <a:spcAft>
                <a:spcPct val="30000"/>
              </a:spcAft>
            </a:pPr>
            <a:r>
              <a:rPr lang="en-US" sz="2400"/>
              <a:t>Operates on the basis of g/km emission factors for consistency with other pollutants</a:t>
            </a:r>
          </a:p>
          <a:p>
            <a:pPr>
              <a:spcBef>
                <a:spcPct val="30000"/>
              </a:spcBef>
              <a:spcAft>
                <a:spcPct val="30000"/>
              </a:spcAft>
            </a:pPr>
            <a:r>
              <a:rPr lang="en-US" sz="2400"/>
              <a:t>R</a:t>
            </a:r>
            <a:r>
              <a:rPr lang="en-US" sz="2400" baseline="-25000"/>
              <a:t>H:C</a:t>
            </a:r>
            <a:r>
              <a:rPr lang="en-US" sz="2400"/>
              <a:t>, R</a:t>
            </a:r>
            <a:r>
              <a:rPr lang="en-US" sz="2400" baseline="-25000"/>
              <a:t>O:C</a:t>
            </a:r>
            <a:r>
              <a:rPr lang="en-US" sz="2400"/>
              <a:t> are the ratios of H to C and O to C atoms, respectively in the average fuel molecule </a:t>
            </a:r>
          </a:p>
        </p:txBody>
      </p:sp>
      <p:sp>
        <p:nvSpPr>
          <p:cNvPr id="114692" name="Rectangle 4"/>
          <p:cNvSpPr>
            <a:spLocks noChangeArrowheads="1"/>
          </p:cNvSpPr>
          <p:nvPr/>
        </p:nvSpPr>
        <p:spPr bwMode="auto">
          <a:xfrm>
            <a:off x="0" y="3181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l-GR"/>
          </a:p>
        </p:txBody>
      </p:sp>
      <p:graphicFrame>
        <p:nvGraphicFramePr>
          <p:cNvPr id="114693" name="Object 5"/>
          <p:cNvGraphicFramePr>
            <a:graphicFrameLocks noChangeAspect="1"/>
          </p:cNvGraphicFramePr>
          <p:nvPr/>
        </p:nvGraphicFramePr>
        <p:xfrm>
          <a:off x="1408113" y="1917700"/>
          <a:ext cx="6904037" cy="993775"/>
        </p:xfrm>
        <a:graphic>
          <a:graphicData uri="http://schemas.openxmlformats.org/presentationml/2006/ole">
            <p:oleObj spid="_x0000_s114693" name="Equation" r:id="rId3" imgW="3263760" imgH="469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dirty="0"/>
              <a:t>COPERT 4 Training </a:t>
            </a:r>
            <a:r>
              <a:rPr lang="en-GB" dirty="0" smtClean="0"/>
              <a:t>(6. </a:t>
            </a:r>
            <a:r>
              <a:rPr lang="en-GB" dirty="0"/>
              <a:t>GHG)</a:t>
            </a:r>
          </a:p>
        </p:txBody>
      </p:sp>
      <p:sp>
        <p:nvSpPr>
          <p:cNvPr id="21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C0DCE-D235-463A-B9F5-91A06F189344}" type="slidenum">
              <a:rPr lang="en-GB"/>
              <a:pPr/>
              <a:t>5</a:t>
            </a:fld>
            <a:endParaRPr lang="en-GB"/>
          </a:p>
        </p:txBody>
      </p:sp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333375"/>
            <a:ext cx="8066087" cy="765175"/>
          </a:xfrm>
        </p:spPr>
        <p:txBody>
          <a:bodyPr/>
          <a:lstStyle/>
          <a:p>
            <a:r>
              <a:rPr lang="en-US"/>
              <a:t>Internal CO</a:t>
            </a:r>
            <a:r>
              <a:rPr lang="en-US" baseline="-25000"/>
              <a:t>2</a:t>
            </a:r>
            <a:r>
              <a:rPr lang="en-US"/>
              <a:t> correction</a:t>
            </a:r>
            <a:endParaRPr lang="en-US" baseline="-25000"/>
          </a:p>
        </p:txBody>
      </p:sp>
      <p:sp>
        <p:nvSpPr>
          <p:cNvPr id="115715" name="Rectangle 3"/>
          <p:cNvSpPr>
            <a:spLocks noChangeArrowheads="1"/>
          </p:cNvSpPr>
          <p:nvPr/>
        </p:nvSpPr>
        <p:spPr bwMode="auto">
          <a:xfrm>
            <a:off x="1476375" y="1773238"/>
            <a:ext cx="1871663" cy="792162"/>
          </a:xfrm>
          <a:prstGeom prst="rect">
            <a:avLst/>
          </a:prstGeom>
          <a:gradFill rotWithShape="1">
            <a:gsLst>
              <a:gs pos="0">
                <a:schemeClr val="bg1">
                  <a:gamma/>
                  <a:shade val="46275"/>
                  <a:invGamma/>
                </a:schemeClr>
              </a:gs>
              <a:gs pos="50000">
                <a:schemeClr val="bg1"/>
              </a:gs>
              <a:gs pos="100000">
                <a:schemeClr val="bg1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45000"/>
              </a:lnSpc>
            </a:pPr>
            <a:r>
              <a:rPr lang="en-US" sz="1800" b="1">
                <a:latin typeface="Arial" pitchFamily="34" charset="0"/>
              </a:rPr>
              <a:t>Total CO</a:t>
            </a:r>
            <a:r>
              <a:rPr lang="en-US" sz="1800" b="1" baseline="-25000">
                <a:latin typeface="Arial" pitchFamily="34" charset="0"/>
              </a:rPr>
              <a:t>2, fossil</a:t>
            </a:r>
          </a:p>
        </p:txBody>
      </p:sp>
      <p:sp>
        <p:nvSpPr>
          <p:cNvPr id="115716" name="Rectangle 4"/>
          <p:cNvSpPr>
            <a:spLocks noChangeArrowheads="1"/>
          </p:cNvSpPr>
          <p:nvPr/>
        </p:nvSpPr>
        <p:spPr bwMode="auto">
          <a:xfrm>
            <a:off x="5437188" y="1701800"/>
            <a:ext cx="2447925" cy="2447925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>
              <a:latin typeface="Arial" pitchFamily="34" charset="0"/>
            </a:endParaRPr>
          </a:p>
          <a:p>
            <a:pPr algn="ctr"/>
            <a:endParaRPr lang="en-US" sz="1800">
              <a:latin typeface="Arial" pitchFamily="34" charset="0"/>
            </a:endParaRPr>
          </a:p>
          <a:p>
            <a:pPr algn="ctr"/>
            <a:endParaRPr lang="en-US" sz="1800">
              <a:latin typeface="Arial" pitchFamily="34" charset="0"/>
            </a:endParaRPr>
          </a:p>
          <a:p>
            <a:pPr algn="ctr"/>
            <a:r>
              <a:rPr lang="en-US" sz="1800">
                <a:latin typeface="Arial" pitchFamily="34" charset="0"/>
              </a:rPr>
              <a:t>…</a:t>
            </a:r>
          </a:p>
          <a:p>
            <a:pPr algn="ctr"/>
            <a:endParaRPr lang="en-US" sz="1800">
              <a:latin typeface="Arial" pitchFamily="34" charset="0"/>
            </a:endParaRPr>
          </a:p>
          <a:p>
            <a:pPr algn="ctr"/>
            <a:endParaRPr lang="en-US" sz="1800">
              <a:latin typeface="Arial" pitchFamily="34" charset="0"/>
            </a:endParaRPr>
          </a:p>
          <a:p>
            <a:pPr algn="ctr"/>
            <a:r>
              <a:rPr lang="en-US" sz="1800">
                <a:latin typeface="Arial" pitchFamily="34" charset="0"/>
              </a:rPr>
              <a:t>…</a:t>
            </a:r>
          </a:p>
          <a:p>
            <a:pPr algn="ctr"/>
            <a:r>
              <a:rPr lang="el-GR" b="1">
                <a:latin typeface="Arial" pitchFamily="34" charset="0"/>
                <a:cs typeface="Arial" pitchFamily="34" charset="0"/>
              </a:rPr>
              <a:t>Σ</a:t>
            </a:r>
            <a:r>
              <a:rPr lang="en-US" sz="1800" b="1">
                <a:latin typeface="Arial" pitchFamily="34" charset="0"/>
              </a:rPr>
              <a:t>CO</a:t>
            </a:r>
            <a:r>
              <a:rPr lang="en-US" sz="1800" b="1" baseline="-25000">
                <a:latin typeface="Arial" pitchFamily="34" charset="0"/>
              </a:rPr>
              <a:t>2,calc</a:t>
            </a:r>
          </a:p>
        </p:txBody>
      </p:sp>
      <p:sp>
        <p:nvSpPr>
          <p:cNvPr id="115717" name="Rectangle 5"/>
          <p:cNvSpPr>
            <a:spLocks noChangeArrowheads="1"/>
          </p:cNvSpPr>
          <p:nvPr/>
        </p:nvSpPr>
        <p:spPr bwMode="auto">
          <a:xfrm>
            <a:off x="5510213" y="1773238"/>
            <a:ext cx="2232025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solidFill>
                  <a:srgbClr val="000000"/>
                </a:solidFill>
                <a:latin typeface="Arial" pitchFamily="34" charset="0"/>
              </a:rPr>
              <a:t>CO2 - Diesel cars E1</a:t>
            </a:r>
          </a:p>
        </p:txBody>
      </p:sp>
      <p:sp>
        <p:nvSpPr>
          <p:cNvPr id="115718" name="Rectangle 6"/>
          <p:cNvSpPr>
            <a:spLocks noChangeArrowheads="1"/>
          </p:cNvSpPr>
          <p:nvPr/>
        </p:nvSpPr>
        <p:spPr bwMode="auto">
          <a:xfrm>
            <a:off x="5510213" y="2205038"/>
            <a:ext cx="2232025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solidFill>
                  <a:srgbClr val="000000"/>
                </a:solidFill>
                <a:latin typeface="Arial" pitchFamily="34" charset="0"/>
              </a:rPr>
              <a:t>CO2 - Diesel cars E2</a:t>
            </a:r>
          </a:p>
        </p:txBody>
      </p:sp>
      <p:sp>
        <p:nvSpPr>
          <p:cNvPr id="115719" name="Rectangle 7"/>
          <p:cNvSpPr>
            <a:spLocks noChangeArrowheads="1"/>
          </p:cNvSpPr>
          <p:nvPr/>
        </p:nvSpPr>
        <p:spPr bwMode="auto">
          <a:xfrm>
            <a:off x="5510213" y="2997200"/>
            <a:ext cx="2232025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solidFill>
                  <a:srgbClr val="000000"/>
                </a:solidFill>
                <a:latin typeface="Arial" pitchFamily="34" charset="0"/>
              </a:rPr>
              <a:t>CO2 - B30 Busses</a:t>
            </a:r>
          </a:p>
        </p:txBody>
      </p:sp>
      <p:sp>
        <p:nvSpPr>
          <p:cNvPr id="115720" name="Rectangle 8"/>
          <p:cNvSpPr>
            <a:spLocks noChangeArrowheads="1"/>
          </p:cNvSpPr>
          <p:nvPr/>
        </p:nvSpPr>
        <p:spPr bwMode="auto">
          <a:xfrm>
            <a:off x="2266950" y="3644900"/>
            <a:ext cx="2808288" cy="1223963"/>
          </a:xfrm>
          <a:prstGeom prst="rect">
            <a:avLst/>
          </a:prstGeom>
          <a:gradFill rotWithShape="1">
            <a:gsLst>
              <a:gs pos="0">
                <a:schemeClr val="bg1">
                  <a:gamma/>
                  <a:shade val="46275"/>
                  <a:invGamma/>
                </a:schemeClr>
              </a:gs>
              <a:gs pos="50000">
                <a:schemeClr val="bg1"/>
              </a:gs>
              <a:gs pos="100000">
                <a:schemeClr val="bg1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45000"/>
              </a:lnSpc>
            </a:pPr>
            <a:endParaRPr lang="en-US" sz="1800" b="1" baseline="-25000">
              <a:latin typeface="Arial" pitchFamily="34" charset="0"/>
            </a:endParaRPr>
          </a:p>
        </p:txBody>
      </p:sp>
      <p:sp>
        <p:nvSpPr>
          <p:cNvPr id="115721" name="Rectangle 9"/>
          <p:cNvSpPr>
            <a:spLocks noChangeArrowheads="1"/>
          </p:cNvSpPr>
          <p:nvPr/>
        </p:nvSpPr>
        <p:spPr bwMode="auto">
          <a:xfrm>
            <a:off x="3016250" y="3730625"/>
            <a:ext cx="1662113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45000"/>
              </a:lnSpc>
            </a:pPr>
            <a:r>
              <a:rPr lang="en-US" sz="1800" b="1">
                <a:latin typeface="Arial" pitchFamily="34" charset="0"/>
              </a:rPr>
              <a:t>Total CO</a:t>
            </a:r>
            <a:r>
              <a:rPr lang="en-US" sz="1800" b="1" baseline="-25000">
                <a:latin typeface="Arial" pitchFamily="34" charset="0"/>
              </a:rPr>
              <a:t>2,fossil</a:t>
            </a:r>
          </a:p>
        </p:txBody>
      </p:sp>
      <p:sp>
        <p:nvSpPr>
          <p:cNvPr id="115722" name="Line 10"/>
          <p:cNvSpPr>
            <a:spLocks noChangeShapeType="1"/>
          </p:cNvSpPr>
          <p:nvPr/>
        </p:nvSpPr>
        <p:spPr bwMode="auto">
          <a:xfrm>
            <a:off x="3060700" y="4294188"/>
            <a:ext cx="19431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l-GR"/>
          </a:p>
        </p:txBody>
      </p:sp>
      <p:sp>
        <p:nvSpPr>
          <p:cNvPr id="115723" name="Rectangle 11"/>
          <p:cNvSpPr>
            <a:spLocks noChangeArrowheads="1"/>
          </p:cNvSpPr>
          <p:nvPr/>
        </p:nvSpPr>
        <p:spPr bwMode="auto">
          <a:xfrm>
            <a:off x="3344863" y="4221163"/>
            <a:ext cx="1085850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45000"/>
              </a:lnSpc>
            </a:pPr>
            <a:r>
              <a:rPr lang="el-GR" sz="1800" b="1">
                <a:latin typeface="Arial" pitchFamily="34" charset="0"/>
              </a:rPr>
              <a:t>Σ</a:t>
            </a:r>
            <a:r>
              <a:rPr lang="en-US" sz="1800" b="1">
                <a:latin typeface="Arial" pitchFamily="34" charset="0"/>
              </a:rPr>
              <a:t>CO</a:t>
            </a:r>
            <a:r>
              <a:rPr lang="en-US" sz="1800" b="1" baseline="-25000">
                <a:latin typeface="Arial" pitchFamily="34" charset="0"/>
              </a:rPr>
              <a:t>2,calc</a:t>
            </a:r>
          </a:p>
        </p:txBody>
      </p:sp>
      <p:sp>
        <p:nvSpPr>
          <p:cNvPr id="115724" name="Rectangle 12"/>
          <p:cNvSpPr>
            <a:spLocks noChangeArrowheads="1"/>
          </p:cNvSpPr>
          <p:nvPr/>
        </p:nvSpPr>
        <p:spPr bwMode="auto">
          <a:xfrm>
            <a:off x="2411413" y="4005263"/>
            <a:ext cx="622300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45000"/>
              </a:lnSpc>
            </a:pPr>
            <a:r>
              <a:rPr lang="en-US" sz="1800" b="1">
                <a:latin typeface="Arial" pitchFamily="34" charset="0"/>
              </a:rPr>
              <a:t>CF=</a:t>
            </a:r>
          </a:p>
        </p:txBody>
      </p:sp>
      <p:cxnSp>
        <p:nvCxnSpPr>
          <p:cNvPr id="115725" name="AutoShape 13"/>
          <p:cNvCxnSpPr>
            <a:cxnSpLocks noChangeShapeType="1"/>
            <a:stCxn id="115715" idx="2"/>
            <a:endCxn id="115720" idx="0"/>
          </p:cNvCxnSpPr>
          <p:nvPr/>
        </p:nvCxnSpPr>
        <p:spPr bwMode="auto">
          <a:xfrm rot="16200000" flipH="1">
            <a:off x="2502694" y="2475706"/>
            <a:ext cx="1079500" cy="1258888"/>
          </a:xfrm>
          <a:prstGeom prst="bentConnector3">
            <a:avLst>
              <a:gd name="adj1" fmla="val 33380"/>
            </a:avLst>
          </a:prstGeom>
          <a:noFill/>
          <a:ln w="9525">
            <a:solidFill>
              <a:schemeClr val="tx1"/>
            </a:solidFill>
            <a:miter lim="800000"/>
            <a:headEnd type="diamond" w="lg" len="lg"/>
            <a:tailEnd type="triangle" w="med" len="med"/>
          </a:ln>
          <a:effectLst/>
        </p:spPr>
      </p:cxnSp>
      <p:cxnSp>
        <p:nvCxnSpPr>
          <p:cNvPr id="115726" name="AutoShape 14"/>
          <p:cNvCxnSpPr>
            <a:cxnSpLocks noChangeShapeType="1"/>
            <a:stCxn id="115716" idx="1"/>
            <a:endCxn id="115720" idx="0"/>
          </p:cNvCxnSpPr>
          <p:nvPr/>
        </p:nvCxnSpPr>
        <p:spPr bwMode="auto">
          <a:xfrm rot="10800000" flipV="1">
            <a:off x="3671888" y="2925763"/>
            <a:ext cx="1765300" cy="719137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 type="diamond" w="lg" len="lg"/>
            <a:tailEnd type="triangle" w="lg" len="lg"/>
          </a:ln>
          <a:effectLst/>
        </p:spPr>
      </p:cxnSp>
      <p:cxnSp>
        <p:nvCxnSpPr>
          <p:cNvPr id="115727" name="AutoShape 15"/>
          <p:cNvCxnSpPr>
            <a:cxnSpLocks noChangeShapeType="1"/>
            <a:stCxn id="115720" idx="2"/>
            <a:endCxn id="115717" idx="3"/>
          </p:cNvCxnSpPr>
          <p:nvPr/>
        </p:nvCxnSpPr>
        <p:spPr bwMode="auto">
          <a:xfrm rot="5400000" flipH="1" flipV="1">
            <a:off x="4249738" y="1376363"/>
            <a:ext cx="2914650" cy="4070350"/>
          </a:xfrm>
          <a:prstGeom prst="bentConnector4">
            <a:avLst>
              <a:gd name="adj1" fmla="val -7787"/>
              <a:gd name="adj2" fmla="val 105616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lg" len="lg"/>
          </a:ln>
          <a:effectLst/>
        </p:spPr>
      </p:cxnSp>
      <p:cxnSp>
        <p:nvCxnSpPr>
          <p:cNvPr id="115728" name="AutoShape 16"/>
          <p:cNvCxnSpPr>
            <a:cxnSpLocks noChangeShapeType="1"/>
            <a:stCxn id="115720" idx="2"/>
            <a:endCxn id="115718" idx="3"/>
          </p:cNvCxnSpPr>
          <p:nvPr/>
        </p:nvCxnSpPr>
        <p:spPr bwMode="auto">
          <a:xfrm rot="5400000" flipH="1" flipV="1">
            <a:off x="4465638" y="1592263"/>
            <a:ext cx="2482850" cy="4070350"/>
          </a:xfrm>
          <a:prstGeom prst="bentConnector4">
            <a:avLst>
              <a:gd name="adj1" fmla="val -9144"/>
              <a:gd name="adj2" fmla="val 105616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lg" len="lg"/>
          </a:ln>
          <a:effectLst/>
        </p:spPr>
      </p:cxnSp>
      <p:cxnSp>
        <p:nvCxnSpPr>
          <p:cNvPr id="115729" name="AutoShape 17"/>
          <p:cNvCxnSpPr>
            <a:cxnSpLocks noChangeShapeType="1"/>
            <a:stCxn id="115720" idx="2"/>
            <a:endCxn id="115719" idx="3"/>
          </p:cNvCxnSpPr>
          <p:nvPr/>
        </p:nvCxnSpPr>
        <p:spPr bwMode="auto">
          <a:xfrm rot="5400000" flipH="1" flipV="1">
            <a:off x="4861719" y="1988344"/>
            <a:ext cx="1690688" cy="4070350"/>
          </a:xfrm>
          <a:prstGeom prst="bentConnector4">
            <a:avLst>
              <a:gd name="adj1" fmla="val -13426"/>
              <a:gd name="adj2" fmla="val 105616"/>
            </a:avLst>
          </a:prstGeom>
          <a:noFill/>
          <a:ln w="9525">
            <a:solidFill>
              <a:schemeClr val="tx1"/>
            </a:solidFill>
            <a:miter lim="800000"/>
            <a:headEnd type="diamond" w="lg" len="lg"/>
            <a:tailEnd type="triangle" w="lg" len="lg"/>
          </a:ln>
          <a:effectLst/>
        </p:spPr>
      </p:cxnSp>
      <p:sp>
        <p:nvSpPr>
          <p:cNvPr id="115730" name="Rectangle 18"/>
          <p:cNvSpPr>
            <a:spLocks noChangeArrowheads="1"/>
          </p:cNvSpPr>
          <p:nvPr/>
        </p:nvSpPr>
        <p:spPr bwMode="auto">
          <a:xfrm>
            <a:off x="5148263" y="5302250"/>
            <a:ext cx="3024187" cy="647700"/>
          </a:xfrm>
          <a:prstGeom prst="rect">
            <a:avLst/>
          </a:prstGeom>
          <a:gradFill rotWithShape="1">
            <a:gsLst>
              <a:gs pos="0">
                <a:schemeClr val="bg1">
                  <a:gamma/>
                  <a:shade val="46275"/>
                  <a:invGamma/>
                </a:schemeClr>
              </a:gs>
              <a:gs pos="50000">
                <a:schemeClr val="bg1"/>
              </a:gs>
              <a:gs pos="100000">
                <a:schemeClr val="bg1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l-GR" sz="1800" b="1">
                <a:latin typeface="Arial" pitchFamily="34" charset="0"/>
              </a:rPr>
              <a:t>Σ</a:t>
            </a:r>
            <a:r>
              <a:rPr lang="en-US" sz="1800" b="1">
                <a:latin typeface="Arial" pitchFamily="34" charset="0"/>
              </a:rPr>
              <a:t>CO</a:t>
            </a:r>
            <a:r>
              <a:rPr lang="en-US" sz="1800" b="1" baseline="-25000">
                <a:latin typeface="Arial" pitchFamily="34" charset="0"/>
              </a:rPr>
              <a:t>2,calc</a:t>
            </a:r>
            <a:r>
              <a:rPr lang="en-US" sz="1800" b="1">
                <a:latin typeface="Arial" pitchFamily="34" charset="0"/>
              </a:rPr>
              <a:t> </a:t>
            </a:r>
            <a:r>
              <a:rPr lang="en-US" sz="1800" b="1">
                <a:latin typeface="Arial" pitchFamily="34" charset="0"/>
                <a:sym typeface="Symbol" pitchFamily="18" charset="2"/>
              </a:rPr>
              <a:t> </a:t>
            </a:r>
            <a:r>
              <a:rPr lang="en-US" sz="1800" b="1">
                <a:latin typeface="Arial" pitchFamily="34" charset="0"/>
              </a:rPr>
              <a:t>Total CO</a:t>
            </a:r>
            <a:r>
              <a:rPr lang="en-US" sz="1800" b="1" baseline="-25000">
                <a:latin typeface="Arial" pitchFamily="34" charset="0"/>
              </a:rPr>
              <a:t>2,fossil</a:t>
            </a:r>
          </a:p>
        </p:txBody>
      </p:sp>
      <p:cxnSp>
        <p:nvCxnSpPr>
          <p:cNvPr id="115731" name="AutoShape 19"/>
          <p:cNvCxnSpPr>
            <a:cxnSpLocks noChangeShapeType="1"/>
            <a:stCxn id="115716" idx="2"/>
            <a:endCxn id="115730" idx="0"/>
          </p:cNvCxnSpPr>
          <p:nvPr/>
        </p:nvCxnSpPr>
        <p:spPr bwMode="auto">
          <a:xfrm>
            <a:off x="6661150" y="4149725"/>
            <a:ext cx="0" cy="11525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diamond" w="lg" len="lg"/>
            <a:tailEnd type="triangle" w="lg" len="lg"/>
          </a:ln>
          <a:effectLst/>
        </p:spPr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dirty="0"/>
              <a:t>COPERT 4 Training </a:t>
            </a:r>
            <a:r>
              <a:rPr lang="en-GB" dirty="0" smtClean="0"/>
              <a:t>(6. </a:t>
            </a:r>
            <a:r>
              <a:rPr lang="en-GB" dirty="0"/>
              <a:t>GHG)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258AAA6-F841-4F15-946D-6B806E54BEFB}" type="slidenum">
              <a:rPr lang="en-GB"/>
              <a:pPr/>
              <a:t>6</a:t>
            </a:fld>
            <a:endParaRPr lang="en-GB"/>
          </a:p>
        </p:txBody>
      </p:sp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Emission Factors: CO</a:t>
            </a:r>
            <a:r>
              <a:rPr lang="en-US" baseline="-25000"/>
              <a:t>2</a:t>
            </a:r>
          </a:p>
        </p:txBody>
      </p:sp>
      <p:pic>
        <p:nvPicPr>
          <p:cNvPr id="11673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650" y="1535113"/>
            <a:ext cx="7777163" cy="443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dirty="0"/>
              <a:t>COPERT 4 Training </a:t>
            </a:r>
            <a:r>
              <a:rPr lang="en-GB" dirty="0" smtClean="0"/>
              <a:t>(6. </a:t>
            </a:r>
            <a:r>
              <a:rPr lang="en-GB" dirty="0"/>
              <a:t>GHG)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F391CED-B4E9-4CA1-9D87-64C26462E0AD}" type="slidenum">
              <a:rPr lang="en-GB"/>
              <a:pPr/>
              <a:t>7</a:t>
            </a:fld>
            <a:endParaRPr lang="en-GB"/>
          </a:p>
        </p:txBody>
      </p:sp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More Info: Petrol CO</a:t>
            </a:r>
            <a:r>
              <a:rPr lang="en-US" baseline="-25000"/>
              <a:t>2</a:t>
            </a:r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sz="2400"/>
              <a:t>COPERT higher than IPCC Default by ~5% </a:t>
            </a: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sz="2400"/>
              <a:t>IPCC absolute value (69 kg/TJ) is low </a:t>
            </a:r>
            <a:r>
              <a:rPr lang="en-US" sz="2400">
                <a:sym typeface="Symbol" pitchFamily="18" charset="2"/>
              </a:rPr>
              <a:t> </a:t>
            </a:r>
            <a:r>
              <a:rPr lang="en-US" sz="2400"/>
              <a:t>designates use of oxygenates</a:t>
            </a: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sz="2400"/>
              <a:t>European regulations (2009/30/EC) specify 3.7% wt. max oxygen in fuel, i.e. typical Petrol molecule: [CH</a:t>
            </a:r>
            <a:r>
              <a:rPr lang="en-US" sz="2400" baseline="-25000"/>
              <a:t>1.8</a:t>
            </a:r>
            <a:r>
              <a:rPr lang="en-US" sz="2400"/>
              <a:t>O</a:t>
            </a:r>
            <a:r>
              <a:rPr lang="en-US" sz="2400" baseline="-25000"/>
              <a:t>0.033</a:t>
            </a:r>
            <a:r>
              <a:rPr lang="en-US" sz="2400"/>
              <a:t>]</a:t>
            </a:r>
            <a:r>
              <a:rPr lang="en-US" sz="2400" baseline="-25000"/>
              <a:t>x</a:t>
            </a: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sz="2400"/>
              <a:t>Assuming O reduces LHV by 3.3%, then EF</a:t>
            </a:r>
            <a:r>
              <a:rPr lang="en-US" sz="2400" baseline="-25000"/>
              <a:t>CO2</a:t>
            </a:r>
            <a:r>
              <a:rPr lang="en-US" sz="2400"/>
              <a:t> cannot drop below 72 kg/TJ in Europe </a:t>
            </a: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sz="2400"/>
              <a:t>Maybe IPCC value dominated by US standards?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dirty="0"/>
              <a:t>COPERT 4 Training </a:t>
            </a:r>
            <a:r>
              <a:rPr lang="en-GB" dirty="0" smtClean="0"/>
              <a:t>(6. </a:t>
            </a:r>
            <a:r>
              <a:rPr lang="en-GB" dirty="0"/>
              <a:t>GHG)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BB0A5ED-EE65-4D8D-94D7-3568C2F935CF}" type="slidenum">
              <a:rPr lang="en-GB"/>
              <a:pPr/>
              <a:t>8</a:t>
            </a:fld>
            <a:endParaRPr lang="en-GB"/>
          </a:p>
        </p:txBody>
      </p:sp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More Info: A closer look to biodiesel</a:t>
            </a:r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62000" y="1557338"/>
            <a:ext cx="8382000" cy="2019300"/>
          </a:xfrm>
        </p:spPr>
        <p:txBody>
          <a:bodyPr/>
          <a:lstStyle/>
          <a:p>
            <a:r>
              <a:rPr lang="en-US" sz="2000" dirty="0"/>
              <a:t>IPCC </a:t>
            </a:r>
            <a:r>
              <a:rPr lang="en-US" sz="2000" dirty="0" err="1"/>
              <a:t>NCVs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/>
              <a:t>- 27 MJ/kg neat biodiesel (B100)</a:t>
            </a:r>
            <a:br>
              <a:rPr lang="en-US" sz="2000" dirty="0"/>
            </a:br>
            <a:r>
              <a:rPr lang="en-US" sz="2000" dirty="0"/>
              <a:t>- 43 MJ/kg fossil diesel</a:t>
            </a:r>
          </a:p>
          <a:p>
            <a:r>
              <a:rPr lang="en-US" sz="2000" dirty="0"/>
              <a:t>Extract from Fontaras et al. </a:t>
            </a:r>
            <a:r>
              <a:rPr lang="fr-FR" sz="2000" i="1" dirty="0"/>
              <a:t>Environ </a:t>
            </a:r>
            <a:r>
              <a:rPr lang="fr-FR" sz="2000" i="1" dirty="0" err="1"/>
              <a:t>Pollut</a:t>
            </a:r>
            <a:r>
              <a:rPr lang="fr-FR" sz="2000" dirty="0"/>
              <a:t> 158 (2010) 1451–1460:</a:t>
            </a:r>
          </a:p>
          <a:p>
            <a:endParaRPr lang="fr-FR" sz="2000" dirty="0"/>
          </a:p>
          <a:p>
            <a:endParaRPr lang="fr-FR" sz="2000" dirty="0"/>
          </a:p>
          <a:p>
            <a:endParaRPr lang="fr-FR" sz="2000" dirty="0"/>
          </a:p>
          <a:p>
            <a:endParaRPr lang="fr-FR" sz="2000" dirty="0"/>
          </a:p>
          <a:p>
            <a:endParaRPr lang="fr-FR" sz="2000" dirty="0"/>
          </a:p>
          <a:p>
            <a:endParaRPr lang="fr-FR" sz="2000" dirty="0"/>
          </a:p>
          <a:p>
            <a:r>
              <a:rPr lang="fr-FR" sz="2000" dirty="0" err="1" smtClean="0"/>
              <a:t>Assuming</a:t>
            </a:r>
            <a:r>
              <a:rPr lang="fr-FR" sz="2000" dirty="0" smtClean="0"/>
              <a:t> </a:t>
            </a:r>
            <a:r>
              <a:rPr lang="fr-FR" sz="2000" dirty="0" err="1"/>
              <a:t>methyl</a:t>
            </a:r>
            <a:r>
              <a:rPr lang="fr-FR" sz="2000" dirty="0"/>
              <a:t> </a:t>
            </a:r>
            <a:r>
              <a:rPr lang="fr-FR" sz="2000" dirty="0" err="1"/>
              <a:t>oleate</a:t>
            </a:r>
            <a:r>
              <a:rPr lang="fr-FR" sz="2000" dirty="0"/>
              <a:t> (C</a:t>
            </a:r>
            <a:r>
              <a:rPr lang="fr-FR" sz="2000" baseline="-25000" dirty="0"/>
              <a:t>19</a:t>
            </a:r>
            <a:r>
              <a:rPr lang="fr-FR" sz="2000" dirty="0"/>
              <a:t>H</a:t>
            </a:r>
            <a:r>
              <a:rPr lang="fr-FR" sz="2000" baseline="-25000" dirty="0"/>
              <a:t>36</a:t>
            </a:r>
            <a:r>
              <a:rPr lang="fr-FR" sz="2000" dirty="0"/>
              <a:t>O</a:t>
            </a:r>
            <a:r>
              <a:rPr lang="fr-FR" sz="2000" baseline="-25000" dirty="0"/>
              <a:t>2</a:t>
            </a:r>
            <a:r>
              <a:rPr lang="fr-FR" sz="2000" dirty="0"/>
              <a:t>) as the main ester and IPCC 2006 GL Box 1.1 (</a:t>
            </a:r>
            <a:r>
              <a:rPr lang="fr-FR" sz="2000" dirty="0" err="1"/>
              <a:t>gross</a:t>
            </a:r>
            <a:r>
              <a:rPr lang="fr-FR" sz="2000" dirty="0">
                <a:sym typeface="Symbol" pitchFamily="18" charset="2"/>
              </a:rPr>
              <a:t>net) </a:t>
            </a:r>
            <a:r>
              <a:rPr lang="fr-FR" sz="2000" dirty="0"/>
              <a:t>conversion, the </a:t>
            </a:r>
            <a:r>
              <a:rPr lang="fr-FR" sz="2000" dirty="0" err="1"/>
              <a:t>NCVs</a:t>
            </a:r>
            <a:r>
              <a:rPr lang="fr-FR" sz="2000" dirty="0"/>
              <a:t> (MJ/kg) are:</a:t>
            </a:r>
          </a:p>
          <a:p>
            <a:r>
              <a:rPr lang="en-US" sz="2000" dirty="0"/>
              <a:t>Palm: 37.5, Rape: 37.3, Sunflower 36.2, Fr. Oil: 36.7, Soy: 36.4</a:t>
            </a:r>
          </a:p>
          <a:p>
            <a:endParaRPr lang="en-US" sz="2000" dirty="0"/>
          </a:p>
        </p:txBody>
      </p:sp>
      <p:pic>
        <p:nvPicPr>
          <p:cNvPr id="119812" name="Picture 4"/>
          <p:cNvPicPr>
            <a:picLocks noChangeAspect="1" noChangeArrowheads="1"/>
          </p:cNvPicPr>
          <p:nvPr/>
        </p:nvPicPr>
        <p:blipFill>
          <a:blip r:embed="rId3" cstate="print"/>
          <a:srcRect l="3719" t="39206" r="57751" b="24080"/>
          <a:stretch>
            <a:fillRect/>
          </a:stretch>
        </p:blipFill>
        <p:spPr bwMode="auto">
          <a:xfrm>
            <a:off x="1403648" y="2890819"/>
            <a:ext cx="6841256" cy="21943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dirty="0"/>
              <a:t>COPERT 4 Training </a:t>
            </a:r>
            <a:r>
              <a:rPr lang="en-GB" dirty="0" smtClean="0"/>
              <a:t>(6. </a:t>
            </a:r>
            <a:r>
              <a:rPr lang="en-GB" dirty="0"/>
              <a:t>GHG)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5B10FFC-4D8A-4825-80A3-F7FAAC3CBB2D}" type="slidenum">
              <a:rPr lang="en-GB"/>
              <a:pPr/>
              <a:t>9</a:t>
            </a:fld>
            <a:endParaRPr lang="en-GB"/>
          </a:p>
        </p:txBody>
      </p:sp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Emission Factors: CH</a:t>
            </a:r>
            <a:r>
              <a:rPr lang="en-US" baseline="-25000"/>
              <a:t>4</a:t>
            </a:r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spcAft>
                <a:spcPct val="20000"/>
              </a:spcAft>
            </a:pPr>
            <a:r>
              <a:rPr lang="en-US" sz="2400"/>
              <a:t>Four values (mg/km) are provided: Cold Urban, Hot Urban, Rural, Highway</a:t>
            </a:r>
          </a:p>
          <a:p>
            <a:pPr>
              <a:lnSpc>
                <a:spcPct val="90000"/>
              </a:lnSpc>
              <a:spcAft>
                <a:spcPct val="20000"/>
              </a:spcAft>
            </a:pPr>
            <a:r>
              <a:rPr lang="en-US" sz="2400"/>
              <a:t>Data mostly based on ARTEMIS project (2000-2006), values differentiated per vehicle category, Euro standard</a:t>
            </a:r>
          </a:p>
          <a:p>
            <a:pPr>
              <a:lnSpc>
                <a:spcPct val="90000"/>
              </a:lnSpc>
              <a:spcAft>
                <a:spcPct val="20000"/>
              </a:spcAft>
            </a:pPr>
            <a:r>
              <a:rPr lang="en-US" sz="2400"/>
              <a:t>Cold/Hot urban part estimated on the basis of cold-start distance</a:t>
            </a:r>
          </a:p>
          <a:p>
            <a:pPr>
              <a:lnSpc>
                <a:spcPct val="90000"/>
              </a:lnSpc>
              <a:spcAft>
                <a:spcPct val="20000"/>
              </a:spcAft>
            </a:pPr>
            <a:r>
              <a:rPr lang="en-US" sz="2400"/>
              <a:t>Emission factors for new technologies based on extrapolation. Low CO</a:t>
            </a:r>
            <a:r>
              <a:rPr lang="en-US" sz="2400" baseline="-25000"/>
              <a:t>2</a:t>
            </a:r>
            <a:r>
              <a:rPr lang="en-US" sz="2400"/>
              <a:t> equivalent too weak to justify new measurements.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TCACM_Emisia">
  <a:themeElements>
    <a:clrScheme name="">
      <a:dk1>
        <a:srgbClr val="006666"/>
      </a:dk1>
      <a:lt1>
        <a:srgbClr val="FFFFCC"/>
      </a:lt1>
      <a:dk2>
        <a:srgbClr val="003366"/>
      </a:dk2>
      <a:lt2>
        <a:srgbClr val="808080"/>
      </a:lt2>
      <a:accent1>
        <a:srgbClr val="FFCC00"/>
      </a:accent1>
      <a:accent2>
        <a:srgbClr val="000099"/>
      </a:accent2>
      <a:accent3>
        <a:srgbClr val="FFFFE2"/>
      </a:accent3>
      <a:accent4>
        <a:srgbClr val="005656"/>
      </a:accent4>
      <a:accent5>
        <a:srgbClr val="FFE2AA"/>
      </a:accent5>
      <a:accent6>
        <a:srgbClr val="00008A"/>
      </a:accent6>
      <a:hlink>
        <a:srgbClr val="C80000"/>
      </a:hlink>
      <a:folHlink>
        <a:srgbClr val="008000"/>
      </a:folHlink>
    </a:clrScheme>
    <a:fontScheme name="ETCACM_Emisi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1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1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TCACM_Emisia 1">
        <a:dk1>
          <a:srgbClr val="006666"/>
        </a:dk1>
        <a:lt1>
          <a:srgbClr val="FFFFCC"/>
        </a:lt1>
        <a:dk2>
          <a:srgbClr val="003366"/>
        </a:dk2>
        <a:lt2>
          <a:srgbClr val="808080"/>
        </a:lt2>
        <a:accent1>
          <a:srgbClr val="FFCC00"/>
        </a:accent1>
        <a:accent2>
          <a:srgbClr val="000099"/>
        </a:accent2>
        <a:accent3>
          <a:srgbClr val="FFFFE2"/>
        </a:accent3>
        <a:accent4>
          <a:srgbClr val="005656"/>
        </a:accent4>
        <a:accent5>
          <a:srgbClr val="FFE2AA"/>
        </a:accent5>
        <a:accent6>
          <a:srgbClr val="00008A"/>
        </a:accent6>
        <a:hlink>
          <a:srgbClr val="C8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TCACM_Emisia 2">
        <a:dk1>
          <a:srgbClr val="006666"/>
        </a:dk1>
        <a:lt1>
          <a:srgbClr val="FFFFCC"/>
        </a:lt1>
        <a:dk2>
          <a:srgbClr val="003366"/>
        </a:dk2>
        <a:lt2>
          <a:srgbClr val="808080"/>
        </a:lt2>
        <a:accent1>
          <a:srgbClr val="B2B2B2"/>
        </a:accent1>
        <a:accent2>
          <a:srgbClr val="808080"/>
        </a:accent2>
        <a:accent3>
          <a:srgbClr val="FFFFE2"/>
        </a:accent3>
        <a:accent4>
          <a:srgbClr val="005656"/>
        </a:accent4>
        <a:accent5>
          <a:srgbClr val="D5D5D5"/>
        </a:accent5>
        <a:accent6>
          <a:srgbClr val="737373"/>
        </a:accent6>
        <a:hlink>
          <a:srgbClr val="4D4D4D"/>
        </a:hlink>
        <a:folHlink>
          <a:srgbClr val="11111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ETCACM_Emisia</Template>
  <TotalTime>21</TotalTime>
  <Words>896</Words>
  <Application>Microsoft Office PowerPoint</Application>
  <PresentationFormat>On-screen Show (4:3)</PresentationFormat>
  <Paragraphs>296</Paragraphs>
  <Slides>18</Slides>
  <Notes>5</Notes>
  <HiddenSlides>1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Times New Roman</vt:lpstr>
      <vt:lpstr>Arial</vt:lpstr>
      <vt:lpstr>Symbol</vt:lpstr>
      <vt:lpstr>Tahoma</vt:lpstr>
      <vt:lpstr>ETCACM_Emisia</vt:lpstr>
      <vt:lpstr>Microsoft Equation 3.0</vt:lpstr>
      <vt:lpstr>COPERT 4 Training</vt:lpstr>
      <vt:lpstr>Methodology: Algorithm (Diesel)</vt:lpstr>
      <vt:lpstr>Methodology: Tier Coverage</vt:lpstr>
      <vt:lpstr>Methodology: CO2 Calculation</vt:lpstr>
      <vt:lpstr>Internal CO2 correction</vt:lpstr>
      <vt:lpstr>Emission Factors: CO2</vt:lpstr>
      <vt:lpstr>More Info: Petrol CO2</vt:lpstr>
      <vt:lpstr>More Info: A closer look to biodiesel</vt:lpstr>
      <vt:lpstr>Emission Factors: CH4</vt:lpstr>
      <vt:lpstr>Emission Factors: N2O</vt:lpstr>
      <vt:lpstr>Recent additions in AEIG/COPERT</vt:lpstr>
      <vt:lpstr>New Fuels</vt:lpstr>
      <vt:lpstr>Lube Oil Consumption</vt:lpstr>
      <vt:lpstr>Lube Oil Impact</vt:lpstr>
      <vt:lpstr>CO2 from Urea Consumption</vt:lpstr>
      <vt:lpstr>SCR Urea impact on CO2</vt:lpstr>
      <vt:lpstr>Export to CRF</vt:lpstr>
      <vt:lpstr>Automatic XML-file creation</vt:lpstr>
    </vt:vector>
  </TitlesOfParts>
  <Company>LAT/AUTh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GHG Emissions</dc:title>
  <dc:creator>LN</dc:creator>
  <cp:lastModifiedBy>Leon Ntziachristos</cp:lastModifiedBy>
  <cp:revision>7</cp:revision>
  <dcterms:created xsi:type="dcterms:W3CDTF">2011-06-09T15:16:26Z</dcterms:created>
  <dcterms:modified xsi:type="dcterms:W3CDTF">2012-05-07T05:31:48Z</dcterms:modified>
</cp:coreProperties>
</file>