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9"/>
  </p:notesMasterIdLst>
  <p:handoutMasterIdLst>
    <p:handoutMasterId r:id="rId10"/>
  </p:handoutMasterIdLst>
  <p:sldIdLst>
    <p:sldId id="257" r:id="rId2"/>
    <p:sldId id="259" r:id="rId3"/>
    <p:sldId id="260" r:id="rId4"/>
    <p:sldId id="264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91"/>
    <a:srgbClr val="00478C"/>
    <a:srgbClr val="00817C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7712D7C-5734-4ECF-A0C2-FA1B9CA4F093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4C2B60A-828E-46A2-9E02-C6EC9FC38C25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06F835-89FE-40D7-8ED8-669C6E320045}" type="slidenum">
              <a:rPr lang="nl-NL"/>
              <a:pPr/>
              <a:t>2</a:t>
            </a:fld>
            <a:endParaRPr lang="nl-NL"/>
          </a:p>
        </p:txBody>
      </p:sp>
      <p:sp>
        <p:nvSpPr>
          <p:cNvPr id="1116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52" name="Picture 1048" descr="balk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84300" cy="6858000"/>
          </a:xfrm>
          <a:prstGeom prst="rect">
            <a:avLst/>
          </a:prstGeom>
          <a:noFill/>
        </p:spPr>
      </p:pic>
      <p:sp>
        <p:nvSpPr>
          <p:cNvPr id="99333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838200" y="533400"/>
            <a:ext cx="7772400" cy="830263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9334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057400"/>
            <a:ext cx="7772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99353" name="Picture 1049" descr="balk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447800"/>
            <a:ext cx="7848600" cy="330200"/>
          </a:xfrm>
          <a:prstGeom prst="rect">
            <a:avLst/>
          </a:prstGeom>
          <a:noFill/>
        </p:spPr>
      </p:pic>
      <p:pic>
        <p:nvPicPr>
          <p:cNvPr id="99355" name="Picture 1051" descr="Logo_EEA_with_bluetextright_ST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5943600"/>
            <a:ext cx="2414588" cy="547688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00A05C-691A-4322-AB39-9D1C5618317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04788"/>
            <a:ext cx="1943100" cy="56626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04788"/>
            <a:ext cx="5676900" cy="56626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1F5BC8-BCB8-4A86-8CED-69600E17697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BC1362-08E5-4CE3-A830-079FB0A231A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442443-99C5-42E2-A1D4-70900C19FDE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D1D1AE-1DD4-49B6-8620-FF5B3BE72D98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4B8FF5-6548-4640-82E4-8E1978F0270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876433-6342-455C-B281-96F5B02C008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096C10-C3DF-4F29-BEB8-970EB22895D8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A554F8-47D5-40F8-85C6-330C45B8C5B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ED6C6C-B859-4F8C-800A-28BD05A67CA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81200" y="6477000"/>
            <a:ext cx="37941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en-GB"/>
              <a:t>COPERT 4 Training (8. Advanced)</a:t>
            </a:r>
          </a:p>
        </p:txBody>
      </p:sp>
      <p:sp>
        <p:nvSpPr>
          <p:cNvPr id="983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4770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BBFBC22C-AC94-46AD-80AD-E82A6A442841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98324" name="Picture 20" descr="balk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384300" cy="6858000"/>
          </a:xfrm>
          <a:prstGeom prst="rect">
            <a:avLst/>
          </a:prstGeom>
          <a:noFill/>
        </p:spPr>
      </p:pic>
      <p:sp>
        <p:nvSpPr>
          <p:cNvPr id="983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04788"/>
            <a:ext cx="77724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77000"/>
            <a:ext cx="1066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r>
              <a:rPr lang="en-GB"/>
              <a:t>2011-10-20</a:t>
            </a:r>
          </a:p>
        </p:txBody>
      </p:sp>
      <p:pic>
        <p:nvPicPr>
          <p:cNvPr id="98326" name="Picture 22" descr="balk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2000" y="1219200"/>
            <a:ext cx="7786688" cy="330200"/>
          </a:xfrm>
          <a:prstGeom prst="rect">
            <a:avLst/>
          </a:prstGeom>
          <a:noFill/>
        </p:spPr>
      </p:pic>
      <p:pic>
        <p:nvPicPr>
          <p:cNvPr id="98327" name="Picture 23" descr="Logo_EEA_no_text_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696200" y="6022975"/>
            <a:ext cx="838200" cy="835025"/>
          </a:xfrm>
          <a:prstGeom prst="rect">
            <a:avLst/>
          </a:prstGeom>
          <a:noFill/>
        </p:spPr>
      </p:pic>
      <p:pic>
        <p:nvPicPr>
          <p:cNvPr id="10" name="Picture 9" descr="JRC logo img_col_00001670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876256" y="6309320"/>
            <a:ext cx="8096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/>
  <p:hf hdr="0"/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(7. </a:t>
            </a:r>
            <a:r>
              <a:rPr lang="en-GB" dirty="0"/>
              <a:t>Advanced)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7985C9-3A66-491C-B083-94EDC93CB5C0}" type="slidenum">
              <a:rPr lang="en-GB"/>
              <a:pPr/>
              <a:t>1</a:t>
            </a:fld>
            <a:endParaRPr lang="en-GB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COPERT 4 Training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 smtClean="0"/>
              <a:t>7. </a:t>
            </a:r>
            <a:r>
              <a:rPr lang="en-US" dirty="0"/>
              <a:t>Advanced methodology elements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(7. </a:t>
            </a:r>
            <a:r>
              <a:rPr lang="en-GB" dirty="0"/>
              <a:t>Advanced)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9B56DE-31C2-4C66-A045-ECABDA47C75D}" type="slidenum">
              <a:rPr lang="en-GB"/>
              <a:pPr/>
              <a:t>2</a:t>
            </a:fld>
            <a:endParaRPr lang="en-GB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23863"/>
            <a:ext cx="8066087" cy="701675"/>
          </a:xfrm>
        </p:spPr>
        <p:txBody>
          <a:bodyPr/>
          <a:lstStyle/>
          <a:p>
            <a:r>
              <a:rPr lang="en-US"/>
              <a:t>HDV Vehicle loading effects</a:t>
            </a:r>
            <a:endParaRPr lang="el-GR">
              <a:solidFill>
                <a:srgbClr val="FC3514"/>
              </a:solidFill>
            </a:endParaRPr>
          </a:p>
        </p:txBody>
      </p:sp>
      <p:pic>
        <p:nvPicPr>
          <p:cNvPr id="110595" name="Picture 3"/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 l="3712" t="5135" r="3712" b="2054"/>
          <a:stretch>
            <a:fillRect/>
          </a:stretch>
        </p:blipFill>
        <p:spPr>
          <a:xfrm>
            <a:off x="1830388" y="1700213"/>
            <a:ext cx="5478462" cy="3573462"/>
          </a:xfrm>
          <a:noFill/>
          <a:ln/>
        </p:spPr>
      </p:pic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1928813" y="5486400"/>
            <a:ext cx="5286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/>
            <a:r>
              <a:rPr lang="en-GB" altLang="zh-CN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宋体" charset="-122"/>
              </a:rPr>
              <a:t>Example: Urban bus midi &lt;15t Euro 3</a:t>
            </a:r>
          </a:p>
          <a:p>
            <a:pPr algn="ctr"/>
            <a:r>
              <a:rPr lang="en-GB" altLang="zh-CN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宋体" charset="-122"/>
              </a:rPr>
              <a:t>COPERT Default is 50% Loading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(7. </a:t>
            </a:r>
            <a:r>
              <a:rPr lang="en-GB" dirty="0"/>
              <a:t>Advanced)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A77F09-898D-4E4B-A91E-F93FF2030D80}" type="slidenum">
              <a:rPr lang="en-GB"/>
              <a:pPr/>
              <a:t>3</a:t>
            </a:fld>
            <a:endParaRPr lang="en-GB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Slope (gradient) effect for HDVs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5445125"/>
            <a:ext cx="7772400" cy="493713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GB" altLang="zh-CN" sz="2800">
                <a:ea typeface="宋体" charset="-122"/>
              </a:rPr>
              <a:t>Example: Articulated truck 50-60t Euro 2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2800">
              <a:ea typeface="宋体" charset="-122"/>
            </a:endParaRPr>
          </a:p>
        </p:txBody>
      </p:sp>
      <p:pic>
        <p:nvPicPr>
          <p:cNvPr id="112644" name="Picture 4"/>
          <p:cNvPicPr>
            <a:picLocks noChangeAspect="1" noChangeArrowheads="1"/>
          </p:cNvPicPr>
          <p:nvPr/>
        </p:nvPicPr>
        <p:blipFill>
          <a:blip r:embed="rId2" cstate="print"/>
          <a:srcRect l="3712" t="5013" r="3712" b="3008"/>
          <a:stretch>
            <a:fillRect/>
          </a:stretch>
        </p:blipFill>
        <p:spPr bwMode="auto">
          <a:xfrm>
            <a:off x="2266950" y="1628775"/>
            <a:ext cx="4752975" cy="361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(7. </a:t>
            </a:r>
            <a:r>
              <a:rPr lang="en-GB" dirty="0"/>
              <a:t>Advanced)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448B88-24AD-48A7-BBFE-853D87760604}" type="slidenum">
              <a:rPr lang="en-GB"/>
              <a:pPr/>
              <a:t>4</a:t>
            </a:fld>
            <a:endParaRPr lang="en-GB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of axles in HDVs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Tyre</a:t>
            </a:r>
            <a:r>
              <a:rPr lang="en-US" dirty="0"/>
              <a:t> wear for HDVs: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user may determine the number of axles per HDV category </a:t>
            </a:r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/>
        </p:nvGraphicFramePr>
        <p:xfrm>
          <a:off x="1979613" y="2628900"/>
          <a:ext cx="5111750" cy="1016000"/>
        </p:xfrm>
        <a:graphic>
          <a:graphicData uri="http://schemas.openxmlformats.org/presentationml/2006/ole">
            <p:oleObj spid="_x0000_s116740" name="Equation" r:id="rId3" imgW="2057400" imgH="4064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(7. </a:t>
            </a:r>
            <a:r>
              <a:rPr lang="en-GB" dirty="0"/>
              <a:t>Advanced)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9ACC79-4066-4E52-B0B5-FEFD2EEFB84C}" type="slidenum">
              <a:rPr lang="en-GB"/>
              <a:pPr/>
              <a:t>5</a:t>
            </a:fld>
            <a:endParaRPr lang="en-GB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4788"/>
            <a:ext cx="8202613" cy="938212"/>
          </a:xfrm>
        </p:spPr>
        <p:txBody>
          <a:bodyPr/>
          <a:lstStyle/>
          <a:p>
            <a:r>
              <a:rPr lang="en-US" sz="3600"/>
              <a:t>Emission degradation for PCs &amp; LDVs</a:t>
            </a:r>
          </a:p>
        </p:txBody>
      </p:sp>
      <p:pic>
        <p:nvPicPr>
          <p:cNvPr id="113668" name="Picture 4"/>
          <p:cNvPicPr>
            <a:picLocks noChangeAspect="1" noChangeArrowheads="1"/>
          </p:cNvPicPr>
          <p:nvPr/>
        </p:nvPicPr>
        <p:blipFill>
          <a:blip r:embed="rId2" cstate="print"/>
          <a:srcRect l="19548" t="29834" r="32153" b="20592"/>
          <a:stretch>
            <a:fillRect/>
          </a:stretch>
        </p:blipFill>
        <p:spPr bwMode="auto">
          <a:xfrm>
            <a:off x="1403350" y="1557338"/>
            <a:ext cx="6624638" cy="424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2690813" y="5949950"/>
            <a:ext cx="4067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r>
              <a:rPr lang="en-GB" altLang="zh-CN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宋体" charset="-122"/>
              </a:rPr>
              <a:t>Input is ‘Cumulative’ mileage</a:t>
            </a:r>
            <a:endParaRPr lang="en-GB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(7. </a:t>
            </a:r>
            <a:r>
              <a:rPr lang="en-GB" dirty="0"/>
              <a:t>Advanced)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3BB4FA-58C6-4054-98E6-E7BDCD3CC400}" type="slidenum">
              <a:rPr lang="en-GB"/>
              <a:pPr/>
              <a:t>6</a:t>
            </a:fld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of mileage correction</a:t>
            </a:r>
          </a:p>
        </p:txBody>
      </p:sp>
      <p:pic>
        <p:nvPicPr>
          <p:cNvPr id="11469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16013" y="2060575"/>
            <a:ext cx="7705725" cy="1970088"/>
          </a:xfrm>
          <a:noFill/>
          <a:ln/>
        </p:spPr>
      </p:pic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2454275" y="5300663"/>
            <a:ext cx="4625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r>
              <a:rPr lang="en-GB" altLang="zh-CN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宋体" charset="-122"/>
              </a:rPr>
              <a:t>Corrected HEF = Base HEF </a:t>
            </a:r>
            <a:r>
              <a:rPr lang="en-GB" altLang="zh-CN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宋体" charset="-122"/>
                <a:cs typeface="Tahoma" pitchFamily="34" charset="0"/>
              </a:rPr>
              <a:t>× MC</a:t>
            </a:r>
            <a:endParaRPr lang="en-GB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(7. </a:t>
            </a:r>
            <a:r>
              <a:rPr lang="en-GB" dirty="0"/>
              <a:t>Advanced)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5F4608-CB5A-4D12-8185-DD968F1FC1FA}" type="slidenum">
              <a:rPr lang="en-GB"/>
              <a:pPr/>
              <a:t>7</a:t>
            </a:fld>
            <a:endParaRPr lang="en-GB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Cold start distance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en-US" sz="2400" dirty="0"/>
              <a:t>E</a:t>
            </a:r>
            <a:r>
              <a:rPr lang="en-US" sz="2400" baseline="-25000" dirty="0"/>
              <a:t>COLD</a:t>
            </a:r>
            <a:r>
              <a:rPr lang="en-US" sz="2400" dirty="0"/>
              <a:t> = </a:t>
            </a:r>
            <a:r>
              <a:rPr lang="en-US" sz="2400" dirty="0" err="1"/>
              <a:t>bc</a:t>
            </a:r>
            <a:r>
              <a:rPr lang="en-US" sz="2400" dirty="0"/>
              <a:t>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·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</a:t>
            </a:r>
            <a:r>
              <a:rPr lang="en-US" sz="2400" dirty="0"/>
              <a:t>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·</a:t>
            </a:r>
            <a:r>
              <a:rPr lang="en-US" sz="2400" dirty="0"/>
              <a:t> N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·</a:t>
            </a:r>
            <a:r>
              <a:rPr lang="en-US" sz="2400" dirty="0"/>
              <a:t> M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·</a:t>
            </a:r>
            <a:r>
              <a:rPr lang="en-US" sz="2400" baseline="30000" dirty="0"/>
              <a:t> </a:t>
            </a:r>
            <a:r>
              <a:rPr lang="en-US" sz="2400" dirty="0" err="1"/>
              <a:t>e</a:t>
            </a:r>
            <a:r>
              <a:rPr lang="en-US" sz="2400" baseline="-25000" dirty="0" err="1"/>
              <a:t>HOT</a:t>
            </a:r>
            <a:r>
              <a:rPr lang="en-US" sz="2400" baseline="-25000" dirty="0"/>
              <a:t>, BASE</a:t>
            </a:r>
            <a:r>
              <a:rPr lang="en-US" sz="2400" dirty="0"/>
              <a:t>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·</a:t>
            </a:r>
            <a:r>
              <a:rPr lang="en-US" sz="2400" dirty="0"/>
              <a:t> (e</a:t>
            </a:r>
            <a:r>
              <a:rPr lang="en-US" sz="2400" baseline="30000" dirty="0"/>
              <a:t>COLD</a:t>
            </a:r>
            <a:r>
              <a:rPr lang="en-US" sz="2400" dirty="0"/>
              <a:t>/e</a:t>
            </a:r>
            <a:r>
              <a:rPr lang="en-US" sz="2400" baseline="30000" dirty="0"/>
              <a:t>HOT</a:t>
            </a:r>
            <a:r>
              <a:rPr lang="en-US" sz="2400" dirty="0"/>
              <a:t>-1)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en-US" sz="2400" dirty="0"/>
              <a:t>The user may change the </a:t>
            </a:r>
            <a:r>
              <a:rPr lang="en-US" sz="2400" dirty="0" err="1"/>
              <a:t>bc</a:t>
            </a:r>
            <a:r>
              <a:rPr lang="en-US" sz="2400" dirty="0"/>
              <a:t> value, depending on the technology level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</a:pPr>
            <a:endParaRPr lang="en-GB" sz="2400" dirty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TCACC_Ppoint_Template_EEAlogo_v3">
  <a:themeElements>
    <a:clrScheme name="">
      <a:dk1>
        <a:srgbClr val="006666"/>
      </a:dk1>
      <a:lt1>
        <a:srgbClr val="FFFFCC"/>
      </a:lt1>
      <a:dk2>
        <a:srgbClr val="003366"/>
      </a:dk2>
      <a:lt2>
        <a:srgbClr val="808080"/>
      </a:lt2>
      <a:accent1>
        <a:srgbClr val="FFCC00"/>
      </a:accent1>
      <a:accent2>
        <a:srgbClr val="000099"/>
      </a:accent2>
      <a:accent3>
        <a:srgbClr val="FFFFE2"/>
      </a:accent3>
      <a:accent4>
        <a:srgbClr val="005656"/>
      </a:accent4>
      <a:accent5>
        <a:srgbClr val="FFE2AA"/>
      </a:accent5>
      <a:accent6>
        <a:srgbClr val="00008A"/>
      </a:accent6>
      <a:hlink>
        <a:srgbClr val="C80000"/>
      </a:hlink>
      <a:folHlink>
        <a:srgbClr val="008000"/>
      </a:folHlink>
    </a:clrScheme>
    <a:fontScheme name="ETCACC_Ppoint_Template_EEAlogo_v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TCACC_Ppoint_Template_EEAlogo_v3 1">
        <a:dk1>
          <a:srgbClr val="006666"/>
        </a:dk1>
        <a:lt1>
          <a:srgbClr val="FFFFCC"/>
        </a:lt1>
        <a:dk2>
          <a:srgbClr val="003366"/>
        </a:dk2>
        <a:lt2>
          <a:srgbClr val="808080"/>
        </a:lt2>
        <a:accent1>
          <a:srgbClr val="FFCC00"/>
        </a:accent1>
        <a:accent2>
          <a:srgbClr val="000099"/>
        </a:accent2>
        <a:accent3>
          <a:srgbClr val="FFFFE2"/>
        </a:accent3>
        <a:accent4>
          <a:srgbClr val="005656"/>
        </a:accent4>
        <a:accent5>
          <a:srgbClr val="FFE2AA"/>
        </a:accent5>
        <a:accent6>
          <a:srgbClr val="00008A"/>
        </a:accent6>
        <a:hlink>
          <a:srgbClr val="C8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TCACC_Ppoint_Template_EEAlogo_v3 2">
        <a:dk1>
          <a:srgbClr val="006666"/>
        </a:dk1>
        <a:lt1>
          <a:srgbClr val="FFFFCC"/>
        </a:lt1>
        <a:dk2>
          <a:srgbClr val="003366"/>
        </a:dk2>
        <a:lt2>
          <a:srgbClr val="808080"/>
        </a:lt2>
        <a:accent1>
          <a:srgbClr val="B2B2B2"/>
        </a:accent1>
        <a:accent2>
          <a:srgbClr val="808080"/>
        </a:accent2>
        <a:accent3>
          <a:srgbClr val="FFFFE2"/>
        </a:accent3>
        <a:accent4>
          <a:srgbClr val="005656"/>
        </a:accent4>
        <a:accent5>
          <a:srgbClr val="D5D5D5"/>
        </a:accent5>
        <a:accent6>
          <a:srgbClr val="737373"/>
        </a:accent6>
        <a:hlink>
          <a:srgbClr val="4D4D4D"/>
        </a:hlink>
        <a:folHlink>
          <a:srgbClr val="11111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ETCACC_Ppoint_Template_EEAlogo_v3</Template>
  <TotalTime>35</TotalTime>
  <Words>182</Words>
  <Application>Microsoft Office PowerPoint</Application>
  <PresentationFormat>On-screen Show (4:3)</PresentationFormat>
  <Paragraphs>35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Times New Roman</vt:lpstr>
      <vt:lpstr>Arial</vt:lpstr>
      <vt:lpstr>Tahoma</vt:lpstr>
      <vt:lpstr>宋体</vt:lpstr>
      <vt:lpstr>Symbol</vt:lpstr>
      <vt:lpstr>ETCACC_Ppoint_Template_EEAlogo_v3</vt:lpstr>
      <vt:lpstr>Microsoft Equation 3.0</vt:lpstr>
      <vt:lpstr>COPERT 4 Training</vt:lpstr>
      <vt:lpstr>HDV Vehicle loading effects</vt:lpstr>
      <vt:lpstr>Slope (gradient) effect for HDVs</vt:lpstr>
      <vt:lpstr>Number of axles in HDVs</vt:lpstr>
      <vt:lpstr>Emission degradation for PCs &amp; LDVs</vt:lpstr>
      <vt:lpstr>Application of mileage correction</vt:lpstr>
      <vt:lpstr>Cold start distance</vt:lpstr>
    </vt:vector>
  </TitlesOfParts>
  <Company>LAT/AUTh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COPERT 4 Training</dc:title>
  <dc:creator>LN</dc:creator>
  <cp:lastModifiedBy>Leon Ntziachristos</cp:lastModifiedBy>
  <cp:revision>5</cp:revision>
  <dcterms:created xsi:type="dcterms:W3CDTF">2011-06-13T17:23:55Z</dcterms:created>
  <dcterms:modified xsi:type="dcterms:W3CDTF">2012-05-07T05:35:21Z</dcterms:modified>
</cp:coreProperties>
</file>