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85" r:id="rId3"/>
    <p:sldId id="316" r:id="rId4"/>
    <p:sldId id="317" r:id="rId5"/>
    <p:sldId id="318" r:id="rId6"/>
    <p:sldId id="319" r:id="rId7"/>
    <p:sldId id="321" r:id="rId8"/>
    <p:sldId id="320" r:id="rId9"/>
    <p:sldId id="322" r:id="rId10"/>
    <p:sldId id="315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86573" autoAdjust="0"/>
  </p:normalViewPr>
  <p:slideViewPr>
    <p:cSldViewPr>
      <p:cViewPr varScale="1">
        <p:scale>
          <a:sx n="91" d="100"/>
          <a:sy n="91" d="100"/>
        </p:scale>
        <p:origin x="-15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07/12/2013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EMEP/EEA Guidebook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Agriculture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da-DK" sz="2800" dirty="0" smtClean="0"/>
              <a:t>11</a:t>
            </a:r>
            <a:r>
              <a:rPr lang="uk-UA" sz="2800" dirty="0" smtClean="0"/>
              <a:t>-</a:t>
            </a:r>
            <a:r>
              <a:rPr lang="da-DK" sz="2800" dirty="0" smtClean="0"/>
              <a:t>12</a:t>
            </a:r>
            <a:r>
              <a:rPr lang="uk-UA" sz="2800" dirty="0" smtClean="0"/>
              <a:t> </a:t>
            </a:r>
            <a:r>
              <a:rPr lang="da-DK" sz="2800" dirty="0" smtClean="0"/>
              <a:t>December</a:t>
            </a:r>
            <a:r>
              <a:rPr lang="en-GB" sz="2800" dirty="0" smtClean="0"/>
              <a:t>,</a:t>
            </a:r>
            <a:r>
              <a:rPr lang="uk-UA" sz="2800" dirty="0" smtClean="0"/>
              <a:t> </a:t>
            </a:r>
            <a:r>
              <a:rPr lang="uk-UA" sz="2800" dirty="0"/>
              <a:t>2013</a:t>
            </a:r>
            <a:r>
              <a:rPr lang="en-GB" sz="2800" dirty="0" smtClean="0"/>
              <a:t>, Tbilisi, Georgia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Outline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Introduction to the </a:t>
            </a:r>
            <a:r>
              <a:rPr lang="en-US" dirty="0" smtClean="0">
                <a:solidFill>
                  <a:schemeClr val="tx1"/>
                </a:solidFill>
              </a:rPr>
              <a:t>Agriculture </a:t>
            </a:r>
            <a:r>
              <a:rPr lang="en-US" dirty="0">
                <a:solidFill>
                  <a:schemeClr val="tx1"/>
                </a:solidFill>
              </a:rPr>
              <a:t>chapters </a:t>
            </a:r>
          </a:p>
          <a:p>
            <a:r>
              <a:rPr lang="en-US" dirty="0">
                <a:solidFill>
                  <a:schemeClr val="tx1"/>
                </a:solidFill>
              </a:rPr>
              <a:t>Emission shares</a:t>
            </a:r>
          </a:p>
          <a:p>
            <a:r>
              <a:rPr lang="en-US" dirty="0">
                <a:solidFill>
                  <a:schemeClr val="tx1"/>
                </a:solidFill>
              </a:rPr>
              <a:t>Methodological tiers</a:t>
            </a:r>
          </a:p>
          <a:p>
            <a:r>
              <a:rPr lang="en-US" dirty="0">
                <a:solidFill>
                  <a:schemeClr val="tx1"/>
                </a:solidFill>
              </a:rPr>
              <a:t>Basic data requirements</a:t>
            </a:r>
          </a:p>
          <a:p>
            <a:r>
              <a:rPr lang="en-US" dirty="0">
                <a:solidFill>
                  <a:schemeClr val="tx1"/>
                </a:solidFill>
              </a:rPr>
              <a:t>Guidance for new sources of emissions</a:t>
            </a:r>
          </a:p>
          <a:p>
            <a:r>
              <a:rPr lang="en-US">
                <a:solidFill>
                  <a:schemeClr val="tx1"/>
                </a:solidFill>
              </a:rPr>
              <a:t>Update of existing methodologies and default emission factors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8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Agriculture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The agriculture sector consists of the following sources: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3.B Manure </a:t>
            </a:r>
            <a:r>
              <a:rPr lang="en-GB" dirty="0" smtClean="0">
                <a:solidFill>
                  <a:schemeClr val="tx1"/>
                </a:solidFill>
              </a:rPr>
              <a:t>management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3.D </a:t>
            </a:r>
            <a:r>
              <a:rPr lang="en-GB" dirty="0">
                <a:solidFill>
                  <a:schemeClr val="tx1"/>
                </a:solidFill>
              </a:rPr>
              <a:t>Crop production and agricultural </a:t>
            </a:r>
            <a:r>
              <a:rPr lang="en-GB" dirty="0" smtClean="0">
                <a:solidFill>
                  <a:schemeClr val="tx1"/>
                </a:solidFill>
              </a:rPr>
              <a:t>soils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>
                <a:solidFill>
                  <a:schemeClr val="tx1"/>
                </a:solidFill>
              </a:rPr>
              <a:t>3.D.f, 3.I Agriculture other including use of </a:t>
            </a:r>
            <a:r>
              <a:rPr lang="en-GB" dirty="0" smtClean="0">
                <a:solidFill>
                  <a:schemeClr val="tx1"/>
                </a:solidFill>
              </a:rPr>
              <a:t>pesticides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>
                <a:solidFill>
                  <a:schemeClr val="tx1"/>
                </a:solidFill>
              </a:rPr>
              <a:t>3.F Field burning of agricultural </a:t>
            </a:r>
            <a:r>
              <a:rPr lang="en-GB" dirty="0" smtClean="0">
                <a:solidFill>
                  <a:schemeClr val="tx1"/>
                </a:solidFill>
              </a:rPr>
              <a:t>wastes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There is not a complete link to the reporting categories in the NFR reporting tables</a:t>
            </a:r>
          </a:p>
        </p:txBody>
      </p:sp>
    </p:spTree>
    <p:extLst>
      <p:ext uri="{BB962C8B-B14F-4D97-AF65-F5344CB8AC3E}">
        <p14:creationId xmlns:p14="http://schemas.microsoft.com/office/powerpoint/2010/main" val="84941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b="1" i="0" dirty="0" smtClean="0">
                <a:latin typeface="Eras Medium ITC" panose="020B0602030504020804" pitchFamily="34" charset="0"/>
              </a:rPr>
              <a:t>Emission shares – agriculture sector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agriculture sector contributes little to the national emissions of many pollutants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However, for some pollutants the agriculture sector is very important or even the most important</a:t>
            </a:r>
            <a:endParaRPr lang="en-GB" dirty="0" smtClean="0">
              <a:solidFill>
                <a:schemeClr val="tx1"/>
              </a:solidFill>
              <a:sym typeface="Symbol"/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19459"/>
              </p:ext>
            </p:extLst>
          </p:nvPr>
        </p:nvGraphicFramePr>
        <p:xfrm>
          <a:off x="1115616" y="3717032"/>
          <a:ext cx="6597015" cy="188595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06463"/>
                <a:gridCol w="5690552"/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Agriculture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1 %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</a:t>
                      </a:r>
                      <a:r>
                        <a:rPr lang="da-DK" sz="2000" b="0" i="0" u="none" strike="noStrike" kern="1200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Cd, Hg,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As,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Ni, Se,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Zn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PCDD/F, PCB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1- 5 %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  <a:r>
                        <a:rPr lang="da-DK" sz="20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da-DK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NMVOC, PM</a:t>
                      </a:r>
                      <a:r>
                        <a:rPr lang="da-DK" sz="2000" b="0" i="0" u="none" strike="noStrike" kern="1200" baseline="-25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2.5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CO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5-10 %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HCB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TSP, PM</a:t>
                      </a:r>
                      <a:r>
                        <a:rPr lang="da-DK" sz="2000" b="0" i="0" u="none" strike="noStrike" kern="12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PAH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NH</a:t>
                      </a:r>
                      <a:r>
                        <a:rPr lang="da-DK" sz="2000" b="0" i="0" u="none" strike="noStrike" kern="12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80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Methodological tiers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375476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The GB provides guidance on the methodological Tier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For important animal types the Tier 2 methodology is good practice</a:t>
            </a:r>
          </a:p>
          <a:p>
            <a:endParaRPr lang="en-GB" dirty="0" smtClean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96752"/>
            <a:ext cx="3722237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77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Animal number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Dairy cows (slurry and solid)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Other cattle (slurry and solid)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Fattening </a:t>
            </a:r>
            <a:r>
              <a:rPr lang="en-GB" dirty="0">
                <a:solidFill>
                  <a:schemeClr val="tx1"/>
                </a:solidFill>
              </a:rPr>
              <a:t>pigs (slurry and solid)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>
                <a:solidFill>
                  <a:schemeClr val="tx1"/>
                </a:solidFill>
              </a:rPr>
              <a:t>Sows (</a:t>
            </a:r>
            <a:r>
              <a:rPr lang="en-GB" dirty="0" smtClean="0">
                <a:solidFill>
                  <a:schemeClr val="tx1"/>
                </a:solidFill>
              </a:rPr>
              <a:t>slurry, solid and outdoors)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Sheep &amp; goats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Horses, mules &amp; asses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Laying hens</a:t>
            </a:r>
            <a:r>
              <a:rPr lang="en-GB" dirty="0">
                <a:solidFill>
                  <a:schemeClr val="tx1"/>
                </a:solidFill>
              </a:rPr>
              <a:t> (slurry and solid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Broilers, ducks, geese &amp; turkeys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Fur animals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Buffaloes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Camels</a:t>
            </a:r>
          </a:p>
        </p:txBody>
      </p:sp>
    </p:spTree>
    <p:extLst>
      <p:ext uri="{BB962C8B-B14F-4D97-AF65-F5344CB8AC3E}">
        <p14:creationId xmlns:p14="http://schemas.microsoft.com/office/powerpoint/2010/main" val="78382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Area of cultivated soils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Amount of synthetic fertiliser nitrogen applied to soils (mass)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Amount of biomass burned on the fields (mass of dry matter)</a:t>
            </a:r>
          </a:p>
        </p:txBody>
      </p:sp>
    </p:spTree>
    <p:extLst>
      <p:ext uri="{BB962C8B-B14F-4D97-AF65-F5344CB8AC3E}">
        <p14:creationId xmlns:p14="http://schemas.microsoft.com/office/powerpoint/2010/main" val="215681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Updates to the 2013 GB (1)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Animal husbandry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Included methodology (Tier 1 and Tier 2) and default emission factors (EFs) for NMVOC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Including TSP EFs for all animal types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Corrections to EFs for PM</a:t>
            </a:r>
            <a:r>
              <a:rPr lang="en-GB" baseline="-25000" dirty="0" smtClean="0">
                <a:solidFill>
                  <a:schemeClr val="tx1"/>
                </a:solidFill>
              </a:rPr>
              <a:t>10</a:t>
            </a:r>
            <a:r>
              <a:rPr lang="en-GB" dirty="0" smtClean="0">
                <a:solidFill>
                  <a:schemeClr val="tx1"/>
                </a:solidFill>
              </a:rPr>
              <a:t> and PM</a:t>
            </a:r>
            <a:r>
              <a:rPr lang="en-GB" baseline="-25000" dirty="0">
                <a:solidFill>
                  <a:schemeClr val="tx1"/>
                </a:solidFill>
              </a:rPr>
              <a:t>2.5</a:t>
            </a:r>
            <a:r>
              <a:rPr lang="en-GB" dirty="0" smtClean="0">
                <a:solidFill>
                  <a:schemeClr val="tx1"/>
                </a:solidFill>
              </a:rPr>
              <a:t> for both Tier 1 and Tier 2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Including EFs </a:t>
            </a:r>
            <a:r>
              <a:rPr lang="en-GB" dirty="0">
                <a:solidFill>
                  <a:schemeClr val="tx1"/>
                </a:solidFill>
              </a:rPr>
              <a:t>for </a:t>
            </a:r>
            <a:r>
              <a:rPr lang="en-GB" dirty="0" smtClean="0">
                <a:solidFill>
                  <a:schemeClr val="tx1"/>
                </a:solidFill>
              </a:rPr>
              <a:t>additional </a:t>
            </a:r>
            <a:r>
              <a:rPr lang="en-GB" dirty="0">
                <a:solidFill>
                  <a:schemeClr val="tx1"/>
                </a:solidFill>
              </a:rPr>
              <a:t>animal </a:t>
            </a:r>
            <a:r>
              <a:rPr lang="en-GB" dirty="0" smtClean="0">
                <a:solidFill>
                  <a:schemeClr val="tx1"/>
                </a:solidFill>
              </a:rPr>
              <a:t>types not previously covered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Agricultural soils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The methodology and EFs have been updated for synthetic fertilizer use</a:t>
            </a:r>
          </a:p>
        </p:txBody>
      </p:sp>
    </p:spTree>
    <p:extLst>
      <p:ext uri="{BB962C8B-B14F-4D97-AF65-F5344CB8AC3E}">
        <p14:creationId xmlns:p14="http://schemas.microsoft.com/office/powerpoint/2010/main" val="20708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Updates to the 2013 GB (2)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Agricultural soils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Updated EF for NMVOC emissions </a:t>
            </a:r>
            <a:r>
              <a:rPr lang="en-GB" smtClean="0">
                <a:solidFill>
                  <a:schemeClr val="tx1"/>
                </a:solidFill>
              </a:rPr>
              <a:t>from crops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Field burning of agricultural waste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EFs for heavy metals changed to make the references consistent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Black carbon EFs added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PAH EFs added</a:t>
            </a:r>
          </a:p>
          <a:p>
            <a:pPr lvl="1"/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9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16050</TotalTime>
  <Words>426</Words>
  <Application>Microsoft Office PowerPoint</Application>
  <PresentationFormat>On-screen Show (4:3)</PresentationFormat>
  <Paragraphs>79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Air Quality Governance in the ENPI East Countries</vt:lpstr>
      <vt:lpstr>Outline</vt:lpstr>
      <vt:lpstr>Introduction to the Agriculture chapters</vt:lpstr>
      <vt:lpstr>Emission shares – agriculture sector</vt:lpstr>
      <vt:lpstr>Methodological tiers</vt:lpstr>
      <vt:lpstr>Basic data requirements</vt:lpstr>
      <vt:lpstr>Basic data requirements</vt:lpstr>
      <vt:lpstr>Updates to the 2013 GB (1)</vt:lpstr>
      <vt:lpstr>Updates to the 2013 GB (2)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Ole-Kenneth Nielsen</cp:lastModifiedBy>
  <cp:revision>366</cp:revision>
  <cp:lastPrinted>2012-05-10T14:01:43Z</cp:lastPrinted>
  <dcterms:created xsi:type="dcterms:W3CDTF">2011-10-12T15:30:18Z</dcterms:created>
  <dcterms:modified xsi:type="dcterms:W3CDTF">2013-12-07T09:19:47Z</dcterms:modified>
</cp:coreProperties>
</file>