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85" r:id="rId3"/>
    <p:sldId id="302" r:id="rId4"/>
    <p:sldId id="325" r:id="rId5"/>
    <p:sldId id="329" r:id="rId6"/>
    <p:sldId id="332" r:id="rId7"/>
    <p:sldId id="330" r:id="rId8"/>
    <p:sldId id="343" r:id="rId9"/>
    <p:sldId id="331" r:id="rId10"/>
    <p:sldId id="336" r:id="rId11"/>
    <p:sldId id="349" r:id="rId12"/>
    <p:sldId id="327" r:id="rId13"/>
    <p:sldId id="316" r:id="rId14"/>
    <p:sldId id="321" r:id="rId15"/>
    <p:sldId id="324" r:id="rId16"/>
    <p:sldId id="317" r:id="rId17"/>
    <p:sldId id="334" r:id="rId18"/>
    <p:sldId id="339" r:id="rId19"/>
    <p:sldId id="346" r:id="rId20"/>
    <p:sldId id="347" r:id="rId21"/>
    <p:sldId id="348" r:id="rId22"/>
    <p:sldId id="318" r:id="rId23"/>
    <p:sldId id="319" r:id="rId24"/>
    <p:sldId id="315" r:id="rId25"/>
  </p:sldIdLst>
  <p:sldSz cx="9144000" cy="6858000" type="screen4x3"/>
  <p:notesSz cx="6723063" cy="9853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lene Plejdrup" initials="MS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7" autoAdjust="0"/>
    <p:restoredTop sz="86700" autoAdjust="0"/>
  </p:normalViewPr>
  <p:slideViewPr>
    <p:cSldViewPr>
      <p:cViewPr varScale="1">
        <p:scale>
          <a:sx n="79" d="100"/>
          <a:sy n="79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108"/>
      </p:cViewPr>
      <p:guideLst>
        <p:guide orient="horz" pos="3103"/>
        <p:guide pos="211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328" cy="492681"/>
          </a:xfrm>
          <a:prstGeom prst="rect">
            <a:avLst/>
          </a:prstGeom>
        </p:spPr>
        <p:txBody>
          <a:bodyPr vert="horz" lIns="91288" tIns="45644" rIns="91288" bIns="4564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179" y="0"/>
            <a:ext cx="2913328" cy="492681"/>
          </a:xfrm>
          <a:prstGeom prst="rect">
            <a:avLst/>
          </a:prstGeom>
        </p:spPr>
        <p:txBody>
          <a:bodyPr vert="horz" lIns="91288" tIns="45644" rIns="91288" bIns="4564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22837" cy="3694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8" tIns="45644" rIns="91288" bIns="4564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307" y="4680467"/>
            <a:ext cx="5378450" cy="4434126"/>
          </a:xfrm>
          <a:prstGeom prst="rect">
            <a:avLst/>
          </a:prstGeom>
        </p:spPr>
        <p:txBody>
          <a:bodyPr vert="horz" lIns="91288" tIns="45644" rIns="91288" bIns="4564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9222"/>
            <a:ext cx="2913328" cy="492681"/>
          </a:xfrm>
          <a:prstGeom prst="rect">
            <a:avLst/>
          </a:prstGeom>
        </p:spPr>
        <p:txBody>
          <a:bodyPr vert="horz" lIns="91288" tIns="45644" rIns="91288" bIns="4564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179" y="9359222"/>
            <a:ext cx="2913328" cy="492681"/>
          </a:xfrm>
          <a:prstGeom prst="rect">
            <a:avLst/>
          </a:prstGeom>
        </p:spPr>
        <p:txBody>
          <a:bodyPr vert="horz" lIns="91288" tIns="45644" rIns="91288" bIns="4564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9188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9188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9188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9188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45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61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12/12/2013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429000"/>
            <a:ext cx="9180512" cy="30243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5400" i="1" dirty="0" smtClean="0"/>
              <a:t>Training on emission inventories</a:t>
            </a:r>
            <a:endParaRPr lang="en-GB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The EMEP/EEA Guidebook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Energy 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da-DK" sz="2800" dirty="0" smtClean="0"/>
              <a:t>11</a:t>
            </a:r>
            <a:r>
              <a:rPr lang="uk-UA" sz="2800" dirty="0" smtClean="0"/>
              <a:t>-</a:t>
            </a:r>
            <a:r>
              <a:rPr lang="da-DK" sz="2800" dirty="0" smtClean="0"/>
              <a:t>12</a:t>
            </a:r>
            <a:r>
              <a:rPr lang="uk-UA" sz="2800" dirty="0" smtClean="0"/>
              <a:t> </a:t>
            </a:r>
            <a:r>
              <a:rPr lang="da-DK" sz="2800" dirty="0" smtClean="0"/>
              <a:t>December</a:t>
            </a:r>
            <a:r>
              <a:rPr lang="en-GB" sz="2800" dirty="0" smtClean="0"/>
              <a:t>,</a:t>
            </a:r>
            <a:r>
              <a:rPr lang="uk-UA" sz="2800" dirty="0" smtClean="0"/>
              <a:t> </a:t>
            </a:r>
            <a:r>
              <a:rPr lang="uk-UA" sz="2800" dirty="0"/>
              <a:t>2013</a:t>
            </a:r>
            <a:r>
              <a:rPr lang="en-GB" sz="2800" dirty="0" smtClean="0"/>
              <a:t>, Tbilisi, Georgia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QA/QC (1)</a:t>
            </a:r>
            <a:endParaRPr lang="en-US" b="1" i="0" dirty="0">
              <a:latin typeface="Eras Medium ITC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96536"/>
            <a:ext cx="8042829" cy="51407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53527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QA/QC </a:t>
            </a:r>
            <a:r>
              <a:rPr lang="en-US" b="1" i="0" dirty="0" smtClean="0">
                <a:latin typeface="Eras Medium ITC" pitchFamily="34" charset="0"/>
              </a:rPr>
              <a:t>(2)</a:t>
            </a:r>
            <a:endParaRPr lang="en-US" b="1" i="0" dirty="0">
              <a:latin typeface="Eras Medium ITC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5703347"/>
              </p:ext>
            </p:extLst>
          </p:nvPr>
        </p:nvGraphicFramePr>
        <p:xfrm>
          <a:off x="251521" y="1291626"/>
          <a:ext cx="8640960" cy="5235878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1466340"/>
                <a:gridCol w="7174620"/>
              </a:tblGrid>
              <a:tr h="3842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Element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Data quality objectives (general)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</a:tr>
              <a:tr h="768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Transparency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Sufficient documentation </a:t>
                      </a:r>
                      <a:r>
                        <a:rPr lang="en-US" sz="1800" dirty="0">
                          <a:effectLst/>
                        </a:rPr>
                        <a:t>and referencing </a:t>
                      </a:r>
                      <a:r>
                        <a:rPr lang="en-US" sz="1800" dirty="0" smtClean="0">
                          <a:effectLst/>
                        </a:rPr>
                        <a:t> to be able to trace </a:t>
                      </a:r>
                      <a:r>
                        <a:rPr lang="en-US" sz="1800" dirty="0">
                          <a:effectLst/>
                        </a:rPr>
                        <a:t>any inventory estimates back through the calculations to the source data, data providers and assumptions. 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  <a:tr h="341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Consistency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Ensuring </a:t>
                      </a:r>
                      <a:r>
                        <a:rPr lang="en-US" sz="1800" dirty="0">
                          <a:effectLst/>
                        </a:rPr>
                        <a:t>that methods are consistent with good practice as defined in </a:t>
                      </a:r>
                      <a:r>
                        <a:rPr lang="en-US" sz="1800" dirty="0" smtClean="0">
                          <a:effectLst/>
                        </a:rPr>
                        <a:t>the EMEP/EEA guidebook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  <a:tr h="768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Comparability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Using </a:t>
                      </a:r>
                      <a:r>
                        <a:rPr lang="en-US" sz="1800" dirty="0">
                          <a:effectLst/>
                        </a:rPr>
                        <a:t>agreed good practice methodologies and formats for estimating and reporting emissions.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Allocating </a:t>
                      </a:r>
                      <a:r>
                        <a:rPr lang="en-US" sz="1800" dirty="0">
                          <a:effectLst/>
                        </a:rPr>
                        <a:t>emissions </a:t>
                      </a:r>
                      <a:r>
                        <a:rPr lang="en-US" sz="1800" dirty="0" smtClean="0">
                          <a:effectLst/>
                        </a:rPr>
                        <a:t>to </a:t>
                      </a:r>
                      <a:r>
                        <a:rPr lang="en-US" sz="1800" dirty="0">
                          <a:effectLst/>
                        </a:rPr>
                        <a:t>source categories in accordance with the split given by the in Reporting Guidelines. 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  <a:tr h="874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Completeness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Providing </a:t>
                      </a:r>
                      <a:r>
                        <a:rPr lang="en-US" sz="1800" dirty="0">
                          <a:effectLst/>
                        </a:rPr>
                        <a:t>all NFR tables including notation keys where appropriate and complete </a:t>
                      </a:r>
                      <a:r>
                        <a:rPr lang="en-US" sz="1800" dirty="0" err="1">
                          <a:effectLst/>
                        </a:rPr>
                        <a:t>sectoral</a:t>
                      </a:r>
                      <a:r>
                        <a:rPr lang="en-US" sz="1800" dirty="0">
                          <a:effectLst/>
                        </a:rPr>
                        <a:t> background data.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Providing </a:t>
                      </a:r>
                      <a:r>
                        <a:rPr lang="en-US" sz="1800" dirty="0">
                          <a:effectLst/>
                        </a:rPr>
                        <a:t>information in the inventory documentation on </a:t>
                      </a:r>
                      <a:r>
                        <a:rPr lang="en-US" sz="1800" dirty="0" smtClean="0">
                          <a:effectLst/>
                        </a:rPr>
                        <a:t>the completeness of </a:t>
                      </a:r>
                      <a:r>
                        <a:rPr lang="en-US" sz="1800" dirty="0">
                          <a:effectLst/>
                        </a:rPr>
                        <a:t>the emissions inventory. 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  <a:tr h="750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Accuracy 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827" marR="29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Using </a:t>
                      </a:r>
                      <a:r>
                        <a:rPr lang="en-US" sz="1800" dirty="0">
                          <a:effectLst/>
                        </a:rPr>
                        <a:t>of appropriate or better tiered methodology that is consistent with the guidebook and other guidelines. </a:t>
                      </a:r>
                      <a:endParaRPr lang="en-US" sz="2000" dirty="0">
                        <a:effectLst/>
                      </a:endParaRPr>
                    </a:p>
                  </a:txBody>
                  <a:tcPr marL="29827" marR="2982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95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0" dirty="0" smtClean="0">
                <a:latin typeface="Eras Medium ITC" pitchFamily="34" charset="0"/>
              </a:rPr>
              <a:t>Improvements</a:t>
            </a:r>
            <a:endParaRPr lang="en-GB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Key category analysis and methodological choice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A good tool to prioritise the effort for different sources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Uncertainties, Spatial mapping of emissions, and Projections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Tools to make the inventory more useful to policy makers, air quality modellers, health scientists etc.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Uncertainty estimates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Combination of key category analysis and uncertainty to identify sources that need improvements</a:t>
            </a:r>
          </a:p>
          <a:p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17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latin typeface="Eras Medium ITC" pitchFamily="34" charset="0"/>
              </a:rPr>
              <a:t>Introduction to the Energy </a:t>
            </a:r>
            <a:r>
              <a:rPr lang="en-US" b="1" i="0" dirty="0" smtClean="0">
                <a:latin typeface="Eras Medium ITC" pitchFamily="34" charset="0"/>
              </a:rPr>
              <a:t>chapter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5192" y="1340768"/>
            <a:ext cx="8363272" cy="5040560"/>
          </a:xfrm>
        </p:spPr>
        <p:txBody>
          <a:bodyPr>
            <a:normAutofit fontScale="925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1.A Combustion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1.A.1 Energy industries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1.A.2 Manufacturing industries and construction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1.A.3.a Aviation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1.A.3.b.i-iv Exhaust emissions from road transport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1.A.3.b.v Gasoline evaporation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1.A.3.b.vi-vii Road vehicle tyre and brake wear, road surface wear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1.A.3.c Railways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1.A.3.d Navigation (shipping)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1.A.3.e.i Pipeline transport (no guidance)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1.A.4 Small combustion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1.A.4 Non-road mobile sources and machinery</a:t>
            </a:r>
          </a:p>
          <a:p>
            <a:pPr lvl="1"/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48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0" dirty="0" smtClean="0">
                <a:latin typeface="Eras Medium ITC" pitchFamily="34" charset="0"/>
              </a:rPr>
              <a:t>Introduction to the Energy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sz="2600" dirty="0" smtClean="0">
                <a:solidFill>
                  <a:schemeClr val="tx1"/>
                </a:solidFill>
              </a:rPr>
              <a:t>1.B Fugitive emissions from fuels</a:t>
            </a:r>
          </a:p>
          <a:p>
            <a:pPr lvl="1">
              <a:lnSpc>
                <a:spcPct val="110000"/>
              </a:lnSpc>
            </a:pPr>
            <a:r>
              <a:rPr lang="en-GB" sz="2200" dirty="0" smtClean="0">
                <a:solidFill>
                  <a:schemeClr val="tx1"/>
                </a:solidFill>
              </a:rPr>
              <a:t>1.B.1.a Fugitive emissions from solid fuels: Coal mining and handling</a:t>
            </a:r>
          </a:p>
          <a:p>
            <a:pPr lvl="1">
              <a:lnSpc>
                <a:spcPct val="110000"/>
              </a:lnSpc>
            </a:pPr>
            <a:r>
              <a:rPr lang="en-GB" sz="2200" dirty="0" smtClean="0">
                <a:solidFill>
                  <a:schemeClr val="tx1"/>
                </a:solidFill>
              </a:rPr>
              <a:t>1.B.1.b Fugitive emissions from solid fuels: Solid fuel transformation</a:t>
            </a:r>
          </a:p>
          <a:p>
            <a:pPr lvl="1">
              <a:lnSpc>
                <a:spcPct val="110000"/>
              </a:lnSpc>
            </a:pPr>
            <a:r>
              <a:rPr lang="en-GB" sz="2200" dirty="0" smtClean="0">
                <a:solidFill>
                  <a:schemeClr val="tx1"/>
                </a:solidFill>
              </a:rPr>
              <a:t>1.B.1.c Other fugitive emissions from solid fuels (no guidance, catch all)</a:t>
            </a:r>
          </a:p>
          <a:p>
            <a:pPr lvl="1">
              <a:lnSpc>
                <a:spcPct val="110000"/>
              </a:lnSpc>
            </a:pPr>
            <a:r>
              <a:rPr lang="en-GB" sz="2200" dirty="0" smtClean="0">
                <a:solidFill>
                  <a:schemeClr val="tx1"/>
                </a:solidFill>
              </a:rPr>
              <a:t>1.B.2.a.i, 1.B.2.b Fugitive emissions: Exploration, production and transport of oil and natural gas</a:t>
            </a:r>
          </a:p>
          <a:p>
            <a:pPr lvl="1">
              <a:lnSpc>
                <a:spcPct val="110000"/>
              </a:lnSpc>
            </a:pPr>
            <a:r>
              <a:rPr lang="en-GB" sz="2200" dirty="0" smtClean="0">
                <a:solidFill>
                  <a:schemeClr val="tx1"/>
                </a:solidFill>
              </a:rPr>
              <a:t>1.B.2.a.iv Fugitive emissions oil: Refining and storage</a:t>
            </a:r>
          </a:p>
          <a:p>
            <a:pPr lvl="1">
              <a:lnSpc>
                <a:spcPct val="110000"/>
              </a:lnSpc>
            </a:pPr>
            <a:r>
              <a:rPr lang="en-GB" sz="2200" dirty="0" smtClean="0">
                <a:solidFill>
                  <a:schemeClr val="tx1"/>
                </a:solidFill>
              </a:rPr>
              <a:t>1.B.2.a.v Distribution of oil products</a:t>
            </a:r>
          </a:p>
          <a:p>
            <a:pPr lvl="1">
              <a:lnSpc>
                <a:spcPct val="110000"/>
              </a:lnSpc>
            </a:pPr>
            <a:r>
              <a:rPr lang="en-GB" sz="2200" dirty="0" smtClean="0">
                <a:solidFill>
                  <a:schemeClr val="tx1"/>
                </a:solidFill>
              </a:rPr>
              <a:t>1.B.2.c Venting and flaring</a:t>
            </a:r>
          </a:p>
          <a:p>
            <a:pPr lvl="1">
              <a:lnSpc>
                <a:spcPct val="110000"/>
              </a:lnSpc>
            </a:pPr>
            <a:r>
              <a:rPr lang="en-GB" sz="2200" dirty="0" smtClean="0">
                <a:solidFill>
                  <a:schemeClr val="tx1"/>
                </a:solidFill>
              </a:rPr>
              <a:t>1.B.2.d Other fugitive emissions from energy production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61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b="1" i="0" dirty="0" smtClean="0">
                <a:latin typeface="Eras Medium ITC" panose="020B0602030504020804" pitchFamily="34" charset="0"/>
              </a:rPr>
              <a:t>Emission shares – energy sector</a:t>
            </a:r>
            <a:endParaRPr lang="en-GB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295232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The energy sector generally makes large contributions to the national emissions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Generally the major sources are: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large heat and power plants (large energy consumptions)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residential combustion (no flue gas treatment)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transport (large fuel consumption)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Extraction of fuels (oil and natural gas → NMVOC, coal → PM)</a:t>
            </a:r>
          </a:p>
          <a:p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>
              <a:solidFill>
                <a:schemeClr val="tx1"/>
              </a:solidFill>
              <a:sym typeface="Symbol"/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443517"/>
              </p:ext>
            </p:extLst>
          </p:nvPr>
        </p:nvGraphicFramePr>
        <p:xfrm>
          <a:off x="2123728" y="4293096"/>
          <a:ext cx="5256584" cy="198691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01769"/>
                <a:gridCol w="4354815"/>
              </a:tblGrid>
              <a:tr h="280414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EU-27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Energy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804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&lt; 1 %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804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1- 5 %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NH</a:t>
                      </a:r>
                      <a:r>
                        <a:rPr lang="en-US" sz="1800" u="none" strike="noStrike" baseline="-25000" dirty="0">
                          <a:effectLst/>
                        </a:rPr>
                        <a:t>3</a:t>
                      </a:r>
                      <a:endParaRPr lang="en-US" sz="18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804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5-10 %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804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10-50 %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NMVOC, TSP, HCB, PCB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804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50-75 %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PM</a:t>
                      </a:r>
                      <a:r>
                        <a:rPr lang="en-US" sz="1800" u="none" strike="noStrike" baseline="-25000" dirty="0">
                          <a:effectLst/>
                        </a:rPr>
                        <a:t>10</a:t>
                      </a:r>
                      <a:r>
                        <a:rPr lang="en-US" sz="1800" u="none" strike="noStrike" dirty="0">
                          <a:effectLst/>
                        </a:rPr>
                        <a:t>, Hg, </a:t>
                      </a:r>
                      <a:r>
                        <a:rPr lang="en-US" sz="1800" u="none" strike="noStrike" dirty="0" err="1">
                          <a:effectLst/>
                        </a:rPr>
                        <a:t>Pb</a:t>
                      </a:r>
                      <a:r>
                        <a:rPr lang="en-US" sz="1800" u="none" strike="noStrike" dirty="0">
                          <a:effectLst/>
                        </a:rPr>
                        <a:t>, Cr, PAH, PCDD/F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804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&gt; 75 %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SOx, NOx, PM</a:t>
                      </a:r>
                      <a:r>
                        <a:rPr lang="pt-BR" sz="1800" u="none" strike="noStrike" baseline="-25000" dirty="0">
                          <a:effectLst/>
                        </a:rPr>
                        <a:t>2.5</a:t>
                      </a:r>
                      <a:r>
                        <a:rPr lang="pt-BR" sz="1800" u="none" strike="noStrike" dirty="0">
                          <a:effectLst/>
                        </a:rPr>
                        <a:t>, CO, Cd, As, Cu, Ni, Se, Zn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12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543" y="1139734"/>
            <a:ext cx="4438945" cy="56166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 smtClean="0">
                <a:latin typeface="Eras Medium ITC" panose="020B0602030504020804" pitchFamily="34" charset="0"/>
              </a:rPr>
              <a:t>Methodological Tiers</a:t>
            </a:r>
            <a:endParaRPr lang="en-GB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4104456" cy="475252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GB" sz="3000" b="1" dirty="0" smtClean="0">
                <a:solidFill>
                  <a:schemeClr val="tx1"/>
                </a:solidFill>
              </a:rPr>
              <a:t>Example of decision tree from GB2013</a:t>
            </a:r>
          </a:p>
          <a:p>
            <a:pPr marL="0" indent="0" algn="ctr">
              <a:buNone/>
            </a:pPr>
            <a:r>
              <a:rPr lang="en-GB" sz="30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GB" b="1" i="1" dirty="0" smtClean="0">
                <a:solidFill>
                  <a:schemeClr val="tx1"/>
                </a:solidFill>
              </a:rPr>
              <a:t>Tier 3 use of facility-specific data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Where facility-level emission data of sufficient quality are available, it is good practice to use these data.</a:t>
            </a:r>
          </a:p>
          <a:p>
            <a:r>
              <a:rPr lang="en-GB" b="1" i="1" dirty="0" smtClean="0">
                <a:solidFill>
                  <a:schemeClr val="tx1"/>
                </a:solidFill>
              </a:rPr>
              <a:t>Tier 2 technology-specific approach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To apply the Tier 2 approach, both the activity data and the emission factors need to be applied according to a country’s fuel usage and installed combustion technologies.</a:t>
            </a:r>
          </a:p>
          <a:p>
            <a:r>
              <a:rPr lang="en-GB" b="1" i="1" dirty="0" smtClean="0">
                <a:solidFill>
                  <a:schemeClr val="tx1"/>
                </a:solidFill>
              </a:rPr>
              <a:t>Tier 1 default approach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The Tier 1 emission factors assume an average or typical technology and abatement implementation. The Tier 1 default emission factors derived from available data and information have been developed for key fuel groups.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05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Methodological tiers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For all combustion sources there is both Tier 1 and Tier 2 methodology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For all fugitive sources  there is a Tier 1 methodology</a:t>
            </a:r>
          </a:p>
          <a:p>
            <a:r>
              <a:rPr lang="en-GB" dirty="0">
                <a:solidFill>
                  <a:schemeClr val="tx1"/>
                </a:solidFill>
              </a:rPr>
              <a:t>For </a:t>
            </a:r>
            <a:r>
              <a:rPr lang="en-GB" dirty="0" smtClean="0">
                <a:solidFill>
                  <a:schemeClr val="tx1"/>
                </a:solidFill>
              </a:rPr>
              <a:t>most fugitive </a:t>
            </a:r>
            <a:r>
              <a:rPr lang="en-GB" dirty="0">
                <a:solidFill>
                  <a:schemeClr val="tx1"/>
                </a:solidFill>
              </a:rPr>
              <a:t>sources  there is a Tier </a:t>
            </a:r>
            <a:r>
              <a:rPr lang="en-GB" dirty="0" smtClean="0">
                <a:solidFill>
                  <a:schemeClr val="tx1"/>
                </a:solidFill>
              </a:rPr>
              <a:t>2 methodology</a:t>
            </a:r>
          </a:p>
        </p:txBody>
      </p:sp>
    </p:spTree>
    <p:extLst>
      <p:ext uri="{BB962C8B-B14F-4D97-AF65-F5344CB8AC3E}">
        <p14:creationId xmlns:p14="http://schemas.microsoft.com/office/powerpoint/2010/main" val="19292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anose="020B0602030504020804" pitchFamily="34" charset="0"/>
              </a:rPr>
              <a:t>Basic data </a:t>
            </a:r>
            <a:r>
              <a:rPr lang="en-US" b="1" i="0" dirty="0" smtClean="0">
                <a:latin typeface="Eras Medium ITC" panose="020B0602030504020804" pitchFamily="34" charset="0"/>
              </a:rPr>
              <a:t>requirements (1)</a:t>
            </a:r>
            <a:endParaRPr lang="en-US" b="1" i="0" dirty="0">
              <a:latin typeface="Eras Medium ITC" panose="020B06020305040208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407994"/>
              </p:ext>
            </p:extLst>
          </p:nvPr>
        </p:nvGraphicFramePr>
        <p:xfrm>
          <a:off x="0" y="1484784"/>
          <a:ext cx="9108504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648"/>
                <a:gridCol w="3308096"/>
                <a:gridCol w="4396760"/>
              </a:tblGrid>
              <a:tr h="34301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Source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Tier 1 - Data 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Tier 2 - Additional data requirement</a:t>
                      </a:r>
                      <a:endParaRPr lang="en-GB" noProof="0" dirty="0"/>
                    </a:p>
                  </a:txBody>
                  <a:tcPr/>
                </a:tc>
              </a:tr>
              <a:tr h="299877">
                <a:tc>
                  <a:txBody>
                    <a:bodyPr/>
                    <a:lstStyle/>
                    <a:p>
                      <a:r>
                        <a:rPr lang="en-GB" sz="1600" b="1" noProof="0" dirty="0" smtClean="0"/>
                        <a:t>1.A.1</a:t>
                      </a:r>
                    </a:p>
                    <a:p>
                      <a:r>
                        <a:rPr lang="en-GB" sz="1400" b="1" noProof="0" dirty="0" smtClean="0"/>
                        <a:t>Energy industries</a:t>
                      </a:r>
                      <a:endParaRPr lang="en-GB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[GJ]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per technology [GJ]</a:t>
                      </a:r>
                    </a:p>
                    <a:p>
                      <a:r>
                        <a:rPr lang="en-GB" sz="1600" noProof="0" dirty="0" smtClean="0"/>
                        <a:t>- e.g. boiler</a:t>
                      </a:r>
                      <a:r>
                        <a:rPr lang="en-GB" sz="1600" baseline="0" noProof="0" dirty="0" smtClean="0"/>
                        <a:t> type (wet bottom, dry bottom, fluid bed) </a:t>
                      </a:r>
                      <a:endParaRPr lang="en-GB" sz="1600" noProof="0" dirty="0"/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noProof="0" dirty="0" smtClean="0"/>
                        <a:t>1.A.2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 dirty="0" smtClean="0"/>
                        <a:t>Manufacturing industries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[GJ]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Produced</a:t>
                      </a:r>
                      <a:r>
                        <a:rPr lang="en-GB" sz="1600" baseline="0" noProof="0" dirty="0" smtClean="0"/>
                        <a:t> amount</a:t>
                      </a:r>
                      <a:r>
                        <a:rPr lang="en-GB" sz="1600" noProof="0" dirty="0" smtClean="0"/>
                        <a:t> [tonnes]</a:t>
                      </a:r>
                    </a:p>
                    <a:p>
                      <a:r>
                        <a:rPr lang="en-GB" sz="1600" noProof="0" dirty="0" smtClean="0"/>
                        <a:t>per</a:t>
                      </a:r>
                      <a:r>
                        <a:rPr lang="en-GB" sz="1600" baseline="0" noProof="0" dirty="0" smtClean="0"/>
                        <a:t> activity </a:t>
                      </a:r>
                      <a:r>
                        <a:rPr lang="en-GB" sz="1600" noProof="0" dirty="0" smtClean="0"/>
                        <a:t>and process</a:t>
                      </a:r>
                    </a:p>
                    <a:p>
                      <a:r>
                        <a:rPr lang="en-GB" sz="1600" baseline="0" noProof="0" dirty="0" smtClean="0"/>
                        <a:t>- e.g. iron and steel manufacturing - sinter plants</a:t>
                      </a:r>
                      <a:endParaRPr lang="en-GB" sz="1600" noProof="0" dirty="0"/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1.A.3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Aviation</a:t>
                      </a:r>
                      <a:endParaRPr lang="en-GB" sz="16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Fuel consumption [kg] (cruise)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Number of LTOs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per aircraft type [tonnes]</a:t>
                      </a:r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1.A.3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Road, exhaust</a:t>
                      </a:r>
                      <a:endParaRPr lang="en-GB" sz="1400" b="1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Fuel consumption [kg]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per vehicle type</a:t>
                      </a:r>
                      <a:r>
                        <a:rPr lang="en-GB" sz="1600" baseline="0" noProof="0" dirty="0" smtClean="0"/>
                        <a:t> (PC, LCV, HDV, two-wheel)</a:t>
                      </a:r>
                      <a:endParaRPr lang="en-GB" sz="16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per technology [tonnes]</a:t>
                      </a:r>
                    </a:p>
                    <a:p>
                      <a:r>
                        <a:rPr lang="en-GB" sz="1600" noProof="0" dirty="0" smtClean="0"/>
                        <a:t>- e.g. Euro</a:t>
                      </a:r>
                      <a:r>
                        <a:rPr lang="en-GB" sz="1600" baseline="0" noProof="0" dirty="0" smtClean="0"/>
                        <a:t> and ECE legislation classes</a:t>
                      </a:r>
                      <a:endParaRPr lang="en-GB" sz="1600" noProof="0" dirty="0" smtClean="0"/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1.A.3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Gasoline evaporation</a:t>
                      </a:r>
                      <a:endParaRPr lang="en-GB" sz="1400" b="1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Number of vehicles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per vehicle type</a:t>
                      </a:r>
                      <a:r>
                        <a:rPr lang="en-GB" sz="1600" baseline="0" noProof="0" dirty="0" smtClean="0"/>
                        <a:t>  and temperature intervals</a:t>
                      </a:r>
                      <a:endParaRPr lang="en-GB" sz="16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E.g. number of vehicles per engine</a:t>
                      </a:r>
                      <a:r>
                        <a:rPr lang="en-GB" sz="1600" baseline="0" noProof="0" dirty="0" smtClean="0"/>
                        <a:t> and canister </a:t>
                      </a:r>
                      <a:endParaRPr lang="en-GB" sz="1600" noProof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8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anose="020B0602030504020804" pitchFamily="34" charset="0"/>
              </a:rPr>
              <a:t>Basic data </a:t>
            </a:r>
            <a:r>
              <a:rPr lang="en-US" b="1" i="0" dirty="0" smtClean="0">
                <a:latin typeface="Eras Medium ITC" panose="020B0602030504020804" pitchFamily="34" charset="0"/>
              </a:rPr>
              <a:t>requirements (2)</a:t>
            </a:r>
            <a:endParaRPr lang="en-US" b="1" i="0" dirty="0">
              <a:latin typeface="Eras Medium ITC" panose="020B06020305040208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183864"/>
              </p:ext>
            </p:extLst>
          </p:nvPr>
        </p:nvGraphicFramePr>
        <p:xfrm>
          <a:off x="1" y="1340768"/>
          <a:ext cx="9144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026"/>
                <a:gridCol w="3277486"/>
                <a:gridCol w="4551488"/>
              </a:tblGrid>
              <a:tr h="34301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Source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Tier 1 - Data 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Tier 2 - Additional data requirement</a:t>
                      </a:r>
                      <a:endParaRPr lang="en-GB" noProof="0" dirty="0"/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1.A.3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Road, non-exhaust</a:t>
                      </a:r>
                      <a:endParaRPr lang="en-GB" sz="1400" b="1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Mileage [km]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per vehicle type</a:t>
                      </a:r>
                      <a:r>
                        <a:rPr lang="en-GB" sz="1600" baseline="0" noProof="0" dirty="0" smtClean="0"/>
                        <a:t> (PC, LCV, HDV, two-wheel)</a:t>
                      </a:r>
                      <a:endParaRPr lang="en-GB" sz="16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Mileage and speed correction</a:t>
                      </a:r>
                      <a:r>
                        <a:rPr lang="en-GB" sz="1600" baseline="0" noProof="0" dirty="0" smtClean="0"/>
                        <a:t> factor</a:t>
                      </a:r>
                      <a:endParaRPr lang="en-GB" sz="1600" noProof="0" dirty="0" smtClean="0"/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1.A.3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Railways</a:t>
                      </a:r>
                      <a:endParaRPr lang="en-GB" sz="1600" b="1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Fuel consumption [tonnes]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per locomotive type [tonnes]</a:t>
                      </a:r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1.A.3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Navigation</a:t>
                      </a:r>
                      <a:endParaRPr lang="en-GB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[tonnes]</a:t>
                      </a:r>
                    </a:p>
                    <a:p>
                      <a:r>
                        <a:rPr lang="en-GB" sz="1600" noProof="0" dirty="0" smtClean="0"/>
                        <a:t>per</a:t>
                      </a:r>
                      <a:r>
                        <a:rPr lang="en-GB" sz="1600" baseline="0" noProof="0" dirty="0" smtClean="0"/>
                        <a:t> sector (</a:t>
                      </a:r>
                      <a:r>
                        <a:rPr lang="en-GB" sz="1600" baseline="0" noProof="0" dirty="0" err="1" smtClean="0"/>
                        <a:t>nat</a:t>
                      </a:r>
                      <a:r>
                        <a:rPr lang="en-GB" sz="1600" baseline="0" noProof="0" dirty="0" smtClean="0"/>
                        <a:t>/</a:t>
                      </a:r>
                      <a:r>
                        <a:rPr lang="en-GB" sz="1600" baseline="0" noProof="0" dirty="0" err="1" smtClean="0"/>
                        <a:t>int</a:t>
                      </a:r>
                      <a:r>
                        <a:rPr lang="en-GB" sz="1600" baseline="0" noProof="0" dirty="0" smtClean="0"/>
                        <a:t> navigation, fishing)</a:t>
                      </a:r>
                      <a:endParaRPr lang="en-GB" sz="16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Fuel consumption per engine type [tonnes]</a:t>
                      </a:r>
                    </a:p>
                    <a:p>
                      <a:r>
                        <a:rPr lang="en-GB" sz="16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slow, medium or high speed engines</a:t>
                      </a:r>
                      <a:endParaRPr lang="en-GB" sz="1600" noProof="0" dirty="0"/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r>
                        <a:rPr lang="en-GB" sz="1600" b="1" noProof="0" dirty="0" smtClean="0"/>
                        <a:t>1.A.4</a:t>
                      </a:r>
                    </a:p>
                    <a:p>
                      <a:r>
                        <a:rPr lang="en-GB" sz="1400" b="1" noProof="0" dirty="0" smtClean="0"/>
                        <a:t>Small combustion</a:t>
                      </a:r>
                      <a:endParaRPr lang="en-GB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[GJ]</a:t>
                      </a:r>
                    </a:p>
                    <a:p>
                      <a:r>
                        <a:rPr lang="en-GB" sz="1600" noProof="0" dirty="0" smtClean="0"/>
                        <a:t>per </a:t>
                      </a:r>
                      <a:r>
                        <a:rPr lang="en-GB" sz="1600" baseline="0" noProof="0" dirty="0" smtClean="0"/>
                        <a:t>sector (residential, non-residential)</a:t>
                      </a:r>
                      <a:endParaRPr lang="en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per technology [GJ]</a:t>
                      </a:r>
                    </a:p>
                    <a:p>
                      <a:r>
                        <a:rPr lang="en-GB" sz="1600" noProof="0" dirty="0" smtClean="0"/>
                        <a:t>- e.g. residential installation</a:t>
                      </a:r>
                      <a:r>
                        <a:rPr lang="en-GB" sz="1600" baseline="0" noProof="0" dirty="0" smtClean="0"/>
                        <a:t> type (open fireplace, stove, boiler)</a:t>
                      </a:r>
                      <a:endParaRPr lang="en-GB" sz="1600" noProof="0" dirty="0"/>
                    </a:p>
                  </a:txBody>
                  <a:tcPr/>
                </a:tc>
              </a:tr>
              <a:tr h="305896">
                <a:tc>
                  <a:txBody>
                    <a:bodyPr/>
                    <a:lstStyle/>
                    <a:p>
                      <a:r>
                        <a:rPr lang="en-GB" sz="1800" b="1" noProof="0" dirty="0" smtClean="0"/>
                        <a:t>1.A.4</a:t>
                      </a:r>
                    </a:p>
                    <a:p>
                      <a:r>
                        <a:rPr lang="en-GB" sz="1400" b="1" noProof="0" dirty="0" smtClean="0"/>
                        <a:t>Other mobile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[GJ]</a:t>
                      </a:r>
                    </a:p>
                    <a:p>
                      <a:r>
                        <a:rPr lang="en-GB" sz="1600" noProof="0" dirty="0" smtClean="0"/>
                        <a:t>per </a:t>
                      </a:r>
                      <a:r>
                        <a:rPr lang="en-GB" sz="1600" baseline="0" noProof="0" dirty="0" smtClean="0"/>
                        <a:t>sector (e.g. agriculture, and industry)</a:t>
                      </a:r>
                      <a:endParaRPr lang="en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Fuel consumption per technology [tonnes]</a:t>
                      </a:r>
                    </a:p>
                    <a:p>
                      <a:r>
                        <a:rPr lang="en-GB" sz="1600" noProof="0" dirty="0" smtClean="0"/>
                        <a:t>- e.g. age interval</a:t>
                      </a:r>
                      <a:r>
                        <a:rPr lang="en-GB" sz="1600" baseline="0" noProof="0" dirty="0" smtClean="0"/>
                        <a:t> (&lt;1981, 198-1990, 1990-Stage I) or Stage  (I, II, IIIA)</a:t>
                      </a:r>
                      <a:endParaRPr lang="en-GB" sz="1600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09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Outline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General introduction to the EMEP/EEA Guidebook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Introduction to the Energy chapters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Emission shares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Basic data requirements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Guidance for new sources of emissions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Update of existing methodologies and default emission factors</a:t>
            </a:r>
          </a:p>
        </p:txBody>
      </p:sp>
    </p:spTree>
    <p:extLst>
      <p:ext uri="{BB962C8B-B14F-4D97-AF65-F5344CB8AC3E}">
        <p14:creationId xmlns:p14="http://schemas.microsoft.com/office/powerpoint/2010/main" val="409986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anose="020B0602030504020804" pitchFamily="34" charset="0"/>
              </a:rPr>
              <a:t>Basic data </a:t>
            </a:r>
            <a:r>
              <a:rPr lang="en-US" b="1" i="0" dirty="0" smtClean="0">
                <a:latin typeface="Eras Medium ITC" panose="020B0602030504020804" pitchFamily="34" charset="0"/>
              </a:rPr>
              <a:t>requirements (3)</a:t>
            </a:r>
            <a:endParaRPr lang="en-US" b="1" i="0" dirty="0">
              <a:latin typeface="Eras Medium ITC" panose="020B06020305040208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436420"/>
              </p:ext>
            </p:extLst>
          </p:nvPr>
        </p:nvGraphicFramePr>
        <p:xfrm>
          <a:off x="-14748" y="1340768"/>
          <a:ext cx="9158749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6468"/>
                <a:gridCol w="2038342"/>
                <a:gridCol w="5053939"/>
              </a:tblGrid>
              <a:tr h="343010"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Source</a:t>
                      </a:r>
                      <a:endParaRPr lang="en-GB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dirty="0" smtClean="0"/>
                        <a:t>Tier 1 - Data 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Tier 2 - Additional data requirement</a:t>
                      </a:r>
                      <a:endParaRPr lang="en-GB" sz="2000" noProof="0" dirty="0"/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noProof="0" dirty="0" smtClean="0"/>
                        <a:t>1.B.1.a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 dirty="0" smtClean="0"/>
                        <a:t>Coal mining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Coal production [Mg]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Coal production per technology [Mg]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e.g. underground mining,</a:t>
                      </a:r>
                      <a:r>
                        <a:rPr lang="en-GB" sz="1600" baseline="0" noProof="0" dirty="0" smtClean="0"/>
                        <a:t> storage, and handling</a:t>
                      </a:r>
                      <a:endParaRPr lang="en-GB" sz="1600" noProof="0" dirty="0" smtClean="0"/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noProof="0" dirty="0" smtClean="0"/>
                        <a:t>1.B.1.b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noProof="0" dirty="0" smtClean="0"/>
                        <a:t>Solid fuel transformation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Coke production [Mg]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Coke production per process [Mg]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e.g. coal charging, door and lid leaks,</a:t>
                      </a:r>
                      <a:r>
                        <a:rPr lang="en-GB" sz="1600" baseline="0" noProof="0" dirty="0" smtClean="0"/>
                        <a:t> coke pushing and soaking</a:t>
                      </a:r>
                      <a:endParaRPr lang="en-GB" sz="1600" noProof="0" dirty="0" smtClean="0"/>
                    </a:p>
                  </a:txBody>
                  <a:tcPr/>
                </a:tc>
              </a:tr>
              <a:tr h="343010">
                <a:tc>
                  <a:txBody>
                    <a:bodyPr/>
                    <a:lstStyle/>
                    <a:p>
                      <a:r>
                        <a:rPr lang="en-GB" sz="1600" b="1" noProof="0" dirty="0" smtClean="0"/>
                        <a:t>1.B.2.a.i</a:t>
                      </a:r>
                    </a:p>
                    <a:p>
                      <a:r>
                        <a:rPr lang="en-GB" sz="1600" b="1" noProof="0" dirty="0" smtClean="0"/>
                        <a:t>1.B.2.b</a:t>
                      </a:r>
                    </a:p>
                    <a:p>
                      <a:r>
                        <a:rPr lang="en-GB" sz="1400" b="1" noProof="0" dirty="0" smtClean="0"/>
                        <a:t>Exploration, production and transport of oil and natural gas</a:t>
                      </a:r>
                      <a:endParaRPr lang="en-GB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Oil</a:t>
                      </a:r>
                      <a:r>
                        <a:rPr lang="en-GB" sz="1600" baseline="0" noProof="0" dirty="0" smtClean="0"/>
                        <a:t> production [Mg]</a:t>
                      </a:r>
                    </a:p>
                    <a:p>
                      <a:r>
                        <a:rPr lang="en-GB" sz="1600" baseline="0" noProof="0" dirty="0" smtClean="0"/>
                        <a:t>Gas production [m</a:t>
                      </a:r>
                      <a:r>
                        <a:rPr lang="en-GB" sz="1600" baseline="30000" noProof="0" dirty="0" smtClean="0"/>
                        <a:t>3</a:t>
                      </a:r>
                      <a:r>
                        <a:rPr lang="en-GB" sz="1600" baseline="0" noProof="0" dirty="0" smtClean="0"/>
                        <a:t>]</a:t>
                      </a:r>
                      <a:endParaRPr lang="en-GB" sz="160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Production per facility type [Mg oil] or [m</a:t>
                      </a:r>
                      <a:r>
                        <a:rPr lang="en-GB" sz="1600" baseline="30000" noProof="0" dirty="0" smtClean="0"/>
                        <a:t>3</a:t>
                      </a:r>
                      <a:r>
                        <a:rPr lang="en-GB" sz="1600" baseline="0" noProof="0" dirty="0" smtClean="0"/>
                        <a:t> gas]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aseline="0" noProof="0" dirty="0" smtClean="0"/>
                        <a:t>Facilities producing oil or gas, onshore or offshore</a:t>
                      </a:r>
                      <a:endParaRPr lang="en-GB" sz="1600" noProof="0" dirty="0"/>
                    </a:p>
                  </a:txBody>
                  <a:tcPr/>
                </a:tc>
              </a:tr>
              <a:tr h="305896">
                <a:tc>
                  <a:txBody>
                    <a:bodyPr/>
                    <a:lstStyle/>
                    <a:p>
                      <a:r>
                        <a:rPr lang="en-GB" sz="1800" b="1" noProof="0" dirty="0" smtClean="0"/>
                        <a:t>1.B.2.a.iv</a:t>
                      </a:r>
                    </a:p>
                    <a:p>
                      <a:r>
                        <a:rPr lang="en-GB" sz="1400" b="1" noProof="0" dirty="0" smtClean="0"/>
                        <a:t>Refining and storage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Crude oil input [Mg]</a:t>
                      </a:r>
                      <a:endParaRPr lang="en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EFs for different processes</a:t>
                      </a:r>
                    </a:p>
                    <a:p>
                      <a:r>
                        <a:rPr lang="en-GB" sz="1600" noProof="0" dirty="0" smtClean="0"/>
                        <a:t>Fresh feed [m</a:t>
                      </a:r>
                      <a:r>
                        <a:rPr lang="en-GB" sz="1600" baseline="30000" noProof="0" dirty="0" smtClean="0"/>
                        <a:t>3</a:t>
                      </a:r>
                      <a:r>
                        <a:rPr lang="en-GB" sz="1600" noProof="0" dirty="0" smtClean="0"/>
                        <a:t>]</a:t>
                      </a:r>
                    </a:p>
                    <a:p>
                      <a:r>
                        <a:rPr lang="en-GB" sz="1600" noProof="0" dirty="0" smtClean="0"/>
                        <a:t>- e.g. fluid catalytic cracking, catalytic reforming unit, fluid coking unit, </a:t>
                      </a:r>
                    </a:p>
                    <a:p>
                      <a:r>
                        <a:rPr lang="en-GB" sz="1600" noProof="0" dirty="0" smtClean="0"/>
                        <a:t>S produced [Mg]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1600" noProof="0" dirty="0" smtClean="0"/>
                        <a:t>S recovery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600" noProof="0" dirty="0" smtClean="0"/>
                        <a:t>Crude oil throughput [Mg]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600" noProof="0" dirty="0" smtClean="0"/>
                        <a:t>- diffuse emissions</a:t>
                      </a:r>
                      <a:endParaRPr lang="en-GB" sz="1600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734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anose="020B0602030504020804" pitchFamily="34" charset="0"/>
              </a:rPr>
              <a:t>Basic data </a:t>
            </a:r>
            <a:r>
              <a:rPr lang="en-US" b="1" i="0" dirty="0" smtClean="0">
                <a:latin typeface="Eras Medium ITC" panose="020B0602030504020804" pitchFamily="34" charset="0"/>
              </a:rPr>
              <a:t>requirements (3)</a:t>
            </a:r>
            <a:endParaRPr lang="en-US" b="1" i="0" dirty="0">
              <a:latin typeface="Eras Medium ITC" panose="020B06020305040208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637485"/>
              </p:ext>
            </p:extLst>
          </p:nvPr>
        </p:nvGraphicFramePr>
        <p:xfrm>
          <a:off x="1" y="1205056"/>
          <a:ext cx="9143999" cy="538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5875"/>
                <a:gridCol w="3019837"/>
                <a:gridCol w="5018287"/>
              </a:tblGrid>
              <a:tr h="381564"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Source</a:t>
                      </a:r>
                      <a:endParaRPr lang="en-GB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dirty="0" smtClean="0"/>
                        <a:t>Tier 1 - Data 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Tier 2 - Additional data requirement</a:t>
                      </a:r>
                      <a:endParaRPr lang="en-GB" sz="2000" noProof="0" dirty="0"/>
                    </a:p>
                  </a:txBody>
                  <a:tcPr/>
                </a:tc>
              </a:tr>
              <a:tr h="2043728">
                <a:tc>
                  <a:txBody>
                    <a:bodyPr/>
                    <a:lstStyle/>
                    <a:p>
                      <a:r>
                        <a:rPr lang="en-GB" sz="1800" b="1" noProof="0" dirty="0" smtClean="0"/>
                        <a:t>1.B.2.a.v</a:t>
                      </a:r>
                    </a:p>
                    <a:p>
                      <a:r>
                        <a:rPr lang="en-GB" sz="1400" b="1" noProof="0" dirty="0" smtClean="0"/>
                        <a:t>Distribution of oil 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Oil distribution [Mg]</a:t>
                      </a:r>
                      <a:endParaRPr lang="en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Oil</a:t>
                      </a:r>
                      <a:r>
                        <a:rPr lang="en-GB" sz="1600" baseline="0" noProof="0" dirty="0" smtClean="0"/>
                        <a:t> product throughput [m3] and True Vapour Pressure [</a:t>
                      </a:r>
                      <a:r>
                        <a:rPr lang="en-GB" sz="1600" baseline="0" noProof="0" dirty="0" err="1" smtClean="0"/>
                        <a:t>kPa</a:t>
                      </a:r>
                      <a:r>
                        <a:rPr lang="en-GB" sz="1600" baseline="0" noProof="0" dirty="0" smtClean="0"/>
                        <a:t>], both per technology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600" baseline="0" noProof="0" dirty="0" smtClean="0"/>
                        <a:t>Refinery dispatch station; road/rail/marine tanker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600" baseline="0" noProof="0" dirty="0" smtClean="0"/>
                        <a:t>Service stations; storage tanks filling/breathing, refuelling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600" baseline="0" noProof="0" dirty="0" smtClean="0"/>
                        <a:t>Terminals/depots; storage tanks</a:t>
                      </a:r>
                      <a:endParaRPr lang="en-GB" sz="1600" noProof="0" dirty="0" smtClean="0"/>
                    </a:p>
                  </a:txBody>
                  <a:tcPr/>
                </a:tc>
              </a:tr>
              <a:tr h="1512168">
                <a:tc>
                  <a:txBody>
                    <a:bodyPr/>
                    <a:lstStyle/>
                    <a:p>
                      <a:r>
                        <a:rPr lang="en-GB" sz="1800" b="1" noProof="0" dirty="0" smtClean="0"/>
                        <a:t>1.B.2.c</a:t>
                      </a:r>
                    </a:p>
                    <a:p>
                      <a:r>
                        <a:rPr lang="en-GB" sz="1400" b="1" noProof="0" dirty="0" smtClean="0"/>
                        <a:t>Venting and flaring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Extraction:</a:t>
                      </a:r>
                    </a:p>
                    <a:p>
                      <a:r>
                        <a:rPr lang="en-GB" sz="1600" noProof="0" dirty="0" smtClean="0"/>
                        <a:t>Gas burned</a:t>
                      </a:r>
                      <a:r>
                        <a:rPr lang="en-GB" sz="1600" baseline="0" noProof="0" dirty="0" smtClean="0"/>
                        <a:t> [Mg] and throughput [Mg]</a:t>
                      </a:r>
                    </a:p>
                    <a:p>
                      <a:r>
                        <a:rPr lang="en-GB" sz="1600" baseline="0" noProof="0" dirty="0" smtClean="0"/>
                        <a:t>Refineries:</a:t>
                      </a:r>
                    </a:p>
                    <a:p>
                      <a:r>
                        <a:rPr lang="en-GB" sz="1600" baseline="0" noProof="0" dirty="0" smtClean="0"/>
                        <a:t>Refinery feed [m3]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 smtClean="0"/>
                        <a:t>Tier 2 methodology</a:t>
                      </a:r>
                      <a:r>
                        <a:rPr lang="en-GB" sz="1600" baseline="0" noProof="0" dirty="0" smtClean="0"/>
                        <a:t> </a:t>
                      </a:r>
                      <a:r>
                        <a:rPr lang="en-GB" sz="1600" noProof="0" dirty="0" smtClean="0"/>
                        <a:t>only available for two</a:t>
                      </a:r>
                      <a:r>
                        <a:rPr lang="en-GB" sz="1600" baseline="0" noProof="0" dirty="0" smtClean="0"/>
                        <a:t> processes</a:t>
                      </a:r>
                      <a:endParaRPr lang="en-GB" sz="1600" noProof="0" dirty="0" smtClean="0"/>
                    </a:p>
                    <a:p>
                      <a:r>
                        <a:rPr lang="en-GB" sz="1600" noProof="0" dirty="0" smtClean="0"/>
                        <a:t>- Well testing;</a:t>
                      </a:r>
                      <a:r>
                        <a:rPr lang="en-GB" sz="1600" baseline="0" noProof="0" dirty="0" smtClean="0"/>
                        <a:t> Oil</a:t>
                      </a:r>
                      <a:r>
                        <a:rPr lang="en-GB" sz="1600" noProof="0" dirty="0" smtClean="0"/>
                        <a:t> burned</a:t>
                      </a:r>
                      <a:r>
                        <a:rPr lang="en-GB" sz="1600" baseline="0" noProof="0" dirty="0" smtClean="0"/>
                        <a:t> [Mg] </a:t>
                      </a:r>
                      <a:endParaRPr lang="en-GB" sz="1600" noProof="0" dirty="0" smtClean="0"/>
                    </a:p>
                    <a:p>
                      <a:r>
                        <a:rPr lang="en-GB" sz="1600" noProof="0" dirty="0" smtClean="0"/>
                        <a:t>- Venting and flaring in oil refineries; [GJ]</a:t>
                      </a:r>
                    </a:p>
                    <a:p>
                      <a:endParaRPr lang="en-GB" sz="1600" noProof="0" dirty="0"/>
                    </a:p>
                  </a:txBody>
                  <a:tcPr/>
                </a:tc>
              </a:tr>
              <a:tr h="880533">
                <a:tc>
                  <a:txBody>
                    <a:bodyPr/>
                    <a:lstStyle/>
                    <a:p>
                      <a:r>
                        <a:rPr lang="en-GB" sz="1800" b="1" noProof="0" dirty="0" smtClean="0"/>
                        <a:t>1.B.2.d</a:t>
                      </a:r>
                    </a:p>
                    <a:p>
                      <a:r>
                        <a:rPr lang="en-GB" sz="1400" b="1" noProof="0" dirty="0" smtClean="0"/>
                        <a:t>Other fugitive emissions from energy 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Geothermal energy extraction is only source.</a:t>
                      </a:r>
                    </a:p>
                    <a:p>
                      <a:r>
                        <a:rPr lang="en-GB" sz="1600" noProof="0" dirty="0" smtClean="0"/>
                        <a:t>Electricity production [</a:t>
                      </a:r>
                      <a:r>
                        <a:rPr lang="en-GB" sz="1600" noProof="0" dirty="0" err="1" smtClean="0"/>
                        <a:t>MWh</a:t>
                      </a:r>
                      <a:r>
                        <a:rPr lang="en-GB" sz="1600" noProof="0" dirty="0" smtClean="0"/>
                        <a:t>]</a:t>
                      </a:r>
                      <a:endParaRPr lang="en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No Tier 2 methodology</a:t>
                      </a:r>
                      <a:endParaRPr lang="en-GB" sz="1600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12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i="0" dirty="0" smtClean="0">
                <a:latin typeface="Eras Medium ITC" panose="020B0602030504020804" pitchFamily="34" charset="0"/>
              </a:rPr>
              <a:t>Updates to the 2013 GB</a:t>
            </a:r>
            <a:endParaRPr lang="en-US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Implementation of BC default emission factors (EFs) for relevant </a:t>
            </a:r>
            <a:r>
              <a:rPr lang="en-GB" dirty="0" smtClean="0">
                <a:solidFill>
                  <a:schemeClr val="tx1"/>
                </a:solidFill>
              </a:rPr>
              <a:t>categories</a:t>
            </a:r>
          </a:p>
          <a:p>
            <a:r>
              <a:rPr lang="en-GB" dirty="0">
                <a:solidFill>
                  <a:schemeClr val="tx1"/>
                </a:solidFill>
              </a:rPr>
              <a:t>Improvements to the consistency between the Tier 1 and Tier 2 EFs for a number of categories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Improvements </a:t>
            </a:r>
            <a:r>
              <a:rPr lang="en-GB" dirty="0">
                <a:solidFill>
                  <a:schemeClr val="tx1"/>
                </a:solidFill>
              </a:rPr>
              <a:t>to the consistency </a:t>
            </a:r>
            <a:r>
              <a:rPr lang="en-GB" dirty="0" smtClean="0">
                <a:solidFill>
                  <a:schemeClr val="tx1"/>
                </a:solidFill>
              </a:rPr>
              <a:t>of EFs between different chapters for </a:t>
            </a:r>
            <a:r>
              <a:rPr lang="en-GB" dirty="0">
                <a:solidFill>
                  <a:schemeClr val="tx1"/>
                </a:solidFill>
              </a:rPr>
              <a:t>a number of </a:t>
            </a:r>
            <a:r>
              <a:rPr lang="en-GB" dirty="0" smtClean="0">
                <a:solidFill>
                  <a:schemeClr val="tx1"/>
                </a:solidFill>
              </a:rPr>
              <a:t>categories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38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anose="020B0602030504020804" pitchFamily="34" charset="0"/>
              </a:rPr>
              <a:t>Updates to the 2013 GB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92500" lnSpcReduction="10000"/>
          </a:bodyPr>
          <a:lstStyle/>
          <a:p>
            <a:r>
              <a:rPr lang="en-GB" altLang="en-US" dirty="0" smtClean="0">
                <a:solidFill>
                  <a:schemeClr val="tx1"/>
                </a:solidFill>
              </a:rPr>
              <a:t>Substantial update of chapter on Small combustion</a:t>
            </a:r>
          </a:p>
          <a:p>
            <a:pPr lvl="1"/>
            <a:r>
              <a:rPr lang="en-GB" altLang="en-US" dirty="0" err="1" smtClean="0">
                <a:solidFill>
                  <a:schemeClr val="tx1"/>
                </a:solidFill>
              </a:rPr>
              <a:t>Reevaluation</a:t>
            </a:r>
            <a:r>
              <a:rPr lang="en-GB" altLang="en-US" dirty="0" smtClean="0">
                <a:solidFill>
                  <a:schemeClr val="tx1"/>
                </a:solidFill>
              </a:rPr>
              <a:t> of the descriptions of techniques and the EFs provided</a:t>
            </a:r>
          </a:p>
          <a:p>
            <a:pPr lvl="1"/>
            <a:r>
              <a:rPr lang="en-GB" altLang="en-US" dirty="0" smtClean="0">
                <a:solidFill>
                  <a:schemeClr val="tx1"/>
                </a:solidFill>
              </a:rPr>
              <a:t>Comprehensive literature study on small combustion</a:t>
            </a:r>
          </a:p>
          <a:p>
            <a:pPr lvl="1"/>
            <a:r>
              <a:rPr lang="en-GB" altLang="en-US" dirty="0" smtClean="0">
                <a:solidFill>
                  <a:schemeClr val="tx1"/>
                </a:solidFill>
              </a:rPr>
              <a:t>Update of EFs including adding of references</a:t>
            </a:r>
          </a:p>
          <a:p>
            <a:r>
              <a:rPr lang="en-GB" altLang="en-US" dirty="0" smtClean="0">
                <a:solidFill>
                  <a:schemeClr val="tx1"/>
                </a:solidFill>
              </a:rPr>
              <a:t>Update of the chapters on fugitive emissions </a:t>
            </a:r>
          </a:p>
          <a:p>
            <a:pPr lvl="1"/>
            <a:r>
              <a:rPr lang="en-GB" altLang="en-US" dirty="0" smtClean="0">
                <a:solidFill>
                  <a:schemeClr val="tx1"/>
                </a:solidFill>
              </a:rPr>
              <a:t>Update of a number of EFs</a:t>
            </a:r>
          </a:p>
          <a:p>
            <a:pPr lvl="1"/>
            <a:r>
              <a:rPr lang="en-GB" altLang="en-US" dirty="0" smtClean="0">
                <a:solidFill>
                  <a:schemeClr val="tx1"/>
                </a:solidFill>
              </a:rPr>
              <a:t>Adding of some missing EFs for existing sources </a:t>
            </a:r>
          </a:p>
          <a:p>
            <a:pPr lvl="1"/>
            <a:r>
              <a:rPr lang="en-GB" altLang="en-US" dirty="0" smtClean="0">
                <a:solidFill>
                  <a:schemeClr val="tx1"/>
                </a:solidFill>
              </a:rPr>
              <a:t>Tier 2 methodology for solid fuel transformation split into relevant processes</a:t>
            </a:r>
          </a:p>
          <a:p>
            <a:r>
              <a:rPr lang="en-GB" altLang="en-US" dirty="0" smtClean="0">
                <a:solidFill>
                  <a:schemeClr val="tx1"/>
                </a:solidFill>
              </a:rPr>
              <a:t>Update of EF for fugitive PM emissions </a:t>
            </a:r>
          </a:p>
          <a:p>
            <a:pPr lvl="1"/>
            <a:r>
              <a:rPr lang="en-GB" altLang="en-US" dirty="0" smtClean="0">
                <a:solidFill>
                  <a:schemeClr val="tx1"/>
                </a:solidFill>
              </a:rPr>
              <a:t>Update of a number of EFs</a:t>
            </a:r>
          </a:p>
          <a:p>
            <a:pPr lvl="1"/>
            <a:r>
              <a:rPr lang="en-GB" altLang="en-US" dirty="0" smtClean="0">
                <a:solidFill>
                  <a:schemeClr val="tx1"/>
                </a:solidFill>
              </a:rPr>
              <a:t>Adding of some missing EFs for existing sources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4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789454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General introduction to the EMEP/EEA </a:t>
            </a:r>
            <a:r>
              <a:rPr lang="en-US" b="1" i="0" dirty="0" smtClean="0">
                <a:latin typeface="Eras Medium ITC" pitchFamily="34" charset="0"/>
              </a:rPr>
              <a:t>Guidebook (1)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GB 2013 - the latest version of the guidebook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will be formally endorsed by the EMEP Executive Body in December  2013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http://www.eea.europa.eu/publications/emep-eea-guidebook-2013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GB 2013 will be translated to Russian hopefully before May 2014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GB 2009 – the previous version - is available in Russian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http://www.eea.europa.eu/ru/publications/emep-eea</a:t>
            </a:r>
          </a:p>
        </p:txBody>
      </p:sp>
    </p:spTree>
    <p:extLst>
      <p:ext uri="{BB962C8B-B14F-4D97-AF65-F5344CB8AC3E}">
        <p14:creationId xmlns:p14="http://schemas.microsoft.com/office/powerpoint/2010/main" val="145157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General introduction to the EMEP/EEA </a:t>
            </a:r>
            <a:r>
              <a:rPr lang="en-US" b="1" i="0" dirty="0" smtClean="0">
                <a:latin typeface="Eras Medium ITC" pitchFamily="34" charset="0"/>
              </a:rPr>
              <a:t>Guidebook (2)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General </a:t>
            </a:r>
            <a:r>
              <a:rPr lang="en-US" sz="3200" dirty="0">
                <a:solidFill>
                  <a:schemeClr val="tx1"/>
                </a:solidFill>
              </a:rPr>
              <a:t>guidance chapters  </a:t>
            </a:r>
            <a:endParaRPr lang="en-US" sz="3200" dirty="0" smtClean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Key </a:t>
            </a:r>
            <a:r>
              <a:rPr lang="en-US" sz="2800" dirty="0">
                <a:solidFill>
                  <a:schemeClr val="tx1"/>
                </a:solidFill>
              </a:rPr>
              <a:t>category analysis and methodological </a:t>
            </a:r>
            <a:r>
              <a:rPr lang="en-US" sz="2800" dirty="0" smtClean="0">
                <a:solidFill>
                  <a:schemeClr val="tx1"/>
                </a:solidFill>
              </a:rPr>
              <a:t>choice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Data Collection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Time </a:t>
            </a:r>
            <a:r>
              <a:rPr lang="en-US" sz="2800" dirty="0">
                <a:solidFill>
                  <a:schemeClr val="tx1"/>
                </a:solidFill>
              </a:rPr>
              <a:t>Series </a:t>
            </a:r>
            <a:r>
              <a:rPr lang="en-US" sz="2800" dirty="0" smtClean="0">
                <a:solidFill>
                  <a:schemeClr val="tx1"/>
                </a:solidFill>
              </a:rPr>
              <a:t>Consistency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Uncertainties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Inventory </a:t>
            </a:r>
            <a:r>
              <a:rPr lang="en-US" sz="2800" dirty="0">
                <a:solidFill>
                  <a:schemeClr val="tx1"/>
                </a:solidFill>
              </a:rPr>
              <a:t>Management, Improvement and </a:t>
            </a:r>
            <a:r>
              <a:rPr lang="en-US" sz="2800" dirty="0" smtClean="0">
                <a:solidFill>
                  <a:schemeClr val="tx1"/>
                </a:solidFill>
              </a:rPr>
              <a:t>QA/QC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Spatial </a:t>
            </a:r>
            <a:r>
              <a:rPr lang="en-US" sz="2800" dirty="0">
                <a:solidFill>
                  <a:schemeClr val="tx1"/>
                </a:solidFill>
              </a:rPr>
              <a:t>mapping of </a:t>
            </a:r>
            <a:r>
              <a:rPr lang="en-US" sz="2800" dirty="0" smtClean="0">
                <a:solidFill>
                  <a:schemeClr val="tx1"/>
                </a:solidFill>
              </a:rPr>
              <a:t>emissions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Projections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17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solidFill>
                  <a:schemeClr val="tx1"/>
                </a:solidFill>
                <a:latin typeface="Eras Medium ITC" pitchFamily="34" charset="0"/>
              </a:rPr>
              <a:t>Data </a:t>
            </a:r>
            <a:r>
              <a:rPr lang="en-US" b="1" i="0" dirty="0" smtClean="0">
                <a:solidFill>
                  <a:schemeClr val="tx1"/>
                </a:solidFill>
                <a:latin typeface="Eras Medium ITC" pitchFamily="34" charset="0"/>
              </a:rPr>
              <a:t>Collection – general guidance</a:t>
            </a:r>
            <a:endParaRPr lang="en-US" b="1" i="0" dirty="0">
              <a:solidFill>
                <a:schemeClr val="tx1"/>
              </a:solidFill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Focus on the largest sources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Collect data at a level of detail appropriate to the method used (increasing level of detail from Tier 1 to Tier 3)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Introduce agreements with data suppliers to support consistent and continuing information flows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Aim to do data collection activities that lead to a continuous improvement of the data sets used in the inventory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resource prioritisation, planning, implementation, documentation, etc.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Review data collection activities and methodological needs on a regular basis, to guide inventory improvement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Prefer data that are available for all years in the time-series and that cover all or the majority of the sources in a category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53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Data </a:t>
            </a:r>
            <a:r>
              <a:rPr lang="en-US" b="1" i="0" dirty="0" smtClean="0">
                <a:latin typeface="Eras Medium ITC" pitchFamily="34" charset="0"/>
              </a:rPr>
              <a:t>Collection – data sources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Autofit/>
          </a:bodyPr>
          <a:lstStyle/>
          <a:p>
            <a:r>
              <a:rPr lang="en-GB" sz="2000" dirty="0" smtClean="0">
                <a:solidFill>
                  <a:schemeClr val="tx1"/>
                </a:solidFill>
              </a:rPr>
              <a:t>National Statistics Agencies</a:t>
            </a:r>
          </a:p>
          <a:p>
            <a:r>
              <a:rPr lang="en-GB" sz="2000" dirty="0" err="1" smtClean="0">
                <a:solidFill>
                  <a:schemeClr val="tx1"/>
                </a:solidFill>
              </a:rPr>
              <a:t>Sectoral</a:t>
            </a:r>
            <a:r>
              <a:rPr lang="en-GB" sz="2000" dirty="0" smtClean="0">
                <a:solidFill>
                  <a:schemeClr val="tx1"/>
                </a:solidFill>
              </a:rPr>
              <a:t> experts, stakeholder organisations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Other country national experts / inventory reports from other parties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Emission Factor collections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EMEP/EEA GB, </a:t>
            </a:r>
            <a:r>
              <a:rPr lang="en-GB" sz="1600" dirty="0" smtClean="0">
                <a:solidFill>
                  <a:srgbClr val="FF0000"/>
                </a:solidFill>
              </a:rPr>
              <a:t>http://www.eea.europa.eu//publications/emep-eea-guidebook-2013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TNO’s CEPMEIP Database, </a:t>
            </a:r>
            <a:r>
              <a:rPr lang="en-GB" sz="1600" dirty="0" smtClean="0">
                <a:solidFill>
                  <a:srgbClr val="FF0000"/>
                </a:solidFill>
              </a:rPr>
              <a:t>http://www.air.sk/tno/cepmeip/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USA EPA’s AP42, </a:t>
            </a:r>
            <a:r>
              <a:rPr lang="en-GB" sz="1600" dirty="0" smtClean="0">
                <a:solidFill>
                  <a:srgbClr val="FF0000"/>
                </a:solidFill>
              </a:rPr>
              <a:t>www.epa.gov/ttn/chief/ap42/</a:t>
            </a:r>
            <a:endParaRPr lang="en-GB" sz="1600" dirty="0" smtClean="0">
              <a:solidFill>
                <a:schemeClr val="tx1"/>
              </a:solidFill>
            </a:endParaRPr>
          </a:p>
          <a:p>
            <a:r>
              <a:rPr lang="en-GB" sz="2000" dirty="0" smtClean="0">
                <a:solidFill>
                  <a:schemeClr val="tx1"/>
                </a:solidFill>
              </a:rPr>
              <a:t>International organisations publishing statistics</a:t>
            </a:r>
          </a:p>
          <a:p>
            <a:pPr lvl="1"/>
            <a:r>
              <a:rPr lang="en-GB" sz="1600" dirty="0" smtClean="0">
                <a:solidFill>
                  <a:schemeClr val="tx1"/>
                </a:solidFill>
              </a:rPr>
              <a:t>e.g. UN, Eurostat, the International Energy Agency, OECD, and IMF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Scientific and technical articles in environmental books, journals and reports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Web search for organisations and specialists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5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Time Series </a:t>
            </a:r>
            <a:r>
              <a:rPr lang="en-US" b="1" i="0" dirty="0" smtClean="0">
                <a:latin typeface="Eras Medium ITC" pitchFamily="34" charset="0"/>
              </a:rPr>
              <a:t>Consistency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All emissions estimates in a time series should be estimated consistently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the time series should be calculated using the same method and data sources in all years, as far as possible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Adding new categories (sources and/or pollutants) requires calculation for the entire time-series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Emission factors might change for the time-series due to e.g. technological improvements and abatement equipment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Data gaps: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If data are updated less frequently than annually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If data doesn’t cover all sources in a category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If changes in data availability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Solutions to data gaps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surrogate data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gap-filling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interpolation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extrapolation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expert judgement – only if no other way out !</a:t>
            </a:r>
          </a:p>
          <a:p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53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latin typeface="Eras Medium ITC" pitchFamily="34" charset="0"/>
              </a:rPr>
              <a:t>Time Series </a:t>
            </a:r>
            <a:r>
              <a:rPr lang="en-US" b="1" i="0" dirty="0" smtClean="0">
                <a:latin typeface="Eras Medium ITC" pitchFamily="34" charset="0"/>
              </a:rPr>
              <a:t>Consistency</a:t>
            </a:r>
            <a:endParaRPr lang="en-US" b="1" i="0" dirty="0">
              <a:latin typeface="Eras Medium ITC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986325"/>
              </p:ext>
            </p:extLst>
          </p:nvPr>
        </p:nvGraphicFramePr>
        <p:xfrm>
          <a:off x="179512" y="1268760"/>
          <a:ext cx="8784976" cy="5309944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680597"/>
                <a:gridCol w="3057669"/>
                <a:gridCol w="4046710"/>
              </a:tblGrid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Approach 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Applicability 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Comments 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Interpolation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Data needed for recalculation using the new method are available for intermittent years during the time series.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Estimates can be linearly interpolated for the periods when the new method cannot be applied.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method is not applicable in the case of large annual fluctuations.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Trend extrapolation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Data for the new method are not collected annually and are not available at the beginning or the end of the time series.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Most reliable if the trend over time is constant.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Should not be used if the trend is changing (in this case, the surrogate method may be more appropriate).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Should not be done for long periods.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296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Overlap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Data necessary to apply both the previously used and the new method must be available for at least one year, preferably more.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Most reliable when the overlap between two or more sets of annual estimates can be assessed. </a:t>
                      </a:r>
                      <a:endParaRPr lang="en-US" sz="2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/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If the trends observed using the previously used and new methods are inconsistent, this approach is not good practice.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Surrogate data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Emission factors, activity data or other estimation parameters used in the new method are strongly correlated with other well-known and more readily available indicative data.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Multiple indicative data sets (singly or in combination) should be tested in order to determine the most strongly correlated.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/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Should not be done for long periods. 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Inventory </a:t>
            </a:r>
            <a:r>
              <a:rPr lang="en-US" b="1" i="0" dirty="0" smtClean="0">
                <a:latin typeface="Eras Medium ITC" pitchFamily="34" charset="0"/>
              </a:rPr>
              <a:t>Management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340768"/>
            <a:ext cx="3240360" cy="5184576"/>
          </a:xfrm>
        </p:spPr>
        <p:txBody>
          <a:bodyPr>
            <a:normAutofit fontScale="925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Clear inventory process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Dataflow; strong and continuous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Timeliness; data agreements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Institutional arrangements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Formal agreements</a:t>
            </a:r>
          </a:p>
          <a:p>
            <a:pPr lvl="2"/>
            <a:r>
              <a:rPr lang="en-GB" dirty="0" smtClean="0">
                <a:solidFill>
                  <a:schemeClr val="tx1"/>
                </a:solidFill>
              </a:rPr>
              <a:t>deadlines</a:t>
            </a:r>
          </a:p>
          <a:p>
            <a:pPr lvl="2"/>
            <a:r>
              <a:rPr lang="en-GB" dirty="0" smtClean="0">
                <a:solidFill>
                  <a:schemeClr val="tx1"/>
                </a:solidFill>
              </a:rPr>
              <a:t>data formats</a:t>
            </a:r>
          </a:p>
          <a:p>
            <a:pPr lvl="2"/>
            <a:r>
              <a:rPr lang="en-GB" dirty="0" smtClean="0">
                <a:solidFill>
                  <a:schemeClr val="tx1"/>
                </a:solidFill>
              </a:rPr>
              <a:t>contact persons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916832"/>
            <a:ext cx="5617021" cy="3749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953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17429</TotalTime>
  <Words>2040</Words>
  <Application>Microsoft Office PowerPoint</Application>
  <PresentationFormat>On-screen Show (4:3)</PresentationFormat>
  <Paragraphs>330</Paragraphs>
  <Slides>24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Air Quality Governance in the ENPI East Countries</vt:lpstr>
      <vt:lpstr>Outline</vt:lpstr>
      <vt:lpstr>General introduction to the EMEP/EEA Guidebook (1)</vt:lpstr>
      <vt:lpstr>General introduction to the EMEP/EEA Guidebook (2)</vt:lpstr>
      <vt:lpstr>Data Collection – general guidance</vt:lpstr>
      <vt:lpstr>Data Collection – data sources</vt:lpstr>
      <vt:lpstr>Time Series Consistency</vt:lpstr>
      <vt:lpstr>Time Series Consistency</vt:lpstr>
      <vt:lpstr>Inventory Management</vt:lpstr>
      <vt:lpstr>QA/QC (1)</vt:lpstr>
      <vt:lpstr>QA/QC (2)</vt:lpstr>
      <vt:lpstr>Improvements</vt:lpstr>
      <vt:lpstr>Introduction to the Energy chapter</vt:lpstr>
      <vt:lpstr>Introduction to the Energy chapter</vt:lpstr>
      <vt:lpstr>Emission shares – energy sector</vt:lpstr>
      <vt:lpstr>Methodological Tiers</vt:lpstr>
      <vt:lpstr>Methodological tiers</vt:lpstr>
      <vt:lpstr>Basic data requirements (1)</vt:lpstr>
      <vt:lpstr>Basic data requirements (2)</vt:lpstr>
      <vt:lpstr>Basic data requirements (3)</vt:lpstr>
      <vt:lpstr>Basic data requirements (3)</vt:lpstr>
      <vt:lpstr>Updates to the 2013 GB</vt:lpstr>
      <vt:lpstr>Updates to the 2013 GB</vt:lpstr>
      <vt:lpstr>Thank you for your attention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Plejdrup, Marlene Schmidt</cp:lastModifiedBy>
  <cp:revision>474</cp:revision>
  <cp:lastPrinted>2013-12-05T11:03:25Z</cp:lastPrinted>
  <dcterms:created xsi:type="dcterms:W3CDTF">2011-10-12T15:30:18Z</dcterms:created>
  <dcterms:modified xsi:type="dcterms:W3CDTF">2013-12-12T09:48:06Z</dcterms:modified>
</cp:coreProperties>
</file>