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85" r:id="rId3"/>
    <p:sldId id="302" r:id="rId4"/>
    <p:sldId id="321" r:id="rId5"/>
    <p:sldId id="322" r:id="rId6"/>
    <p:sldId id="323" r:id="rId7"/>
    <p:sldId id="324" r:id="rId8"/>
    <p:sldId id="316" r:id="rId9"/>
    <p:sldId id="317" r:id="rId10"/>
    <p:sldId id="318" r:id="rId11"/>
    <p:sldId id="325" r:id="rId12"/>
    <p:sldId id="329" r:id="rId13"/>
    <p:sldId id="326" r:id="rId14"/>
    <p:sldId id="327" r:id="rId15"/>
    <p:sldId id="330" r:id="rId16"/>
    <p:sldId id="328" r:id="rId17"/>
    <p:sldId id="320" r:id="rId18"/>
    <p:sldId id="331" r:id="rId19"/>
    <p:sldId id="315" r:id="rId2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86573" autoAdjust="0"/>
  </p:normalViewPr>
  <p:slideViewPr>
    <p:cSldViewPr>
      <p:cViewPr varScale="1">
        <p:scale>
          <a:sx n="65" d="100"/>
          <a:sy n="65" d="100"/>
        </p:scale>
        <p:origin x="-142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EMEP/EEA Guidebook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Industrial processes and product use 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da-DK" sz="2800" dirty="0" smtClean="0"/>
              <a:t>11</a:t>
            </a:r>
            <a:r>
              <a:rPr lang="uk-UA" sz="2800" dirty="0" smtClean="0"/>
              <a:t>-</a:t>
            </a:r>
            <a:r>
              <a:rPr lang="da-DK" sz="2800" dirty="0" smtClean="0"/>
              <a:t>12</a:t>
            </a:r>
            <a:r>
              <a:rPr lang="uk-UA" sz="2800" dirty="0" smtClean="0"/>
              <a:t> </a:t>
            </a:r>
            <a:r>
              <a:rPr lang="da-DK" sz="2800" dirty="0" smtClean="0"/>
              <a:t>December</a:t>
            </a:r>
            <a:r>
              <a:rPr lang="en-GB" sz="2800" dirty="0" smtClean="0"/>
              <a:t>,</a:t>
            </a:r>
            <a:r>
              <a:rPr lang="uk-UA" sz="2800" dirty="0" smtClean="0"/>
              <a:t> </a:t>
            </a:r>
            <a:r>
              <a:rPr lang="uk-UA" sz="2800" dirty="0"/>
              <a:t>2013</a:t>
            </a:r>
            <a:r>
              <a:rPr lang="en-GB" sz="2800" dirty="0" smtClean="0"/>
              <a:t>, Tbilisi, Georgia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Mineral industry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To estimate emissions using a Tier 1 the following data are required: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Clinker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Lime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Glass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Amount of mineral quarried and mined (mass)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Constructed and demolished floor area of buildings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For storage and handling of mineral products the emissions at the Tier 1 level is assumed to be included in the other emission factors </a:t>
            </a:r>
          </a:p>
        </p:txBody>
      </p:sp>
    </p:spTree>
    <p:extLst>
      <p:ext uri="{BB962C8B-B14F-4D97-AF65-F5344CB8AC3E}">
        <p14:creationId xmlns:p14="http://schemas.microsoft.com/office/powerpoint/2010/main" val="124175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Chemical industry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For the Tier 1 methodology the following data are required: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Ammonia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Nitric acid production</a:t>
            </a:r>
          </a:p>
          <a:p>
            <a:pPr lvl="1"/>
            <a:r>
              <a:rPr lang="en-GB" dirty="0" err="1" smtClean="0">
                <a:solidFill>
                  <a:schemeClr val="tx1"/>
                </a:solidFill>
              </a:rPr>
              <a:t>Adipic</a:t>
            </a:r>
            <a:r>
              <a:rPr lang="en-GB" dirty="0" smtClean="0">
                <a:solidFill>
                  <a:schemeClr val="tx1"/>
                </a:solidFill>
              </a:rPr>
              <a:t> acid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Calcium carbide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Other chemical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Soda ash production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As “Other chemical production” is a very broad term, it cannot be recommended to use these emission factors (EFs), instead the Tier 2 EFs should be used </a:t>
            </a:r>
          </a:p>
        </p:txBody>
      </p:sp>
    </p:spTree>
    <p:extLst>
      <p:ext uri="{BB962C8B-B14F-4D97-AF65-F5344CB8AC3E}">
        <p14:creationId xmlns:p14="http://schemas.microsoft.com/office/powerpoint/2010/main" val="237625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Chemical industry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For the Tier 2 methodology for other chemical production the following data are required: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Titanium dioxide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Sulphuric acid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Ammonium sulphate, nitrate and phosphate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Urea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Carbon black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Large range of organic chemicals, e.g. ethylene, </a:t>
            </a:r>
            <a:r>
              <a:rPr lang="en-GB" dirty="0" err="1" smtClean="0">
                <a:solidFill>
                  <a:schemeClr val="tx1"/>
                </a:solidFill>
              </a:rPr>
              <a:t>vinylchloride</a:t>
            </a:r>
            <a:r>
              <a:rPr lang="en-GB" dirty="0" smtClean="0">
                <a:solidFill>
                  <a:schemeClr val="tx1"/>
                </a:solidFill>
              </a:rPr>
              <a:t>, polyethylene, PVC, polypropylene, styrene, formaldehyde </a:t>
            </a:r>
          </a:p>
        </p:txBody>
      </p:sp>
    </p:spTree>
    <p:extLst>
      <p:ext uri="{BB962C8B-B14F-4D97-AF65-F5344CB8AC3E}">
        <p14:creationId xmlns:p14="http://schemas.microsoft.com/office/powerpoint/2010/main" val="310496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Metal industry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For the Tier 1 methodology the following data are required: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Steel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Total ferroalloys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Aluminium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Primary and secondary lead production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Primary and secondary </a:t>
            </a:r>
            <a:r>
              <a:rPr lang="en-GB" dirty="0" smtClean="0">
                <a:solidFill>
                  <a:schemeClr val="tx1"/>
                </a:solidFill>
              </a:rPr>
              <a:t>zinc </a:t>
            </a:r>
            <a:r>
              <a:rPr lang="en-GB" dirty="0">
                <a:solidFill>
                  <a:schemeClr val="tx1"/>
                </a:solidFill>
              </a:rPr>
              <a:t>production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Primary and secondary </a:t>
            </a:r>
            <a:r>
              <a:rPr lang="en-GB" dirty="0" smtClean="0">
                <a:solidFill>
                  <a:schemeClr val="tx1"/>
                </a:solidFill>
              </a:rPr>
              <a:t>copper </a:t>
            </a:r>
            <a:r>
              <a:rPr lang="en-GB" dirty="0">
                <a:solidFill>
                  <a:schemeClr val="tx1"/>
                </a:solidFill>
              </a:rPr>
              <a:t>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Nickel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Other metal production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Emissions from storage/handling only for Tier 2</a:t>
            </a:r>
          </a:p>
        </p:txBody>
      </p:sp>
    </p:spTree>
    <p:extLst>
      <p:ext uri="{BB962C8B-B14F-4D97-AF65-F5344CB8AC3E}">
        <p14:creationId xmlns:p14="http://schemas.microsoft.com/office/powerpoint/2010/main" val="86738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Solvent and other product use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For the Tier 1 methodology the following data are required: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Population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Amount of paint applied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Amount of cleaning products (most common: </a:t>
            </a:r>
            <a:r>
              <a:rPr lang="en-GB" dirty="0" smtClean="0">
                <a:solidFill>
                  <a:schemeClr val="tx1"/>
                </a:solidFill>
              </a:rPr>
              <a:t>methylene chloride, </a:t>
            </a:r>
            <a:r>
              <a:rPr lang="en-GB" dirty="0" err="1" smtClean="0">
                <a:solidFill>
                  <a:schemeClr val="tx1"/>
                </a:solidFill>
              </a:rPr>
              <a:t>tetrachloroethylene</a:t>
            </a:r>
            <a:r>
              <a:rPr lang="en-GB" dirty="0" smtClean="0">
                <a:solidFill>
                  <a:schemeClr val="tx1"/>
                </a:solidFill>
              </a:rPr>
              <a:t>, trichloroethylene, xylenes)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Textile treated (dry cleaning)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Chemical products use </a:t>
            </a:r>
            <a:r>
              <a:rPr lang="en-GB" dirty="0" smtClean="0">
                <a:solidFill>
                  <a:schemeClr val="tx1"/>
                </a:solidFill>
              </a:rPr>
              <a:t>(products </a:t>
            </a:r>
            <a:r>
              <a:rPr lang="en-GB" dirty="0">
                <a:solidFill>
                  <a:schemeClr val="tx1"/>
                </a:solidFill>
              </a:rPr>
              <a:t>incorporating </a:t>
            </a:r>
            <a:r>
              <a:rPr lang="en-GB" dirty="0" smtClean="0">
                <a:solidFill>
                  <a:schemeClr val="tx1"/>
                </a:solidFill>
              </a:rPr>
              <a:t>solvents, polystyrene processing, polyvinylchloride processing, synthetic </a:t>
            </a:r>
            <a:r>
              <a:rPr lang="en-GB" dirty="0">
                <a:solidFill>
                  <a:schemeClr val="tx1"/>
                </a:solidFill>
              </a:rPr>
              <a:t>rubber </a:t>
            </a:r>
            <a:r>
              <a:rPr lang="en-GB" dirty="0" smtClean="0">
                <a:solidFill>
                  <a:schemeClr val="tx1"/>
                </a:solidFill>
              </a:rPr>
              <a:t>processing)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Ink consumption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Amount of other product use </a:t>
            </a:r>
          </a:p>
        </p:txBody>
      </p:sp>
    </p:spTree>
    <p:extLst>
      <p:ext uri="{BB962C8B-B14F-4D97-AF65-F5344CB8AC3E}">
        <p14:creationId xmlns:p14="http://schemas.microsoft.com/office/powerpoint/2010/main" val="344535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Solvent and other product use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For the Tier 1 methodology the following data are required</a:t>
            </a:r>
            <a:r>
              <a:rPr lang="en-GB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Amount of asphalt applied to roads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Shingle production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The other product use category consists of a number of different products, e.g.: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Glass and mineral wool </a:t>
            </a:r>
            <a:r>
              <a:rPr lang="en-GB" dirty="0" err="1" smtClean="0">
                <a:solidFill>
                  <a:schemeClr val="tx1"/>
                </a:solidFill>
              </a:rPr>
              <a:t>enduction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Preservation of wood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Fat, edible and non-edible oil </a:t>
            </a:r>
            <a:r>
              <a:rPr lang="en-US" dirty="0" smtClean="0">
                <a:solidFill>
                  <a:schemeClr val="tx1"/>
                </a:solidFill>
              </a:rPr>
              <a:t>extraction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Underseal treatment and conservation of vehicles and vehicle </a:t>
            </a:r>
            <a:r>
              <a:rPr lang="en-US" dirty="0" err="1" smtClean="0">
                <a:solidFill>
                  <a:schemeClr val="tx1"/>
                </a:solidFill>
              </a:rPr>
              <a:t>dewaxing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Use of fireworks, tobacco and shoes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3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Basic data requirements </a:t>
            </a:r>
            <a:br>
              <a:rPr lang="en-US" b="1" i="0" dirty="0" smtClean="0">
                <a:latin typeface="Eras Medium ITC" pitchFamily="34" charset="0"/>
              </a:rPr>
            </a:br>
            <a:r>
              <a:rPr lang="en-US" b="1" i="0" dirty="0" smtClean="0">
                <a:latin typeface="Eras Medium ITC" pitchFamily="34" charset="0"/>
              </a:rPr>
              <a:t>Other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For the Tier 1 methodology the following data are required: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Mass of air dried pulp production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Mass of food and beverages produced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Mass </a:t>
            </a:r>
            <a:r>
              <a:rPr lang="en-US" dirty="0">
                <a:solidFill>
                  <a:schemeClr val="tx1"/>
                </a:solidFill>
              </a:rPr>
              <a:t>of wood products </a:t>
            </a:r>
            <a:r>
              <a:rPr lang="en-US" dirty="0" smtClean="0">
                <a:solidFill>
                  <a:schemeClr val="tx1"/>
                </a:solidFill>
              </a:rPr>
              <a:t>processed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Population</a:t>
            </a:r>
          </a:p>
        </p:txBody>
      </p:sp>
    </p:spTree>
    <p:extLst>
      <p:ext uri="{BB962C8B-B14F-4D97-AF65-F5344CB8AC3E}">
        <p14:creationId xmlns:p14="http://schemas.microsoft.com/office/powerpoint/2010/main" val="283634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Updates to the 2013 GB (1)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Implementation of BC default emission factors (EFs) for relevant categories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Improvements to the consistency between the Tier 1 and Tier 2 EFs for a number of categories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Updated EFs for PM when new references were available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Update of POP EFs for several sources in metal production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Correcting of small errors related to the EFs and the uncertainty ranges provided</a:t>
            </a:r>
          </a:p>
        </p:txBody>
      </p:sp>
    </p:spTree>
    <p:extLst>
      <p:ext uri="{BB962C8B-B14F-4D97-AF65-F5344CB8AC3E}">
        <p14:creationId xmlns:p14="http://schemas.microsoft.com/office/powerpoint/2010/main" val="285386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Updates to the 2013 GB (2)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Substantial redrafting of the chapter on domestic solvent use including changes to the methodological description and to the default EFs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Improvements to the chapter on </a:t>
            </a:r>
            <a:r>
              <a:rPr lang="en-GB" dirty="0" smtClean="0">
                <a:solidFill>
                  <a:schemeClr val="tx1"/>
                </a:solidFill>
              </a:rPr>
              <a:t>other solvent </a:t>
            </a:r>
            <a:r>
              <a:rPr lang="en-GB" dirty="0" smtClean="0">
                <a:solidFill>
                  <a:schemeClr val="tx1"/>
                </a:solidFill>
              </a:rPr>
              <a:t>and other product use including improved methodological descriptions and inclusion of more guidance for other product use</a:t>
            </a:r>
          </a:p>
        </p:txBody>
      </p:sp>
    </p:spTree>
    <p:extLst>
      <p:ext uri="{BB962C8B-B14F-4D97-AF65-F5344CB8AC3E}">
        <p14:creationId xmlns:p14="http://schemas.microsoft.com/office/powerpoint/2010/main" val="138503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Outline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Introduction to the Industrial Processes and Product Use (IPPU) chapters </a:t>
            </a:r>
          </a:p>
          <a:p>
            <a:r>
              <a:rPr lang="en-US" dirty="0">
                <a:solidFill>
                  <a:schemeClr val="tx1"/>
                </a:solidFill>
              </a:rPr>
              <a:t>Emission shares</a:t>
            </a:r>
          </a:p>
          <a:p>
            <a:r>
              <a:rPr lang="en-US" dirty="0">
                <a:solidFill>
                  <a:schemeClr val="tx1"/>
                </a:solidFill>
              </a:rPr>
              <a:t>Methodological tiers</a:t>
            </a:r>
          </a:p>
          <a:p>
            <a:r>
              <a:rPr lang="en-US" dirty="0">
                <a:solidFill>
                  <a:schemeClr val="tx1"/>
                </a:solidFill>
              </a:rPr>
              <a:t>Basic data requirements</a:t>
            </a:r>
          </a:p>
          <a:p>
            <a:r>
              <a:rPr lang="en-US" dirty="0">
                <a:solidFill>
                  <a:schemeClr val="tx1"/>
                </a:solidFill>
              </a:rPr>
              <a:t>Guidance for new sources of emissions</a:t>
            </a:r>
          </a:p>
          <a:p>
            <a:r>
              <a:rPr lang="en-US" dirty="0">
                <a:solidFill>
                  <a:schemeClr val="tx1"/>
                </a:solidFill>
              </a:rPr>
              <a:t>Update of existing methodologies and default emission factors</a:t>
            </a:r>
          </a:p>
        </p:txBody>
      </p:sp>
    </p:spTree>
    <p:extLst>
      <p:ext uri="{BB962C8B-B14F-4D97-AF65-F5344CB8AC3E}">
        <p14:creationId xmlns:p14="http://schemas.microsoft.com/office/powerpoint/2010/main" val="40998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IPPU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da-DK" dirty="0" smtClean="0">
                <a:solidFill>
                  <a:schemeClr val="tx1"/>
                </a:solidFill>
              </a:rPr>
              <a:t>Mineral </a:t>
            </a:r>
            <a:r>
              <a:rPr lang="da-DK" dirty="0" err="1" smtClean="0">
                <a:solidFill>
                  <a:schemeClr val="tx1"/>
                </a:solidFill>
              </a:rPr>
              <a:t>industry</a:t>
            </a:r>
            <a:endParaRPr lang="da-DK" dirty="0" smtClean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2.A.1 Cement </a:t>
            </a:r>
            <a:r>
              <a:rPr lang="en-US" dirty="0" smtClean="0">
                <a:solidFill>
                  <a:schemeClr val="tx1"/>
                </a:solidFill>
              </a:rPr>
              <a:t>production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2.A.2 Lime </a:t>
            </a:r>
            <a:r>
              <a:rPr lang="en-US" dirty="0" smtClean="0">
                <a:solidFill>
                  <a:schemeClr val="tx1"/>
                </a:solidFill>
              </a:rPr>
              <a:t>production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2.A.3 Glass </a:t>
            </a:r>
            <a:r>
              <a:rPr lang="en-US" dirty="0" smtClean="0">
                <a:solidFill>
                  <a:schemeClr val="tx1"/>
                </a:solidFill>
              </a:rPr>
              <a:t>production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2.A.5.a Quarrying and mining of minerals other than </a:t>
            </a:r>
            <a:r>
              <a:rPr lang="en-US" dirty="0" smtClean="0">
                <a:solidFill>
                  <a:schemeClr val="tx1"/>
                </a:solidFill>
              </a:rPr>
              <a:t>coal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2.A.5.b Construction and </a:t>
            </a:r>
            <a:r>
              <a:rPr lang="en-US" dirty="0" smtClean="0">
                <a:solidFill>
                  <a:schemeClr val="tx1"/>
                </a:solidFill>
              </a:rPr>
              <a:t>demolition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2.A.5.c Storage, handling and transport of mineral </a:t>
            </a:r>
            <a:r>
              <a:rPr lang="en-US" dirty="0" smtClean="0">
                <a:solidFill>
                  <a:schemeClr val="tx1"/>
                </a:solidFill>
              </a:rPr>
              <a:t>products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2.A.6 Other mineral </a:t>
            </a:r>
            <a:r>
              <a:rPr lang="en-US" dirty="0" smtClean="0">
                <a:solidFill>
                  <a:schemeClr val="tx1"/>
                </a:solidFill>
              </a:rPr>
              <a:t>products (No guidance – catch all)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57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IPPU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da-DK" dirty="0" smtClean="0">
                <a:solidFill>
                  <a:schemeClr val="tx1"/>
                </a:solidFill>
              </a:rPr>
              <a:t>Chemical </a:t>
            </a:r>
            <a:r>
              <a:rPr lang="da-DK" dirty="0" err="1" smtClean="0">
                <a:solidFill>
                  <a:schemeClr val="tx1"/>
                </a:solidFill>
              </a:rPr>
              <a:t>industry</a:t>
            </a:r>
            <a:endParaRPr lang="da-DK" dirty="0" smtClean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2.B Chemical </a:t>
            </a:r>
            <a:r>
              <a:rPr lang="en-US" dirty="0" smtClean="0">
                <a:solidFill>
                  <a:schemeClr val="tx1"/>
                </a:solidFill>
              </a:rPr>
              <a:t>Industry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2.B.7 </a:t>
            </a:r>
            <a:r>
              <a:rPr lang="en-US" dirty="0">
                <a:solidFill>
                  <a:schemeClr val="tx1"/>
                </a:solidFill>
              </a:rPr>
              <a:t>Soda ash </a:t>
            </a:r>
            <a:r>
              <a:rPr lang="en-US" dirty="0" smtClean="0">
                <a:solidFill>
                  <a:schemeClr val="tx1"/>
                </a:solidFill>
              </a:rPr>
              <a:t>production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Chapter 2B covers a lot of different processes within the chemical industry, e.g.: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NH3 production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Nitric acid production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Calcium carbide production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Other chemical industry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2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IPPU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da-DK" dirty="0" smtClean="0">
                <a:solidFill>
                  <a:schemeClr val="tx1"/>
                </a:solidFill>
              </a:rPr>
              <a:t>Metal </a:t>
            </a:r>
            <a:r>
              <a:rPr lang="da-DK" dirty="0" err="1" smtClean="0">
                <a:solidFill>
                  <a:schemeClr val="tx1"/>
                </a:solidFill>
              </a:rPr>
              <a:t>industry</a:t>
            </a:r>
            <a:endParaRPr lang="da-DK" dirty="0" smtClean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2.C.1 </a:t>
            </a:r>
            <a:r>
              <a:rPr lang="da-DK" dirty="0" err="1">
                <a:solidFill>
                  <a:schemeClr val="tx1"/>
                </a:solidFill>
              </a:rPr>
              <a:t>Iron</a:t>
            </a:r>
            <a:r>
              <a:rPr lang="da-DK" dirty="0">
                <a:solidFill>
                  <a:schemeClr val="tx1"/>
                </a:solidFill>
              </a:rPr>
              <a:t> and </a:t>
            </a:r>
            <a:r>
              <a:rPr lang="da-DK" dirty="0" err="1">
                <a:solidFill>
                  <a:schemeClr val="tx1"/>
                </a:solidFill>
              </a:rPr>
              <a:t>steel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2.C.2 </a:t>
            </a:r>
            <a:r>
              <a:rPr lang="da-DK" dirty="0" err="1">
                <a:solidFill>
                  <a:schemeClr val="tx1"/>
                </a:solidFill>
              </a:rPr>
              <a:t>Ferroalloys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2.C.3 Aluminium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2.C.4 Magnesium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r>
              <a:rPr lang="da-DK" dirty="0" smtClean="0">
                <a:solidFill>
                  <a:schemeClr val="tx1"/>
                </a:solidFill>
              </a:rPr>
              <a:t> (</a:t>
            </a:r>
            <a:r>
              <a:rPr lang="da-DK" dirty="0" err="1" smtClean="0">
                <a:solidFill>
                  <a:schemeClr val="tx1"/>
                </a:solidFill>
              </a:rPr>
              <a:t>no</a:t>
            </a:r>
            <a:r>
              <a:rPr lang="da-DK" dirty="0" smtClean="0">
                <a:solidFill>
                  <a:schemeClr val="tx1"/>
                </a:solidFill>
              </a:rPr>
              <a:t> guidance)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2.C.5 </a:t>
            </a:r>
            <a:r>
              <a:rPr lang="da-DK" dirty="0" err="1">
                <a:solidFill>
                  <a:schemeClr val="tx1"/>
                </a:solidFill>
              </a:rPr>
              <a:t>Lead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2.C.6 </a:t>
            </a:r>
            <a:r>
              <a:rPr lang="da-DK" dirty="0" err="1">
                <a:solidFill>
                  <a:schemeClr val="tx1"/>
                </a:solidFill>
              </a:rPr>
              <a:t>Zinc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2.C.7.a </a:t>
            </a:r>
            <a:r>
              <a:rPr lang="da-DK" dirty="0" err="1">
                <a:solidFill>
                  <a:schemeClr val="tx1"/>
                </a:solidFill>
              </a:rPr>
              <a:t>Copper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2.C.7.b </a:t>
            </a:r>
            <a:r>
              <a:rPr lang="da-DK" dirty="0" err="1">
                <a:solidFill>
                  <a:schemeClr val="tx1"/>
                </a:solidFill>
              </a:rPr>
              <a:t>Nickel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2.C.7.c </a:t>
            </a:r>
            <a:r>
              <a:rPr lang="da-DK" dirty="0" err="1">
                <a:solidFill>
                  <a:schemeClr val="tx1"/>
                </a:solidFill>
              </a:rPr>
              <a:t>Other</a:t>
            </a:r>
            <a:r>
              <a:rPr lang="da-DK" dirty="0">
                <a:solidFill>
                  <a:schemeClr val="tx1"/>
                </a:solidFill>
              </a:rPr>
              <a:t> metal </a:t>
            </a:r>
            <a:r>
              <a:rPr lang="da-DK" dirty="0" err="1" smtClean="0">
                <a:solidFill>
                  <a:schemeClr val="tx1"/>
                </a:solidFill>
              </a:rPr>
              <a:t>production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2.C.7.d Storage, handling and transport of metal </a:t>
            </a:r>
            <a:r>
              <a:rPr lang="da-DK" dirty="0" smtClean="0">
                <a:solidFill>
                  <a:schemeClr val="tx1"/>
                </a:solidFill>
              </a:rPr>
              <a:t>products</a:t>
            </a:r>
            <a:endParaRPr lang="da-DK" dirty="0">
              <a:solidFill>
                <a:schemeClr val="tx1"/>
              </a:solidFill>
            </a:endParaRPr>
          </a:p>
          <a:p>
            <a:pPr lvl="1"/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9474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IPPU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da-DK" dirty="0" smtClean="0">
                <a:solidFill>
                  <a:schemeClr val="tx1"/>
                </a:solidFill>
              </a:rPr>
              <a:t>Solvent and </a:t>
            </a:r>
            <a:r>
              <a:rPr lang="da-DK" dirty="0" err="1" smtClean="0">
                <a:solidFill>
                  <a:schemeClr val="tx1"/>
                </a:solidFill>
              </a:rPr>
              <a:t>other</a:t>
            </a:r>
            <a:r>
              <a:rPr lang="da-DK" dirty="0" smtClean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product</a:t>
            </a:r>
            <a:r>
              <a:rPr lang="da-DK" dirty="0" smtClean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use</a:t>
            </a:r>
            <a:endParaRPr lang="da-DK" dirty="0" smtClean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2.D.3.a </a:t>
            </a:r>
            <a:r>
              <a:rPr lang="da-DK" dirty="0" err="1">
                <a:solidFill>
                  <a:schemeClr val="tx1"/>
                </a:solidFill>
              </a:rPr>
              <a:t>Domestic</a:t>
            </a:r>
            <a:r>
              <a:rPr lang="da-DK" dirty="0">
                <a:solidFill>
                  <a:schemeClr val="tx1"/>
                </a:solidFill>
              </a:rPr>
              <a:t> solvent </a:t>
            </a:r>
            <a:r>
              <a:rPr lang="da-DK" dirty="0" err="1">
                <a:solidFill>
                  <a:schemeClr val="tx1"/>
                </a:solidFill>
              </a:rPr>
              <a:t>use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>
                <a:solidFill>
                  <a:schemeClr val="tx1"/>
                </a:solidFill>
              </a:rPr>
              <a:t>including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smtClean="0">
                <a:solidFill>
                  <a:schemeClr val="tx1"/>
                </a:solidFill>
              </a:rPr>
              <a:t>fungicides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2.D.3.b Road </a:t>
            </a:r>
            <a:r>
              <a:rPr lang="da-DK" dirty="0" err="1">
                <a:solidFill>
                  <a:schemeClr val="tx1"/>
                </a:solidFill>
              </a:rPr>
              <a:t>paving</a:t>
            </a:r>
            <a:r>
              <a:rPr lang="da-DK" dirty="0">
                <a:solidFill>
                  <a:schemeClr val="tx1"/>
                </a:solidFill>
              </a:rPr>
              <a:t> with </a:t>
            </a:r>
            <a:r>
              <a:rPr lang="da-DK" dirty="0" smtClean="0">
                <a:solidFill>
                  <a:schemeClr val="tx1"/>
                </a:solidFill>
              </a:rPr>
              <a:t>asphalt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2.D.3.c Asphalt </a:t>
            </a:r>
            <a:r>
              <a:rPr lang="da-DK" dirty="0" err="1" smtClean="0">
                <a:solidFill>
                  <a:schemeClr val="tx1"/>
                </a:solidFill>
              </a:rPr>
              <a:t>roofing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2.D.3.d Coating </a:t>
            </a:r>
            <a:r>
              <a:rPr lang="da-DK" dirty="0" err="1" smtClean="0">
                <a:solidFill>
                  <a:schemeClr val="tx1"/>
                </a:solidFill>
              </a:rPr>
              <a:t>applications</a:t>
            </a:r>
            <a:endParaRPr lang="da-DK" dirty="0" smtClean="0">
              <a:solidFill>
                <a:schemeClr val="tx1"/>
              </a:solidFill>
            </a:endParaRPr>
          </a:p>
          <a:p>
            <a:pPr lvl="1"/>
            <a:r>
              <a:rPr lang="da-DK" dirty="0" smtClean="0">
                <a:solidFill>
                  <a:schemeClr val="tx1"/>
                </a:solidFill>
              </a:rPr>
              <a:t>2.D.3.e </a:t>
            </a:r>
            <a:r>
              <a:rPr lang="da-DK" dirty="0" err="1" smtClean="0">
                <a:solidFill>
                  <a:schemeClr val="tx1"/>
                </a:solidFill>
              </a:rPr>
              <a:t>Degreasing</a:t>
            </a:r>
            <a:endParaRPr lang="da-DK" dirty="0" smtClean="0">
              <a:solidFill>
                <a:schemeClr val="tx1"/>
              </a:solidFill>
            </a:endParaRPr>
          </a:p>
          <a:p>
            <a:pPr lvl="1"/>
            <a:r>
              <a:rPr lang="da-DK" dirty="0" smtClean="0">
                <a:solidFill>
                  <a:schemeClr val="tx1"/>
                </a:solidFill>
              </a:rPr>
              <a:t>2.D.3.f </a:t>
            </a:r>
            <a:r>
              <a:rPr lang="da-DK" dirty="0">
                <a:solidFill>
                  <a:schemeClr val="tx1"/>
                </a:solidFill>
              </a:rPr>
              <a:t>Dry </a:t>
            </a:r>
            <a:r>
              <a:rPr lang="da-DK" dirty="0" err="1" smtClean="0">
                <a:solidFill>
                  <a:schemeClr val="tx1"/>
                </a:solidFill>
              </a:rPr>
              <a:t>cleaning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2.D.3.g Chemical </a:t>
            </a:r>
            <a:r>
              <a:rPr lang="da-DK" dirty="0" smtClean="0">
                <a:solidFill>
                  <a:schemeClr val="tx1"/>
                </a:solidFill>
              </a:rPr>
              <a:t>products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2.D.3.h </a:t>
            </a:r>
            <a:r>
              <a:rPr lang="da-DK" dirty="0" smtClean="0">
                <a:solidFill>
                  <a:schemeClr val="tx1"/>
                </a:solidFill>
              </a:rPr>
              <a:t>Printing</a:t>
            </a:r>
            <a:endParaRPr lang="da-DK" dirty="0">
              <a:solidFill>
                <a:schemeClr val="tx1"/>
              </a:solidFill>
            </a:endParaRPr>
          </a:p>
          <a:p>
            <a:pPr lvl="1"/>
            <a:r>
              <a:rPr lang="da-DK" dirty="0">
                <a:solidFill>
                  <a:schemeClr val="tx1"/>
                </a:solidFill>
              </a:rPr>
              <a:t>2.D.3.i, 2.G </a:t>
            </a:r>
            <a:r>
              <a:rPr lang="da-DK" dirty="0" err="1">
                <a:solidFill>
                  <a:schemeClr val="tx1"/>
                </a:solidFill>
              </a:rPr>
              <a:t>Other</a:t>
            </a:r>
            <a:r>
              <a:rPr lang="da-DK" dirty="0">
                <a:solidFill>
                  <a:schemeClr val="tx1"/>
                </a:solidFill>
              </a:rPr>
              <a:t> solvent and </a:t>
            </a:r>
            <a:r>
              <a:rPr lang="da-DK" dirty="0" err="1">
                <a:solidFill>
                  <a:schemeClr val="tx1"/>
                </a:solidFill>
              </a:rPr>
              <a:t>product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 smtClean="0">
                <a:solidFill>
                  <a:schemeClr val="tx1"/>
                </a:solidFill>
              </a:rPr>
              <a:t>use</a:t>
            </a:r>
            <a:endParaRPr lang="da-DK" dirty="0">
              <a:solidFill>
                <a:schemeClr val="tx1"/>
              </a:solidFill>
            </a:endParaRPr>
          </a:p>
          <a:p>
            <a:pPr lvl="1"/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0034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latin typeface="Eras Medium ITC" pitchFamily="34" charset="0"/>
              </a:rPr>
              <a:t>Introduction to the </a:t>
            </a:r>
            <a:r>
              <a:rPr lang="en-US" b="1" i="0" dirty="0" smtClean="0">
                <a:latin typeface="Eras Medium ITC" pitchFamily="34" charset="0"/>
              </a:rPr>
              <a:t>IPPU chapters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Other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2.H.1 Pulp and paper industry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2.H.2 Food and beverages industry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2.H.3, 2.L Other industrial processes including production, consumption, storage etc. of bulk products (no guidance)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2.I Wood processing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2.J Production of POPs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2.K Consumption of POPs and heavy metals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3892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b="1" i="0" dirty="0" smtClean="0">
                <a:latin typeface="Eras Medium ITC" panose="020B0602030504020804" pitchFamily="34" charset="0"/>
              </a:rPr>
              <a:t>Emission shares – IPPU sector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The IPPU sector contributes significantly to the national emissions of many pollutants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Emission shares are largest for countries with large mineral, chemical or metal industry</a:t>
            </a:r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020520"/>
              </p:ext>
            </p:extLst>
          </p:nvPr>
        </p:nvGraphicFramePr>
        <p:xfrm>
          <a:off x="1115616" y="3717032"/>
          <a:ext cx="6597016" cy="220027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06463"/>
                <a:gridCol w="5690553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EU-27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Industrial processes and </a:t>
                      </a:r>
                      <a:r>
                        <a:rPr lang="da-DK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</a:t>
                      </a:r>
                      <a:r>
                        <a:rPr lang="da-DK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da-DK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use</a:t>
                      </a:r>
                      <a:endParaRPr lang="da-DK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 1 %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1- 5 %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  <a:r>
                        <a:rPr lang="da-DK" sz="20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NH</a:t>
                      </a:r>
                      <a:r>
                        <a:rPr lang="da-DK" sz="2000" b="0" i="0" u="none" strike="noStrike" kern="12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As,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5-10 %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</a:t>
                      </a:r>
                      <a:r>
                        <a:rPr lang="da-DK" sz="2000" b="0" i="0" u="none" strike="noStrike" kern="1200" baseline="-250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Ni, PAH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10-25 %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TSP, PM</a:t>
                      </a:r>
                      <a:r>
                        <a:rPr lang="da-DK" sz="2000" b="0" i="0" u="none" strike="noStrike" kern="12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PM</a:t>
                      </a:r>
                      <a:r>
                        <a:rPr lang="da-DK" sz="2000" b="0" i="0" u="none" strike="noStrike" kern="12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2.5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CO, Cd, Hg,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Pb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Se, </a:t>
                      </a:r>
                      <a:r>
                        <a:rPr lang="da-DK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Zn</a:t>
                      </a:r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PCDD/F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HCB, PCB</a:t>
                      </a: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50 %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NMVOC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627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Methodological tiers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3898776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The GB provides guidance on the methodological Tier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Due to the large number of processes to be considered the guidance differs in detail and complexity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However, Tier 1 is available for all sources</a:t>
            </a:r>
          </a:p>
          <a:p>
            <a:endParaRPr lang="en-GB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472" y="1340768"/>
            <a:ext cx="4216776" cy="537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83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13618</TotalTime>
  <Words>965</Words>
  <Application>Microsoft Office PowerPoint</Application>
  <PresentationFormat>On-screen Show (4:3)</PresentationFormat>
  <Paragraphs>171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Air Quality Governance in the ENPI East Countries</vt:lpstr>
      <vt:lpstr>Outline</vt:lpstr>
      <vt:lpstr>Introduction to the IPPU chapters</vt:lpstr>
      <vt:lpstr>Introduction to the IPPU chapters</vt:lpstr>
      <vt:lpstr>Introduction to the IPPU chapters</vt:lpstr>
      <vt:lpstr>Introduction to the IPPU chapters</vt:lpstr>
      <vt:lpstr>Introduction to the IPPU chapters</vt:lpstr>
      <vt:lpstr>Emission shares – IPPU sector</vt:lpstr>
      <vt:lpstr>Methodological tiers</vt:lpstr>
      <vt:lpstr>Basic data requirements  Mineral industry</vt:lpstr>
      <vt:lpstr>Basic data requirements  Chemical industry</vt:lpstr>
      <vt:lpstr>Basic data requirements  Chemical industry</vt:lpstr>
      <vt:lpstr>Basic data requirements  Metal industry</vt:lpstr>
      <vt:lpstr>Basic data requirements  Solvent and other product use</vt:lpstr>
      <vt:lpstr>Basic data requirements  Solvent and other product use</vt:lpstr>
      <vt:lpstr>Basic data requirements  Other</vt:lpstr>
      <vt:lpstr>Updates to the 2013 GB (1)</vt:lpstr>
      <vt:lpstr>Updates to the 2013 GB (2)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Ole-Kenneth Nielsen</cp:lastModifiedBy>
  <cp:revision>381</cp:revision>
  <cp:lastPrinted>2012-05-10T14:01:43Z</cp:lastPrinted>
  <dcterms:created xsi:type="dcterms:W3CDTF">2011-10-12T15:30:18Z</dcterms:created>
  <dcterms:modified xsi:type="dcterms:W3CDTF">2013-12-08T22:37:19Z</dcterms:modified>
</cp:coreProperties>
</file>