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85" r:id="rId3"/>
    <p:sldId id="302" r:id="rId4"/>
    <p:sldId id="316" r:id="rId5"/>
    <p:sldId id="321" r:id="rId6"/>
    <p:sldId id="322" r:id="rId7"/>
    <p:sldId id="323" r:id="rId8"/>
    <p:sldId id="318" r:id="rId9"/>
    <p:sldId id="325" r:id="rId10"/>
    <p:sldId id="326" r:id="rId11"/>
    <p:sldId id="319" r:id="rId12"/>
    <p:sldId id="320" r:id="rId13"/>
    <p:sldId id="315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lene Plejdrup" initials="MSP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0066FF"/>
    <a:srgbClr val="FF5050"/>
    <a:srgbClr val="E9E53B"/>
    <a:srgbClr val="FFFF99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86573" autoAdjust="0"/>
  </p:normalViewPr>
  <p:slideViewPr>
    <p:cSldViewPr>
      <p:cViewPr varScale="1">
        <p:scale>
          <a:sx n="90" d="100"/>
          <a:sy n="90" d="100"/>
        </p:scale>
        <p:origin x="-11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16/01/2014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9188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918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16/01/2014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16/01/2014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16/01/2014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16/01/2014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16/01/2014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16/01/2014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16/01/2014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16/01/2014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16/01/2014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16/01/2014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16/01/2014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468560" y="0"/>
            <a:ext cx="10009112" cy="1109985"/>
          </a:xfrm>
        </p:spPr>
        <p:txBody>
          <a:bodyPr>
            <a:normAutofit/>
          </a:bodyPr>
          <a:lstStyle/>
          <a:p>
            <a:r>
              <a:rPr lang="en-GB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Air Quality Governance in the ENPI East Countries</a:t>
            </a:r>
            <a:endParaRPr lang="en-GB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37851" y="3429000"/>
            <a:ext cx="9180512" cy="302433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US" sz="5400" i="1" dirty="0" smtClean="0"/>
              <a:t>Training on emission inventories</a:t>
            </a:r>
            <a:endParaRPr lang="en-GB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The EMEP/EEA Guidebook</a:t>
            </a: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Waste</a:t>
            </a: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en-GB" sz="2800" dirty="0"/>
              <a:t>21-22 January, 2014, </a:t>
            </a:r>
            <a:r>
              <a:rPr lang="en-GB" sz="2800" dirty="0" err="1"/>
              <a:t>Chișinău</a:t>
            </a:r>
            <a:r>
              <a:rPr lang="en-GB" sz="2800" dirty="0"/>
              <a:t>, Republic of Moldova</a:t>
            </a: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9604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 smtClean="0">
                <a:latin typeface="Eras Medium ITC" panose="020B0602030504020804" pitchFamily="34" charset="0"/>
              </a:rPr>
              <a:t>Data requirements (2) </a:t>
            </a:r>
            <a:endParaRPr lang="en-US" b="1" i="0" dirty="0">
              <a:latin typeface="Eras Medium ITC" panose="020B06020305040208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6447958"/>
              </p:ext>
            </p:extLst>
          </p:nvPr>
        </p:nvGraphicFramePr>
        <p:xfrm>
          <a:off x="0" y="1484784"/>
          <a:ext cx="9108504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3648"/>
                <a:gridCol w="3308096"/>
                <a:gridCol w="4396760"/>
              </a:tblGrid>
              <a:tr h="34301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Source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smtClean="0"/>
                        <a:t>Tier 1 - Data 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Tier 2 - Additional data requirement</a:t>
                      </a:r>
                      <a:endParaRPr lang="en-GB" noProof="0" dirty="0"/>
                    </a:p>
                  </a:txBody>
                  <a:tcPr/>
                </a:tc>
              </a:tr>
              <a:tr h="299877">
                <a:tc>
                  <a:txBody>
                    <a:bodyPr/>
                    <a:lstStyle/>
                    <a:p>
                      <a:r>
                        <a:rPr lang="en-US" sz="1600" b="0" noProof="0" dirty="0" smtClean="0">
                          <a:solidFill>
                            <a:schemeClr val="tx1"/>
                          </a:solidFill>
                        </a:rPr>
                        <a:t>5.C.1.b.v </a:t>
                      </a:r>
                      <a:r>
                        <a:rPr lang="en-US" sz="1400" b="0" noProof="0" dirty="0" smtClean="0">
                          <a:solidFill>
                            <a:schemeClr val="tx1"/>
                          </a:solidFill>
                        </a:rPr>
                        <a:t>Cremation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Number of persons cremated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noProof="0" dirty="0" smtClean="0">
                          <a:solidFill>
                            <a:schemeClr val="tx1"/>
                          </a:solidFill>
                        </a:rPr>
                        <a:t>Only tier 2 for incineration</a:t>
                      </a:r>
                      <a:r>
                        <a:rPr lang="en-GB" sz="1400" b="0" baseline="0" noProof="0" dirty="0" smtClean="0">
                          <a:solidFill>
                            <a:schemeClr val="tx1"/>
                          </a:solidFill>
                        </a:rPr>
                        <a:t> of animal carcasses</a:t>
                      </a:r>
                      <a:endParaRPr lang="en-GB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430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noProof="0" dirty="0" smtClean="0">
                          <a:solidFill>
                            <a:schemeClr val="tx1"/>
                          </a:solidFill>
                        </a:rPr>
                        <a:t>5.C.2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noProof="0" dirty="0" smtClean="0">
                          <a:solidFill>
                            <a:schemeClr val="tx1"/>
                          </a:solidFill>
                        </a:rPr>
                        <a:t>Open burning of waste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noProof="0" dirty="0" smtClean="0">
                          <a:solidFill>
                            <a:schemeClr val="tx1"/>
                          </a:solidFill>
                        </a:rPr>
                        <a:t>Amount of open burning of plant waste (mass)</a:t>
                      </a:r>
                    </a:p>
                    <a:p>
                      <a:endParaRPr lang="en-GB" sz="1400" b="0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noProof="0" dirty="0" smtClean="0">
                          <a:solidFill>
                            <a:schemeClr val="tx1"/>
                          </a:solidFill>
                        </a:rPr>
                        <a:t>Division</a:t>
                      </a:r>
                      <a:r>
                        <a:rPr lang="en-GB" sz="1400" b="0" baseline="0" noProof="0" dirty="0" smtClean="0">
                          <a:solidFill>
                            <a:schemeClr val="tx1"/>
                          </a:solidFill>
                        </a:rPr>
                        <a:t> between forest residues and orchard crops</a:t>
                      </a:r>
                      <a:endParaRPr lang="en-GB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430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5.D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Wastewater handling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noProof="0" dirty="0" smtClean="0">
                          <a:solidFill>
                            <a:schemeClr val="tx1"/>
                          </a:solidFill>
                        </a:rPr>
                        <a:t>Amount of wastewater handled (volume)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noProof="0" dirty="0" smtClean="0">
                          <a:solidFill>
                            <a:schemeClr val="tx1"/>
                          </a:solidFill>
                        </a:rPr>
                        <a:t>Separate EFs for latrines and wastewater treatment plants</a:t>
                      </a:r>
                    </a:p>
                  </a:txBody>
                  <a:tcPr/>
                </a:tc>
              </a:tr>
              <a:tr h="3430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5.E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Other waste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noProof="0" dirty="0" smtClean="0">
                          <a:solidFill>
                            <a:schemeClr val="tx1"/>
                          </a:solidFill>
                        </a:rPr>
                        <a:t>Not available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noProof="0" dirty="0" smtClean="0">
                          <a:solidFill>
                            <a:schemeClr val="tx1"/>
                          </a:solidFill>
                        </a:rPr>
                        <a:t>Sludge spreading</a:t>
                      </a:r>
                    </a:p>
                    <a:p>
                      <a:r>
                        <a:rPr lang="en-GB" sz="1400" b="0" noProof="0" dirty="0" smtClean="0">
                          <a:solidFill>
                            <a:schemeClr val="tx1"/>
                          </a:solidFill>
                        </a:rPr>
                        <a:t>Car fires</a:t>
                      </a:r>
                    </a:p>
                    <a:p>
                      <a:r>
                        <a:rPr lang="en-GB" sz="1400" b="0" noProof="0" dirty="0" smtClean="0">
                          <a:solidFill>
                            <a:schemeClr val="tx1"/>
                          </a:solidFill>
                        </a:rPr>
                        <a:t>Detached house fires</a:t>
                      </a:r>
                    </a:p>
                    <a:p>
                      <a:r>
                        <a:rPr lang="en-GB" sz="1400" b="0" noProof="0" dirty="0" err="1" smtClean="0">
                          <a:solidFill>
                            <a:schemeClr val="tx1"/>
                          </a:solidFill>
                        </a:rPr>
                        <a:t>Undetached</a:t>
                      </a:r>
                      <a:r>
                        <a:rPr lang="en-GB" sz="1400" b="0" noProof="0" dirty="0" smtClean="0">
                          <a:solidFill>
                            <a:schemeClr val="tx1"/>
                          </a:solidFill>
                        </a:rPr>
                        <a:t> house fires</a:t>
                      </a:r>
                    </a:p>
                    <a:p>
                      <a:r>
                        <a:rPr lang="en-GB" sz="1400" b="0" noProof="0" dirty="0" smtClean="0">
                          <a:solidFill>
                            <a:schemeClr val="tx1"/>
                          </a:solidFill>
                        </a:rPr>
                        <a:t>Apartment building fires</a:t>
                      </a:r>
                    </a:p>
                    <a:p>
                      <a:r>
                        <a:rPr lang="en-GB" sz="1400" b="0" noProof="0" dirty="0" smtClean="0">
                          <a:solidFill>
                            <a:schemeClr val="tx1"/>
                          </a:solidFill>
                        </a:rPr>
                        <a:t>Industrial</a:t>
                      </a:r>
                      <a:r>
                        <a:rPr lang="en-GB" sz="1400" b="0" baseline="0" noProof="0" dirty="0" smtClean="0">
                          <a:solidFill>
                            <a:schemeClr val="tx1"/>
                          </a:solidFill>
                        </a:rPr>
                        <a:t> building fires</a:t>
                      </a:r>
                      <a:endParaRPr lang="en-GB" sz="1400" b="0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113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Updates to the 2013 GB (1)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Landfills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PM emission factors for landfilling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Description of a Tier 3 methodology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Waste incineration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New Tier 1 emission factors (EFs) for municipal waste</a:t>
            </a:r>
            <a:endParaRPr lang="en-GB" dirty="0">
              <a:solidFill>
                <a:schemeClr val="tx1"/>
              </a:solidFill>
            </a:endParaRP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Guidance on clinical waste simplified 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Correction of errors in PM EFs for industrial waste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EFs for sludge incineration updated for most pollutants and EFs added for some pollutants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Black carbon EFs added to all chapters</a:t>
            </a:r>
          </a:p>
        </p:txBody>
      </p:sp>
    </p:spTree>
    <p:extLst>
      <p:ext uri="{BB962C8B-B14F-4D97-AF65-F5344CB8AC3E}">
        <p14:creationId xmlns:p14="http://schemas.microsoft.com/office/powerpoint/2010/main" val="196366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Updates to the 2013 GB (2)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Cremation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EFs have been added for pollutants not previously covered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Small scale waste burning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Tier 2 methodology streamlined and new Tier 1 EFs developed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Other waste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A methodology and default EFs have been included for composting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EFs for several pollutants for car and house fires have been updated to correct errors in the 2009 GB</a:t>
            </a:r>
          </a:p>
        </p:txBody>
      </p:sp>
    </p:spTree>
    <p:extLst>
      <p:ext uri="{BB962C8B-B14F-4D97-AF65-F5344CB8AC3E}">
        <p14:creationId xmlns:p14="http://schemas.microsoft.com/office/powerpoint/2010/main" val="99579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11560" y="378904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37894549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Outline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Introduction to the Waste chapters </a:t>
            </a:r>
          </a:p>
          <a:p>
            <a:r>
              <a:rPr lang="en-US" dirty="0">
                <a:solidFill>
                  <a:schemeClr val="tx1"/>
                </a:solidFill>
              </a:rPr>
              <a:t>Emission </a:t>
            </a:r>
            <a:r>
              <a:rPr lang="en-US" dirty="0" smtClean="0">
                <a:solidFill>
                  <a:schemeClr val="tx1"/>
                </a:solidFill>
              </a:rPr>
              <a:t>shares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Methodological tiers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Data requirements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Guidance for new sources of emissions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Update of existing methodologies and default emission factors</a:t>
            </a:r>
          </a:p>
        </p:txBody>
      </p:sp>
    </p:spTree>
    <p:extLst>
      <p:ext uri="{BB962C8B-B14F-4D97-AF65-F5344CB8AC3E}">
        <p14:creationId xmlns:p14="http://schemas.microsoft.com/office/powerpoint/2010/main" val="409986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en-US" b="1" i="0" dirty="0">
                <a:latin typeface="Eras Medium ITC" pitchFamily="34" charset="0"/>
              </a:rPr>
              <a:t>Introduction to the </a:t>
            </a:r>
            <a:r>
              <a:rPr lang="en-US" b="1" i="0" dirty="0" smtClean="0">
                <a:latin typeface="Eras Medium ITC" pitchFamily="34" charset="0"/>
              </a:rPr>
              <a:t>Waste chapters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The waste sector consists of the following sources: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5.A Solid waste disposal on land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5.B.1 Composting 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5.B.2 Anaerobic digestion at biogas facilities (no current guidance)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5.C.1.a Municipal waste incineration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5.C.1.b Industrial waste incineration including hazardous waste and sewage sludge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5.C.1.b.iii Clinical waste Incineration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5.C.1.b.v Cremation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5.C.2 Open burning of waste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5.D Wastewater handling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5.E Other waste</a:t>
            </a:r>
          </a:p>
        </p:txBody>
      </p:sp>
    </p:spTree>
    <p:extLst>
      <p:ext uri="{BB962C8B-B14F-4D97-AF65-F5344CB8AC3E}">
        <p14:creationId xmlns:p14="http://schemas.microsoft.com/office/powerpoint/2010/main" val="145157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algn="ctr"/>
            <a:r>
              <a:rPr lang="en-GB" b="1" i="0" dirty="0" smtClean="0">
                <a:latin typeface="Eras Medium ITC" panose="020B0602030504020804" pitchFamily="34" charset="0"/>
              </a:rPr>
              <a:t>Emission shares – waste sector (1)</a:t>
            </a:r>
            <a:endParaRPr lang="en-GB" b="1" i="0" dirty="0">
              <a:latin typeface="Eras Medium ITC" panose="020B06020305040208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The waste sector generally contributes little to the national emissions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Waste incineration with energy recovery are reported under energy </a:t>
            </a:r>
            <a:r>
              <a:rPr lang="en-GB" dirty="0" smtClean="0">
                <a:solidFill>
                  <a:schemeClr val="tx1"/>
                </a:solidFill>
                <a:sym typeface="Symbol"/>
              </a:rPr>
              <a:t> lower emissions in the waste sector</a:t>
            </a:r>
          </a:p>
          <a:p>
            <a:endParaRPr lang="en-GB" dirty="0">
              <a:solidFill>
                <a:schemeClr val="tx1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973514"/>
              </p:ext>
            </p:extLst>
          </p:nvPr>
        </p:nvGraphicFramePr>
        <p:xfrm>
          <a:off x="1403648" y="4221088"/>
          <a:ext cx="6597015" cy="188595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06463"/>
                <a:gridCol w="5690552"/>
              </a:tblGrid>
              <a:tr h="1905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a-DK" sz="2000" u="none" strike="noStrike" dirty="0">
                          <a:effectLst/>
                        </a:rPr>
                        <a:t>Waste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2000" u="none" strike="noStrike">
                          <a:effectLst/>
                        </a:rPr>
                        <a:t>&lt; 1 %</a:t>
                      </a:r>
                      <a:endParaRPr lang="da-DK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2000" u="none" strike="noStrike" dirty="0" err="1">
                          <a:effectLst/>
                        </a:rPr>
                        <a:t>SO</a:t>
                      </a:r>
                      <a:r>
                        <a:rPr lang="da-DK" sz="2000" u="none" strike="noStrike" kern="1200" baseline="-250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da-DK" sz="2000" u="none" strike="noStrike" dirty="0">
                          <a:effectLst/>
                        </a:rPr>
                        <a:t>, </a:t>
                      </a:r>
                      <a:r>
                        <a:rPr lang="da-DK" sz="2000" u="none" strike="noStrike" dirty="0" smtClean="0">
                          <a:effectLst/>
                        </a:rPr>
                        <a:t>NO</a:t>
                      </a:r>
                      <a:r>
                        <a:rPr lang="da-DK" sz="2000" u="none" strike="noStrike" kern="1200" baseline="-25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da-DK" sz="2000" u="none" strike="noStrike" dirty="0" smtClean="0">
                          <a:effectLst/>
                        </a:rPr>
                        <a:t>, </a:t>
                      </a:r>
                      <a:r>
                        <a:rPr lang="da-DK" sz="2000" u="none" strike="noStrike" dirty="0">
                          <a:effectLst/>
                        </a:rPr>
                        <a:t>TSP, CO, As, </a:t>
                      </a:r>
                      <a:r>
                        <a:rPr lang="da-DK" sz="2000" u="none" strike="noStrike" dirty="0" err="1">
                          <a:effectLst/>
                        </a:rPr>
                        <a:t>Cr</a:t>
                      </a:r>
                      <a:r>
                        <a:rPr lang="da-DK" sz="2000" u="none" strike="noStrike" dirty="0">
                          <a:effectLst/>
                        </a:rPr>
                        <a:t>, </a:t>
                      </a:r>
                      <a:r>
                        <a:rPr lang="da-DK" sz="2000" u="none" strike="noStrike" dirty="0" err="1">
                          <a:effectLst/>
                        </a:rPr>
                        <a:t>Cu</a:t>
                      </a:r>
                      <a:r>
                        <a:rPr lang="da-DK" sz="2000" u="none" strike="noStrike" dirty="0">
                          <a:effectLst/>
                        </a:rPr>
                        <a:t>, Ni, Se, </a:t>
                      </a:r>
                      <a:r>
                        <a:rPr lang="da-DK" sz="2000" u="none" strike="noStrike" dirty="0" err="1">
                          <a:effectLst/>
                        </a:rPr>
                        <a:t>Zn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2000" u="none" strike="noStrike">
                          <a:effectLst/>
                        </a:rPr>
                        <a:t>1- 5 % </a:t>
                      </a:r>
                      <a:endParaRPr lang="da-DK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2000" u="none" strike="noStrike" dirty="0">
                          <a:effectLst/>
                        </a:rPr>
                        <a:t>NMVOC, NH</a:t>
                      </a:r>
                      <a:r>
                        <a:rPr lang="da-DK" sz="2000" u="none" strike="noStrike" baseline="-25000" dirty="0">
                          <a:effectLst/>
                        </a:rPr>
                        <a:t>3</a:t>
                      </a:r>
                      <a:r>
                        <a:rPr lang="da-DK" sz="2000" u="none" strike="noStrike" dirty="0">
                          <a:effectLst/>
                        </a:rPr>
                        <a:t>, PM</a:t>
                      </a:r>
                      <a:r>
                        <a:rPr lang="da-DK" sz="2000" u="none" strike="noStrike" baseline="-25000" dirty="0">
                          <a:effectLst/>
                        </a:rPr>
                        <a:t>10</a:t>
                      </a:r>
                      <a:r>
                        <a:rPr lang="da-DK" sz="2000" u="none" strike="noStrike" dirty="0">
                          <a:effectLst/>
                        </a:rPr>
                        <a:t>, PM</a:t>
                      </a:r>
                      <a:r>
                        <a:rPr lang="da-DK" sz="2000" u="none" strike="noStrike" kern="1200" baseline="-25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2.5</a:t>
                      </a:r>
                      <a:r>
                        <a:rPr lang="da-DK" sz="2000" u="none" strike="noStrike" dirty="0">
                          <a:effectLst/>
                        </a:rPr>
                        <a:t>, Cd, Hg, </a:t>
                      </a:r>
                      <a:r>
                        <a:rPr lang="da-DK" sz="2000" u="none" strike="noStrike" dirty="0" smtClean="0">
                          <a:effectLst/>
                        </a:rPr>
                        <a:t>PAH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2000" u="none" strike="noStrike">
                          <a:effectLst/>
                        </a:rPr>
                        <a:t>5-10 %</a:t>
                      </a:r>
                      <a:endParaRPr lang="da-DK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2000" u="none" strike="noStrike" dirty="0" err="1">
                          <a:effectLst/>
                        </a:rPr>
                        <a:t>Pb</a:t>
                      </a:r>
                      <a:r>
                        <a:rPr lang="da-DK" sz="2000" u="none" strike="noStrike" dirty="0">
                          <a:effectLst/>
                        </a:rPr>
                        <a:t>, HCB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2000" u="none" strike="noStrike">
                          <a:effectLst/>
                        </a:rPr>
                        <a:t>10-50 %</a:t>
                      </a:r>
                      <a:endParaRPr lang="da-DK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2000" u="none" strike="noStrike" dirty="0" smtClean="0">
                          <a:effectLst/>
                        </a:rPr>
                        <a:t>PCDD/F, </a:t>
                      </a:r>
                      <a:r>
                        <a:rPr lang="da-DK" sz="2000" u="none" strike="noStrike" dirty="0">
                          <a:effectLst/>
                        </a:rPr>
                        <a:t>PCB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2000" u="none" strike="noStrike">
                          <a:effectLst/>
                        </a:rPr>
                        <a:t>&gt; 50 %</a:t>
                      </a:r>
                      <a:endParaRPr lang="da-DK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713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GB" b="1" i="0" dirty="0" smtClean="0">
                <a:latin typeface="Eras Medium ITC" panose="020B0602030504020804" pitchFamily="34" charset="0"/>
              </a:rPr>
              <a:t>Emission shares – </a:t>
            </a:r>
            <a:r>
              <a:rPr lang="en-GB" b="1" i="0" dirty="0">
                <a:latin typeface="Eras Medium ITC" panose="020B0602030504020804" pitchFamily="34" charset="0"/>
              </a:rPr>
              <a:t>w</a:t>
            </a:r>
            <a:r>
              <a:rPr lang="en-GB" b="1" i="0" dirty="0" smtClean="0">
                <a:latin typeface="Eras Medium ITC" panose="020B0602030504020804" pitchFamily="34" charset="0"/>
              </a:rPr>
              <a:t>aste sector (2)</a:t>
            </a:r>
            <a:endParaRPr lang="en-GB" b="1" i="0" dirty="0">
              <a:latin typeface="Eras Medium ITC" panose="020B06020305040208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2952328"/>
          </a:xfrm>
        </p:spPr>
        <p:txBody>
          <a:bodyPr>
            <a:normAutofit/>
          </a:bodyPr>
          <a:lstStyle/>
          <a:p>
            <a:endParaRPr lang="en-GB" dirty="0" smtClean="0">
              <a:solidFill>
                <a:schemeClr val="tx1"/>
              </a:solidFill>
            </a:endParaRPr>
          </a:p>
          <a:p>
            <a:endParaRPr lang="en-GB" dirty="0" smtClean="0">
              <a:solidFill>
                <a:schemeClr val="tx1"/>
              </a:solidFill>
              <a:sym typeface="Symbol"/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401938"/>
              </p:ext>
            </p:extLst>
          </p:nvPr>
        </p:nvGraphicFramePr>
        <p:xfrm>
          <a:off x="4788024" y="4941367"/>
          <a:ext cx="4140000" cy="154285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35089"/>
                <a:gridCol w="3304911"/>
              </a:tblGrid>
              <a:tr h="25714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UA, 2011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Waste</a:t>
                      </a:r>
                    </a:p>
                  </a:txBody>
                  <a:tcPr marL="9525" marR="9525" marT="9525" marB="0" anchor="ctr"/>
                </a:tc>
              </a:tr>
              <a:tr h="25714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 1 %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</a:t>
                      </a:r>
                      <a:r>
                        <a:rPr lang="en-GB" sz="14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r>
                        <a:rPr lang="en-GB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  <a:r>
                        <a:rPr lang="en-GB" sz="14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TSP, CO, </a:t>
                      </a:r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Pb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Cr, Cu, Ni, Zn, PAH</a:t>
                      </a:r>
                    </a:p>
                  </a:txBody>
                  <a:tcPr marL="9525" marR="9525" marT="9525" marB="0" anchor="ctr"/>
                </a:tc>
              </a:tr>
              <a:tr h="25714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1- 5 %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NMVOC, NH</a:t>
                      </a:r>
                      <a:r>
                        <a:rPr lang="en-GB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PM</a:t>
                      </a:r>
                      <a:r>
                        <a:rPr lang="en-GB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PM</a:t>
                      </a:r>
                      <a:r>
                        <a:rPr lang="en-GB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Cd, Hg</a:t>
                      </a:r>
                    </a:p>
                  </a:txBody>
                  <a:tcPr marL="9525" marR="9525" marT="9525" marB="0" anchor="ctr"/>
                </a:tc>
              </a:tr>
              <a:tr h="25714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5-10 %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714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10-50 %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714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 50 %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240353"/>
              </p:ext>
            </p:extLst>
          </p:nvPr>
        </p:nvGraphicFramePr>
        <p:xfrm>
          <a:off x="287984" y="4941168"/>
          <a:ext cx="4148483" cy="154285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720154"/>
                <a:gridCol w="3428329"/>
              </a:tblGrid>
              <a:tr h="25714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RU, 2010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Waste</a:t>
                      </a:r>
                    </a:p>
                  </a:txBody>
                  <a:tcPr marL="9525" marR="9525" marT="9525" marB="0" anchor="ctr"/>
                </a:tc>
              </a:tr>
              <a:tr h="25714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 1 %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</a:t>
                      </a:r>
                      <a:r>
                        <a:rPr lang="en-GB" sz="14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  <a:r>
                        <a:rPr lang="en-GB" sz="14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NMVOC, NH</a:t>
                      </a:r>
                      <a:r>
                        <a:rPr lang="en-GB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TSP, PM</a:t>
                      </a:r>
                      <a:r>
                        <a:rPr lang="en-GB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PM</a:t>
                      </a:r>
                      <a:r>
                        <a:rPr lang="en-GB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CO</a:t>
                      </a:r>
                    </a:p>
                  </a:txBody>
                  <a:tcPr marL="9525" marR="9525" marT="9525" marB="0" anchor="ctr"/>
                </a:tc>
              </a:tr>
              <a:tr h="25714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1- 5 %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714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5-10 %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714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10-50 %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714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 50 %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245490"/>
              </p:ext>
            </p:extLst>
          </p:nvPr>
        </p:nvGraphicFramePr>
        <p:xfrm>
          <a:off x="287984" y="2996952"/>
          <a:ext cx="4140000" cy="154850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676371"/>
                <a:gridCol w="3463629"/>
              </a:tblGrid>
              <a:tr h="25149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BY, 2011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Waste</a:t>
                      </a:r>
                    </a:p>
                  </a:txBody>
                  <a:tcPr marL="9525" marR="9525" marT="9525" marB="0" anchor="ctr"/>
                </a:tc>
              </a:tr>
              <a:tr h="25149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 1 %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</a:t>
                      </a:r>
                      <a:r>
                        <a:rPr lang="en-GB" sz="14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NMVOC, CO, Hg, </a:t>
                      </a:r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Pb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Zn, PAH</a:t>
                      </a:r>
                    </a:p>
                  </a:txBody>
                  <a:tcPr marL="9525" marR="9525" marT="9525" marB="0" anchor="ctr"/>
                </a:tc>
              </a:tr>
              <a:tr h="25149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1- 5 %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  <a:r>
                        <a:rPr lang="en-GB" sz="14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GB" sz="14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149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5-10 %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NH</a:t>
                      </a:r>
                      <a:r>
                        <a:rPr lang="en-GB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PCB</a:t>
                      </a:r>
                    </a:p>
                  </a:txBody>
                  <a:tcPr marL="9525" marR="9525" marT="9525" marB="0" anchor="ctr"/>
                </a:tc>
              </a:tr>
              <a:tr h="25149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10-50 %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PCDD/F, HCB</a:t>
                      </a:r>
                    </a:p>
                  </a:txBody>
                  <a:tcPr marL="9525" marR="9525" marT="9525" marB="0" anchor="ctr"/>
                </a:tc>
              </a:tr>
              <a:tr h="29102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 50 %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20355"/>
              </p:ext>
            </p:extLst>
          </p:nvPr>
        </p:nvGraphicFramePr>
        <p:xfrm>
          <a:off x="4788024" y="2997151"/>
          <a:ext cx="4140000" cy="154285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794275"/>
                <a:gridCol w="3345725"/>
              </a:tblGrid>
              <a:tr h="25714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MD, 2011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Waste</a:t>
                      </a:r>
                    </a:p>
                  </a:txBody>
                  <a:tcPr marL="9525" marR="9525" marT="9525" marB="0" anchor="ctr"/>
                </a:tc>
              </a:tr>
              <a:tr h="25714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1 %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en-GB" sz="1400" u="none" strike="noStrike" kern="1200" baseline="-250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TSP, CO, </a:t>
                      </a:r>
                      <a:r>
                        <a:rPr lang="en-GB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Pb</a:t>
                      </a:r>
                      <a:endParaRPr lang="en-GB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25714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1- 5 %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</a:t>
                      </a:r>
                      <a:r>
                        <a:rPr lang="en-GB" sz="1400" u="none" strike="noStrike" kern="1200" baseline="-250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NMVOC, PAH, PCDD/F</a:t>
                      </a:r>
                    </a:p>
                  </a:txBody>
                  <a:tcPr marL="9525" marR="9525" marT="9525" marB="0" anchor="ctr"/>
                </a:tc>
              </a:tr>
              <a:tr h="25714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5-10 %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GB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25714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10-50 %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</a:t>
                      </a:r>
                      <a:r>
                        <a:rPr lang="en-GB" sz="1400" u="none" strike="noStrike" kern="1200" baseline="-25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</a:tr>
              <a:tr h="25714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 50 %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GB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186057"/>
              </p:ext>
            </p:extLst>
          </p:nvPr>
        </p:nvGraphicFramePr>
        <p:xfrm>
          <a:off x="2483768" y="1484784"/>
          <a:ext cx="3773551" cy="133731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06463"/>
                <a:gridCol w="2867088"/>
              </a:tblGrid>
              <a:tr h="1905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a-DK" sz="1400" b="1" u="none" strike="noStrike" dirty="0">
                          <a:effectLst/>
                        </a:rPr>
                        <a:t>Waste</a:t>
                      </a:r>
                      <a:endParaRPr lang="da-DK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1400" u="none" strike="noStrike">
                          <a:effectLst/>
                        </a:rPr>
                        <a:t>&lt; 1 %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400" u="none" strike="noStrike" dirty="0" err="1">
                          <a:effectLst/>
                        </a:rPr>
                        <a:t>SO</a:t>
                      </a:r>
                      <a:r>
                        <a:rPr lang="da-DK" sz="1400" u="none" strike="noStrike" kern="1200" baseline="-250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da-DK" sz="1400" u="none" strike="noStrike" dirty="0">
                          <a:effectLst/>
                        </a:rPr>
                        <a:t>, </a:t>
                      </a:r>
                      <a:r>
                        <a:rPr lang="da-DK" sz="1400" u="none" strike="noStrike" dirty="0" smtClean="0">
                          <a:effectLst/>
                        </a:rPr>
                        <a:t>NO</a:t>
                      </a:r>
                      <a:r>
                        <a:rPr lang="da-DK" sz="1400" u="none" strike="noStrike" kern="1200" baseline="-25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da-DK" sz="1400" u="none" strike="noStrike" dirty="0" smtClean="0">
                          <a:effectLst/>
                        </a:rPr>
                        <a:t>, </a:t>
                      </a:r>
                      <a:r>
                        <a:rPr lang="da-DK" sz="1400" u="none" strike="noStrike" dirty="0">
                          <a:effectLst/>
                        </a:rPr>
                        <a:t>TSP, CO, As, </a:t>
                      </a:r>
                      <a:r>
                        <a:rPr lang="da-DK" sz="1400" u="none" strike="noStrike" dirty="0" err="1">
                          <a:effectLst/>
                        </a:rPr>
                        <a:t>Cr</a:t>
                      </a:r>
                      <a:r>
                        <a:rPr lang="da-DK" sz="1400" u="none" strike="noStrike" dirty="0">
                          <a:effectLst/>
                        </a:rPr>
                        <a:t>, </a:t>
                      </a:r>
                      <a:r>
                        <a:rPr lang="da-DK" sz="1400" u="none" strike="noStrike" dirty="0" err="1">
                          <a:effectLst/>
                        </a:rPr>
                        <a:t>Cu</a:t>
                      </a:r>
                      <a:r>
                        <a:rPr lang="da-DK" sz="1400" u="none" strike="noStrike" dirty="0">
                          <a:effectLst/>
                        </a:rPr>
                        <a:t>, Ni, Se, </a:t>
                      </a:r>
                      <a:r>
                        <a:rPr lang="da-DK" sz="1400" u="none" strike="noStrike" dirty="0" err="1">
                          <a:effectLst/>
                        </a:rPr>
                        <a:t>Zn</a:t>
                      </a:r>
                      <a:endParaRPr lang="da-D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1400" u="none" strike="noStrike">
                          <a:effectLst/>
                        </a:rPr>
                        <a:t>1- 5 % 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400" u="none" strike="noStrike" dirty="0">
                          <a:effectLst/>
                        </a:rPr>
                        <a:t>NMVOC, NH</a:t>
                      </a:r>
                      <a:r>
                        <a:rPr lang="da-DK" sz="1400" u="none" strike="noStrike" baseline="-25000" dirty="0">
                          <a:effectLst/>
                        </a:rPr>
                        <a:t>3</a:t>
                      </a:r>
                      <a:r>
                        <a:rPr lang="da-DK" sz="1400" u="none" strike="noStrike" dirty="0">
                          <a:effectLst/>
                        </a:rPr>
                        <a:t>, PM</a:t>
                      </a:r>
                      <a:r>
                        <a:rPr lang="da-DK" sz="1400" u="none" strike="noStrike" baseline="-25000" dirty="0">
                          <a:effectLst/>
                        </a:rPr>
                        <a:t>10</a:t>
                      </a:r>
                      <a:r>
                        <a:rPr lang="da-DK" sz="1400" u="none" strike="noStrike" dirty="0">
                          <a:effectLst/>
                        </a:rPr>
                        <a:t>, PM</a:t>
                      </a:r>
                      <a:r>
                        <a:rPr lang="da-DK" sz="1400" u="none" strike="noStrike" kern="1200" baseline="-25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2.5</a:t>
                      </a:r>
                      <a:r>
                        <a:rPr lang="da-DK" sz="1400" u="none" strike="noStrike" dirty="0">
                          <a:effectLst/>
                        </a:rPr>
                        <a:t>, Cd, Hg, </a:t>
                      </a:r>
                      <a:r>
                        <a:rPr lang="da-DK" sz="1400" u="none" strike="noStrike" dirty="0" smtClean="0">
                          <a:effectLst/>
                        </a:rPr>
                        <a:t>PAH</a:t>
                      </a:r>
                      <a:endParaRPr lang="da-D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1400" u="none" strike="noStrike">
                          <a:effectLst/>
                        </a:rPr>
                        <a:t>5-10 %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400" u="none" strike="noStrike" dirty="0" err="1">
                          <a:effectLst/>
                        </a:rPr>
                        <a:t>Pb</a:t>
                      </a:r>
                      <a:r>
                        <a:rPr lang="da-DK" sz="1400" u="none" strike="noStrike" dirty="0">
                          <a:effectLst/>
                        </a:rPr>
                        <a:t>, HCB</a:t>
                      </a:r>
                      <a:endParaRPr lang="da-D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1400" u="none" strike="noStrike">
                          <a:effectLst/>
                        </a:rPr>
                        <a:t>10-50 %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400" u="none" strike="noStrike" dirty="0" smtClean="0">
                          <a:effectLst/>
                        </a:rPr>
                        <a:t>PCDD/F, </a:t>
                      </a:r>
                      <a:r>
                        <a:rPr lang="da-DK" sz="1400" u="none" strike="noStrike" dirty="0">
                          <a:effectLst/>
                        </a:rPr>
                        <a:t>PCB</a:t>
                      </a:r>
                      <a:endParaRPr lang="da-D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1400" u="none" strike="noStrike">
                          <a:effectLst/>
                        </a:rPr>
                        <a:t>&gt; 50 %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a-D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085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i="0" dirty="0" smtClean="0">
                <a:latin typeface="Eras Medium ITC" panose="020B0602030504020804" pitchFamily="34" charset="0"/>
              </a:rPr>
              <a:t>Methodological Tiers (1)</a:t>
            </a:r>
            <a:endParaRPr lang="en-GB" b="1" i="0" dirty="0">
              <a:latin typeface="Eras Medium ITC" panose="020B06020305040208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640960" cy="5040560"/>
          </a:xfrm>
        </p:spPr>
        <p:txBody>
          <a:bodyPr>
            <a:normAutofit/>
          </a:bodyPr>
          <a:lstStyle/>
          <a:p>
            <a:r>
              <a:rPr lang="en-GB" b="1" i="1" dirty="0" smtClean="0">
                <a:solidFill>
                  <a:schemeClr val="tx1"/>
                </a:solidFill>
              </a:rPr>
              <a:t>Tier 3 use of facility-specific data 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Where facility-level emission data of sufficient quality are available, it is good practice to use these data.</a:t>
            </a:r>
          </a:p>
          <a:p>
            <a:r>
              <a:rPr lang="en-GB" b="1" i="1" dirty="0" smtClean="0">
                <a:solidFill>
                  <a:schemeClr val="tx1"/>
                </a:solidFill>
              </a:rPr>
              <a:t>Tier 2 technology-specific approach 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To apply the Tier 2 approach, both the activity data and the emission factors need to be applied according to the used technologies</a:t>
            </a:r>
          </a:p>
          <a:p>
            <a:r>
              <a:rPr lang="en-GB" b="1" i="1" dirty="0" smtClean="0">
                <a:solidFill>
                  <a:schemeClr val="tx1"/>
                </a:solidFill>
              </a:rPr>
              <a:t>Tier 1 default approach 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The Tier 1 emission factors assume an average or typical technology and abatement implementation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80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en-GB" b="1" i="0" dirty="0" smtClean="0">
                <a:latin typeface="Eras Medium ITC" panose="020B0602030504020804" pitchFamily="34" charset="0"/>
              </a:rPr>
              <a:t>Methodological Tiers (2)</a:t>
            </a:r>
            <a:endParaRPr lang="en-GB" b="1" i="0" dirty="0">
              <a:latin typeface="Eras Medium ITC" panose="020B06020305040208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640960" cy="5040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600" dirty="0">
                <a:solidFill>
                  <a:schemeClr val="tx1"/>
                </a:solidFill>
              </a:rPr>
              <a:t>Example of decision tree from GB2013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84" y="2204864"/>
            <a:ext cx="4320000" cy="452911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1785" y="2276872"/>
            <a:ext cx="4514231" cy="43924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5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Methodological tiers (3)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For the majority of waste sources there is a Tier 1 methodology 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For waste incineration there is typically both a Tier 1 and Tier 2 methodology 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Tier 2 in the waste sector requires knowledge of the technology, e.g. for incineration or wastewater handling</a:t>
            </a:r>
          </a:p>
          <a:p>
            <a:endParaRPr lang="en-GB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31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 smtClean="0">
                <a:latin typeface="Eras Medium ITC" panose="020B0602030504020804" pitchFamily="34" charset="0"/>
              </a:rPr>
              <a:t>Data requirements (1) </a:t>
            </a:r>
            <a:endParaRPr lang="en-US" b="1" i="0" dirty="0">
              <a:latin typeface="Eras Medium ITC" panose="020B06020305040208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8478977"/>
              </p:ext>
            </p:extLst>
          </p:nvPr>
        </p:nvGraphicFramePr>
        <p:xfrm>
          <a:off x="0" y="1484784"/>
          <a:ext cx="9108504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3648"/>
                <a:gridCol w="3308096"/>
                <a:gridCol w="4396760"/>
              </a:tblGrid>
              <a:tr h="34301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Source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smtClean="0"/>
                        <a:t>Tier 1 - Data 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Tier 2 - Additional data requirement</a:t>
                      </a:r>
                      <a:endParaRPr lang="en-GB" noProof="0" dirty="0"/>
                    </a:p>
                  </a:txBody>
                  <a:tcPr/>
                </a:tc>
              </a:tr>
              <a:tr h="299877">
                <a:tc>
                  <a:txBody>
                    <a:bodyPr/>
                    <a:lstStyle/>
                    <a:p>
                      <a:r>
                        <a:rPr lang="en-US" sz="1600" b="0" noProof="0" dirty="0" smtClean="0">
                          <a:solidFill>
                            <a:schemeClr val="tx1"/>
                          </a:solidFill>
                        </a:rPr>
                        <a:t>5.A </a:t>
                      </a:r>
                    </a:p>
                    <a:p>
                      <a:r>
                        <a:rPr lang="en-US" sz="1400" b="0" noProof="0" dirty="0" smtClean="0">
                          <a:solidFill>
                            <a:schemeClr val="tx1"/>
                          </a:solidFill>
                        </a:rPr>
                        <a:t>Solid waste disposal on 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Amount of waste landfilled (mass)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noProof="0" dirty="0" smtClean="0">
                          <a:solidFill>
                            <a:schemeClr val="tx1"/>
                          </a:solidFill>
                        </a:rPr>
                        <a:t>Not available</a:t>
                      </a:r>
                      <a:endParaRPr lang="en-GB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430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noProof="0" dirty="0" smtClean="0">
                          <a:solidFill>
                            <a:schemeClr val="tx1"/>
                          </a:solidFill>
                        </a:rPr>
                        <a:t>5.B.1 </a:t>
                      </a:r>
                      <a:r>
                        <a:rPr lang="en-GB" sz="1400" b="0" noProof="0" dirty="0" smtClean="0">
                          <a:solidFill>
                            <a:schemeClr val="tx1"/>
                          </a:solidFill>
                        </a:rPr>
                        <a:t>Composting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noProof="0" dirty="0" smtClean="0">
                          <a:solidFill>
                            <a:schemeClr val="tx1"/>
                          </a:solidFill>
                        </a:rPr>
                        <a:t>Amount of waste composted (mass)</a:t>
                      </a:r>
                    </a:p>
                    <a:p>
                      <a:endParaRPr lang="en-GB" sz="1400" b="0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noProof="0" dirty="0" smtClean="0">
                          <a:solidFill>
                            <a:schemeClr val="tx1"/>
                          </a:solidFill>
                        </a:rPr>
                        <a:t>Abatement technologies/efficiencies</a:t>
                      </a:r>
                      <a:endParaRPr lang="en-GB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430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5.C.1.a </a:t>
                      </a:r>
                      <a:r>
                        <a:rPr kumimoji="0" lang="en-GB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Municipal waste incineration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noProof="0" dirty="0" smtClean="0">
                          <a:solidFill>
                            <a:schemeClr val="tx1"/>
                          </a:solidFill>
                        </a:rPr>
                        <a:t>Amount of municipal waste incinerated (mass)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noProof="0" dirty="0" smtClean="0">
                          <a:solidFill>
                            <a:schemeClr val="tx1"/>
                          </a:solidFill>
                        </a:rPr>
                        <a:t>Abatement technologies/efficiencies</a:t>
                      </a:r>
                    </a:p>
                    <a:p>
                      <a:endParaRPr lang="en-GB" sz="1400" b="0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430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5.C.1.b 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Industrial waste incineration including hazardous waste and sewage sludge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noProof="0" dirty="0" smtClean="0">
                          <a:solidFill>
                            <a:schemeClr val="tx1"/>
                          </a:solidFill>
                        </a:rPr>
                        <a:t>Amount of hazardous waste incinerated (mass)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noProof="0" dirty="0" smtClean="0">
                          <a:solidFill>
                            <a:schemeClr val="tx1"/>
                          </a:solidFill>
                        </a:rPr>
                        <a:t>Abatement technologies/efficiencies</a:t>
                      </a:r>
                    </a:p>
                    <a:p>
                      <a:endParaRPr lang="en-GB" sz="1400" b="0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430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5.C.1.b.iii </a:t>
                      </a:r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Clinical waste Incineration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noProof="0" dirty="0" smtClean="0">
                          <a:solidFill>
                            <a:schemeClr val="tx1"/>
                          </a:solidFill>
                        </a:rPr>
                        <a:t>Amount of clinical waste incinerated (mass)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noProof="0" dirty="0" smtClean="0">
                          <a:solidFill>
                            <a:schemeClr val="tx1"/>
                          </a:solidFill>
                        </a:rPr>
                        <a:t>Abatement technologies/efficiencies</a:t>
                      </a:r>
                    </a:p>
                    <a:p>
                      <a:endParaRPr lang="en-GB" sz="1400" b="0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772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13911</TotalTime>
  <Words>875</Words>
  <Application>Microsoft Office PowerPoint</Application>
  <PresentationFormat>On-screen Show (4:3)</PresentationFormat>
  <Paragraphs>173</Paragraphs>
  <Slides>13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Air Quality Governance in the ENPI East Countries</vt:lpstr>
      <vt:lpstr>Outline</vt:lpstr>
      <vt:lpstr>Introduction to the Waste chapters</vt:lpstr>
      <vt:lpstr>Emission shares – waste sector (1)</vt:lpstr>
      <vt:lpstr>Emission shares – waste sector (2)</vt:lpstr>
      <vt:lpstr>Methodological Tiers (1)</vt:lpstr>
      <vt:lpstr>Methodological Tiers (2)</vt:lpstr>
      <vt:lpstr>Methodological tiers (3)</vt:lpstr>
      <vt:lpstr>Data requirements (1) </vt:lpstr>
      <vt:lpstr>Data requirements (2) </vt:lpstr>
      <vt:lpstr>Updates to the 2013 GB (1)</vt:lpstr>
      <vt:lpstr>Updates to the 2013 GB (2)</vt:lpstr>
      <vt:lpstr>Thank you for your attention</vt:lpstr>
    </vt:vector>
  </TitlesOfParts>
  <Company>MWH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Marlene Plejdrup</cp:lastModifiedBy>
  <cp:revision>374</cp:revision>
  <cp:lastPrinted>2012-05-10T14:01:43Z</cp:lastPrinted>
  <dcterms:created xsi:type="dcterms:W3CDTF">2011-10-12T15:30:18Z</dcterms:created>
  <dcterms:modified xsi:type="dcterms:W3CDTF">2014-01-16T11:08:08Z</dcterms:modified>
</cp:coreProperties>
</file>