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85" r:id="rId3"/>
    <p:sldId id="302" r:id="rId4"/>
    <p:sldId id="316" r:id="rId5"/>
    <p:sldId id="318" r:id="rId6"/>
    <p:sldId id="317" r:id="rId7"/>
    <p:sldId id="319" r:id="rId8"/>
    <p:sldId id="320" r:id="rId9"/>
    <p:sldId id="315" r:id="rId10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rlene Plejdrup" initials="MSP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CC66"/>
    <a:srgbClr val="0066FF"/>
    <a:srgbClr val="FF5050"/>
    <a:srgbClr val="E9E53B"/>
    <a:srgbClr val="FFFF99"/>
    <a:srgbClr val="FFFFE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4538" autoAdjust="0"/>
    <p:restoredTop sz="86573" autoAdjust="0"/>
  </p:normalViewPr>
  <p:slideViewPr>
    <p:cSldViewPr>
      <p:cViewPr>
        <p:scale>
          <a:sx n="68" d="100"/>
          <a:sy n="68" d="100"/>
        </p:scale>
        <p:origin x="-2082" y="-2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17/01/2014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118471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4806193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4806193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4806193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4806193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4806193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11847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17/01/2014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17/01/2014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17/01/2014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17/01/2014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17/01/2014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17/01/2014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17/01/2014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17/01/2014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17/01/2014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17/01/2014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ECED63F-EBE3-42E5-807B-7C5B8724F34A}" type="datetimeFigureOut">
              <a:rPr lang="en-GB" smtClean="0"/>
              <a:pPr/>
              <a:t>17/01/2014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-468560" y="0"/>
            <a:ext cx="10009112" cy="1109985"/>
          </a:xfrm>
        </p:spPr>
        <p:txBody>
          <a:bodyPr>
            <a:normAutofit fontScale="90000"/>
          </a:bodyPr>
          <a:lstStyle/>
          <a:p>
            <a:r>
              <a:rPr lang="en-US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Управление 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качеством воздуха в странах восточного региона </a:t>
            </a:r>
            <a:r>
              <a:rPr lang="ru-RU" sz="3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ЕИСП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3600" dirty="0"/>
              <a:t/>
            </a:r>
            <a:br>
              <a:rPr lang="ru-RU" sz="3600" dirty="0"/>
            </a:br>
            <a:endParaRPr lang="en-GB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-37851" y="3429000"/>
            <a:ext cx="9180512" cy="3024336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5400" i="1" dirty="0" smtClean="0"/>
              <a:t>Тренинг «Инвентаризация отходов»</a:t>
            </a:r>
            <a:endParaRPr lang="en-GB" sz="5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Руководство </a:t>
            </a:r>
            <a:r>
              <a:rPr lang="en-GB" sz="3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EMEP</a:t>
            </a:r>
            <a:r>
              <a:rPr lang="en-GB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/</a:t>
            </a:r>
            <a:r>
              <a:rPr lang="en-GB" sz="3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EEA</a:t>
            </a:r>
            <a:endParaRPr lang="en-GB" sz="3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Отходы</a:t>
            </a:r>
            <a:endParaRPr lang="en-GB" sz="3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en-GB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r>
              <a:rPr lang="da-DK" altLang="en-US" sz="2800" dirty="0" smtClean="0">
                <a:latin typeface="Arial" charset="0"/>
              </a:rPr>
              <a:t>21</a:t>
            </a:r>
            <a:r>
              <a:rPr lang="uk-UA" altLang="en-US" sz="2800" dirty="0" smtClean="0">
                <a:latin typeface="Arial" charset="0"/>
              </a:rPr>
              <a:t>-</a:t>
            </a:r>
            <a:r>
              <a:rPr lang="da-DK" altLang="en-US" sz="2800" dirty="0" smtClean="0">
                <a:latin typeface="Arial" charset="0"/>
              </a:rPr>
              <a:t>22</a:t>
            </a:r>
            <a:r>
              <a:rPr lang="uk-UA" altLang="en-US" sz="2800" dirty="0" smtClean="0">
                <a:latin typeface="Arial" charset="0"/>
              </a:rPr>
              <a:t> </a:t>
            </a:r>
            <a:r>
              <a:rPr lang="ru-RU" altLang="en-US" sz="2800" dirty="0" smtClean="0">
                <a:latin typeface="Arial" charset="0"/>
              </a:rPr>
              <a:t>января</a:t>
            </a:r>
            <a:r>
              <a:rPr lang="uk-UA" altLang="en-US" sz="2800" dirty="0" smtClean="0">
                <a:latin typeface="Arial" charset="0"/>
              </a:rPr>
              <a:t> 2013 г.</a:t>
            </a:r>
            <a:r>
              <a:rPr lang="en-GB" altLang="en-US" sz="2800" dirty="0" smtClean="0">
                <a:latin typeface="Arial" charset="0"/>
              </a:rPr>
              <a:t>, </a:t>
            </a:r>
            <a:r>
              <a:rPr lang="ru-RU" altLang="en-US" sz="2800" dirty="0" smtClean="0">
                <a:latin typeface="Arial" charset="0"/>
              </a:rPr>
              <a:t>Кишинёв, Молдова</a:t>
            </a:r>
            <a:endParaRPr lang="en-US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60465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0" dirty="0" smtClean="0">
                <a:latin typeface="Eras Medium ITC" pitchFamily="34" charset="0"/>
              </a:rPr>
              <a:t>Содержание</a:t>
            </a:r>
            <a:endParaRPr lang="en-US" b="1" i="0" dirty="0"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8457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Представление глав «Отходы»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Доля отходов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Методологические уровни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Основные требования к данным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Руководство для новых источников выбросов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Доработка существующих методологий и стандартных коэффициентов выбросов</a:t>
            </a:r>
            <a:endParaRPr lang="en-US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99867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0" dirty="0" smtClean="0">
                <a:latin typeface="Eras Medium ITC" pitchFamily="34" charset="0"/>
              </a:rPr>
              <a:t/>
            </a:r>
            <a:br>
              <a:rPr lang="ru-RU" b="1" i="0" dirty="0" smtClean="0">
                <a:latin typeface="Eras Medium ITC" pitchFamily="34" charset="0"/>
              </a:rPr>
            </a:br>
            <a:r>
              <a:rPr lang="ru-RU" b="1" i="0" dirty="0" smtClean="0">
                <a:latin typeface="Eras Medium ITC" pitchFamily="34" charset="0"/>
              </a:rPr>
              <a:t>Представление глав </a:t>
            </a:r>
            <a:r>
              <a:rPr lang="ru-RU" b="1" i="0" dirty="0">
                <a:latin typeface="Eras Medium ITC" pitchFamily="34" charset="0"/>
              </a:rPr>
              <a:t>«Отходы»</a:t>
            </a:r>
            <a:br>
              <a:rPr lang="ru-RU" b="1" i="0" dirty="0">
                <a:latin typeface="Eras Medium ITC" pitchFamily="34" charset="0"/>
              </a:rPr>
            </a:br>
            <a:endParaRPr lang="da-DK" sz="4000" b="1" i="0" dirty="0">
              <a:solidFill>
                <a:schemeClr val="accent1">
                  <a:lumMod val="75000"/>
                </a:schemeClr>
              </a:solidFill>
              <a:latin typeface="Eras Medium ITC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Сектор отходов включает следующие источники</a:t>
            </a:r>
            <a:r>
              <a:rPr lang="en-GB" dirty="0" smtClean="0">
                <a:solidFill>
                  <a:schemeClr val="tx1"/>
                </a:solidFill>
              </a:rPr>
              <a:t>: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5.</a:t>
            </a:r>
            <a:r>
              <a:rPr lang="ru-RU" dirty="0" smtClean="0">
                <a:solidFill>
                  <a:schemeClr val="tx1"/>
                </a:solidFill>
              </a:rPr>
              <a:t>А</a:t>
            </a:r>
            <a:r>
              <a:rPr lang="en-GB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Захоронение твердых отходов</a:t>
            </a:r>
            <a:endParaRPr lang="en-GB" dirty="0" smtClean="0">
              <a:solidFill>
                <a:schemeClr val="tx1"/>
              </a:solidFill>
            </a:endParaRP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5.</a:t>
            </a:r>
            <a:r>
              <a:rPr lang="ru-RU" dirty="0" smtClean="0">
                <a:solidFill>
                  <a:schemeClr val="tx1"/>
                </a:solidFill>
              </a:rPr>
              <a:t>Б</a:t>
            </a:r>
            <a:r>
              <a:rPr lang="en-GB" dirty="0" smtClean="0">
                <a:solidFill>
                  <a:schemeClr val="tx1"/>
                </a:solidFill>
              </a:rPr>
              <a:t>.1 </a:t>
            </a:r>
            <a:r>
              <a:rPr lang="ru-RU" dirty="0" smtClean="0">
                <a:solidFill>
                  <a:schemeClr val="tx1"/>
                </a:solidFill>
              </a:rPr>
              <a:t>Компостирование</a:t>
            </a:r>
            <a:r>
              <a:rPr lang="en-GB" dirty="0" smtClean="0">
                <a:solidFill>
                  <a:schemeClr val="tx1"/>
                </a:solidFill>
              </a:rPr>
              <a:t> 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5.</a:t>
            </a:r>
            <a:r>
              <a:rPr lang="ru-RU" dirty="0" smtClean="0">
                <a:solidFill>
                  <a:schemeClr val="tx1"/>
                </a:solidFill>
              </a:rPr>
              <a:t>Б</a:t>
            </a:r>
            <a:r>
              <a:rPr lang="en-GB" dirty="0" smtClean="0">
                <a:solidFill>
                  <a:schemeClr val="tx1"/>
                </a:solidFill>
              </a:rPr>
              <a:t>.2 </a:t>
            </a:r>
            <a:r>
              <a:rPr lang="ru-RU" dirty="0" smtClean="0">
                <a:solidFill>
                  <a:schemeClr val="tx1"/>
                </a:solidFill>
              </a:rPr>
              <a:t>Анаэробное разложение в биогазовых установках</a:t>
            </a:r>
            <a:r>
              <a:rPr lang="en-GB" dirty="0" smtClean="0">
                <a:solidFill>
                  <a:schemeClr val="tx1"/>
                </a:solidFill>
              </a:rPr>
              <a:t> (</a:t>
            </a:r>
            <a:r>
              <a:rPr lang="ru-RU" dirty="0" smtClean="0">
                <a:solidFill>
                  <a:schemeClr val="tx1"/>
                </a:solidFill>
              </a:rPr>
              <a:t>в настоящее время Руководство отсутствует</a:t>
            </a:r>
            <a:r>
              <a:rPr lang="en-GB" dirty="0" smtClean="0">
                <a:solidFill>
                  <a:schemeClr val="tx1"/>
                </a:solidFill>
              </a:rPr>
              <a:t>)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5.</a:t>
            </a:r>
            <a:r>
              <a:rPr lang="ru-RU" dirty="0" smtClean="0">
                <a:solidFill>
                  <a:schemeClr val="tx1"/>
                </a:solidFill>
              </a:rPr>
              <a:t>В</a:t>
            </a:r>
            <a:r>
              <a:rPr lang="en-GB" dirty="0" smtClean="0">
                <a:solidFill>
                  <a:schemeClr val="tx1"/>
                </a:solidFill>
              </a:rPr>
              <a:t>.1.</a:t>
            </a:r>
            <a:r>
              <a:rPr lang="ru-RU" dirty="0" smtClean="0">
                <a:solidFill>
                  <a:schemeClr val="tx1"/>
                </a:solidFill>
              </a:rPr>
              <a:t>а</a:t>
            </a:r>
            <a:r>
              <a:rPr lang="en-GB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Сжигание городских отходов</a:t>
            </a:r>
            <a:endParaRPr lang="en-GB" dirty="0" smtClean="0">
              <a:solidFill>
                <a:schemeClr val="tx1"/>
              </a:solidFill>
            </a:endParaRP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5.</a:t>
            </a:r>
            <a:r>
              <a:rPr lang="ru-RU" dirty="0" smtClean="0">
                <a:solidFill>
                  <a:schemeClr val="tx1"/>
                </a:solidFill>
              </a:rPr>
              <a:t>В</a:t>
            </a:r>
            <a:r>
              <a:rPr lang="en-GB" dirty="0" smtClean="0">
                <a:solidFill>
                  <a:schemeClr val="tx1"/>
                </a:solidFill>
              </a:rPr>
              <a:t>.1.</a:t>
            </a:r>
            <a:r>
              <a:rPr lang="ru-RU" dirty="0" smtClean="0">
                <a:solidFill>
                  <a:schemeClr val="tx1"/>
                </a:solidFill>
              </a:rPr>
              <a:t>б</a:t>
            </a:r>
            <a:r>
              <a:rPr lang="en-GB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Сжигание промышленных отходов, включая вредные отходы и шламы сточных вод</a:t>
            </a:r>
            <a:endParaRPr lang="en-GB" dirty="0" smtClean="0">
              <a:solidFill>
                <a:schemeClr val="tx1"/>
              </a:solidFill>
            </a:endParaRP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5.</a:t>
            </a:r>
            <a:r>
              <a:rPr lang="ru-RU" dirty="0" smtClean="0">
                <a:solidFill>
                  <a:schemeClr val="tx1"/>
                </a:solidFill>
              </a:rPr>
              <a:t>В</a:t>
            </a:r>
            <a:r>
              <a:rPr lang="en-GB" dirty="0" smtClean="0">
                <a:solidFill>
                  <a:schemeClr val="tx1"/>
                </a:solidFill>
              </a:rPr>
              <a:t>.1.</a:t>
            </a:r>
            <a:r>
              <a:rPr lang="ru-RU" dirty="0" smtClean="0">
                <a:solidFill>
                  <a:schemeClr val="tx1"/>
                </a:solidFill>
              </a:rPr>
              <a:t>б</a:t>
            </a:r>
            <a:r>
              <a:rPr lang="en-GB" dirty="0" smtClean="0">
                <a:solidFill>
                  <a:schemeClr val="tx1"/>
                </a:solidFill>
              </a:rPr>
              <a:t>.iii </a:t>
            </a:r>
            <a:r>
              <a:rPr lang="ru-RU" dirty="0" smtClean="0">
                <a:solidFill>
                  <a:schemeClr val="tx1"/>
                </a:solidFill>
              </a:rPr>
              <a:t>Сжигание медицинских отходов</a:t>
            </a:r>
            <a:endParaRPr lang="en-GB" dirty="0" smtClean="0">
              <a:solidFill>
                <a:schemeClr val="tx1"/>
              </a:solidFill>
            </a:endParaRP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5.</a:t>
            </a:r>
            <a:r>
              <a:rPr lang="ru-RU" dirty="0" smtClean="0">
                <a:solidFill>
                  <a:schemeClr val="tx1"/>
                </a:solidFill>
              </a:rPr>
              <a:t>В</a:t>
            </a:r>
            <a:r>
              <a:rPr lang="en-GB" dirty="0" smtClean="0">
                <a:solidFill>
                  <a:schemeClr val="tx1"/>
                </a:solidFill>
              </a:rPr>
              <a:t>.1.</a:t>
            </a:r>
            <a:r>
              <a:rPr lang="ru-RU" dirty="0" smtClean="0">
                <a:solidFill>
                  <a:schemeClr val="tx1"/>
                </a:solidFill>
              </a:rPr>
              <a:t>б</a:t>
            </a:r>
            <a:r>
              <a:rPr lang="en-GB" dirty="0" smtClean="0">
                <a:solidFill>
                  <a:schemeClr val="tx1"/>
                </a:solidFill>
              </a:rPr>
              <a:t>.</a:t>
            </a:r>
            <a:r>
              <a:rPr lang="en-US" dirty="0" smtClean="0">
                <a:solidFill>
                  <a:schemeClr val="tx1"/>
                </a:solidFill>
              </a:rPr>
              <a:t>v</a:t>
            </a:r>
            <a:r>
              <a:rPr lang="en-GB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Кремация</a:t>
            </a:r>
            <a:endParaRPr lang="en-GB" dirty="0" smtClean="0">
              <a:solidFill>
                <a:schemeClr val="tx1"/>
              </a:solidFill>
            </a:endParaRP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5.</a:t>
            </a:r>
            <a:r>
              <a:rPr lang="ru-RU" dirty="0" smtClean="0">
                <a:solidFill>
                  <a:schemeClr val="tx1"/>
                </a:solidFill>
              </a:rPr>
              <a:t>В</a:t>
            </a:r>
            <a:r>
              <a:rPr lang="en-GB" dirty="0" smtClean="0">
                <a:solidFill>
                  <a:schemeClr val="tx1"/>
                </a:solidFill>
              </a:rPr>
              <a:t>.2 </a:t>
            </a:r>
            <a:r>
              <a:rPr lang="ru-RU" dirty="0" smtClean="0">
                <a:solidFill>
                  <a:schemeClr val="tx1"/>
                </a:solidFill>
              </a:rPr>
              <a:t>Открытое сжигание отходов</a:t>
            </a:r>
            <a:endParaRPr lang="en-GB" dirty="0" smtClean="0">
              <a:solidFill>
                <a:schemeClr val="tx1"/>
              </a:solidFill>
            </a:endParaRP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5.</a:t>
            </a:r>
            <a:r>
              <a:rPr lang="ru-RU" dirty="0" smtClean="0">
                <a:solidFill>
                  <a:schemeClr val="tx1"/>
                </a:solidFill>
              </a:rPr>
              <a:t>Г</a:t>
            </a:r>
            <a:r>
              <a:rPr lang="en-GB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Обработка сточных вод</a:t>
            </a:r>
            <a:endParaRPr lang="en-GB" dirty="0" smtClean="0">
              <a:solidFill>
                <a:schemeClr val="tx1"/>
              </a:solidFill>
            </a:endParaRP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5.</a:t>
            </a:r>
            <a:r>
              <a:rPr lang="ru-RU" dirty="0" smtClean="0">
                <a:solidFill>
                  <a:schemeClr val="tx1"/>
                </a:solidFill>
              </a:rPr>
              <a:t>Д</a:t>
            </a:r>
            <a:r>
              <a:rPr lang="en-GB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Другие отходы</a:t>
            </a:r>
            <a:endParaRPr lang="en-GB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1579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850106"/>
          </a:xfrm>
        </p:spPr>
        <p:txBody>
          <a:bodyPr>
            <a:normAutofit/>
          </a:bodyPr>
          <a:lstStyle/>
          <a:p>
            <a:pPr algn="ctr"/>
            <a:r>
              <a:rPr lang="ru-RU" b="1" i="0" dirty="0" smtClean="0">
                <a:latin typeface="Eras Medium ITC" panose="020B0602030504020804" pitchFamily="34" charset="0"/>
              </a:rPr>
              <a:t>Доля отходов </a:t>
            </a:r>
            <a:r>
              <a:rPr lang="en-GB" b="1" i="0" dirty="0" smtClean="0">
                <a:latin typeface="Eras Medium ITC" panose="020B0602030504020804" pitchFamily="34" charset="0"/>
              </a:rPr>
              <a:t>– </a:t>
            </a:r>
            <a:r>
              <a:rPr lang="ru-RU" b="1" i="0" dirty="0" smtClean="0">
                <a:latin typeface="Eras Medium ITC" panose="020B0602030504020804" pitchFamily="34" charset="0"/>
              </a:rPr>
              <a:t>сектор отходов</a:t>
            </a:r>
            <a:endParaRPr lang="en-GB" b="1" i="0" dirty="0">
              <a:latin typeface="Eras Medium ITC" panose="020B06020305040208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Доля сектора отходов в </a:t>
            </a:r>
            <a:r>
              <a:rPr lang="uk-UA" dirty="0" smtClean="0">
                <a:solidFill>
                  <a:schemeClr val="tx1"/>
                </a:solidFill>
              </a:rPr>
              <a:t>национальном </a:t>
            </a:r>
            <a:r>
              <a:rPr lang="ru-RU" dirty="0" smtClean="0">
                <a:solidFill>
                  <a:schemeClr val="tx1"/>
                </a:solidFill>
              </a:rPr>
              <a:t>объеме выбросов, как правило, невелика</a:t>
            </a:r>
            <a:endParaRPr lang="en-GB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Сжигание </a:t>
            </a:r>
            <a:r>
              <a:rPr lang="ru-RU" dirty="0">
                <a:solidFill>
                  <a:schemeClr val="tx1"/>
                </a:solidFill>
              </a:rPr>
              <a:t>отходов с рекуперацией </a:t>
            </a:r>
            <a:r>
              <a:rPr lang="ru-RU" dirty="0" smtClean="0">
                <a:solidFill>
                  <a:schemeClr val="tx1"/>
                </a:solidFill>
              </a:rPr>
              <a:t>энергии включено в графу «Энергия </a:t>
            </a:r>
            <a:r>
              <a:rPr lang="en-GB" dirty="0">
                <a:solidFill>
                  <a:schemeClr val="tx1"/>
                </a:solidFill>
                <a:sym typeface="Symbol"/>
              </a:rPr>
              <a:t> </a:t>
            </a:r>
            <a:r>
              <a:rPr lang="ru-RU" dirty="0" smtClean="0">
                <a:solidFill>
                  <a:schemeClr val="tx1"/>
                </a:solidFill>
                <a:sym typeface="Symbol"/>
              </a:rPr>
              <a:t>снижение выбросов»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в секторе отходов </a:t>
            </a:r>
            <a:endParaRPr lang="en-GB" dirty="0">
              <a:solidFill>
                <a:schemeClr val="tx1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52772681"/>
              </p:ext>
            </p:extLst>
          </p:nvPr>
        </p:nvGraphicFramePr>
        <p:xfrm>
          <a:off x="1403648" y="3933058"/>
          <a:ext cx="6597015" cy="217398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906463"/>
                <a:gridCol w="5690552"/>
              </a:tblGrid>
              <a:tr h="36233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effectLst/>
                        </a:rPr>
                        <a:t>Отходы</a:t>
                      </a:r>
                      <a:endParaRPr lang="da-DK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</a:tr>
              <a:tr h="362330">
                <a:tc>
                  <a:txBody>
                    <a:bodyPr/>
                    <a:lstStyle/>
                    <a:p>
                      <a:pPr algn="l" fontAlgn="ctr"/>
                      <a:r>
                        <a:rPr lang="da-DK" sz="2000" u="none" strike="noStrike">
                          <a:effectLst/>
                        </a:rPr>
                        <a:t>&lt; 1 %</a:t>
                      </a:r>
                      <a:endParaRPr lang="da-DK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a-DK" sz="2000" u="none" strike="noStrike" dirty="0" err="1">
                          <a:effectLst/>
                        </a:rPr>
                        <a:t>SO</a:t>
                      </a:r>
                      <a:r>
                        <a:rPr lang="da-DK" sz="2000" u="none" strike="noStrike" kern="1200" baseline="-250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r>
                        <a:rPr lang="da-DK" sz="2000" u="none" strike="noStrike" dirty="0">
                          <a:effectLst/>
                        </a:rPr>
                        <a:t>, </a:t>
                      </a:r>
                      <a:r>
                        <a:rPr lang="da-DK" sz="2000" u="none" strike="noStrike" dirty="0" smtClean="0">
                          <a:effectLst/>
                        </a:rPr>
                        <a:t>NO</a:t>
                      </a:r>
                      <a:r>
                        <a:rPr lang="da-DK" sz="2000" u="none" strike="noStrike" kern="1200" baseline="-25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r>
                        <a:rPr lang="da-DK" sz="2000" u="none" strike="noStrike" dirty="0" smtClean="0">
                          <a:effectLst/>
                        </a:rPr>
                        <a:t>, </a:t>
                      </a:r>
                      <a:r>
                        <a:rPr lang="da-DK" sz="2000" u="none" strike="noStrike" dirty="0">
                          <a:effectLst/>
                        </a:rPr>
                        <a:t>TSP, CO, As, </a:t>
                      </a:r>
                      <a:r>
                        <a:rPr lang="da-DK" sz="2000" u="none" strike="noStrike" dirty="0" err="1">
                          <a:effectLst/>
                        </a:rPr>
                        <a:t>Cr</a:t>
                      </a:r>
                      <a:r>
                        <a:rPr lang="da-DK" sz="2000" u="none" strike="noStrike" dirty="0">
                          <a:effectLst/>
                        </a:rPr>
                        <a:t>, </a:t>
                      </a:r>
                      <a:r>
                        <a:rPr lang="da-DK" sz="2000" u="none" strike="noStrike" dirty="0" err="1">
                          <a:effectLst/>
                        </a:rPr>
                        <a:t>Cu</a:t>
                      </a:r>
                      <a:r>
                        <a:rPr lang="da-DK" sz="2000" u="none" strike="noStrike" dirty="0">
                          <a:effectLst/>
                        </a:rPr>
                        <a:t>, Ni, Se, </a:t>
                      </a:r>
                      <a:r>
                        <a:rPr lang="da-DK" sz="2000" u="none" strike="noStrike" dirty="0" err="1">
                          <a:effectLst/>
                        </a:rPr>
                        <a:t>Zn</a:t>
                      </a:r>
                      <a:endParaRPr lang="da-DK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62330">
                <a:tc>
                  <a:txBody>
                    <a:bodyPr/>
                    <a:lstStyle/>
                    <a:p>
                      <a:pPr algn="l" fontAlgn="ctr"/>
                      <a:r>
                        <a:rPr lang="da-DK" sz="2000" u="none" strike="noStrike">
                          <a:effectLst/>
                        </a:rPr>
                        <a:t>1- 5 % </a:t>
                      </a:r>
                      <a:endParaRPr lang="da-DK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a-DK" sz="2000" u="none" strike="noStrike" dirty="0">
                          <a:effectLst/>
                        </a:rPr>
                        <a:t>NMVOC, NH</a:t>
                      </a:r>
                      <a:r>
                        <a:rPr lang="da-DK" sz="2000" u="none" strike="noStrike" baseline="-25000" dirty="0">
                          <a:effectLst/>
                        </a:rPr>
                        <a:t>3</a:t>
                      </a:r>
                      <a:r>
                        <a:rPr lang="da-DK" sz="2000" u="none" strike="noStrike" dirty="0">
                          <a:effectLst/>
                        </a:rPr>
                        <a:t>, PM</a:t>
                      </a:r>
                      <a:r>
                        <a:rPr lang="da-DK" sz="2000" u="none" strike="noStrike" baseline="-25000" dirty="0">
                          <a:effectLst/>
                        </a:rPr>
                        <a:t>10</a:t>
                      </a:r>
                      <a:r>
                        <a:rPr lang="da-DK" sz="2000" u="none" strike="noStrike" dirty="0">
                          <a:effectLst/>
                        </a:rPr>
                        <a:t>, PM</a:t>
                      </a:r>
                      <a:r>
                        <a:rPr lang="da-DK" sz="2000" u="none" strike="noStrike" kern="1200" baseline="-25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2.5</a:t>
                      </a:r>
                      <a:r>
                        <a:rPr lang="da-DK" sz="2000" u="none" strike="noStrike" dirty="0">
                          <a:effectLst/>
                        </a:rPr>
                        <a:t>, Cd, Hg, </a:t>
                      </a:r>
                      <a:r>
                        <a:rPr lang="da-DK" sz="2000" u="none" strike="noStrike" dirty="0" smtClean="0">
                          <a:effectLst/>
                        </a:rPr>
                        <a:t>PAH</a:t>
                      </a:r>
                      <a:endParaRPr lang="da-DK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62330">
                <a:tc>
                  <a:txBody>
                    <a:bodyPr/>
                    <a:lstStyle/>
                    <a:p>
                      <a:pPr algn="l" fontAlgn="ctr"/>
                      <a:r>
                        <a:rPr lang="da-DK" sz="2000" u="none" strike="noStrike">
                          <a:effectLst/>
                        </a:rPr>
                        <a:t>5-10 %</a:t>
                      </a:r>
                      <a:endParaRPr lang="da-DK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a-DK" sz="2000" u="none" strike="noStrike" dirty="0" err="1">
                          <a:effectLst/>
                        </a:rPr>
                        <a:t>Pb</a:t>
                      </a:r>
                      <a:r>
                        <a:rPr lang="da-DK" sz="2000" u="none" strike="noStrike" dirty="0">
                          <a:effectLst/>
                        </a:rPr>
                        <a:t>, HCB</a:t>
                      </a:r>
                      <a:endParaRPr lang="da-DK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62330">
                <a:tc>
                  <a:txBody>
                    <a:bodyPr/>
                    <a:lstStyle/>
                    <a:p>
                      <a:pPr algn="l" fontAlgn="ctr"/>
                      <a:r>
                        <a:rPr lang="da-DK" sz="2000" u="none" strike="noStrike">
                          <a:effectLst/>
                        </a:rPr>
                        <a:t>10-50 %</a:t>
                      </a:r>
                      <a:endParaRPr lang="da-DK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a-DK" sz="2000" u="none" strike="noStrike" dirty="0" smtClean="0">
                          <a:effectLst/>
                        </a:rPr>
                        <a:t>PCDD/F, </a:t>
                      </a:r>
                      <a:r>
                        <a:rPr lang="da-DK" sz="2000" u="none" strike="noStrike" dirty="0">
                          <a:effectLst/>
                        </a:rPr>
                        <a:t>PCB</a:t>
                      </a:r>
                      <a:endParaRPr lang="da-DK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62330">
                <a:tc>
                  <a:txBody>
                    <a:bodyPr/>
                    <a:lstStyle/>
                    <a:p>
                      <a:pPr algn="l" fontAlgn="ctr"/>
                      <a:r>
                        <a:rPr lang="da-DK" sz="2000" u="none" strike="noStrike">
                          <a:effectLst/>
                        </a:rPr>
                        <a:t>&gt; 50 %</a:t>
                      </a:r>
                      <a:endParaRPr lang="da-DK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da-DK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277136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0" dirty="0" smtClean="0">
                <a:latin typeface="Eras Medium ITC" pitchFamily="34" charset="0"/>
              </a:rPr>
              <a:t/>
            </a:r>
            <a:br>
              <a:rPr lang="ru-RU" b="1" i="0" dirty="0" smtClean="0">
                <a:latin typeface="Eras Medium ITC" pitchFamily="34" charset="0"/>
              </a:rPr>
            </a:br>
            <a:r>
              <a:rPr lang="ru-RU" b="1" i="0" dirty="0" smtClean="0">
                <a:latin typeface="Eras Medium ITC" pitchFamily="34" charset="0"/>
              </a:rPr>
              <a:t>Методологические </a:t>
            </a:r>
            <a:r>
              <a:rPr lang="ru-RU" b="1" i="0" dirty="0">
                <a:latin typeface="Eras Medium ITC" pitchFamily="34" charset="0"/>
              </a:rPr>
              <a:t>уровни</a:t>
            </a:r>
            <a:br>
              <a:rPr lang="ru-RU" b="1" i="0" dirty="0">
                <a:latin typeface="Eras Medium ITC" pitchFamily="34" charset="0"/>
              </a:rPr>
            </a:br>
            <a:endParaRPr lang="da-DK" sz="4000" b="1" i="0" dirty="0">
              <a:solidFill>
                <a:schemeClr val="accent1">
                  <a:lumMod val="75000"/>
                </a:schemeClr>
              </a:solidFill>
              <a:latin typeface="Eras Medium ITC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Для большинства источников отходов предлагается методология Уровня 1</a:t>
            </a:r>
            <a:endParaRPr lang="en-GB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В случае  сжигания отходов обычно применяется методология обоих Уровней, 1 и 2</a:t>
            </a:r>
            <a:r>
              <a:rPr lang="en-GB" dirty="0" smtClean="0">
                <a:solidFill>
                  <a:schemeClr val="tx1"/>
                </a:solidFill>
              </a:rPr>
              <a:t>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Уровень 2 в секторе отходов требует знания технологии, например, сжигания </a:t>
            </a:r>
            <a:r>
              <a:rPr lang="ru-RU" dirty="0">
                <a:solidFill>
                  <a:schemeClr val="tx1"/>
                </a:solidFill>
              </a:rPr>
              <a:t>или </a:t>
            </a:r>
            <a:r>
              <a:rPr lang="ru-RU" dirty="0" smtClean="0">
                <a:solidFill>
                  <a:schemeClr val="tx1"/>
                </a:solidFill>
              </a:rPr>
              <a:t>обработки </a:t>
            </a:r>
            <a:r>
              <a:rPr lang="ru-RU" dirty="0">
                <a:solidFill>
                  <a:schemeClr val="tx1"/>
                </a:solidFill>
              </a:rPr>
              <a:t>сточных </a:t>
            </a:r>
            <a:r>
              <a:rPr lang="ru-RU" dirty="0" smtClean="0">
                <a:solidFill>
                  <a:schemeClr val="tx1"/>
                </a:solidFill>
              </a:rPr>
              <a:t>вод</a:t>
            </a:r>
            <a:endParaRPr lang="en-GB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0317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0" dirty="0" smtClean="0">
                <a:latin typeface="Eras Medium ITC" pitchFamily="34" charset="0"/>
              </a:rPr>
              <a:t/>
            </a:r>
            <a:br>
              <a:rPr lang="ru-RU" b="1" i="0" dirty="0" smtClean="0">
                <a:latin typeface="Eras Medium ITC" pitchFamily="34" charset="0"/>
              </a:rPr>
            </a:br>
            <a:r>
              <a:rPr lang="ru-RU" b="1" i="0" dirty="0" smtClean="0">
                <a:latin typeface="Eras Medium ITC" pitchFamily="34" charset="0"/>
              </a:rPr>
              <a:t>Основные </a:t>
            </a:r>
            <a:r>
              <a:rPr lang="ru-RU" b="1" i="0" dirty="0">
                <a:latin typeface="Eras Medium ITC" pitchFamily="34" charset="0"/>
              </a:rPr>
              <a:t>требования к данным</a:t>
            </a:r>
            <a:br>
              <a:rPr lang="ru-RU" b="1" i="0" dirty="0">
                <a:latin typeface="Eras Medium ITC" pitchFamily="34" charset="0"/>
              </a:rPr>
            </a:br>
            <a:endParaRPr lang="da-DK" sz="4000" b="1" i="0" dirty="0">
              <a:solidFill>
                <a:schemeClr val="accent1">
                  <a:lumMod val="75000"/>
                </a:schemeClr>
              </a:solidFill>
              <a:latin typeface="Eras Medium ITC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40768"/>
            <a:ext cx="8363272" cy="504056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Для проведения полной инвентаризации выбросов в секторе отходов согласно Уровню 1 необходимы следующие данные</a:t>
            </a:r>
            <a:r>
              <a:rPr lang="en-GB" dirty="0" smtClean="0">
                <a:solidFill>
                  <a:schemeClr val="tx1"/>
                </a:solidFill>
              </a:rPr>
              <a:t>:</a:t>
            </a:r>
          </a:p>
          <a:p>
            <a:pPr lvl="1"/>
            <a:r>
              <a:rPr lang="ru-RU" dirty="0" smtClean="0">
                <a:solidFill>
                  <a:schemeClr val="tx1"/>
                </a:solidFill>
              </a:rPr>
              <a:t>Количество захороненных отходов</a:t>
            </a:r>
            <a:r>
              <a:rPr lang="en-GB" dirty="0" smtClean="0">
                <a:solidFill>
                  <a:schemeClr val="tx1"/>
                </a:solidFill>
              </a:rPr>
              <a:t> (</a:t>
            </a:r>
            <a:r>
              <a:rPr lang="ru-RU" dirty="0" smtClean="0">
                <a:solidFill>
                  <a:schemeClr val="tx1"/>
                </a:solidFill>
              </a:rPr>
              <a:t>масса</a:t>
            </a:r>
            <a:r>
              <a:rPr lang="en-GB" dirty="0" smtClean="0">
                <a:solidFill>
                  <a:schemeClr val="tx1"/>
                </a:solidFill>
              </a:rPr>
              <a:t>)</a:t>
            </a:r>
          </a:p>
          <a:p>
            <a:pPr lvl="1"/>
            <a:r>
              <a:rPr lang="ru-RU" dirty="0">
                <a:solidFill>
                  <a:schemeClr val="tx1"/>
                </a:solidFill>
              </a:rPr>
              <a:t>Количество </a:t>
            </a:r>
            <a:r>
              <a:rPr lang="ru-RU" dirty="0" smtClean="0">
                <a:solidFill>
                  <a:schemeClr val="tx1"/>
                </a:solidFill>
              </a:rPr>
              <a:t>компостированных отходов</a:t>
            </a:r>
            <a:r>
              <a:rPr lang="en-GB" dirty="0" smtClean="0">
                <a:solidFill>
                  <a:schemeClr val="tx1"/>
                </a:solidFill>
              </a:rPr>
              <a:t> (</a:t>
            </a:r>
            <a:r>
              <a:rPr lang="ru-RU" dirty="0" smtClean="0">
                <a:solidFill>
                  <a:schemeClr val="tx1"/>
                </a:solidFill>
              </a:rPr>
              <a:t>масса</a:t>
            </a:r>
            <a:r>
              <a:rPr lang="en-GB" dirty="0" smtClean="0">
                <a:solidFill>
                  <a:schemeClr val="tx1"/>
                </a:solidFill>
              </a:rPr>
              <a:t>)</a:t>
            </a:r>
          </a:p>
          <a:p>
            <a:pPr lvl="1"/>
            <a:r>
              <a:rPr lang="ru-RU" dirty="0">
                <a:solidFill>
                  <a:schemeClr val="tx1"/>
                </a:solidFill>
              </a:rPr>
              <a:t>Количество </a:t>
            </a:r>
            <a:r>
              <a:rPr lang="ru-RU" dirty="0" smtClean="0">
                <a:solidFill>
                  <a:schemeClr val="tx1"/>
                </a:solidFill>
              </a:rPr>
              <a:t>сожженных отходов</a:t>
            </a:r>
            <a:r>
              <a:rPr lang="en-GB" dirty="0" smtClean="0">
                <a:solidFill>
                  <a:schemeClr val="tx1"/>
                </a:solidFill>
              </a:rPr>
              <a:t> (</a:t>
            </a:r>
            <a:r>
              <a:rPr lang="ru-RU" dirty="0" smtClean="0">
                <a:solidFill>
                  <a:schemeClr val="tx1"/>
                </a:solidFill>
              </a:rPr>
              <a:t>городских, промышленных и медицинских</a:t>
            </a:r>
            <a:r>
              <a:rPr lang="en-GB" dirty="0" smtClean="0">
                <a:solidFill>
                  <a:schemeClr val="tx1"/>
                </a:solidFill>
              </a:rPr>
              <a:t>) (</a:t>
            </a:r>
            <a:r>
              <a:rPr lang="ru-RU" dirty="0" smtClean="0">
                <a:solidFill>
                  <a:schemeClr val="tx1"/>
                </a:solidFill>
              </a:rPr>
              <a:t>масса</a:t>
            </a:r>
            <a:r>
              <a:rPr lang="en-GB" dirty="0" smtClean="0">
                <a:solidFill>
                  <a:schemeClr val="tx1"/>
                </a:solidFill>
              </a:rPr>
              <a:t>)</a:t>
            </a:r>
          </a:p>
          <a:p>
            <a:pPr lvl="1"/>
            <a:r>
              <a:rPr lang="ru-RU" dirty="0" smtClean="0">
                <a:solidFill>
                  <a:schemeClr val="tx1"/>
                </a:solidFill>
              </a:rPr>
              <a:t>Количество кремированных лиц</a:t>
            </a:r>
            <a:endParaRPr lang="en-GB" dirty="0" smtClean="0">
              <a:solidFill>
                <a:schemeClr val="tx1"/>
              </a:solidFill>
            </a:endParaRPr>
          </a:p>
          <a:p>
            <a:pPr lvl="1"/>
            <a:r>
              <a:rPr lang="ru-RU" dirty="0">
                <a:solidFill>
                  <a:schemeClr val="tx1"/>
                </a:solidFill>
              </a:rPr>
              <a:t>Количество </a:t>
            </a:r>
            <a:r>
              <a:rPr lang="ru-RU" dirty="0" smtClean="0">
                <a:solidFill>
                  <a:schemeClr val="tx1"/>
                </a:solidFill>
              </a:rPr>
              <a:t>заводских отходов, сожженных</a:t>
            </a:r>
            <a:r>
              <a:rPr lang="en-GB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под открытым небом </a:t>
            </a:r>
            <a:r>
              <a:rPr lang="en-GB" dirty="0" smtClean="0">
                <a:solidFill>
                  <a:schemeClr val="tx1"/>
                </a:solidFill>
              </a:rPr>
              <a:t>(</a:t>
            </a:r>
            <a:r>
              <a:rPr lang="ru-RU" dirty="0" smtClean="0">
                <a:solidFill>
                  <a:schemeClr val="tx1"/>
                </a:solidFill>
              </a:rPr>
              <a:t>масса</a:t>
            </a:r>
            <a:r>
              <a:rPr lang="en-GB" dirty="0" smtClean="0">
                <a:solidFill>
                  <a:schemeClr val="tx1"/>
                </a:solidFill>
              </a:rPr>
              <a:t>)</a:t>
            </a:r>
          </a:p>
          <a:p>
            <a:pPr lvl="1"/>
            <a:r>
              <a:rPr lang="ru-RU" dirty="0" smtClean="0">
                <a:solidFill>
                  <a:schemeClr val="tx1"/>
                </a:solidFill>
              </a:rPr>
              <a:t>Количество обработанных сточных вод</a:t>
            </a:r>
            <a:r>
              <a:rPr lang="en-GB" dirty="0" smtClean="0">
                <a:solidFill>
                  <a:schemeClr val="tx1"/>
                </a:solidFill>
              </a:rPr>
              <a:t> (</a:t>
            </a:r>
            <a:r>
              <a:rPr lang="ru-RU" dirty="0" smtClean="0">
                <a:solidFill>
                  <a:schemeClr val="tx1"/>
                </a:solidFill>
              </a:rPr>
              <a:t>объем</a:t>
            </a:r>
            <a:r>
              <a:rPr lang="en-GB" dirty="0" smtClean="0">
                <a:solidFill>
                  <a:schemeClr val="tx1"/>
                </a:solidFill>
              </a:rPr>
              <a:t>)</a:t>
            </a:r>
          </a:p>
          <a:p>
            <a:pPr lvl="1"/>
            <a:r>
              <a:rPr lang="ru-RU" dirty="0" smtClean="0">
                <a:solidFill>
                  <a:schemeClr val="tx1"/>
                </a:solidFill>
              </a:rPr>
              <a:t>Количество сгоревших машин и домов</a:t>
            </a:r>
            <a:r>
              <a:rPr lang="en-GB" dirty="0" smtClean="0">
                <a:solidFill>
                  <a:schemeClr val="tx1"/>
                </a:solidFill>
              </a:rPr>
              <a:t> (</a:t>
            </a:r>
            <a:r>
              <a:rPr lang="ru-RU" dirty="0" smtClean="0">
                <a:solidFill>
                  <a:schemeClr val="tx1"/>
                </a:solidFill>
              </a:rPr>
              <a:t>главным образом, Уровень</a:t>
            </a:r>
            <a:r>
              <a:rPr lang="en-GB" dirty="0" smtClean="0">
                <a:solidFill>
                  <a:schemeClr val="tx1"/>
                </a:solidFill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xmlns="" val="344635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0" dirty="0" smtClean="0">
                <a:latin typeface="Eras Medium ITC" pitchFamily="34" charset="0"/>
              </a:rPr>
              <a:t>Доработка Руководства </a:t>
            </a:r>
            <a:r>
              <a:rPr lang="en-US" b="1" i="0" dirty="0" smtClean="0">
                <a:latin typeface="Eras Medium ITC" pitchFamily="34" charset="0"/>
              </a:rPr>
              <a:t>2013 (1)</a:t>
            </a:r>
            <a:endParaRPr lang="da-DK" sz="4000" b="1" i="0" dirty="0">
              <a:solidFill>
                <a:schemeClr val="accent1">
                  <a:lumMod val="75000"/>
                </a:schemeClr>
              </a:solidFill>
              <a:latin typeface="Eras Medium ITC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Захоронение отходов</a:t>
            </a:r>
            <a:endParaRPr lang="en-GB" dirty="0" smtClean="0">
              <a:solidFill>
                <a:schemeClr val="tx1"/>
              </a:solidFill>
            </a:endParaRPr>
          </a:p>
          <a:p>
            <a:pPr lvl="1"/>
            <a:r>
              <a:rPr lang="ru-RU" dirty="0" smtClean="0">
                <a:solidFill>
                  <a:schemeClr val="tx1"/>
                </a:solidFill>
              </a:rPr>
              <a:t>Коэффициенты выбросов твердых частиц при захоронении отходов</a:t>
            </a:r>
            <a:endParaRPr lang="en-GB" dirty="0" smtClean="0">
              <a:solidFill>
                <a:schemeClr val="tx1"/>
              </a:solidFill>
            </a:endParaRPr>
          </a:p>
          <a:p>
            <a:pPr lvl="1"/>
            <a:r>
              <a:rPr lang="ru-RU" dirty="0" smtClean="0">
                <a:solidFill>
                  <a:schemeClr val="tx1"/>
                </a:solidFill>
              </a:rPr>
              <a:t>Описание методологии Уровня 3</a:t>
            </a:r>
            <a:endParaRPr lang="en-GB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Сжигание отходов</a:t>
            </a:r>
            <a:endParaRPr lang="en-GB" dirty="0" smtClean="0">
              <a:solidFill>
                <a:schemeClr val="tx1"/>
              </a:solidFill>
            </a:endParaRPr>
          </a:p>
          <a:p>
            <a:pPr lvl="1"/>
            <a:r>
              <a:rPr lang="ru-RU" dirty="0" smtClean="0">
                <a:solidFill>
                  <a:schemeClr val="tx1"/>
                </a:solidFill>
              </a:rPr>
              <a:t>Новые коэффициенты выбросов (КВ) Уровня 1 для городских отходов</a:t>
            </a:r>
            <a:endParaRPr lang="en-GB" dirty="0">
              <a:solidFill>
                <a:schemeClr val="tx1"/>
              </a:solidFill>
            </a:endParaRPr>
          </a:p>
          <a:p>
            <a:pPr lvl="1"/>
            <a:r>
              <a:rPr lang="ru-RU" dirty="0" smtClean="0">
                <a:solidFill>
                  <a:schemeClr val="tx1"/>
                </a:solidFill>
              </a:rPr>
              <a:t>Упрощение Руководства для медицинских отходов</a:t>
            </a:r>
            <a:endParaRPr lang="en-GB" dirty="0" smtClean="0">
              <a:solidFill>
                <a:schemeClr val="tx1"/>
              </a:solidFill>
            </a:endParaRPr>
          </a:p>
          <a:p>
            <a:pPr lvl="1"/>
            <a:r>
              <a:rPr lang="ru-RU" dirty="0" smtClean="0">
                <a:solidFill>
                  <a:schemeClr val="tx1"/>
                </a:solidFill>
              </a:rPr>
              <a:t>Исправление ошибок в КВ твердых частиц для промышленных отходов</a:t>
            </a:r>
            <a:endParaRPr lang="en-GB" dirty="0" smtClean="0">
              <a:solidFill>
                <a:schemeClr val="tx1"/>
              </a:solidFill>
            </a:endParaRPr>
          </a:p>
          <a:p>
            <a:pPr lvl="1"/>
            <a:r>
              <a:rPr lang="ru-RU" dirty="0" smtClean="0">
                <a:solidFill>
                  <a:schemeClr val="tx1"/>
                </a:solidFill>
              </a:rPr>
              <a:t>Уточнение КВ для сжигания ила для большинства загрязнителей и добавление КВ для ряда загрязняющих веществ</a:t>
            </a:r>
            <a:endParaRPr lang="en-GB" dirty="0" smtClean="0">
              <a:solidFill>
                <a:schemeClr val="tx1"/>
              </a:solidFill>
            </a:endParaRPr>
          </a:p>
          <a:p>
            <a:pPr lvl="1"/>
            <a:r>
              <a:rPr lang="ru-RU" dirty="0" smtClean="0">
                <a:solidFill>
                  <a:schemeClr val="tx1"/>
                </a:solidFill>
              </a:rPr>
              <a:t>Добавление во все главы КВ для </a:t>
            </a:r>
            <a:r>
              <a:rPr lang="ru-RU" smtClean="0">
                <a:solidFill>
                  <a:schemeClr val="tx1"/>
                </a:solidFill>
              </a:rPr>
              <a:t>технического углерода</a:t>
            </a:r>
            <a:endParaRPr lang="en-GB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63667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0" dirty="0" smtClean="0">
                <a:latin typeface="Eras Medium ITC" pitchFamily="34" charset="0"/>
              </a:rPr>
              <a:t>Доработка Руководства </a:t>
            </a:r>
            <a:r>
              <a:rPr lang="en-US" b="1" i="0" dirty="0" smtClean="0">
                <a:latin typeface="Eras Medium ITC" pitchFamily="34" charset="0"/>
              </a:rPr>
              <a:t>2013 (2)</a:t>
            </a:r>
            <a:endParaRPr lang="da-DK" sz="4000" b="1" i="0" dirty="0">
              <a:solidFill>
                <a:schemeClr val="accent1">
                  <a:lumMod val="75000"/>
                </a:schemeClr>
              </a:solidFill>
              <a:latin typeface="Eras Medium ITC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Кремация</a:t>
            </a:r>
            <a:endParaRPr lang="en-GB" dirty="0" smtClean="0">
              <a:solidFill>
                <a:schemeClr val="tx1"/>
              </a:solidFill>
            </a:endParaRPr>
          </a:p>
          <a:p>
            <a:pPr lvl="1"/>
            <a:r>
              <a:rPr lang="ru-RU" dirty="0" smtClean="0">
                <a:solidFill>
                  <a:schemeClr val="tx1"/>
                </a:solidFill>
              </a:rPr>
              <a:t>Добавление КВ для ранее неохваченных загрязняющих веществ</a:t>
            </a:r>
            <a:endParaRPr lang="en-GB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Мелкомасштабное сжигание отходов</a:t>
            </a:r>
            <a:endParaRPr lang="en-GB" dirty="0" smtClean="0">
              <a:solidFill>
                <a:schemeClr val="tx1"/>
              </a:solidFill>
            </a:endParaRPr>
          </a:p>
          <a:p>
            <a:pPr lvl="1"/>
            <a:r>
              <a:rPr lang="ru-RU" dirty="0" smtClean="0">
                <a:solidFill>
                  <a:schemeClr val="tx1"/>
                </a:solidFill>
              </a:rPr>
              <a:t>Доработка методологии Уровня </a:t>
            </a:r>
            <a:r>
              <a:rPr lang="en-GB" dirty="0" smtClean="0">
                <a:solidFill>
                  <a:schemeClr val="tx1"/>
                </a:solidFill>
              </a:rPr>
              <a:t>2 </a:t>
            </a:r>
            <a:r>
              <a:rPr lang="ru-RU" dirty="0" smtClean="0">
                <a:solidFill>
                  <a:schemeClr val="tx1"/>
                </a:solidFill>
              </a:rPr>
              <a:t>и разработка новых КВ для Уровня 1</a:t>
            </a:r>
            <a:endParaRPr lang="en-GB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Другие отходы</a:t>
            </a:r>
            <a:endParaRPr lang="en-GB" dirty="0" smtClean="0">
              <a:solidFill>
                <a:schemeClr val="tx1"/>
              </a:solidFill>
            </a:endParaRPr>
          </a:p>
          <a:p>
            <a:pPr lvl="1"/>
            <a:r>
              <a:rPr lang="ru-RU" dirty="0" smtClean="0">
                <a:solidFill>
                  <a:schemeClr val="tx1"/>
                </a:solidFill>
              </a:rPr>
              <a:t>Включены методология и стандартные КВ для компостирования</a:t>
            </a:r>
            <a:endParaRPr lang="en-GB" dirty="0" smtClean="0">
              <a:solidFill>
                <a:schemeClr val="tx1"/>
              </a:solidFill>
            </a:endParaRPr>
          </a:p>
          <a:p>
            <a:pPr lvl="1"/>
            <a:r>
              <a:rPr lang="ru-RU" dirty="0" smtClean="0">
                <a:solidFill>
                  <a:schemeClr val="tx1"/>
                </a:solidFill>
              </a:rPr>
              <a:t>Корректировка КВ для ряда загрязнителей, образующихся при пожарах домов и горении машин, с устранением ошибок, имевших место в Руководстве </a:t>
            </a:r>
            <a:r>
              <a:rPr lang="en-GB" dirty="0" smtClean="0">
                <a:solidFill>
                  <a:schemeClr val="tx1"/>
                </a:solidFill>
              </a:rPr>
              <a:t>2009</a:t>
            </a:r>
          </a:p>
        </p:txBody>
      </p:sp>
    </p:spTree>
    <p:extLst>
      <p:ext uri="{BB962C8B-B14F-4D97-AF65-F5344CB8AC3E}">
        <p14:creationId xmlns:p14="http://schemas.microsoft.com/office/powerpoint/2010/main" xmlns="" val="995794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11560" y="3789040"/>
            <a:ext cx="7772400" cy="1470025"/>
          </a:xfrm>
        </p:spPr>
        <p:txBody>
          <a:bodyPr>
            <a:norm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94549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14166</TotalTime>
  <Words>464</Words>
  <Application>Microsoft Office PowerPoint</Application>
  <PresentationFormat>On-screen Show (4:3)</PresentationFormat>
  <Paragraphs>79</Paragraphs>
  <Slides>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 Управление качеством воздуха в странах восточного региона ЕИСП   </vt:lpstr>
      <vt:lpstr>Содержание</vt:lpstr>
      <vt:lpstr> Представление глав «Отходы» </vt:lpstr>
      <vt:lpstr>Доля отходов – сектор отходов</vt:lpstr>
      <vt:lpstr> Методологические уровни </vt:lpstr>
      <vt:lpstr> Основные требования к данным </vt:lpstr>
      <vt:lpstr>Доработка Руководства 2013 (1)</vt:lpstr>
      <vt:lpstr>Доработка Руководства 2013 (2)</vt:lpstr>
      <vt:lpstr>Спасибо за внимание</vt:lpstr>
    </vt:vector>
  </TitlesOfParts>
  <Company>MWH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Barbara de Campos</dc:creator>
  <cp:lastModifiedBy>Vladimir Morozov</cp:lastModifiedBy>
  <cp:revision>388</cp:revision>
  <cp:lastPrinted>2012-05-10T14:01:43Z</cp:lastPrinted>
  <dcterms:created xsi:type="dcterms:W3CDTF">2011-10-12T15:30:18Z</dcterms:created>
  <dcterms:modified xsi:type="dcterms:W3CDTF">2014-01-17T09:29:04Z</dcterms:modified>
</cp:coreProperties>
</file>