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317" r:id="rId3"/>
    <p:sldId id="318" r:id="rId4"/>
    <p:sldId id="319" r:id="rId5"/>
    <p:sldId id="323" r:id="rId6"/>
    <p:sldId id="322" r:id="rId7"/>
    <p:sldId id="321" r:id="rId8"/>
    <p:sldId id="315"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lene Plejdrup" initials="MSP"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0066FF"/>
    <a:srgbClr val="FF5050"/>
    <a:srgbClr val="E9E53B"/>
    <a:srgbClr val="FFFF99"/>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85029" autoAdjust="0"/>
  </p:normalViewPr>
  <p:slideViewPr>
    <p:cSldViewPr>
      <p:cViewPr varScale="1">
        <p:scale>
          <a:sx n="78" d="100"/>
          <a:sy n="78" d="100"/>
        </p:scale>
        <p:origin x="-139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10/12/2013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21184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8</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10/12/2013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ECED63F-EBE3-42E5-807B-7C5B8724F34A}" type="datetimeFigureOut">
              <a:rPr lang="en-GB" smtClean="0"/>
              <a:pPr/>
              <a:t>10/12/2013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468560" y="0"/>
            <a:ext cx="10009112" cy="1109985"/>
          </a:xfrm>
        </p:spPr>
        <p:txBody>
          <a:bodyPr>
            <a:normAutofit/>
          </a:bodyPr>
          <a:lstStyle/>
          <a:p>
            <a:r>
              <a:rPr lang="en-GB" sz="3400" b="1" dirty="0" smtClean="0">
                <a:effectLst>
                  <a:outerShdw blurRad="38100" dist="38100" dir="2700000" algn="tl">
                    <a:srgbClr val="000000">
                      <a:alpha val="43137"/>
                    </a:srgbClr>
                  </a:outerShdw>
                </a:effectLst>
              </a:rPr>
              <a:t>Air Quality Governance in the ENPI East Countries</a:t>
            </a:r>
            <a:endParaRPr lang="en-GB" sz="34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37851" y="3429000"/>
            <a:ext cx="9180512" cy="3024336"/>
          </a:xfrm>
        </p:spPr>
        <p:txBody>
          <a:bodyPr>
            <a:normAutofit/>
          </a:bodyPr>
          <a:lstStyle/>
          <a:p>
            <a:pPr>
              <a:lnSpc>
                <a:spcPct val="120000"/>
              </a:lnSpc>
              <a:spcBef>
                <a:spcPts val="0"/>
              </a:spcBef>
              <a:tabLst>
                <a:tab pos="540385" algn="l"/>
                <a:tab pos="756285" algn="l"/>
                <a:tab pos="972185" algn="l"/>
                <a:tab pos="-900430" algn="l"/>
              </a:tabLst>
            </a:pPr>
            <a:r>
              <a:rPr lang="en-US" sz="5400" i="1" dirty="0" smtClean="0"/>
              <a:t>Training on emission inventories</a:t>
            </a:r>
            <a:endParaRPr lang="en-GB" sz="54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r>
              <a:rPr lang="da-DK" sz="3500" b="1" dirty="0" err="1" smtClean="0">
                <a:effectLst>
                  <a:outerShdw blurRad="38100" dist="38100" dir="2700000" algn="tl">
                    <a:srgbClr val="000000">
                      <a:alpha val="43137"/>
                    </a:srgbClr>
                  </a:outerShdw>
                </a:effectLst>
                <a:latin typeface="Eras Light ITC" pitchFamily="34" charset="0"/>
                <a:ea typeface="+mj-ea"/>
                <a:cs typeface="+mj-cs"/>
              </a:rPr>
              <a:t>Nomenclature</a:t>
            </a:r>
            <a:r>
              <a:rPr lang="da-DK" sz="3500" b="1" dirty="0" smtClean="0">
                <a:effectLst>
                  <a:outerShdw blurRad="38100" dist="38100" dir="2700000" algn="tl">
                    <a:srgbClr val="000000">
                      <a:alpha val="43137"/>
                    </a:srgbClr>
                  </a:outerShdw>
                </a:effectLst>
                <a:latin typeface="Eras Light ITC" pitchFamily="34" charset="0"/>
                <a:ea typeface="+mj-ea"/>
                <a:cs typeface="+mj-cs"/>
              </a:rPr>
              <a:t> for </a:t>
            </a:r>
            <a:r>
              <a:rPr lang="da-DK" sz="3500" b="1" dirty="0" err="1" smtClean="0">
                <a:effectLst>
                  <a:outerShdw blurRad="38100" dist="38100" dir="2700000" algn="tl">
                    <a:srgbClr val="000000">
                      <a:alpha val="43137"/>
                    </a:srgbClr>
                  </a:outerShdw>
                </a:effectLst>
                <a:latin typeface="Eras Light ITC" pitchFamily="34" charset="0"/>
                <a:ea typeface="+mj-ea"/>
                <a:cs typeface="+mj-cs"/>
              </a:rPr>
              <a:t>reporting</a:t>
            </a:r>
            <a:endParaRPr lang="en-GB"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GB" sz="2800" b="1" dirty="0" smtClean="0">
              <a:effectLst>
                <a:outerShdw blurRad="38100" dist="38100" dir="2700000" algn="tl">
                  <a:srgbClr val="000000">
                    <a:alpha val="43137"/>
                  </a:srgbClr>
                </a:outerShdw>
              </a:effectLst>
              <a:latin typeface="Eras Light ITC" pitchFamily="34" charset="0"/>
            </a:endParaRPr>
          </a:p>
          <a:p>
            <a:pPr>
              <a:lnSpc>
                <a:spcPct val="120000"/>
              </a:lnSpc>
              <a:spcBef>
                <a:spcPts val="0"/>
              </a:spcBef>
              <a:tabLst>
                <a:tab pos="540385" algn="l"/>
                <a:tab pos="756285" algn="l"/>
                <a:tab pos="972185" algn="l"/>
              </a:tabLst>
            </a:pPr>
            <a:r>
              <a:rPr lang="da-DK" sz="2800" dirty="0" smtClean="0"/>
              <a:t>11</a:t>
            </a:r>
            <a:r>
              <a:rPr lang="uk-UA" sz="2800" dirty="0" smtClean="0"/>
              <a:t>-</a:t>
            </a:r>
            <a:r>
              <a:rPr lang="da-DK" sz="2800" dirty="0" smtClean="0"/>
              <a:t>12</a:t>
            </a:r>
            <a:r>
              <a:rPr lang="uk-UA" sz="2800" dirty="0" smtClean="0"/>
              <a:t> </a:t>
            </a:r>
            <a:r>
              <a:rPr lang="da-DK" sz="2800" dirty="0" smtClean="0"/>
              <a:t>December</a:t>
            </a:r>
            <a:r>
              <a:rPr lang="en-GB" sz="2800" dirty="0" smtClean="0"/>
              <a:t>,</a:t>
            </a:r>
            <a:r>
              <a:rPr lang="uk-UA" sz="2800" dirty="0" smtClean="0"/>
              <a:t> </a:t>
            </a:r>
            <a:r>
              <a:rPr lang="uk-UA" sz="2800" dirty="0"/>
              <a:t>2013</a:t>
            </a:r>
            <a:r>
              <a:rPr lang="en-GB" sz="2800" dirty="0" smtClean="0"/>
              <a:t>, Tbilisi, Georgia</a:t>
            </a: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val="16960465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smtClean="0">
                <a:latin typeface="Eras Medium ITC" pitchFamily="34" charset="0"/>
              </a:rPr>
              <a:t>Outline</a:t>
            </a:r>
            <a:endParaRPr lang="en-GB" b="1" i="0" dirty="0">
              <a:latin typeface="Eras Medium ITC" pitchFamily="34" charset="0"/>
            </a:endParaRPr>
          </a:p>
        </p:txBody>
      </p:sp>
      <p:sp>
        <p:nvSpPr>
          <p:cNvPr id="3" name="Content Placeholder 2"/>
          <p:cNvSpPr>
            <a:spLocks noGrp="1"/>
          </p:cNvSpPr>
          <p:nvPr>
            <p:ph idx="1"/>
          </p:nvPr>
        </p:nvSpPr>
        <p:spPr>
          <a:xfrm>
            <a:off x="457200" y="1412776"/>
            <a:ext cx="8229600" cy="5184576"/>
          </a:xfrm>
        </p:spPr>
        <p:txBody>
          <a:bodyPr>
            <a:normAutofit/>
          </a:bodyPr>
          <a:lstStyle/>
          <a:p>
            <a:pPr>
              <a:spcBef>
                <a:spcPts val="0"/>
              </a:spcBef>
            </a:pPr>
            <a:endParaRPr lang="en-GB" sz="2200" dirty="0" smtClean="0">
              <a:solidFill>
                <a:schemeClr val="tx1"/>
              </a:solidFill>
            </a:endParaRPr>
          </a:p>
          <a:p>
            <a:pPr>
              <a:spcBef>
                <a:spcPts val="0"/>
              </a:spcBef>
            </a:pPr>
            <a:r>
              <a:rPr lang="en-GB" sz="2200" dirty="0" smtClean="0">
                <a:solidFill>
                  <a:schemeClr val="tx1"/>
                </a:solidFill>
              </a:rPr>
              <a:t>Nomenclature for reporting (NFR)</a:t>
            </a:r>
          </a:p>
          <a:p>
            <a:pPr>
              <a:spcBef>
                <a:spcPts val="0"/>
              </a:spcBef>
            </a:pPr>
            <a:endParaRPr lang="en-GB" sz="2200" dirty="0" smtClean="0">
              <a:solidFill>
                <a:schemeClr val="tx1"/>
              </a:solidFill>
            </a:endParaRPr>
          </a:p>
          <a:p>
            <a:pPr>
              <a:spcBef>
                <a:spcPts val="0"/>
              </a:spcBef>
            </a:pPr>
            <a:r>
              <a:rPr lang="en-GB" sz="2200" dirty="0" smtClean="0">
                <a:solidFill>
                  <a:schemeClr val="tx1"/>
                </a:solidFill>
              </a:rPr>
              <a:t>Changes </a:t>
            </a:r>
            <a:r>
              <a:rPr lang="en-GB" sz="2200" dirty="0">
                <a:solidFill>
                  <a:schemeClr val="tx1"/>
                </a:solidFill>
              </a:rPr>
              <a:t>from NFR 09 to NFR </a:t>
            </a:r>
            <a:r>
              <a:rPr lang="en-GB" sz="2200" dirty="0" smtClean="0">
                <a:solidFill>
                  <a:schemeClr val="tx1"/>
                </a:solidFill>
              </a:rPr>
              <a:t>13</a:t>
            </a:r>
          </a:p>
          <a:p>
            <a:pPr lvl="1">
              <a:spcBef>
                <a:spcPts val="0"/>
              </a:spcBef>
            </a:pPr>
            <a:r>
              <a:rPr lang="en-GB" sz="1800" dirty="0" smtClean="0">
                <a:solidFill>
                  <a:schemeClr val="tx1"/>
                </a:solidFill>
              </a:rPr>
              <a:t>Changes </a:t>
            </a:r>
            <a:r>
              <a:rPr lang="en-GB" sz="1800" dirty="0">
                <a:solidFill>
                  <a:schemeClr val="tx1"/>
                </a:solidFill>
              </a:rPr>
              <a:t>for all </a:t>
            </a:r>
            <a:r>
              <a:rPr lang="en-GB" sz="1800" dirty="0" smtClean="0">
                <a:solidFill>
                  <a:schemeClr val="tx1"/>
                </a:solidFill>
              </a:rPr>
              <a:t>categories</a:t>
            </a:r>
          </a:p>
          <a:p>
            <a:pPr lvl="1">
              <a:spcBef>
                <a:spcPts val="0"/>
              </a:spcBef>
            </a:pPr>
            <a:r>
              <a:rPr lang="en-GB" sz="1800" dirty="0">
                <a:solidFill>
                  <a:schemeClr val="tx1"/>
                </a:solidFill>
              </a:rPr>
              <a:t>Changes of NFR categories</a:t>
            </a:r>
            <a:endParaRPr lang="en-GB" sz="1800" dirty="0" smtClean="0">
              <a:solidFill>
                <a:schemeClr val="tx1"/>
              </a:solidFill>
            </a:endParaRPr>
          </a:p>
          <a:p>
            <a:pPr>
              <a:spcBef>
                <a:spcPts val="0"/>
              </a:spcBef>
            </a:pPr>
            <a:endParaRPr lang="en-GB" sz="2200" dirty="0" smtClean="0">
              <a:solidFill>
                <a:schemeClr val="tx1"/>
              </a:solidFill>
            </a:endParaRPr>
          </a:p>
          <a:p>
            <a:pPr>
              <a:spcBef>
                <a:spcPts val="0"/>
              </a:spcBef>
            </a:pPr>
            <a:r>
              <a:rPr lang="en-GB" sz="2200" dirty="0" smtClean="0">
                <a:solidFill>
                  <a:schemeClr val="tx1"/>
                </a:solidFill>
              </a:rPr>
              <a:t>Notation keys</a:t>
            </a:r>
          </a:p>
        </p:txBody>
      </p:sp>
    </p:spTree>
    <p:extLst>
      <p:ext uri="{BB962C8B-B14F-4D97-AF65-F5344CB8AC3E}">
        <p14:creationId xmlns:p14="http://schemas.microsoft.com/office/powerpoint/2010/main" val="196793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smtClean="0">
                <a:latin typeface="Eras Medium ITC" pitchFamily="34" charset="0"/>
              </a:rPr>
              <a:t>Nomenclature for reporting</a:t>
            </a:r>
            <a:endParaRPr lang="en-GB" b="1" i="0" dirty="0">
              <a:latin typeface="Eras Medium ITC" pitchFamily="34" charset="0"/>
            </a:endParaRPr>
          </a:p>
        </p:txBody>
      </p:sp>
      <p:sp>
        <p:nvSpPr>
          <p:cNvPr id="3" name="Content Placeholder 2"/>
          <p:cNvSpPr>
            <a:spLocks noGrp="1"/>
          </p:cNvSpPr>
          <p:nvPr>
            <p:ph idx="1"/>
          </p:nvPr>
        </p:nvSpPr>
        <p:spPr>
          <a:xfrm>
            <a:off x="457200" y="1556792"/>
            <a:ext cx="8229600" cy="5040560"/>
          </a:xfrm>
        </p:spPr>
        <p:txBody>
          <a:bodyPr>
            <a:normAutofit/>
          </a:bodyPr>
          <a:lstStyle/>
          <a:p>
            <a:pPr>
              <a:spcBef>
                <a:spcPts val="0"/>
              </a:spcBef>
            </a:pPr>
            <a:r>
              <a:rPr lang="en-GB" sz="2200" dirty="0" smtClean="0">
                <a:solidFill>
                  <a:schemeClr val="tx1"/>
                </a:solidFill>
              </a:rPr>
              <a:t>The present reporting format (the nomenclature for reporting, NFR) was adopted in 2009 and is referred to as NFR09</a:t>
            </a:r>
          </a:p>
          <a:p>
            <a:pPr>
              <a:spcBef>
                <a:spcPts val="0"/>
              </a:spcBef>
            </a:pPr>
            <a:r>
              <a:rPr lang="en-GB" sz="2200" dirty="0" smtClean="0">
                <a:solidFill>
                  <a:schemeClr val="tx1"/>
                </a:solidFill>
              </a:rPr>
              <a:t>The NFR reporting tables </a:t>
            </a:r>
            <a:r>
              <a:rPr lang="en-GB" sz="2200" dirty="0" smtClean="0">
                <a:solidFill>
                  <a:schemeClr val="tx1"/>
                </a:solidFill>
              </a:rPr>
              <a:t>are</a:t>
            </a:r>
            <a:r>
              <a:rPr lang="en-GB" sz="2200" dirty="0" smtClean="0">
                <a:solidFill>
                  <a:schemeClr val="tx1"/>
                </a:solidFill>
              </a:rPr>
              <a:t> </a:t>
            </a:r>
            <a:r>
              <a:rPr lang="en-GB" sz="2200" dirty="0" smtClean="0">
                <a:solidFill>
                  <a:schemeClr val="tx1"/>
                </a:solidFill>
              </a:rPr>
              <a:t>organised for the pollutants and categories defined in the reporting guidelines</a:t>
            </a:r>
          </a:p>
          <a:p>
            <a:pPr>
              <a:spcBef>
                <a:spcPts val="0"/>
              </a:spcBef>
            </a:pPr>
            <a:r>
              <a:rPr lang="en-GB" sz="2200" dirty="0" smtClean="0">
                <a:solidFill>
                  <a:schemeClr val="tx1"/>
                </a:solidFill>
              </a:rPr>
              <a:t>The NFR tables include emissions and activity data</a:t>
            </a:r>
          </a:p>
          <a:p>
            <a:pPr>
              <a:spcBef>
                <a:spcPts val="0"/>
              </a:spcBef>
            </a:pPr>
            <a:r>
              <a:rPr lang="da-DK" sz="2200" dirty="0" smtClean="0">
                <a:solidFill>
                  <a:schemeClr val="tx1"/>
                </a:solidFill>
              </a:rPr>
              <a:t>The </a:t>
            </a:r>
            <a:r>
              <a:rPr lang="da-DK" sz="2200" dirty="0" err="1" smtClean="0">
                <a:solidFill>
                  <a:schemeClr val="tx1"/>
                </a:solidFill>
              </a:rPr>
              <a:t>reporting</a:t>
            </a:r>
            <a:r>
              <a:rPr lang="da-DK" sz="2200" dirty="0" smtClean="0">
                <a:solidFill>
                  <a:schemeClr val="tx1"/>
                </a:solidFill>
              </a:rPr>
              <a:t> template holds the </a:t>
            </a:r>
            <a:r>
              <a:rPr lang="da-DK" sz="2200" dirty="0" err="1" smtClean="0">
                <a:solidFill>
                  <a:schemeClr val="tx1"/>
                </a:solidFill>
              </a:rPr>
              <a:t>following</a:t>
            </a:r>
            <a:r>
              <a:rPr lang="da-DK" sz="2200" dirty="0" smtClean="0">
                <a:solidFill>
                  <a:schemeClr val="tx1"/>
                </a:solidFill>
              </a:rPr>
              <a:t> </a:t>
            </a:r>
            <a:r>
              <a:rPr lang="da-DK" sz="2200" dirty="0" err="1" smtClean="0">
                <a:solidFill>
                  <a:schemeClr val="tx1"/>
                </a:solidFill>
              </a:rPr>
              <a:t>sheets</a:t>
            </a:r>
            <a:endParaRPr lang="da-DK" sz="1800" dirty="0">
              <a:solidFill>
                <a:schemeClr val="tx1"/>
              </a:solidFill>
            </a:endParaRPr>
          </a:p>
          <a:p>
            <a:pPr lvl="1">
              <a:spcBef>
                <a:spcPts val="0"/>
              </a:spcBef>
            </a:pPr>
            <a:r>
              <a:rPr lang="da-DK" sz="1800" dirty="0" smtClean="0">
                <a:solidFill>
                  <a:schemeClr val="tx1"/>
                </a:solidFill>
              </a:rPr>
              <a:t>NFR </a:t>
            </a:r>
            <a:r>
              <a:rPr lang="da-DK" sz="1800" dirty="0" err="1" smtClean="0">
                <a:solidFill>
                  <a:schemeClr val="tx1"/>
                </a:solidFill>
              </a:rPr>
              <a:t>tables</a:t>
            </a:r>
            <a:r>
              <a:rPr lang="da-DK" sz="1800" dirty="0" smtClean="0">
                <a:solidFill>
                  <a:schemeClr val="tx1"/>
                </a:solidFill>
              </a:rPr>
              <a:t> for </a:t>
            </a:r>
            <a:r>
              <a:rPr lang="da-DK" sz="1800" dirty="0" err="1" smtClean="0">
                <a:solidFill>
                  <a:schemeClr val="tx1"/>
                </a:solidFill>
              </a:rPr>
              <a:t>every</a:t>
            </a:r>
            <a:r>
              <a:rPr lang="da-DK" sz="1800" dirty="0" smtClean="0">
                <a:solidFill>
                  <a:schemeClr val="tx1"/>
                </a:solidFill>
              </a:rPr>
              <a:t> </a:t>
            </a:r>
            <a:r>
              <a:rPr lang="da-DK" sz="1800" dirty="0" err="1" smtClean="0">
                <a:solidFill>
                  <a:schemeClr val="tx1"/>
                </a:solidFill>
              </a:rPr>
              <a:t>year</a:t>
            </a:r>
            <a:r>
              <a:rPr lang="da-DK" sz="1800" dirty="0" smtClean="0">
                <a:solidFill>
                  <a:schemeClr val="tx1"/>
                </a:solidFill>
              </a:rPr>
              <a:t> in the time series (</a:t>
            </a:r>
            <a:r>
              <a:rPr lang="da-DK" sz="1800" dirty="0" smtClean="0">
                <a:solidFill>
                  <a:schemeClr val="tx1"/>
                </a:solidFill>
              </a:rPr>
              <a:t>1980 </a:t>
            </a:r>
            <a:r>
              <a:rPr lang="da-DK" sz="1800" dirty="0" smtClean="0">
                <a:solidFill>
                  <a:schemeClr val="tx1"/>
                </a:solidFill>
              </a:rPr>
              <a:t>– </a:t>
            </a:r>
            <a:r>
              <a:rPr lang="da-DK" sz="1800" dirty="0" err="1" smtClean="0">
                <a:solidFill>
                  <a:schemeClr val="tx1"/>
                </a:solidFill>
              </a:rPr>
              <a:t>year</a:t>
            </a:r>
            <a:r>
              <a:rPr lang="da-DK" sz="1800" dirty="0" smtClean="0">
                <a:solidFill>
                  <a:schemeClr val="tx1"/>
                </a:solidFill>
              </a:rPr>
              <a:t> X-2)</a:t>
            </a:r>
          </a:p>
          <a:p>
            <a:pPr lvl="1">
              <a:spcBef>
                <a:spcPts val="0"/>
              </a:spcBef>
            </a:pPr>
            <a:r>
              <a:rPr lang="da-DK" sz="1800" dirty="0" err="1" smtClean="0">
                <a:solidFill>
                  <a:schemeClr val="tx1"/>
                </a:solidFill>
              </a:rPr>
              <a:t>Additional</a:t>
            </a:r>
            <a:r>
              <a:rPr lang="da-DK" sz="1800" dirty="0" smtClean="0">
                <a:solidFill>
                  <a:schemeClr val="tx1"/>
                </a:solidFill>
              </a:rPr>
              <a:t> information (</a:t>
            </a:r>
            <a:r>
              <a:rPr lang="da-DK" sz="1800" dirty="0" err="1" smtClean="0">
                <a:solidFill>
                  <a:schemeClr val="tx1"/>
                </a:solidFill>
              </a:rPr>
              <a:t>explanation</a:t>
            </a:r>
            <a:r>
              <a:rPr lang="da-DK" sz="1800" dirty="0" smtClean="0">
                <a:solidFill>
                  <a:schemeClr val="tx1"/>
                </a:solidFill>
              </a:rPr>
              <a:t> to notation </a:t>
            </a:r>
            <a:r>
              <a:rPr lang="da-DK" sz="1800" dirty="0" err="1" smtClean="0">
                <a:solidFill>
                  <a:schemeClr val="tx1"/>
                </a:solidFill>
              </a:rPr>
              <a:t>keys</a:t>
            </a:r>
            <a:r>
              <a:rPr lang="da-DK" sz="1800" dirty="0" smtClean="0">
                <a:solidFill>
                  <a:schemeClr val="tx1"/>
                </a:solidFill>
              </a:rPr>
              <a:t>, </a:t>
            </a:r>
            <a:r>
              <a:rPr lang="da-DK" sz="1800" dirty="0" err="1" smtClean="0">
                <a:solidFill>
                  <a:schemeClr val="tx1"/>
                </a:solidFill>
              </a:rPr>
              <a:t>Other</a:t>
            </a:r>
            <a:r>
              <a:rPr lang="da-DK" sz="1800" dirty="0" smtClean="0">
                <a:solidFill>
                  <a:schemeClr val="tx1"/>
                </a:solidFill>
              </a:rPr>
              <a:t> </a:t>
            </a:r>
            <a:r>
              <a:rPr lang="da-DK" sz="1800" dirty="0" err="1" smtClean="0">
                <a:solidFill>
                  <a:schemeClr val="tx1"/>
                </a:solidFill>
              </a:rPr>
              <a:t>categories</a:t>
            </a:r>
            <a:r>
              <a:rPr lang="da-DK" sz="1800" dirty="0" smtClean="0">
                <a:solidFill>
                  <a:schemeClr val="tx1"/>
                </a:solidFill>
              </a:rPr>
              <a:t> and basic data for </a:t>
            </a:r>
            <a:r>
              <a:rPr lang="da-DK" sz="1800" dirty="0" smtClean="0">
                <a:solidFill>
                  <a:schemeClr val="tx1"/>
                </a:solidFill>
              </a:rPr>
              <a:t>mobile </a:t>
            </a:r>
            <a:r>
              <a:rPr lang="da-DK" sz="1800" dirty="0" err="1" smtClean="0">
                <a:solidFill>
                  <a:schemeClr val="tx1"/>
                </a:solidFill>
              </a:rPr>
              <a:t>sources</a:t>
            </a:r>
            <a:r>
              <a:rPr lang="da-DK" sz="1800" dirty="0" smtClean="0">
                <a:solidFill>
                  <a:schemeClr val="tx1"/>
                </a:solidFill>
              </a:rPr>
              <a:t>)</a:t>
            </a:r>
          </a:p>
          <a:p>
            <a:pPr lvl="1">
              <a:spcBef>
                <a:spcPts val="0"/>
              </a:spcBef>
            </a:pPr>
            <a:r>
              <a:rPr lang="da-DK" sz="1800" dirty="0" err="1" smtClean="0">
                <a:solidFill>
                  <a:schemeClr val="tx1"/>
                </a:solidFill>
              </a:rPr>
              <a:t>Projected</a:t>
            </a:r>
            <a:r>
              <a:rPr lang="da-DK" sz="1800" dirty="0" smtClean="0">
                <a:solidFill>
                  <a:schemeClr val="tx1"/>
                </a:solidFill>
              </a:rPr>
              <a:t> emissions (with measures and with </a:t>
            </a:r>
            <a:r>
              <a:rPr lang="da-DK" sz="1800" dirty="0" err="1" smtClean="0">
                <a:solidFill>
                  <a:schemeClr val="tx1"/>
                </a:solidFill>
              </a:rPr>
              <a:t>additional</a:t>
            </a:r>
            <a:r>
              <a:rPr lang="da-DK" sz="1800" dirty="0" smtClean="0">
                <a:solidFill>
                  <a:schemeClr val="tx1"/>
                </a:solidFill>
              </a:rPr>
              <a:t> measures)</a:t>
            </a:r>
          </a:p>
          <a:p>
            <a:pPr lvl="1">
              <a:spcBef>
                <a:spcPts val="0"/>
              </a:spcBef>
            </a:pPr>
            <a:r>
              <a:rPr lang="da-DK" sz="1800" dirty="0" err="1" smtClean="0">
                <a:solidFill>
                  <a:schemeClr val="tx1"/>
                </a:solidFill>
              </a:rPr>
              <a:t>Projected</a:t>
            </a:r>
            <a:r>
              <a:rPr lang="da-DK" sz="1800" dirty="0" smtClean="0">
                <a:solidFill>
                  <a:schemeClr val="tx1"/>
                </a:solidFill>
              </a:rPr>
              <a:t> </a:t>
            </a:r>
            <a:r>
              <a:rPr lang="da-DK" sz="1800" dirty="0" err="1" smtClean="0">
                <a:solidFill>
                  <a:schemeClr val="tx1"/>
                </a:solidFill>
              </a:rPr>
              <a:t>activity</a:t>
            </a:r>
            <a:r>
              <a:rPr lang="da-DK" sz="1800" dirty="0" smtClean="0">
                <a:solidFill>
                  <a:schemeClr val="tx1"/>
                </a:solidFill>
              </a:rPr>
              <a:t> data</a:t>
            </a:r>
          </a:p>
          <a:p>
            <a:pPr lvl="1">
              <a:spcBef>
                <a:spcPts val="0"/>
              </a:spcBef>
            </a:pPr>
            <a:r>
              <a:rPr lang="da-DK" sz="1800" dirty="0" err="1" smtClean="0">
                <a:solidFill>
                  <a:schemeClr val="tx1"/>
                </a:solidFill>
              </a:rPr>
              <a:t>Gridded</a:t>
            </a:r>
            <a:r>
              <a:rPr lang="da-DK" sz="1800" dirty="0" smtClean="0">
                <a:solidFill>
                  <a:schemeClr val="tx1"/>
                </a:solidFill>
              </a:rPr>
              <a:t> emissions</a:t>
            </a:r>
          </a:p>
          <a:p>
            <a:pPr lvl="1">
              <a:spcBef>
                <a:spcPts val="0"/>
              </a:spcBef>
            </a:pPr>
            <a:r>
              <a:rPr lang="da-DK" sz="1800" dirty="0" smtClean="0">
                <a:solidFill>
                  <a:schemeClr val="tx1"/>
                </a:solidFill>
              </a:rPr>
              <a:t>LPS emissions</a:t>
            </a:r>
          </a:p>
          <a:p>
            <a:pPr lvl="1">
              <a:spcBef>
                <a:spcPts val="0"/>
              </a:spcBef>
            </a:pPr>
            <a:endParaRPr lang="da-DK" sz="1800" dirty="0" smtClean="0">
              <a:solidFill>
                <a:schemeClr val="tx1"/>
              </a:solidFill>
            </a:endParaRPr>
          </a:p>
          <a:p>
            <a:pPr>
              <a:spcBef>
                <a:spcPts val="0"/>
              </a:spcBef>
            </a:pPr>
            <a:endParaRPr lang="en-GB" sz="2200" dirty="0" smtClean="0">
              <a:solidFill>
                <a:schemeClr val="tx1"/>
              </a:solidFill>
            </a:endParaRPr>
          </a:p>
          <a:p>
            <a:pPr>
              <a:spcBef>
                <a:spcPts val="0"/>
              </a:spcBef>
            </a:pPr>
            <a:endParaRPr lang="en-GB" sz="2200" dirty="0" smtClean="0">
              <a:solidFill>
                <a:schemeClr val="tx1"/>
              </a:solidFill>
            </a:endParaRPr>
          </a:p>
        </p:txBody>
      </p:sp>
    </p:spTree>
    <p:extLst>
      <p:ext uri="{BB962C8B-B14F-4D97-AF65-F5344CB8AC3E}">
        <p14:creationId xmlns:p14="http://schemas.microsoft.com/office/powerpoint/2010/main" val="1850952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a:latin typeface="Eras Medium ITC" pitchFamily="34" charset="0"/>
              </a:rPr>
              <a:t>Changes from NFR 09 to NFR </a:t>
            </a:r>
            <a:r>
              <a:rPr lang="en-GB" b="1" i="0" dirty="0" smtClean="0">
                <a:latin typeface="Eras Medium ITC" pitchFamily="34" charset="0"/>
              </a:rPr>
              <a:t>13</a:t>
            </a:r>
            <a:br>
              <a:rPr lang="en-GB" b="1" i="0" dirty="0" smtClean="0">
                <a:latin typeface="Eras Medium ITC" pitchFamily="34" charset="0"/>
              </a:rPr>
            </a:br>
            <a:r>
              <a:rPr lang="en-GB" sz="3200" b="1" i="0" dirty="0" smtClean="0">
                <a:latin typeface="Eras Medium ITC" pitchFamily="34" charset="0"/>
              </a:rPr>
              <a:t>Changes for all categories</a:t>
            </a:r>
            <a:endParaRPr lang="en-GB" sz="3200" b="1" i="0" dirty="0">
              <a:latin typeface="Eras Medium ITC" pitchFamily="34" charset="0"/>
            </a:endParaRPr>
          </a:p>
        </p:txBody>
      </p:sp>
      <p:sp>
        <p:nvSpPr>
          <p:cNvPr id="3" name="Content Placeholder 2"/>
          <p:cNvSpPr>
            <a:spLocks noGrp="1"/>
          </p:cNvSpPr>
          <p:nvPr>
            <p:ph idx="1"/>
          </p:nvPr>
        </p:nvSpPr>
        <p:spPr>
          <a:xfrm>
            <a:off x="457200" y="1484784"/>
            <a:ext cx="8229600" cy="5112568"/>
          </a:xfrm>
        </p:spPr>
        <p:txBody>
          <a:bodyPr>
            <a:normAutofit/>
          </a:bodyPr>
          <a:lstStyle/>
          <a:p>
            <a:pPr>
              <a:spcBef>
                <a:spcPts val="0"/>
              </a:spcBef>
            </a:pPr>
            <a:endParaRPr lang="en-GB" sz="2200" dirty="0" smtClean="0">
              <a:solidFill>
                <a:schemeClr val="tx1"/>
              </a:solidFill>
            </a:endParaRPr>
          </a:p>
          <a:p>
            <a:pPr>
              <a:spcBef>
                <a:spcPts val="0"/>
              </a:spcBef>
            </a:pPr>
            <a:r>
              <a:rPr lang="en-GB" sz="2200" dirty="0" smtClean="0">
                <a:solidFill>
                  <a:schemeClr val="tx1"/>
                </a:solidFill>
              </a:rPr>
              <a:t>HCH has been removed from the NFR template</a:t>
            </a:r>
          </a:p>
          <a:p>
            <a:pPr>
              <a:spcBef>
                <a:spcPts val="0"/>
              </a:spcBef>
            </a:pPr>
            <a:endParaRPr lang="en-GB" sz="2200" dirty="0" smtClean="0">
              <a:solidFill>
                <a:schemeClr val="tx1"/>
              </a:solidFill>
            </a:endParaRPr>
          </a:p>
          <a:p>
            <a:pPr>
              <a:spcBef>
                <a:spcPts val="0"/>
              </a:spcBef>
            </a:pPr>
            <a:r>
              <a:rPr lang="en-GB" sz="2200" dirty="0" smtClean="0">
                <a:solidFill>
                  <a:schemeClr val="tx1"/>
                </a:solidFill>
              </a:rPr>
              <a:t>BC has been added to the NFR template</a:t>
            </a:r>
          </a:p>
          <a:p>
            <a:pPr>
              <a:spcBef>
                <a:spcPts val="0"/>
              </a:spcBef>
            </a:pPr>
            <a:endParaRPr lang="en-GB" sz="2200" dirty="0" smtClean="0">
              <a:solidFill>
                <a:schemeClr val="tx1"/>
              </a:solidFill>
            </a:endParaRPr>
          </a:p>
          <a:p>
            <a:pPr>
              <a:spcBef>
                <a:spcPts val="0"/>
              </a:spcBef>
            </a:pPr>
            <a:r>
              <a:rPr lang="en-GB" sz="2200" dirty="0" smtClean="0">
                <a:solidFill>
                  <a:schemeClr val="tx1"/>
                </a:solidFill>
              </a:rPr>
              <a:t>Changing of NFR codes for a large number of </a:t>
            </a:r>
            <a:r>
              <a:rPr lang="en-GB" sz="2200" dirty="0" smtClean="0">
                <a:solidFill>
                  <a:schemeClr val="tx1"/>
                </a:solidFill>
              </a:rPr>
              <a:t>categories</a:t>
            </a:r>
          </a:p>
          <a:p>
            <a:pPr lvl="1">
              <a:spcBef>
                <a:spcPts val="0"/>
              </a:spcBef>
            </a:pPr>
            <a:r>
              <a:rPr lang="en-GB" sz="1800" dirty="0" smtClean="0">
                <a:solidFill>
                  <a:schemeClr val="tx1"/>
                </a:solidFill>
              </a:rPr>
              <a:t>Some</a:t>
            </a:r>
            <a:r>
              <a:rPr lang="en-GB" sz="1800" dirty="0" smtClean="0">
                <a:solidFill>
                  <a:schemeClr val="tx1"/>
                </a:solidFill>
              </a:rPr>
              <a:t> </a:t>
            </a:r>
            <a:r>
              <a:rPr lang="en-GB" sz="1800" dirty="0" smtClean="0">
                <a:solidFill>
                  <a:schemeClr val="tx1"/>
                </a:solidFill>
              </a:rPr>
              <a:t>without changes of the sources </a:t>
            </a:r>
            <a:r>
              <a:rPr lang="en-GB" sz="1800" dirty="0" smtClean="0">
                <a:solidFill>
                  <a:schemeClr val="tx1"/>
                </a:solidFill>
              </a:rPr>
              <a:t>included</a:t>
            </a:r>
          </a:p>
          <a:p>
            <a:pPr lvl="1">
              <a:spcBef>
                <a:spcPts val="0"/>
              </a:spcBef>
            </a:pPr>
            <a:r>
              <a:rPr lang="en-GB" sz="1800" dirty="0" smtClean="0">
                <a:solidFill>
                  <a:schemeClr val="tx1"/>
                </a:solidFill>
              </a:rPr>
              <a:t>Others consist of new sources some of which are not included in the GB</a:t>
            </a:r>
          </a:p>
          <a:p>
            <a:pPr>
              <a:spcBef>
                <a:spcPts val="0"/>
              </a:spcBef>
            </a:pPr>
            <a:endParaRPr lang="en-GB" sz="2200" dirty="0" smtClean="0">
              <a:solidFill>
                <a:schemeClr val="tx1"/>
              </a:solidFill>
            </a:endParaRPr>
          </a:p>
          <a:p>
            <a:pPr>
              <a:spcBef>
                <a:spcPts val="0"/>
              </a:spcBef>
            </a:pPr>
            <a:r>
              <a:rPr lang="en-GB" sz="2200" dirty="0" smtClean="0">
                <a:solidFill>
                  <a:schemeClr val="tx1"/>
                </a:solidFill>
              </a:rPr>
              <a:t>The updating of codes is to harmonize with the new Common Reporting Format (CRF) used for greenhouse gas emission reporting to the UNFCCC from 2015</a:t>
            </a:r>
            <a:endParaRPr lang="en-GB" sz="2200" dirty="0" smtClean="0">
              <a:solidFill>
                <a:schemeClr val="tx1"/>
              </a:solidFill>
            </a:endParaRPr>
          </a:p>
        </p:txBody>
      </p:sp>
    </p:spTree>
    <p:extLst>
      <p:ext uri="{BB962C8B-B14F-4D97-AF65-F5344CB8AC3E}">
        <p14:creationId xmlns:p14="http://schemas.microsoft.com/office/powerpoint/2010/main" val="1850952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a:latin typeface="Eras Medium ITC" pitchFamily="34" charset="0"/>
              </a:rPr>
              <a:t>Changes from NFR 09 to NFR </a:t>
            </a:r>
            <a:r>
              <a:rPr lang="en-GB" b="1" i="0" dirty="0" smtClean="0">
                <a:latin typeface="Eras Medium ITC" pitchFamily="34" charset="0"/>
              </a:rPr>
              <a:t>13</a:t>
            </a:r>
            <a:br>
              <a:rPr lang="en-GB" b="1" i="0" dirty="0" smtClean="0">
                <a:latin typeface="Eras Medium ITC" pitchFamily="34" charset="0"/>
              </a:rPr>
            </a:br>
            <a:r>
              <a:rPr lang="en-GB" sz="3200" b="1" i="0" dirty="0" smtClean="0">
                <a:latin typeface="Eras Medium ITC" pitchFamily="34" charset="0"/>
              </a:rPr>
              <a:t>Changes of NFR categories (1)</a:t>
            </a:r>
            <a:endParaRPr lang="en-GB" b="1" i="0" dirty="0">
              <a:latin typeface="Eras Medium ITC" pitchFamily="34" charset="0"/>
            </a:endParaRPr>
          </a:p>
        </p:txBody>
      </p:sp>
      <p:sp>
        <p:nvSpPr>
          <p:cNvPr id="3" name="Content Placeholder 2"/>
          <p:cNvSpPr>
            <a:spLocks noGrp="1"/>
          </p:cNvSpPr>
          <p:nvPr>
            <p:ph idx="1"/>
          </p:nvPr>
        </p:nvSpPr>
        <p:spPr>
          <a:xfrm>
            <a:off x="457200" y="1484784"/>
            <a:ext cx="8229600" cy="5112568"/>
          </a:xfrm>
        </p:spPr>
        <p:txBody>
          <a:bodyPr>
            <a:normAutofit fontScale="92500" lnSpcReduction="10000"/>
          </a:bodyPr>
          <a:lstStyle/>
          <a:p>
            <a:pPr>
              <a:spcBef>
                <a:spcPts val="0"/>
              </a:spcBef>
            </a:pPr>
            <a:r>
              <a:rPr lang="en-GB" sz="2200" dirty="0" smtClean="0">
                <a:solidFill>
                  <a:schemeClr val="tx1"/>
                </a:solidFill>
              </a:rPr>
              <a:t>Combustion in manufacturing industries</a:t>
            </a:r>
          </a:p>
          <a:p>
            <a:pPr lvl="1">
              <a:spcBef>
                <a:spcPts val="0"/>
              </a:spcBef>
            </a:pPr>
            <a:r>
              <a:rPr lang="en-GB" sz="1800" dirty="0" smtClean="0">
                <a:solidFill>
                  <a:schemeClr val="tx1"/>
                </a:solidFill>
              </a:rPr>
              <a:t>New category</a:t>
            </a:r>
          </a:p>
          <a:p>
            <a:pPr lvl="2">
              <a:spcBef>
                <a:spcPts val="0"/>
              </a:spcBef>
            </a:pPr>
            <a:r>
              <a:rPr lang="en-GB" sz="1800" dirty="0" smtClean="0">
                <a:solidFill>
                  <a:schemeClr val="tx1"/>
                </a:solidFill>
              </a:rPr>
              <a:t>Stationary combustion in manufacturing industries and construction: Other</a:t>
            </a:r>
          </a:p>
          <a:p>
            <a:pPr>
              <a:spcBef>
                <a:spcPts val="0"/>
              </a:spcBef>
            </a:pPr>
            <a:r>
              <a:rPr lang="en-GB" sz="2200" dirty="0" smtClean="0">
                <a:solidFill>
                  <a:schemeClr val="tx1"/>
                </a:solidFill>
              </a:rPr>
              <a:t>Other mobile sources:</a:t>
            </a:r>
          </a:p>
          <a:p>
            <a:pPr lvl="1">
              <a:spcBef>
                <a:spcPts val="0"/>
              </a:spcBef>
            </a:pPr>
            <a:r>
              <a:rPr lang="en-GB" sz="1800" dirty="0" smtClean="0">
                <a:solidFill>
                  <a:schemeClr val="tx1"/>
                </a:solidFill>
              </a:rPr>
              <a:t>Changed category</a:t>
            </a:r>
          </a:p>
          <a:p>
            <a:pPr lvl="2">
              <a:spcBef>
                <a:spcPts val="0"/>
              </a:spcBef>
            </a:pPr>
            <a:r>
              <a:rPr lang="en-GB" sz="1800" dirty="0" smtClean="0">
                <a:solidFill>
                  <a:schemeClr val="tx1"/>
                </a:solidFill>
              </a:rPr>
              <a:t>Pipeline compressors  → pipeline transport</a:t>
            </a:r>
          </a:p>
          <a:p>
            <a:pPr lvl="1">
              <a:spcBef>
                <a:spcPts val="0"/>
              </a:spcBef>
            </a:pPr>
            <a:r>
              <a:rPr lang="en-GB" sz="1800" dirty="0" smtClean="0">
                <a:solidFill>
                  <a:schemeClr val="tx1"/>
                </a:solidFill>
              </a:rPr>
              <a:t>New category</a:t>
            </a:r>
          </a:p>
          <a:p>
            <a:pPr lvl="2">
              <a:spcBef>
                <a:spcPts val="0"/>
              </a:spcBef>
            </a:pPr>
            <a:r>
              <a:rPr lang="en-GB" sz="1800" dirty="0" smtClean="0">
                <a:solidFill>
                  <a:schemeClr val="tx1"/>
                </a:solidFill>
              </a:rPr>
              <a:t>Other transport  - other</a:t>
            </a:r>
            <a:endParaRPr lang="en-GB" sz="1800" dirty="0" smtClean="0">
              <a:solidFill>
                <a:schemeClr val="tx1"/>
              </a:solidFill>
            </a:endParaRPr>
          </a:p>
          <a:p>
            <a:pPr>
              <a:spcBef>
                <a:spcPts val="0"/>
              </a:spcBef>
            </a:pPr>
            <a:r>
              <a:rPr lang="en-GB" sz="2200" dirty="0" smtClean="0">
                <a:solidFill>
                  <a:schemeClr val="tx1"/>
                </a:solidFill>
              </a:rPr>
              <a:t>Industrial processes &amp; Solvents and other product use → Industrial processes and product use (IPPU)</a:t>
            </a:r>
          </a:p>
          <a:p>
            <a:pPr lvl="1">
              <a:spcBef>
                <a:spcPts val="0"/>
              </a:spcBef>
            </a:pPr>
            <a:r>
              <a:rPr lang="en-GB" sz="1800" dirty="0" smtClean="0">
                <a:solidFill>
                  <a:schemeClr val="tx1"/>
                </a:solidFill>
              </a:rPr>
              <a:t>NFR categories has been changed substantially</a:t>
            </a:r>
          </a:p>
          <a:p>
            <a:pPr lvl="1">
              <a:spcBef>
                <a:spcPts val="0"/>
              </a:spcBef>
            </a:pPr>
            <a:r>
              <a:rPr lang="en-GB" sz="1800" dirty="0" smtClean="0">
                <a:solidFill>
                  <a:schemeClr val="tx1"/>
                </a:solidFill>
              </a:rPr>
              <a:t>Changed categories</a:t>
            </a:r>
          </a:p>
          <a:p>
            <a:pPr lvl="2">
              <a:spcBef>
                <a:spcPts val="0"/>
              </a:spcBef>
            </a:pPr>
            <a:r>
              <a:rPr lang="en-GB" sz="1800" dirty="0" smtClean="0">
                <a:solidFill>
                  <a:schemeClr val="tx1"/>
                </a:solidFill>
              </a:rPr>
              <a:t>Decorative coating application &amp; Industrial coating application &amp; Other coating application → Coating applications</a:t>
            </a:r>
          </a:p>
          <a:p>
            <a:pPr lvl="1">
              <a:spcBef>
                <a:spcPts val="0"/>
              </a:spcBef>
            </a:pPr>
            <a:r>
              <a:rPr lang="en-GB" sz="1800" dirty="0" smtClean="0">
                <a:solidFill>
                  <a:schemeClr val="tx1"/>
                </a:solidFill>
              </a:rPr>
              <a:t>Deleted categories</a:t>
            </a:r>
          </a:p>
          <a:p>
            <a:pPr lvl="2">
              <a:spcBef>
                <a:spcPts val="0"/>
              </a:spcBef>
            </a:pPr>
            <a:r>
              <a:rPr lang="en-GB" sz="1800" dirty="0" smtClean="0">
                <a:solidFill>
                  <a:schemeClr val="tx1"/>
                </a:solidFill>
              </a:rPr>
              <a:t>Limestone and dolomite use</a:t>
            </a:r>
          </a:p>
          <a:p>
            <a:pPr lvl="1">
              <a:spcBef>
                <a:spcPts val="0"/>
              </a:spcBef>
            </a:pPr>
            <a:r>
              <a:rPr lang="en-GB" sz="1800" dirty="0" smtClean="0">
                <a:solidFill>
                  <a:schemeClr val="tx1"/>
                </a:solidFill>
              </a:rPr>
              <a:t>New categories</a:t>
            </a:r>
          </a:p>
          <a:p>
            <a:pPr lvl="2">
              <a:spcBef>
                <a:spcPts val="0"/>
              </a:spcBef>
            </a:pPr>
            <a:r>
              <a:rPr lang="en-GB" sz="1800" dirty="0" smtClean="0">
                <a:solidFill>
                  <a:schemeClr val="tx1"/>
                </a:solidFill>
              </a:rPr>
              <a:t>Magnesium production</a:t>
            </a:r>
          </a:p>
          <a:p>
            <a:pPr lvl="2">
              <a:spcBef>
                <a:spcPts val="0"/>
              </a:spcBef>
            </a:pPr>
            <a:r>
              <a:rPr lang="en-GB" sz="1800" dirty="0" smtClean="0">
                <a:solidFill>
                  <a:schemeClr val="tx1"/>
                </a:solidFill>
              </a:rPr>
              <a:t>Other </a:t>
            </a:r>
            <a:r>
              <a:rPr lang="en-GB" sz="1800" dirty="0" smtClean="0">
                <a:solidFill>
                  <a:schemeClr val="tx1"/>
                </a:solidFill>
              </a:rPr>
              <a:t>industrial processes</a:t>
            </a:r>
          </a:p>
          <a:p>
            <a:pPr lvl="2">
              <a:spcBef>
                <a:spcPts val="0"/>
              </a:spcBef>
            </a:pPr>
            <a:r>
              <a:rPr lang="en-GB" sz="1800" dirty="0" smtClean="0">
                <a:solidFill>
                  <a:schemeClr val="tx1"/>
                </a:solidFill>
              </a:rPr>
              <a:t>Titanium dioxide production</a:t>
            </a:r>
            <a:endParaRPr lang="en-GB" sz="1800" dirty="0" smtClean="0">
              <a:solidFill>
                <a:schemeClr val="tx1"/>
              </a:solidFill>
            </a:endParaRPr>
          </a:p>
          <a:p>
            <a:pPr>
              <a:spcBef>
                <a:spcPts val="0"/>
              </a:spcBef>
            </a:pPr>
            <a:endParaRPr lang="en-GB" sz="2200" dirty="0" smtClean="0">
              <a:solidFill>
                <a:schemeClr val="tx1"/>
              </a:solidFill>
            </a:endParaRPr>
          </a:p>
          <a:p>
            <a:pPr lvl="1">
              <a:spcBef>
                <a:spcPts val="0"/>
              </a:spcBef>
            </a:pPr>
            <a:endParaRPr lang="en-GB" sz="1800" dirty="0" smtClean="0">
              <a:solidFill>
                <a:schemeClr val="tx1"/>
              </a:solidFill>
            </a:endParaRPr>
          </a:p>
        </p:txBody>
      </p:sp>
    </p:spTree>
    <p:extLst>
      <p:ext uri="{BB962C8B-B14F-4D97-AF65-F5344CB8AC3E}">
        <p14:creationId xmlns:p14="http://schemas.microsoft.com/office/powerpoint/2010/main" val="417612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a:latin typeface="Eras Medium ITC" pitchFamily="34" charset="0"/>
              </a:rPr>
              <a:t>Changes from NFR 09 to NFR 13</a:t>
            </a:r>
            <a:br>
              <a:rPr lang="en-GB" b="1" i="0" dirty="0">
                <a:latin typeface="Eras Medium ITC" pitchFamily="34" charset="0"/>
              </a:rPr>
            </a:br>
            <a:r>
              <a:rPr lang="en-GB" sz="3200" b="1" i="0" dirty="0">
                <a:latin typeface="Eras Medium ITC" pitchFamily="34" charset="0"/>
              </a:rPr>
              <a:t>Changes of NFR </a:t>
            </a:r>
            <a:r>
              <a:rPr lang="en-GB" sz="3200" b="1" i="0" dirty="0" smtClean="0">
                <a:latin typeface="Eras Medium ITC" pitchFamily="34" charset="0"/>
              </a:rPr>
              <a:t>categories (2)</a:t>
            </a:r>
            <a:endParaRPr lang="en-GB" b="1" i="0" dirty="0">
              <a:latin typeface="Eras Medium ITC" pitchFamily="34" charset="0"/>
            </a:endParaRPr>
          </a:p>
        </p:txBody>
      </p:sp>
      <p:sp>
        <p:nvSpPr>
          <p:cNvPr id="3" name="Content Placeholder 2"/>
          <p:cNvSpPr>
            <a:spLocks noGrp="1"/>
          </p:cNvSpPr>
          <p:nvPr>
            <p:ph idx="1"/>
          </p:nvPr>
        </p:nvSpPr>
        <p:spPr>
          <a:xfrm>
            <a:off x="457200" y="1484784"/>
            <a:ext cx="8229600" cy="5112568"/>
          </a:xfrm>
        </p:spPr>
        <p:txBody>
          <a:bodyPr>
            <a:normAutofit fontScale="92500" lnSpcReduction="10000"/>
          </a:bodyPr>
          <a:lstStyle/>
          <a:p>
            <a:pPr>
              <a:spcBef>
                <a:spcPts val="0"/>
              </a:spcBef>
            </a:pPr>
            <a:r>
              <a:rPr lang="en-GB" sz="2200" dirty="0" smtClean="0">
                <a:solidFill>
                  <a:schemeClr val="tx1"/>
                </a:solidFill>
              </a:rPr>
              <a:t>Agriculture</a:t>
            </a:r>
          </a:p>
          <a:p>
            <a:pPr lvl="1">
              <a:spcBef>
                <a:spcPts val="0"/>
              </a:spcBef>
            </a:pPr>
            <a:r>
              <a:rPr lang="en-GB" sz="1800" dirty="0" smtClean="0">
                <a:solidFill>
                  <a:schemeClr val="tx1"/>
                </a:solidFill>
              </a:rPr>
              <a:t>New categories</a:t>
            </a:r>
          </a:p>
          <a:p>
            <a:pPr lvl="2">
              <a:spcBef>
                <a:spcPts val="0"/>
              </a:spcBef>
            </a:pPr>
            <a:r>
              <a:rPr lang="en-GB" sz="1800" dirty="0" smtClean="0">
                <a:solidFill>
                  <a:schemeClr val="tx1"/>
                </a:solidFill>
              </a:rPr>
              <a:t>Animal manure applied to soils</a:t>
            </a:r>
          </a:p>
          <a:p>
            <a:pPr lvl="2">
              <a:spcBef>
                <a:spcPts val="0"/>
              </a:spcBef>
            </a:pPr>
            <a:r>
              <a:rPr lang="en-GB" sz="1800" dirty="0" smtClean="0">
                <a:solidFill>
                  <a:schemeClr val="tx1"/>
                </a:solidFill>
              </a:rPr>
              <a:t>Sewage sludge  applied to soils</a:t>
            </a:r>
          </a:p>
          <a:p>
            <a:pPr lvl="2">
              <a:spcBef>
                <a:spcPts val="0"/>
              </a:spcBef>
            </a:pPr>
            <a:r>
              <a:rPr lang="en-GB" sz="1800" dirty="0" smtClean="0">
                <a:solidFill>
                  <a:schemeClr val="tx1"/>
                </a:solidFill>
              </a:rPr>
              <a:t>Other organic fertilisers applied to soils (including compost)</a:t>
            </a:r>
          </a:p>
          <a:p>
            <a:pPr lvl="2">
              <a:spcBef>
                <a:spcPts val="0"/>
              </a:spcBef>
            </a:pPr>
            <a:r>
              <a:rPr lang="en-GB" sz="1800" dirty="0" smtClean="0">
                <a:solidFill>
                  <a:schemeClr val="tx1"/>
                </a:solidFill>
              </a:rPr>
              <a:t>Crop </a:t>
            </a:r>
            <a:r>
              <a:rPr lang="en-GB" sz="1800" dirty="0" smtClean="0">
                <a:solidFill>
                  <a:schemeClr val="tx1"/>
                </a:solidFill>
              </a:rPr>
              <a:t>residues applied to soils</a:t>
            </a:r>
          </a:p>
          <a:p>
            <a:pPr lvl="2">
              <a:spcBef>
                <a:spcPts val="0"/>
              </a:spcBef>
            </a:pPr>
            <a:r>
              <a:rPr lang="en-GB" sz="1800" dirty="0" smtClean="0">
                <a:solidFill>
                  <a:schemeClr val="tx1"/>
                </a:solidFill>
              </a:rPr>
              <a:t>Indirect emissions from managed soils </a:t>
            </a:r>
          </a:p>
          <a:p>
            <a:pPr lvl="2">
              <a:spcBef>
                <a:spcPts val="0"/>
              </a:spcBef>
            </a:pPr>
            <a:r>
              <a:rPr lang="en-GB" sz="1800" dirty="0" smtClean="0">
                <a:solidFill>
                  <a:schemeClr val="tx1"/>
                </a:solidFill>
              </a:rPr>
              <a:t>Cultivated crops</a:t>
            </a:r>
          </a:p>
          <a:p>
            <a:pPr lvl="2">
              <a:spcBef>
                <a:spcPts val="0"/>
              </a:spcBef>
            </a:pPr>
            <a:r>
              <a:rPr lang="en-GB" sz="1800" dirty="0" smtClean="0">
                <a:solidFill>
                  <a:schemeClr val="tx1"/>
                </a:solidFill>
              </a:rPr>
              <a:t>Use of pesticides</a:t>
            </a:r>
          </a:p>
          <a:p>
            <a:pPr>
              <a:spcBef>
                <a:spcPts val="0"/>
              </a:spcBef>
            </a:pPr>
            <a:r>
              <a:rPr lang="en-GB" sz="2200" dirty="0" smtClean="0">
                <a:solidFill>
                  <a:schemeClr val="tx1"/>
                </a:solidFill>
              </a:rPr>
              <a:t>Waste</a:t>
            </a:r>
          </a:p>
          <a:p>
            <a:pPr lvl="1">
              <a:spcBef>
                <a:spcPts val="0"/>
              </a:spcBef>
            </a:pPr>
            <a:r>
              <a:rPr lang="en-GB" sz="1800" dirty="0" smtClean="0">
                <a:solidFill>
                  <a:schemeClr val="tx1"/>
                </a:solidFill>
              </a:rPr>
              <a:t>Change of category</a:t>
            </a:r>
          </a:p>
          <a:p>
            <a:pPr lvl="2">
              <a:spcBef>
                <a:spcPts val="0"/>
              </a:spcBef>
            </a:pPr>
            <a:r>
              <a:rPr lang="en-GB" sz="1800" dirty="0" smtClean="0">
                <a:solidFill>
                  <a:schemeClr val="tx1"/>
                </a:solidFill>
              </a:rPr>
              <a:t>Wastewater </a:t>
            </a:r>
            <a:r>
              <a:rPr lang="en-GB" sz="1800" dirty="0" smtClean="0">
                <a:solidFill>
                  <a:schemeClr val="tx1"/>
                </a:solidFill>
              </a:rPr>
              <a:t>handling  has  been split to Domestic, Industrial and Other </a:t>
            </a:r>
            <a:r>
              <a:rPr lang="en-GB" sz="1800" dirty="0" smtClean="0">
                <a:solidFill>
                  <a:schemeClr val="tx1"/>
                </a:solidFill>
              </a:rPr>
              <a:t>wastewater </a:t>
            </a:r>
            <a:r>
              <a:rPr lang="en-GB" sz="1800" dirty="0" smtClean="0">
                <a:solidFill>
                  <a:schemeClr val="tx1"/>
                </a:solidFill>
              </a:rPr>
              <a:t>handling</a:t>
            </a:r>
          </a:p>
          <a:p>
            <a:pPr lvl="1">
              <a:spcBef>
                <a:spcPts val="0"/>
              </a:spcBef>
            </a:pPr>
            <a:r>
              <a:rPr lang="en-GB" sz="1800" dirty="0" smtClean="0">
                <a:solidFill>
                  <a:schemeClr val="tx1"/>
                </a:solidFill>
              </a:rPr>
              <a:t>New categories</a:t>
            </a:r>
          </a:p>
          <a:p>
            <a:pPr lvl="2">
              <a:spcBef>
                <a:spcPts val="0"/>
              </a:spcBef>
            </a:pPr>
            <a:r>
              <a:rPr lang="en-GB" sz="1800" dirty="0" smtClean="0">
                <a:solidFill>
                  <a:schemeClr val="tx1"/>
                </a:solidFill>
              </a:rPr>
              <a:t>Biological treatment of waste - Composting</a:t>
            </a:r>
          </a:p>
          <a:p>
            <a:pPr lvl="2">
              <a:spcBef>
                <a:spcPts val="0"/>
              </a:spcBef>
            </a:pPr>
            <a:r>
              <a:rPr lang="en-GB" sz="1800" dirty="0" smtClean="0">
                <a:solidFill>
                  <a:schemeClr val="tx1"/>
                </a:solidFill>
              </a:rPr>
              <a:t>Biological treatment of waste - Anaerobic digestion at biogas facilities</a:t>
            </a:r>
          </a:p>
          <a:p>
            <a:pPr lvl="2">
              <a:spcBef>
                <a:spcPts val="0"/>
              </a:spcBef>
            </a:pPr>
            <a:r>
              <a:rPr lang="en-GB" sz="1800" dirty="0" smtClean="0">
                <a:solidFill>
                  <a:schemeClr val="tx1"/>
                </a:solidFill>
              </a:rPr>
              <a:t>Hazardous waste incineration</a:t>
            </a:r>
          </a:p>
          <a:p>
            <a:pPr lvl="2">
              <a:spcBef>
                <a:spcPts val="0"/>
              </a:spcBef>
            </a:pPr>
            <a:r>
              <a:rPr lang="en-GB" sz="1800" dirty="0" smtClean="0">
                <a:solidFill>
                  <a:schemeClr val="tx1"/>
                </a:solidFill>
              </a:rPr>
              <a:t>Sewage sludge incineration</a:t>
            </a:r>
          </a:p>
          <a:p>
            <a:pPr lvl="2">
              <a:spcBef>
                <a:spcPts val="0"/>
              </a:spcBef>
            </a:pPr>
            <a:r>
              <a:rPr lang="en-GB" sz="1800" dirty="0" smtClean="0">
                <a:solidFill>
                  <a:schemeClr val="tx1"/>
                </a:solidFill>
              </a:rPr>
              <a:t>Other waste incineration </a:t>
            </a:r>
            <a:endParaRPr lang="en-GB" sz="1800" dirty="0" smtClean="0">
              <a:solidFill>
                <a:schemeClr val="tx1"/>
              </a:solidFill>
            </a:endParaRPr>
          </a:p>
          <a:p>
            <a:pPr lvl="2">
              <a:spcBef>
                <a:spcPts val="0"/>
              </a:spcBef>
            </a:pPr>
            <a:r>
              <a:rPr lang="en-GB" sz="1800" dirty="0" smtClean="0">
                <a:solidFill>
                  <a:schemeClr val="tx1"/>
                </a:solidFill>
              </a:rPr>
              <a:t>Open </a:t>
            </a:r>
            <a:r>
              <a:rPr lang="en-GB" sz="1800" dirty="0" smtClean="0">
                <a:solidFill>
                  <a:schemeClr val="tx1"/>
                </a:solidFill>
              </a:rPr>
              <a:t>burning of waste</a:t>
            </a:r>
          </a:p>
          <a:p>
            <a:pPr lvl="2">
              <a:spcBef>
                <a:spcPts val="0"/>
              </a:spcBef>
            </a:pPr>
            <a:endParaRPr lang="en-GB" sz="1800" dirty="0" smtClean="0">
              <a:solidFill>
                <a:schemeClr val="tx1"/>
              </a:solidFill>
            </a:endParaRPr>
          </a:p>
          <a:p>
            <a:pPr lvl="2">
              <a:spcBef>
                <a:spcPts val="0"/>
              </a:spcBef>
            </a:pPr>
            <a:endParaRPr lang="en-GB" sz="1800" dirty="0" smtClean="0">
              <a:solidFill>
                <a:schemeClr val="tx1"/>
              </a:solidFill>
            </a:endParaRPr>
          </a:p>
          <a:p>
            <a:pPr lvl="2">
              <a:spcBef>
                <a:spcPts val="0"/>
              </a:spcBef>
            </a:pPr>
            <a:endParaRPr lang="en-GB" sz="1800" dirty="0" smtClean="0">
              <a:solidFill>
                <a:schemeClr val="tx1"/>
              </a:solidFill>
            </a:endParaRPr>
          </a:p>
          <a:p>
            <a:pPr>
              <a:spcBef>
                <a:spcPts val="0"/>
              </a:spcBef>
            </a:pPr>
            <a:endParaRPr lang="en-GB" sz="2200" dirty="0" smtClean="0">
              <a:solidFill>
                <a:schemeClr val="tx1"/>
              </a:solidFill>
            </a:endParaRPr>
          </a:p>
          <a:p>
            <a:pPr lvl="1">
              <a:spcBef>
                <a:spcPts val="0"/>
              </a:spcBef>
            </a:pPr>
            <a:endParaRPr lang="en-GB" sz="1800" dirty="0" smtClean="0">
              <a:solidFill>
                <a:schemeClr val="tx1"/>
              </a:solidFill>
            </a:endParaRPr>
          </a:p>
        </p:txBody>
      </p:sp>
    </p:spTree>
    <p:extLst>
      <p:ext uri="{BB962C8B-B14F-4D97-AF65-F5344CB8AC3E}">
        <p14:creationId xmlns:p14="http://schemas.microsoft.com/office/powerpoint/2010/main" val="2703816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0" dirty="0" smtClean="0">
                <a:latin typeface="Eras Medium ITC" pitchFamily="34" charset="0"/>
              </a:rPr>
              <a:t>Notation keys</a:t>
            </a:r>
            <a:endParaRPr lang="en-GB" b="1" i="0" dirty="0">
              <a:latin typeface="Eras Medium ITC"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4486117"/>
              </p:ext>
            </p:extLst>
          </p:nvPr>
        </p:nvGraphicFramePr>
        <p:xfrm>
          <a:off x="107504" y="1268761"/>
          <a:ext cx="8856984" cy="5184636"/>
        </p:xfrm>
        <a:graphic>
          <a:graphicData uri="http://schemas.openxmlformats.org/drawingml/2006/table">
            <a:tbl>
              <a:tblPr firstRow="1" firstCol="1" bandRow="1">
                <a:tableStyleId>{69012ECD-51FC-41F1-AA8D-1B2483CD663E}</a:tableStyleId>
              </a:tblPr>
              <a:tblGrid>
                <a:gridCol w="2894632"/>
                <a:gridCol w="5962352"/>
              </a:tblGrid>
              <a:tr h="138706">
                <a:tc>
                  <a:txBody>
                    <a:bodyPr/>
                    <a:lstStyle/>
                    <a:p>
                      <a:pPr>
                        <a:lnSpc>
                          <a:spcPct val="115000"/>
                        </a:lnSpc>
                        <a:spcAft>
                          <a:spcPts val="0"/>
                        </a:spcAft>
                      </a:pPr>
                      <a:r>
                        <a:rPr lang="en-GB" sz="2000" dirty="0">
                          <a:effectLst/>
                        </a:rPr>
                        <a:t>UNECE/EMEP explanation</a:t>
                      </a:r>
                      <a:endParaRPr lang="en-GB" sz="20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2000" dirty="0">
                          <a:effectLst/>
                        </a:rPr>
                        <a:t>UNECE/EMEP explanation</a:t>
                      </a:r>
                      <a:endParaRPr lang="en-GB" sz="2000" dirty="0">
                        <a:effectLst/>
                        <a:latin typeface="Calibri"/>
                        <a:ea typeface="Calibri"/>
                        <a:cs typeface="Times New Roman"/>
                      </a:endParaRPr>
                    </a:p>
                  </a:txBody>
                  <a:tcPr marL="68580" marR="68580" marT="0" marB="0"/>
                </a:tc>
              </a:tr>
              <a:tr h="403508">
                <a:tc>
                  <a:txBody>
                    <a:bodyPr/>
                    <a:lstStyle/>
                    <a:p>
                      <a:pPr>
                        <a:spcBef>
                          <a:spcPts val="0"/>
                        </a:spcBef>
                      </a:pPr>
                      <a:r>
                        <a:rPr lang="en-GB" sz="1800" dirty="0" smtClean="0"/>
                        <a:t>NA – Not Applicable</a:t>
                      </a:r>
                      <a:endParaRPr lang="en-GB" sz="1400" dirty="0" smtClean="0">
                        <a:solidFill>
                          <a:schemeClr val="tx1"/>
                        </a:solidFill>
                      </a:endParaRPr>
                    </a:p>
                  </a:txBody>
                  <a:tcPr marL="68580" marR="68580" marT="0" marB="0"/>
                </a:tc>
                <a:tc>
                  <a:txBody>
                    <a:bodyPr/>
                    <a:lstStyle/>
                    <a:p>
                      <a:pPr>
                        <a:lnSpc>
                          <a:spcPct val="115000"/>
                        </a:lnSpc>
                        <a:spcAft>
                          <a:spcPts val="0"/>
                        </a:spcAft>
                      </a:pPr>
                      <a:r>
                        <a:rPr lang="en-GB" sz="1800" u="none" strike="noStrike" kern="1200" baseline="0" dirty="0" smtClean="0"/>
                        <a:t>The source exists but relevant emissions are considered never to occur.</a:t>
                      </a:r>
                      <a:endParaRPr lang="en-GB" sz="1200" dirty="0">
                        <a:effectLst/>
                        <a:latin typeface="Calibri"/>
                        <a:ea typeface="Calibri"/>
                        <a:cs typeface="Times New Roman"/>
                      </a:endParaRPr>
                    </a:p>
                  </a:txBody>
                  <a:tcPr marL="68580" marR="68580" marT="0" marB="0"/>
                </a:tc>
              </a:tr>
              <a:tr h="318510">
                <a:tc>
                  <a:txBody>
                    <a:bodyPr/>
                    <a:lstStyle/>
                    <a:p>
                      <a:pPr>
                        <a:spcBef>
                          <a:spcPts val="0"/>
                        </a:spcBef>
                      </a:pPr>
                      <a:r>
                        <a:rPr lang="en-GB" sz="1800" dirty="0" smtClean="0"/>
                        <a:t>NE – Not Estimated</a:t>
                      </a:r>
                      <a:endParaRPr lang="en-GB" sz="1800" dirty="0" smtClean="0">
                        <a:solidFill>
                          <a:schemeClr val="tx1"/>
                        </a:solidFill>
                      </a:endParaRPr>
                    </a:p>
                  </a:txBody>
                  <a:tcPr marL="68580" marR="68580" marT="0" marB="0"/>
                </a:tc>
                <a:tc>
                  <a:txBody>
                    <a:bodyPr/>
                    <a:lstStyle/>
                    <a:p>
                      <a:pPr>
                        <a:lnSpc>
                          <a:spcPct val="115000"/>
                        </a:lnSpc>
                        <a:spcAft>
                          <a:spcPts val="0"/>
                        </a:spcAft>
                      </a:pPr>
                      <a:r>
                        <a:rPr lang="en-GB" sz="1800" u="none" strike="noStrike" kern="1200" baseline="0" dirty="0" smtClean="0"/>
                        <a:t>Emissions occur, but have not been estimated or reported.</a:t>
                      </a:r>
                      <a:endParaRPr lang="en-GB" sz="1200" dirty="0">
                        <a:effectLst/>
                        <a:latin typeface="Calibri"/>
                        <a:ea typeface="Calibri"/>
                        <a:cs typeface="Times New Roman"/>
                      </a:endParaRPr>
                    </a:p>
                  </a:txBody>
                  <a:tcPr marL="68580" marR="68580" marT="0" marB="0"/>
                </a:tc>
              </a:tr>
              <a:tr h="318510">
                <a:tc>
                  <a:txBody>
                    <a:bodyPr/>
                    <a:lstStyle/>
                    <a:p>
                      <a:pPr>
                        <a:spcBef>
                          <a:spcPts val="0"/>
                        </a:spcBef>
                      </a:pPr>
                      <a:r>
                        <a:rPr lang="en-GB" sz="1800" dirty="0" smtClean="0"/>
                        <a:t>NO – Not occurring</a:t>
                      </a:r>
                      <a:endParaRPr lang="en-GB" sz="1800" dirty="0" smtClean="0">
                        <a:solidFill>
                          <a:schemeClr val="tx1"/>
                        </a:solidFill>
                      </a:endParaRPr>
                    </a:p>
                  </a:txBody>
                  <a:tcPr marL="68580" marR="68580" marT="0" marB="0"/>
                </a:tc>
                <a:tc>
                  <a:txBody>
                    <a:bodyPr/>
                    <a:lstStyle/>
                    <a:p>
                      <a:pPr>
                        <a:lnSpc>
                          <a:spcPct val="115000"/>
                        </a:lnSpc>
                        <a:spcAft>
                          <a:spcPts val="0"/>
                        </a:spcAft>
                      </a:pPr>
                      <a:r>
                        <a:rPr lang="en-GB" sz="1800" u="none" strike="noStrike" kern="1200" baseline="0" smtClean="0"/>
                        <a:t>A </a:t>
                      </a:r>
                      <a:r>
                        <a:rPr lang="en-GB" sz="1800" u="none" strike="noStrike" kern="1200" baseline="0" dirty="0" smtClean="0"/>
                        <a:t>source or process does not exist within a country.</a:t>
                      </a:r>
                      <a:endParaRPr lang="en-GB" sz="1200" dirty="0">
                        <a:effectLst/>
                        <a:latin typeface="Calibri"/>
                        <a:ea typeface="Calibri"/>
                        <a:cs typeface="Times New Roman"/>
                      </a:endParaRPr>
                    </a:p>
                  </a:txBody>
                  <a:tcPr marL="68580" marR="68580" marT="0" marB="0"/>
                </a:tc>
              </a:tr>
              <a:tr h="713303">
                <a:tc>
                  <a:txBody>
                    <a:bodyPr/>
                    <a:lstStyle/>
                    <a:p>
                      <a:pPr>
                        <a:spcBef>
                          <a:spcPts val="0"/>
                        </a:spcBef>
                      </a:pPr>
                      <a:r>
                        <a:rPr lang="en-GB" sz="1800" dirty="0" smtClean="0"/>
                        <a:t>IE – Included Elsewhere</a:t>
                      </a:r>
                      <a:endParaRPr lang="en-GB" sz="1800" dirty="0" smtClean="0">
                        <a:solidFill>
                          <a:schemeClr val="tx1"/>
                        </a:solidFill>
                      </a:endParaRPr>
                    </a:p>
                  </a:txBody>
                  <a:tcPr marL="68580" marR="68580" marT="0" marB="0"/>
                </a:tc>
                <a:tc>
                  <a:txBody>
                    <a:bodyPr/>
                    <a:lstStyle/>
                    <a:p>
                      <a:r>
                        <a:rPr lang="en-GB" sz="1800" u="none" strike="noStrike" kern="1200" baseline="0" dirty="0" smtClean="0"/>
                        <a:t>Emissions for this source are estimated and included in the inventory but not presented separately for this source. The source where these emissions are included should be indicated.</a:t>
                      </a:r>
                      <a:endParaRPr lang="en-GB" sz="1200" dirty="0">
                        <a:effectLst/>
                        <a:latin typeface="Calibri"/>
                        <a:ea typeface="Calibri"/>
                        <a:cs typeface="Times New Roman"/>
                      </a:endParaRPr>
                    </a:p>
                  </a:txBody>
                  <a:tcPr marL="68580" marR="68580" marT="0" marB="0"/>
                </a:tc>
              </a:tr>
              <a:tr h="1426608">
                <a:tc>
                  <a:txBody>
                    <a:bodyPr/>
                    <a:lstStyle/>
                    <a:p>
                      <a:pPr>
                        <a:spcBef>
                          <a:spcPts val="0"/>
                        </a:spcBef>
                      </a:pPr>
                      <a:r>
                        <a:rPr lang="en-GB" sz="1800" dirty="0" smtClean="0"/>
                        <a:t>NR – Not Reported</a:t>
                      </a:r>
                      <a:endParaRPr lang="en-GB" sz="1800" dirty="0" smtClean="0">
                        <a:solidFill>
                          <a:schemeClr val="tx1"/>
                        </a:solidFill>
                      </a:endParaRPr>
                    </a:p>
                  </a:txBody>
                  <a:tcPr marL="68580" marR="68580" marT="0" marB="0"/>
                </a:tc>
                <a:tc>
                  <a:txBody>
                    <a:bodyPr/>
                    <a:lstStyle/>
                    <a:p>
                      <a:r>
                        <a:rPr lang="en-GB" sz="1800" u="none" strike="noStrike" kern="1200" baseline="0" dirty="0" smtClean="0"/>
                        <a:t>According to paragraph 9 in the Emission Reporting Guidelines, emission inventory reporting should cover all years from 1980 onwards if data are available. However, “NR” (not relevant) is introduced to ease the reporting where emissions are not strictly required by the different protocols, e.g. for some Parties emissions of NMVOCs prior to 1988.</a:t>
                      </a:r>
                      <a:endParaRPr lang="en-GB" sz="1200" dirty="0">
                        <a:effectLst/>
                        <a:latin typeface="Calibri"/>
                        <a:ea typeface="Calibri"/>
                        <a:cs typeface="Times New Roman"/>
                      </a:endParaRPr>
                    </a:p>
                  </a:txBody>
                  <a:tcPr marL="68580" marR="68580" marT="0" marB="0"/>
                </a:tc>
              </a:tr>
              <a:tr h="713303">
                <a:tc>
                  <a:txBody>
                    <a:bodyPr/>
                    <a:lstStyle/>
                    <a:p>
                      <a:pPr>
                        <a:spcBef>
                          <a:spcPts val="0"/>
                        </a:spcBef>
                      </a:pPr>
                      <a:r>
                        <a:rPr lang="en-GB" sz="1800" dirty="0" smtClean="0"/>
                        <a:t>C - Confidential</a:t>
                      </a:r>
                      <a:endParaRPr lang="en-GB" sz="1800" dirty="0">
                        <a:solidFill>
                          <a:schemeClr val="tx1"/>
                        </a:solidFill>
                      </a:endParaRPr>
                    </a:p>
                  </a:txBody>
                  <a:tcPr marL="68580" marR="68580" marT="0" marB="0"/>
                </a:tc>
                <a:tc>
                  <a:txBody>
                    <a:bodyPr/>
                    <a:lstStyle/>
                    <a:p>
                      <a:r>
                        <a:rPr lang="en-GB" sz="1800" u="none" strike="noStrike" kern="1200" baseline="0" dirty="0" smtClean="0"/>
                        <a:t>Emissions are aggregated and included elsewhere in the inventory because reporting at a disaggregated level could lead to the disclosure of confidential information.</a:t>
                      </a:r>
                      <a:endParaRPr lang="en-GB" sz="12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850952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11560" y="3789040"/>
            <a:ext cx="7772400" cy="1470025"/>
          </a:xfrm>
        </p:spPr>
        <p:txBody>
          <a:bodyPr>
            <a:normAutofit/>
          </a:bodyPr>
          <a:lstStyle/>
          <a:p>
            <a:r>
              <a:rPr lang="en-US" b="1" dirty="0">
                <a:effectLst>
                  <a:outerShdw blurRad="38100" dist="38100" dir="2700000" algn="tl">
                    <a:srgbClr val="000000">
                      <a:alpha val="43137"/>
                    </a:srgbClr>
                  </a:outerShdw>
                </a:effectLst>
              </a:rPr>
              <a:t>Thank you for your attention</a:t>
            </a:r>
          </a:p>
        </p:txBody>
      </p:sp>
    </p:spTree>
    <p:extLst>
      <p:ext uri="{BB962C8B-B14F-4D97-AF65-F5344CB8AC3E}">
        <p14:creationId xmlns:p14="http://schemas.microsoft.com/office/powerpoint/2010/main" val="3789454977"/>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9634</TotalTime>
  <Words>609</Words>
  <Application>Microsoft Office PowerPoint</Application>
  <PresentationFormat>On-screen Show (4:3)</PresentationFormat>
  <Paragraphs>97</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Air Quality Governance in the ENPI East Countries</vt:lpstr>
      <vt:lpstr>Outline</vt:lpstr>
      <vt:lpstr>Nomenclature for reporting</vt:lpstr>
      <vt:lpstr>Changes from NFR 09 to NFR 13 Changes for all categories</vt:lpstr>
      <vt:lpstr>Changes from NFR 09 to NFR 13 Changes of NFR categories (1)</vt:lpstr>
      <vt:lpstr>Changes from NFR 09 to NFR 13 Changes of NFR categories (2)</vt:lpstr>
      <vt:lpstr>Notation keys</vt:lpstr>
      <vt:lpstr>Thank you for your attention</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de Campos</dc:creator>
  <cp:lastModifiedBy>Plejdrup, Marlene Schmidt</cp:lastModifiedBy>
  <cp:revision>491</cp:revision>
  <cp:lastPrinted>2012-05-10T14:01:43Z</cp:lastPrinted>
  <dcterms:created xsi:type="dcterms:W3CDTF">2011-10-12T15:30:18Z</dcterms:created>
  <dcterms:modified xsi:type="dcterms:W3CDTF">2013-12-10T18:18:15Z</dcterms:modified>
</cp:coreProperties>
</file>