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4255C2-0169-453B-83EE-72EE65CA6700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F2C19-14B9-4548-B633-F9FDB3ED5D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3F2C19-14B9-4548-B633-F9FDB3ED5D8A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42390-5D29-47C1-B242-C3B3D9B96B19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5E26-BF9D-4CF8-9F0F-679EEB568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42390-5D29-47C1-B242-C3B3D9B96B19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5E26-BF9D-4CF8-9F0F-679EEB568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42390-5D29-47C1-B242-C3B3D9B96B19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5E26-BF9D-4CF8-9F0F-679EEB568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42390-5D29-47C1-B242-C3B3D9B96B19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5E26-BF9D-4CF8-9F0F-679EEB568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42390-5D29-47C1-B242-C3B3D9B96B19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5E26-BF9D-4CF8-9F0F-679EEB568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42390-5D29-47C1-B242-C3B3D9B96B19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5E26-BF9D-4CF8-9F0F-679EEB568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42390-5D29-47C1-B242-C3B3D9B96B19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5E26-BF9D-4CF8-9F0F-679EEB568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42390-5D29-47C1-B242-C3B3D9B96B19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5E26-BF9D-4CF8-9F0F-679EEB568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42390-5D29-47C1-B242-C3B3D9B96B19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5E26-BF9D-4CF8-9F0F-679EEB568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42390-5D29-47C1-B242-C3B3D9B96B19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5E26-BF9D-4CF8-9F0F-679EEB568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42390-5D29-47C1-B242-C3B3D9B96B19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5E26-BF9D-4CF8-9F0F-679EEB568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42390-5D29-47C1-B242-C3B3D9B96B19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F5E26-BF9D-4CF8-9F0F-679EEB568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Нынешнее состояние национального кадастра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выбросов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Армении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chemeClr val="tx2">
                    <a:lumMod val="75000"/>
                  </a:schemeClr>
                </a:solidFill>
              </a:rPr>
              <a:t>Статус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tx2">
                    <a:lumMod val="75000"/>
                  </a:schemeClr>
                </a:solidFill>
              </a:rPr>
              <a:t>отчетности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 в </a:t>
            </a:r>
            <a:r>
              <a:rPr lang="en-US" sz="3600" b="1" dirty="0" err="1" smtClean="0">
                <a:solidFill>
                  <a:schemeClr val="tx2">
                    <a:lumMod val="75000"/>
                  </a:schemeClr>
                </a:solidFill>
              </a:rPr>
              <a:t>Армении</a:t>
            </a:r>
            <a:endParaRPr lang="en-US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006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Когда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Секретариату Конвенции были представлены отчеты в последний раз?</a:t>
            </a:r>
            <a:endParaRPr lang="ru-RU" sz="2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В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последний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раз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в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секретариат Конвенции   отчет  по выбросам вредных веществ  в атмосферу  был представлен в марте 2013 года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None/>
            </a:pP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Подготавливаются ли отчеты ежегодно?</a:t>
            </a:r>
          </a:p>
          <a:p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Отчеты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подготавливаются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ежегодно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828800"/>
          </a:xfrm>
        </p:spPr>
        <p:txBody>
          <a:bodyPr>
            <a:normAutofit fontScale="90000"/>
          </a:bodyPr>
          <a:lstStyle/>
          <a:p>
            <a:pPr algn="l"/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Расчеты выбросов от каких секторов проводятся? От каких секторов в данный момент информации нет?</a:t>
            </a:r>
            <a:r>
              <a:rPr lang="en-US" sz="31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US" sz="31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100" b="1" dirty="0" smtClean="0">
                <a:solidFill>
                  <a:schemeClr val="tx2">
                    <a:lumMod val="75000"/>
                  </a:schemeClr>
                </a:solidFill>
              </a:rPr>
              <a:t>Из-за </a:t>
            </a:r>
            <a:r>
              <a:rPr lang="ru-RU" sz="3100" b="1" dirty="0">
                <a:solidFill>
                  <a:schemeClr val="tx2">
                    <a:lumMod val="75000"/>
                  </a:schemeClr>
                </a:solidFill>
              </a:rPr>
              <a:t>отсутствия исходных данных необходимых для расчета выбросов не рассчитываются или рассчитываются частично  выбросы</a:t>
            </a:r>
            <a:r>
              <a:rPr lang="ru-RU" sz="3100" b="1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434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От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отдельных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категорий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автотранспорта,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spcBef>
                <a:spcPts val="1200"/>
              </a:spcBef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От 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обезжир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и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вания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и сухой  химической чистки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</a:p>
          <a:p>
            <a:pPr>
              <a:spcBef>
                <a:spcPts val="1200"/>
              </a:spcBef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От нанесения  красок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</a:p>
          <a:p>
            <a:pPr>
              <a:spcBef>
                <a:spcPts val="1200"/>
              </a:spcBef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От сжигания сельскохозяйственных отходов на полях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рассчитываются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на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основании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косвенных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данных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</a:p>
          <a:p>
            <a:pPr>
              <a:spcBef>
                <a:spcPts val="1200"/>
              </a:spcBef>
            </a:pP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Выбросы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не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прогнозируются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из-за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отсутствия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исходных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данных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358139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</a:p>
          <a:p>
            <a:pPr marL="342900" lvl="1" indent="9525">
              <a:buNone/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Выбросы каких веществ рассчитываются в данный момент? Расчетов по каким веществам в данный момент нет? </a:t>
            </a:r>
          </a:p>
          <a:p>
            <a:pPr>
              <a:buNone/>
            </a:pP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indent="55563">
              <a:buNone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В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настоящее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время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выбросы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по стойким органическим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загрязнителям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в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Армении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н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е рассчитываются.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229600" cy="5715000"/>
          </a:xfrm>
        </p:spPr>
        <p:txBody>
          <a:bodyPr>
            <a:normAutofit fontScale="92500" lnSpcReduction="20000"/>
          </a:bodyPr>
          <a:lstStyle/>
          <a:p>
            <a:pPr lvl="0" indent="4763">
              <a:buNone/>
            </a:pP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Какие методики расчетов выбросов используются в Вашей стране? </a:t>
            </a:r>
          </a:p>
          <a:p>
            <a:pPr indent="4763">
              <a:buNone/>
            </a:pPr>
            <a:r>
              <a:rPr lang="en-US" sz="33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en-US" sz="33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Армении</a:t>
            </a:r>
            <a:r>
              <a:rPr lang="en-US" sz="33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</a:t>
            </a:r>
            <a:r>
              <a:rPr lang="ru-RU" sz="33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спользуется</a:t>
            </a:r>
            <a:r>
              <a:rPr lang="ru-RU" sz="33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3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как  руководство ЕМЕП/ЕАОС, </a:t>
            </a:r>
            <a:r>
              <a:rPr lang="en-US" sz="33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так</a:t>
            </a:r>
            <a:r>
              <a:rPr lang="en-US" sz="33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sz="33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старые </a:t>
            </a:r>
            <a:r>
              <a:rPr lang="ru-RU" sz="33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советские методики.  </a:t>
            </a:r>
            <a:endParaRPr lang="en-US" sz="33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indent="4763">
              <a:buNone/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Есть ли у Вашей страны опыт использования Справочного руководства ЕМЕП/ЕАОС  для расчетов выбросов? Если есть, то, пожалуйста, укажите,  для каких секторов и загрязнителей эти методики были использованы? </a:t>
            </a:r>
          </a:p>
          <a:p>
            <a:pPr indent="4763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Справочно</a:t>
            </a:r>
            <a:r>
              <a:rPr lang="en-US" sz="33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33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руководств</a:t>
            </a:r>
            <a:r>
              <a:rPr lang="en-US" sz="33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 </a:t>
            </a:r>
            <a:r>
              <a:rPr lang="ru-RU" sz="33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ЕМЕП/ЕАОС  для расчетов выбросов</a:t>
            </a:r>
            <a:r>
              <a:rPr lang="en-US" sz="33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en-US" sz="33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Армении</a:t>
            </a:r>
            <a:r>
              <a:rPr lang="en-US" sz="33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используется</a:t>
            </a:r>
            <a:r>
              <a:rPr lang="en-US" sz="33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для</a:t>
            </a:r>
            <a:r>
              <a:rPr lang="ru-RU" sz="33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расчет</a:t>
            </a:r>
            <a:r>
              <a:rPr lang="en-US" sz="33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ов</a:t>
            </a:r>
            <a:r>
              <a:rPr lang="ru-RU" sz="33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выбросов выбросов аммиака  в секторе “Уборка, хранение и использование навоза”</a:t>
            </a:r>
            <a:endParaRPr lang="en-US" sz="33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4763">
              <a:buNone/>
            </a:pP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229600" cy="4525963"/>
          </a:xfrm>
        </p:spPr>
        <p:txBody>
          <a:bodyPr/>
          <a:lstStyle/>
          <a:p>
            <a:pPr lvl="0">
              <a:buNone/>
            </a:pPr>
            <a:r>
              <a:rPr lang="en-US" dirty="0" smtClean="0"/>
              <a:t>	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можно оценить Ваш практический опыт использования Справочного руководства ЕМЕП/ЕАОС?</a:t>
            </a:r>
            <a:endParaRPr lang="en-US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9525">
              <a:buNone/>
            </a:pPr>
            <a:endParaRPr lang="en-US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9525">
              <a:buNone/>
            </a:pP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Использование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с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правочно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го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руководств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ЕМЕП/ЕАОС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удобно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полезно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наличии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исходных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данных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Пожалуйста, опишите главные факторы, препятствующие разработке более точных и дательных отчетов и кадастров в Вашей стране, 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21600000">
            <a:off x="4572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Главными факторами,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препятствующи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ми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разработке более точных и детальных отчетов и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кадастров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в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ряде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случаев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являются:</a:t>
            </a: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pPr lvl="0"/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проблемы связанные с отсутствием или недостаточным качеством исходных данных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о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деятельности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,</a:t>
            </a:r>
          </a:p>
          <a:p>
            <a:pPr lvl="0"/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проблемы связанные с отсутствием  или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соответствием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коэффициентов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эмиссий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трудности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перехода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на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методологию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ЕМЕП/ЕАОС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pPr algn="l"/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Усматриваете ли Вы какие либо препятствия для использования методик, представленных в Справочном руководстве ЕМЕП/ЕАОС?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sz="3900" b="1" dirty="0" smtClean="0">
                <a:solidFill>
                  <a:schemeClr val="tx2">
                    <a:lumMod val="75000"/>
                  </a:schemeClr>
                </a:solidFill>
              </a:rPr>
              <a:t>Н</a:t>
            </a:r>
            <a:r>
              <a:rPr lang="ru-RU" sz="3900" b="1" dirty="0" smtClean="0">
                <a:solidFill>
                  <a:schemeClr val="tx2">
                    <a:lumMod val="75000"/>
                  </a:schemeClr>
                </a:solidFill>
              </a:rPr>
              <a:t>е </a:t>
            </a:r>
            <a:r>
              <a:rPr lang="ru-RU" sz="3900" b="1" dirty="0">
                <a:solidFill>
                  <a:schemeClr val="tx2">
                    <a:lumMod val="75000"/>
                  </a:schemeClr>
                </a:solidFill>
              </a:rPr>
              <a:t>все </a:t>
            </a:r>
            <a:r>
              <a:rPr lang="en-US" sz="3900" b="1" dirty="0" err="1" smtClean="0">
                <a:solidFill>
                  <a:schemeClr val="tx2">
                    <a:lumMod val="75000"/>
                  </a:schemeClr>
                </a:solidFill>
              </a:rPr>
              <a:t>коэф</a:t>
            </a:r>
            <a:r>
              <a:rPr lang="ru-RU" sz="3900" b="1" dirty="0" smtClean="0">
                <a:solidFill>
                  <a:schemeClr val="tx2">
                    <a:lumMod val="75000"/>
                  </a:schemeClr>
                </a:solidFill>
              </a:rPr>
              <a:t>ф</a:t>
            </a:r>
            <a:r>
              <a:rPr lang="en-US" sz="3900" b="1" dirty="0" err="1" smtClean="0">
                <a:solidFill>
                  <a:schemeClr val="tx2">
                    <a:lumMod val="75000"/>
                  </a:schemeClr>
                </a:solidFill>
              </a:rPr>
              <a:t>ициенты</a:t>
            </a:r>
            <a:r>
              <a:rPr lang="ru-RU" sz="39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900" b="1" dirty="0">
                <a:solidFill>
                  <a:schemeClr val="tx2">
                    <a:lumMod val="75000"/>
                  </a:schemeClr>
                </a:solidFill>
              </a:rPr>
              <a:t>эмиссий, </a:t>
            </a:r>
            <a:r>
              <a:rPr lang="ru-RU" sz="3900" b="1" dirty="0" err="1">
                <a:solidFill>
                  <a:schemeClr val="tx2">
                    <a:lumMod val="75000"/>
                  </a:schemeClr>
                </a:solidFill>
              </a:rPr>
              <a:t>приведенные</a:t>
            </a:r>
            <a:r>
              <a:rPr lang="ru-RU" sz="3900" b="1" dirty="0">
                <a:solidFill>
                  <a:schemeClr val="tx2">
                    <a:lumMod val="75000"/>
                  </a:schemeClr>
                </a:solidFill>
              </a:rPr>
              <a:t> в данном руководстве можно использовать для </a:t>
            </a:r>
            <a:r>
              <a:rPr lang="ru-RU" sz="3900" b="1" dirty="0" err="1">
                <a:solidFill>
                  <a:schemeClr val="tx2">
                    <a:lumMod val="75000"/>
                  </a:schemeClr>
                </a:solidFill>
              </a:rPr>
              <a:t>расчетов</a:t>
            </a:r>
            <a:r>
              <a:rPr lang="ru-RU" sz="3900" b="1" dirty="0">
                <a:solidFill>
                  <a:schemeClr val="tx2">
                    <a:lumMod val="75000"/>
                  </a:schemeClr>
                </a:solidFill>
              </a:rPr>
              <a:t> выбросов от производств в нашей стране, </a:t>
            </a:r>
            <a:r>
              <a:rPr lang="en-US" sz="3900" b="1" dirty="0" err="1" smtClean="0">
                <a:solidFill>
                  <a:schemeClr val="tx2">
                    <a:lumMod val="75000"/>
                  </a:schemeClr>
                </a:solidFill>
              </a:rPr>
              <a:t>т.к</a:t>
            </a:r>
            <a:r>
              <a:rPr lang="en-US" sz="3900" b="1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en-US" sz="3900" b="1" dirty="0" err="1" smtClean="0">
                <a:solidFill>
                  <a:schemeClr val="tx2">
                    <a:lumMod val="75000"/>
                  </a:schemeClr>
                </a:solidFill>
              </a:rPr>
              <a:t>используемые</a:t>
            </a:r>
            <a:r>
              <a:rPr lang="ru-RU" sz="39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900" b="1" dirty="0">
                <a:solidFill>
                  <a:schemeClr val="tx2">
                    <a:lumMod val="75000"/>
                  </a:schemeClr>
                </a:solidFill>
              </a:rPr>
              <a:t>технологии старые и к ним не подходят те    коэффициенты удельных выбросов вредных  </a:t>
            </a:r>
            <a:r>
              <a:rPr lang="ru-RU" sz="3900" b="1" dirty="0" smtClean="0">
                <a:solidFill>
                  <a:schemeClr val="tx2">
                    <a:lumMod val="75000"/>
                  </a:schemeClr>
                </a:solidFill>
              </a:rPr>
              <a:t>веществ</a:t>
            </a:r>
            <a:r>
              <a:rPr lang="en-US" sz="3900" b="1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  <a:r>
              <a:rPr lang="ru-RU" sz="39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900" b="1" dirty="0">
                <a:solidFill>
                  <a:schemeClr val="tx2">
                    <a:lumMod val="75000"/>
                  </a:schemeClr>
                </a:solidFill>
              </a:rPr>
              <a:t>которые  </a:t>
            </a:r>
            <a:r>
              <a:rPr lang="ru-RU" sz="3900" b="1" dirty="0" err="1">
                <a:solidFill>
                  <a:schemeClr val="tx2">
                    <a:lumMod val="75000"/>
                  </a:schemeClr>
                </a:solidFill>
              </a:rPr>
              <a:t>приведенны</a:t>
            </a:r>
            <a:r>
              <a:rPr lang="ru-RU" sz="3900" b="1" dirty="0">
                <a:solidFill>
                  <a:schemeClr val="tx2">
                    <a:lumMod val="75000"/>
                  </a:schemeClr>
                </a:solidFill>
              </a:rPr>
              <a:t> в руководстве ЕМЕП/ЕАОС.  </a:t>
            </a:r>
            <a:endParaRPr lang="en-US" sz="39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3900" b="1" dirty="0">
                <a:solidFill>
                  <a:schemeClr val="tx2">
                    <a:lumMod val="75000"/>
                  </a:schemeClr>
                </a:solidFill>
              </a:rPr>
              <a:t>Отсутствуют также коэффициенты выбросов для транспортных средств, работающих на сжатом природном газе, в то время как это топливо является основным для автомобильного транспорта.</a:t>
            </a:r>
            <a:endParaRPr lang="en-US" sz="39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3900" b="1" dirty="0">
                <a:solidFill>
                  <a:schemeClr val="tx2">
                    <a:lumMod val="75000"/>
                  </a:schemeClr>
                </a:solidFill>
              </a:rPr>
              <a:t>К препятствиям относится также  недостаток исходных данных</a:t>
            </a:r>
            <a:r>
              <a:rPr lang="ru-RU" sz="39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276</Words>
  <Application>Microsoft Office PowerPoint</Application>
  <PresentationFormat>On-screen Show (4:3)</PresentationFormat>
  <Paragraphs>34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Нынешнее состояние национального кадастра выбросов в Армении </vt:lpstr>
      <vt:lpstr>Статус отчетности в Армении</vt:lpstr>
      <vt:lpstr>Расчеты выбросов от каких секторов проводятся? От каких секторов в данный момент информации нет? Из-за отсутствия исходных данных необходимых для расчета выбросов не рассчитываются или рассчитываются частично  выбросы:</vt:lpstr>
      <vt:lpstr>Slide 4</vt:lpstr>
      <vt:lpstr>Slide 5</vt:lpstr>
      <vt:lpstr>Slide 6</vt:lpstr>
      <vt:lpstr>Пожалуйста, опишите главные факторы, препятствующие разработке более точных и дательных отчетов и кадастров в Вашей стране, </vt:lpstr>
      <vt:lpstr>Усматриваете ли Вы какие либо препятствия для использования методик, представленных в Справочном руководстве ЕМЕП/ЕАОС?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Нынешнее состояние национального кадастра выбросов в Армении</dc:title>
  <dc:creator>Petros2</dc:creator>
  <cp:lastModifiedBy>Petros</cp:lastModifiedBy>
  <cp:revision>10</cp:revision>
  <dcterms:created xsi:type="dcterms:W3CDTF">2013-12-06T06:14:11Z</dcterms:created>
  <dcterms:modified xsi:type="dcterms:W3CDTF">2013-12-10T12:14:03Z</dcterms:modified>
</cp:coreProperties>
</file>