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15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6" autoAdjust="0"/>
    <p:restoredTop sz="85029" autoAdjust="0"/>
  </p:normalViewPr>
  <p:slideViewPr>
    <p:cSldViewPr>
      <p:cViewPr varScale="1">
        <p:scale>
          <a:sx n="70" d="100"/>
          <a:sy n="70" d="100"/>
        </p:scale>
        <p:origin x="-137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11/12/2013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Systems for calculating emissions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sz="2800" dirty="0" smtClean="0"/>
              <a:t>11</a:t>
            </a:r>
            <a:r>
              <a:rPr lang="uk-UA" sz="2800" dirty="0" smtClean="0"/>
              <a:t>-</a:t>
            </a:r>
            <a:r>
              <a:rPr lang="da-DK" sz="2800" dirty="0" smtClean="0"/>
              <a:t>12</a:t>
            </a:r>
            <a:r>
              <a:rPr lang="uk-UA" sz="2800" dirty="0" smtClean="0"/>
              <a:t> </a:t>
            </a:r>
            <a:r>
              <a:rPr lang="da-DK" sz="2800" dirty="0" smtClean="0"/>
              <a:t>December</a:t>
            </a:r>
            <a:r>
              <a:rPr lang="en-GB" sz="2800" dirty="0" smtClean="0"/>
              <a:t>,</a:t>
            </a:r>
            <a:r>
              <a:rPr lang="uk-UA" sz="2800" dirty="0" smtClean="0"/>
              <a:t> </a:t>
            </a:r>
            <a:r>
              <a:rPr lang="uk-UA" sz="2800" dirty="0"/>
              <a:t>2013</a:t>
            </a:r>
            <a:r>
              <a:rPr lang="en-GB" sz="2800" dirty="0" smtClean="0"/>
              <a:t>, Tbilisi, Georgia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Questions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How many are familiar with the </a:t>
            </a:r>
            <a:r>
              <a:rPr lang="en-GB" sz="2900" dirty="0" err="1" smtClean="0">
                <a:solidFill>
                  <a:schemeClr val="tx1"/>
                </a:solidFill>
              </a:rPr>
              <a:t>CollectER</a:t>
            </a:r>
            <a:r>
              <a:rPr lang="en-GB" sz="2900" dirty="0" smtClean="0">
                <a:solidFill>
                  <a:schemeClr val="tx1"/>
                </a:solidFill>
              </a:rPr>
              <a:t> system?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How many are familiar with the </a:t>
            </a:r>
            <a:r>
              <a:rPr lang="en-GB" sz="2900" smtClean="0">
                <a:solidFill>
                  <a:schemeClr val="tx1"/>
                </a:solidFill>
              </a:rPr>
              <a:t>IPCC software?</a:t>
            </a:r>
            <a:endParaRPr lang="en-GB" sz="29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Who currently uses spreadsheet model(s)?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Who </a:t>
            </a:r>
            <a:r>
              <a:rPr lang="en-GB" sz="2900" dirty="0">
                <a:solidFill>
                  <a:schemeClr val="tx1"/>
                </a:solidFill>
              </a:rPr>
              <a:t>currently uses </a:t>
            </a:r>
            <a:r>
              <a:rPr lang="en-GB" sz="2900" dirty="0" smtClean="0">
                <a:solidFill>
                  <a:schemeClr val="tx1"/>
                </a:solidFill>
              </a:rPr>
              <a:t>database </a:t>
            </a:r>
            <a:r>
              <a:rPr lang="en-GB" sz="2900" dirty="0">
                <a:solidFill>
                  <a:schemeClr val="tx1"/>
                </a:solidFill>
              </a:rPr>
              <a:t>model(s</a:t>
            </a:r>
            <a:r>
              <a:rPr lang="en-GB" sz="2900" dirty="0" smtClean="0">
                <a:solidFill>
                  <a:schemeClr val="tx1"/>
                </a:solidFill>
              </a:rPr>
              <a:t>)?</a:t>
            </a:r>
            <a:endParaRPr lang="en-GB" sz="29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What are the challenges in terms of the data tools for estimating and reporting emissions?</a:t>
            </a:r>
            <a:endParaRPr lang="en-GB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68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Outline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Internationally available tools</a:t>
            </a:r>
          </a:p>
          <a:p>
            <a:pPr lvl="1">
              <a:spcBef>
                <a:spcPts val="600"/>
              </a:spcBef>
            </a:pPr>
            <a:r>
              <a:rPr lang="en-GB" sz="2000" dirty="0" err="1" smtClean="0">
                <a:solidFill>
                  <a:schemeClr val="tx1"/>
                </a:solidFill>
              </a:rPr>
              <a:t>CollectER</a:t>
            </a:r>
            <a:r>
              <a:rPr lang="en-GB" sz="2000" dirty="0" smtClean="0">
                <a:solidFill>
                  <a:schemeClr val="tx1"/>
                </a:solidFill>
              </a:rPr>
              <a:t> III</a:t>
            </a:r>
          </a:p>
          <a:p>
            <a:pPr lvl="1">
              <a:spcBef>
                <a:spcPts val="600"/>
              </a:spcBef>
            </a:pPr>
            <a:r>
              <a:rPr lang="en-GB" sz="2000" dirty="0">
                <a:solidFill>
                  <a:schemeClr val="tx1"/>
                </a:solidFill>
              </a:rPr>
              <a:t>IPCC Inventory </a:t>
            </a:r>
            <a:r>
              <a:rPr lang="en-GB" sz="2000" dirty="0" smtClean="0">
                <a:solidFill>
                  <a:schemeClr val="tx1"/>
                </a:solidFill>
              </a:rPr>
              <a:t>Software</a:t>
            </a:r>
          </a:p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Simple vs. complex systems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Spreadsheet models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Database models</a:t>
            </a:r>
          </a:p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Where and how to start…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Internationally available tools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There are currently two main applications available: IPCC inventory software and </a:t>
            </a:r>
            <a:r>
              <a:rPr lang="en-GB" sz="2200" dirty="0" err="1" smtClean="0">
                <a:solidFill>
                  <a:schemeClr val="tx1"/>
                </a:solidFill>
              </a:rPr>
              <a:t>CollectER</a:t>
            </a:r>
            <a:endParaRPr lang="en-GB" sz="22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The IPCC software is designed for greenhouse gas emissions and incorporate emission factors (EFs) from the 2006 IPCC Guidelines</a:t>
            </a:r>
          </a:p>
          <a:p>
            <a:pPr>
              <a:spcBef>
                <a:spcPts val="6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The </a:t>
            </a:r>
            <a:r>
              <a:rPr lang="en-GB" sz="2200" dirty="0" err="1" smtClean="0">
                <a:solidFill>
                  <a:schemeClr val="tx1"/>
                </a:solidFill>
              </a:rPr>
              <a:t>CollectER</a:t>
            </a:r>
            <a:r>
              <a:rPr lang="en-GB" sz="2200" dirty="0" smtClean="0">
                <a:solidFill>
                  <a:schemeClr val="tx1"/>
                </a:solidFill>
              </a:rPr>
              <a:t> software is designed for air pollution emission inventories but does not incorporate EFs</a:t>
            </a:r>
          </a:p>
          <a:p>
            <a:pPr>
              <a:spcBef>
                <a:spcPts val="600"/>
              </a:spcBef>
            </a:pPr>
            <a:r>
              <a:rPr lang="en-US" sz="2200" dirty="0">
                <a:solidFill>
                  <a:schemeClr val="tx1"/>
                </a:solidFill>
              </a:rPr>
              <a:t>The </a:t>
            </a:r>
            <a:r>
              <a:rPr lang="en-US" sz="2200" dirty="0" err="1">
                <a:solidFill>
                  <a:schemeClr val="tx1"/>
                </a:solidFill>
              </a:rPr>
              <a:t>CollectER</a:t>
            </a:r>
            <a:r>
              <a:rPr lang="en-US" sz="2200" dirty="0">
                <a:solidFill>
                  <a:schemeClr val="tx1"/>
                </a:solidFill>
              </a:rPr>
              <a:t> tool is designed to help national experts on air emissions to collect </a:t>
            </a:r>
            <a:r>
              <a:rPr lang="en-US" sz="2200" dirty="0" smtClean="0">
                <a:solidFill>
                  <a:schemeClr val="tx1"/>
                </a:solidFill>
              </a:rPr>
              <a:t>the relevant </a:t>
            </a:r>
            <a:r>
              <a:rPr lang="en-US" sz="2200" dirty="0">
                <a:solidFill>
                  <a:schemeClr val="tx1"/>
                </a:solidFill>
              </a:rPr>
              <a:t>air emission data for delivery to the European Commission and to </a:t>
            </a:r>
            <a:r>
              <a:rPr lang="en-US" sz="2200" dirty="0" smtClean="0">
                <a:solidFill>
                  <a:schemeClr val="tx1"/>
                </a:solidFill>
              </a:rPr>
              <a:t>international conventions</a:t>
            </a:r>
          </a:p>
          <a:p>
            <a:pPr>
              <a:spcBef>
                <a:spcPts val="600"/>
              </a:spcBef>
            </a:pPr>
            <a:r>
              <a:rPr lang="en-US" sz="2200" dirty="0" smtClean="0">
                <a:solidFill>
                  <a:schemeClr val="tx1"/>
                </a:solidFill>
              </a:rPr>
              <a:t>The </a:t>
            </a:r>
            <a:r>
              <a:rPr lang="en-US" sz="2200" dirty="0">
                <a:solidFill>
                  <a:schemeClr val="tx1"/>
                </a:solidFill>
              </a:rPr>
              <a:t>tool has been developed over the last 20 years, originally as a </a:t>
            </a:r>
            <a:r>
              <a:rPr lang="en-US" sz="2200" dirty="0" smtClean="0">
                <a:solidFill>
                  <a:schemeClr val="tx1"/>
                </a:solidFill>
              </a:rPr>
              <a:t>dBase oriented </a:t>
            </a:r>
            <a:r>
              <a:rPr lang="en-US" sz="2200" dirty="0">
                <a:solidFill>
                  <a:schemeClr val="tx1"/>
                </a:solidFill>
              </a:rPr>
              <a:t>system CORINAIR94, and later as an integrated set of MS Windows tools. </a:t>
            </a:r>
            <a:r>
              <a:rPr lang="en-US" sz="2200" dirty="0" smtClean="0">
                <a:solidFill>
                  <a:schemeClr val="tx1"/>
                </a:solidFill>
              </a:rPr>
              <a:t>All tools </a:t>
            </a:r>
            <a:r>
              <a:rPr lang="en-US" sz="2200" dirty="0">
                <a:solidFill>
                  <a:schemeClr val="tx1"/>
                </a:solidFill>
              </a:rPr>
              <a:t>are available free of charge from the ETC-ACC web site </a:t>
            </a:r>
            <a:r>
              <a:rPr lang="en-US" sz="2200" dirty="0" smtClean="0">
                <a:solidFill>
                  <a:schemeClr val="tx1"/>
                </a:solidFill>
              </a:rPr>
              <a:t>at: </a:t>
            </a:r>
            <a:r>
              <a:rPr lang="en-US" sz="2200" dirty="0" smtClean="0">
                <a:solidFill>
                  <a:srgbClr val="FF0000"/>
                </a:solidFill>
              </a:rPr>
              <a:t>http</a:t>
            </a:r>
            <a:r>
              <a:rPr lang="en-US" sz="2200" dirty="0">
                <a:solidFill>
                  <a:srgbClr val="FF0000"/>
                </a:solidFill>
              </a:rPr>
              <a:t>://</a:t>
            </a:r>
            <a:r>
              <a:rPr lang="en-US" sz="2200" dirty="0" smtClean="0">
                <a:solidFill>
                  <a:srgbClr val="FF0000"/>
                </a:solidFill>
              </a:rPr>
              <a:t>etcacc.eionet.eu.int/tools</a:t>
            </a:r>
            <a:endParaRPr lang="en-GB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2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err="1">
                <a:latin typeface="Eras Medium ITC" pitchFamily="34" charset="0"/>
              </a:rPr>
              <a:t>CollectER</a:t>
            </a:r>
            <a:r>
              <a:rPr lang="en-GB" b="1" i="0" dirty="0">
                <a:latin typeface="Eras Medium ITC" pitchFamily="34" charset="0"/>
              </a:rPr>
              <a:t>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err="1">
                <a:solidFill>
                  <a:schemeClr val="tx1"/>
                </a:solidFill>
              </a:rPr>
              <a:t>CollectER</a:t>
            </a:r>
            <a:r>
              <a:rPr lang="en-US" dirty="0">
                <a:solidFill>
                  <a:schemeClr val="tx1"/>
                </a:solidFill>
              </a:rPr>
              <a:t> / </a:t>
            </a:r>
            <a:r>
              <a:rPr lang="en-US" dirty="0" err="1">
                <a:solidFill>
                  <a:schemeClr val="tx1"/>
                </a:solidFill>
              </a:rPr>
              <a:t>ReportER</a:t>
            </a:r>
            <a:r>
              <a:rPr lang="en-US" dirty="0">
                <a:solidFill>
                  <a:schemeClr val="tx1"/>
                </a:solidFill>
              </a:rPr>
              <a:t> emission inventory software tools are developed by </a:t>
            </a:r>
            <a:r>
              <a:rPr lang="en-US" dirty="0" smtClean="0">
                <a:solidFill>
                  <a:schemeClr val="tx1"/>
                </a:solidFill>
              </a:rPr>
              <a:t>European Environment </a:t>
            </a:r>
            <a:r>
              <a:rPr lang="en-US" dirty="0">
                <a:solidFill>
                  <a:schemeClr val="tx1"/>
                </a:solidFill>
              </a:rPr>
              <a:t>Agency (EEA) and its European Topic Centre </a:t>
            </a:r>
            <a:r>
              <a:rPr lang="en-US" dirty="0" smtClean="0">
                <a:solidFill>
                  <a:schemeClr val="tx1"/>
                </a:solidFill>
              </a:rPr>
              <a:t>on </a:t>
            </a:r>
            <a:r>
              <a:rPr lang="en-US" dirty="0">
                <a:solidFill>
                  <a:schemeClr val="tx1"/>
                </a:solidFill>
              </a:rPr>
              <a:t>Air and Climate </a:t>
            </a:r>
            <a:r>
              <a:rPr lang="en-US" dirty="0" smtClean="0">
                <a:solidFill>
                  <a:schemeClr val="tx1"/>
                </a:solidFill>
              </a:rPr>
              <a:t>Change (</a:t>
            </a:r>
            <a:r>
              <a:rPr lang="en-US" dirty="0">
                <a:solidFill>
                  <a:schemeClr val="tx1"/>
                </a:solidFill>
              </a:rPr>
              <a:t>ETC-ACC) since the year </a:t>
            </a:r>
            <a:r>
              <a:rPr lang="en-US" dirty="0" smtClean="0">
                <a:solidFill>
                  <a:schemeClr val="tx1"/>
                </a:solidFill>
              </a:rPr>
              <a:t>1998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The reporting requirements for two conventions NFR of UNECE/CLRTAP and </a:t>
            </a:r>
            <a:r>
              <a:rPr lang="en-US" dirty="0" smtClean="0">
                <a:solidFill>
                  <a:schemeClr val="tx1"/>
                </a:solidFill>
              </a:rPr>
              <a:t>UNFCCC CRF </a:t>
            </a:r>
            <a:r>
              <a:rPr lang="en-US" dirty="0">
                <a:solidFill>
                  <a:schemeClr val="tx1"/>
                </a:solidFill>
              </a:rPr>
              <a:t>are supported by the reporting part of the software </a:t>
            </a:r>
            <a:r>
              <a:rPr lang="en-US" dirty="0" smtClean="0">
                <a:solidFill>
                  <a:schemeClr val="tx1"/>
                </a:solidFill>
              </a:rPr>
              <a:t>tools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</a:rPr>
              <a:t>Software and instructions are available </a:t>
            </a:r>
            <a:r>
              <a:rPr lang="en-US" dirty="0">
                <a:solidFill>
                  <a:schemeClr val="tx1"/>
                </a:solidFill>
              </a:rPr>
              <a:t>through the </a:t>
            </a:r>
            <a:r>
              <a:rPr lang="en-US" dirty="0" err="1" smtClean="0">
                <a:solidFill>
                  <a:schemeClr val="tx1"/>
                </a:solidFill>
              </a:rPr>
              <a:t>Eionet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website: </a:t>
            </a:r>
            <a:r>
              <a:rPr lang="en-US" dirty="0">
                <a:solidFill>
                  <a:srgbClr val="FF0000"/>
                </a:solidFill>
              </a:rPr>
              <a:t>http://</a:t>
            </a:r>
            <a:r>
              <a:rPr lang="en-US" dirty="0" smtClean="0">
                <a:solidFill>
                  <a:srgbClr val="FF0000"/>
                </a:solidFill>
              </a:rPr>
              <a:t>acm.eionet.europa.eu/country_tools/ae/CollectER_III.html</a:t>
            </a:r>
          </a:p>
          <a:p>
            <a:pPr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>
                <a:latin typeface="Eras Medium ITC" pitchFamily="34" charset="0"/>
              </a:rPr>
              <a:t>IPCC Inventory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</a:rPr>
              <a:t>The purpose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software is to implement </a:t>
            </a:r>
            <a:r>
              <a:rPr lang="en-US" dirty="0" smtClean="0">
                <a:solidFill>
                  <a:schemeClr val="tx1"/>
                </a:solidFill>
              </a:rPr>
              <a:t>Tier 1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Tier 2 </a:t>
            </a:r>
            <a:r>
              <a:rPr lang="en-US" dirty="0">
                <a:solidFill>
                  <a:schemeClr val="tx1"/>
                </a:solidFill>
              </a:rPr>
              <a:t>methodologies in the 2006 IPCC Guidelines </a:t>
            </a:r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>
                <a:solidFill>
                  <a:schemeClr val="tx1"/>
                </a:solidFill>
              </a:rPr>
              <a:t>the preparation of national GHG inventories </a:t>
            </a:r>
            <a:r>
              <a:rPr lang="en-US" dirty="0" smtClean="0">
                <a:solidFill>
                  <a:schemeClr val="tx1"/>
                </a:solidFill>
              </a:rPr>
              <a:t>either </a:t>
            </a:r>
            <a:r>
              <a:rPr lang="en-US" dirty="0">
                <a:solidFill>
                  <a:schemeClr val="tx1"/>
                </a:solidFill>
              </a:rPr>
              <a:t>for complete inventories or for separate categories or groups of </a:t>
            </a:r>
            <a:r>
              <a:rPr lang="en-US" dirty="0" smtClean="0">
                <a:solidFill>
                  <a:schemeClr val="tx1"/>
                </a:solidFill>
              </a:rPr>
              <a:t>categories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primary target </a:t>
            </a:r>
            <a:r>
              <a:rPr lang="en-US" dirty="0">
                <a:solidFill>
                  <a:schemeClr val="tx1"/>
                </a:solidFill>
              </a:rPr>
              <a:t>groups of users </a:t>
            </a:r>
            <a:r>
              <a:rPr lang="en-US" dirty="0" smtClean="0">
                <a:solidFill>
                  <a:schemeClr val="tx1"/>
                </a:solidFill>
              </a:rPr>
              <a:t>include inventory </a:t>
            </a:r>
            <a:r>
              <a:rPr lang="en-US" dirty="0">
                <a:solidFill>
                  <a:schemeClr val="tx1"/>
                </a:solidFill>
              </a:rPr>
              <a:t>compilers who wish to apply default 2006 IPCC Guideline </a:t>
            </a:r>
            <a:r>
              <a:rPr lang="en-US" dirty="0" smtClean="0">
                <a:solidFill>
                  <a:schemeClr val="tx1"/>
                </a:solidFill>
              </a:rPr>
              <a:t>methods and </a:t>
            </a:r>
            <a:r>
              <a:rPr lang="en-US" dirty="0">
                <a:solidFill>
                  <a:schemeClr val="tx1"/>
                </a:solidFill>
              </a:rPr>
              <a:t>Parties not included in Annex I of the </a:t>
            </a:r>
            <a:r>
              <a:rPr lang="en-US" dirty="0" smtClean="0">
                <a:solidFill>
                  <a:schemeClr val="tx1"/>
                </a:solidFill>
              </a:rPr>
              <a:t>Convention having </a:t>
            </a:r>
            <a:r>
              <a:rPr lang="en-US" dirty="0">
                <a:solidFill>
                  <a:schemeClr val="tx1"/>
                </a:solidFill>
              </a:rPr>
              <a:t>limited resources without their own inventory </a:t>
            </a:r>
            <a:r>
              <a:rPr lang="en-US" dirty="0" smtClean="0">
                <a:solidFill>
                  <a:schemeClr val="tx1"/>
                </a:solidFill>
              </a:rPr>
              <a:t>systems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1"/>
                </a:solidFill>
              </a:rPr>
              <a:t>The software and the user manual is available at the IPCC website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rgbClr val="FF0000"/>
                </a:solidFill>
              </a:rPr>
              <a:t>http://www.ipcc-nggip.iges.or.jp/software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</a:p>
          <a:p>
            <a:pPr>
              <a:spcBef>
                <a:spcPts val="600"/>
              </a:spcBef>
            </a:pP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>
                <a:latin typeface="Eras Medium ITC" pitchFamily="34" charset="0"/>
              </a:rPr>
              <a:t>Simple vs. complex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There are a number of things to take into account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The amount of data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Number of users/experts involved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Complexity of the inventory</a:t>
            </a:r>
          </a:p>
          <a:p>
            <a:pPr lvl="2">
              <a:spcBef>
                <a:spcPts val="60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Point source data</a:t>
            </a:r>
          </a:p>
          <a:p>
            <a:pPr lvl="2">
              <a:spcBef>
                <a:spcPts val="60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Models for calculating emissions</a:t>
            </a:r>
          </a:p>
          <a:p>
            <a:pPr lvl="1">
              <a:spcBef>
                <a:spcPts val="600"/>
              </a:spcBef>
            </a:pPr>
            <a:r>
              <a:rPr lang="en-GB" dirty="0">
                <a:solidFill>
                  <a:schemeClr val="tx1"/>
                </a:solidFill>
              </a:rPr>
              <a:t>Easy conversion to the reporting formats</a:t>
            </a:r>
          </a:p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Starting point depends on available resources and level of ambition</a:t>
            </a:r>
          </a:p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It is wise to start simple and the system can then grow in complexity as experience is gathered and </a:t>
            </a:r>
            <a:r>
              <a:rPr lang="en-GB" dirty="0" smtClean="0">
                <a:solidFill>
                  <a:schemeClr val="tx1"/>
                </a:solidFill>
              </a:rPr>
              <a:t>the need grows for a more comprehensive inventory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>
                <a:latin typeface="Eras Medium ITC" pitchFamily="34" charset="0"/>
              </a:rPr>
              <a:t>Spreadsheet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Advantages</a:t>
            </a:r>
          </a:p>
          <a:p>
            <a:pPr lvl="1">
              <a:spcBef>
                <a:spcPts val="600"/>
              </a:spcBef>
            </a:pPr>
            <a:r>
              <a:rPr lang="en-GB" dirty="0">
                <a:solidFill>
                  <a:schemeClr val="tx1"/>
                </a:solidFill>
              </a:rPr>
              <a:t>Simple structure allows for quick building of models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Easy </a:t>
            </a:r>
            <a:r>
              <a:rPr lang="en-GB" dirty="0">
                <a:solidFill>
                  <a:schemeClr val="tx1"/>
                </a:solidFill>
              </a:rPr>
              <a:t>to use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Easy to share between experts</a:t>
            </a:r>
          </a:p>
          <a:p>
            <a:pPr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Disadvantages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Difficult for modelling large datasets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Error prone if complex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Difficult to handle multi-dimension datasets</a:t>
            </a:r>
          </a:p>
        </p:txBody>
      </p:sp>
    </p:spTree>
    <p:extLst>
      <p:ext uri="{BB962C8B-B14F-4D97-AF65-F5344CB8AC3E}">
        <p14:creationId xmlns:p14="http://schemas.microsoft.com/office/powerpoint/2010/main" val="10046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>
                <a:latin typeface="Eras Medium ITC" pitchFamily="34" charset="0"/>
              </a:rPr>
              <a:t>Database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dirty="0">
                <a:solidFill>
                  <a:schemeClr val="tx1"/>
                </a:solidFill>
              </a:rPr>
              <a:t>Advantages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The defined structure and calculation queries limits the possibility for errors</a:t>
            </a:r>
            <a:endParaRPr lang="en-GB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Easy to handle large amounts of data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Possible for easy transfer to reporting formats</a:t>
            </a:r>
            <a:endParaRPr lang="en-GB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Possible for multiple experts to work at the same time</a:t>
            </a:r>
            <a:endParaRPr lang="en-GB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GB" dirty="0">
                <a:solidFill>
                  <a:schemeClr val="tx1"/>
                </a:solidFill>
              </a:rPr>
              <a:t>Disadvantages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Requires competences in database design for developers</a:t>
            </a:r>
          </a:p>
          <a:p>
            <a:pPr lvl="1">
              <a:spcBef>
                <a:spcPts val="600"/>
              </a:spcBef>
            </a:pPr>
            <a:r>
              <a:rPr lang="en-GB" dirty="0" smtClean="0">
                <a:solidFill>
                  <a:schemeClr val="tx1"/>
                </a:solidFill>
              </a:rPr>
              <a:t>Requires enhanced skills from the users</a:t>
            </a:r>
          </a:p>
          <a:p>
            <a:pPr lvl="1">
              <a:spcBef>
                <a:spcPts val="600"/>
              </a:spcBef>
            </a:pPr>
            <a:endParaRPr lang="en-GB" dirty="0" smtClean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Where and how to start…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Consider using </a:t>
            </a:r>
            <a:r>
              <a:rPr lang="en-GB" sz="2900" dirty="0" err="1" smtClean="0">
                <a:solidFill>
                  <a:schemeClr val="tx1"/>
                </a:solidFill>
              </a:rPr>
              <a:t>submodels</a:t>
            </a:r>
            <a:r>
              <a:rPr lang="en-GB" sz="2900" dirty="0" smtClean="0">
                <a:solidFill>
                  <a:schemeClr val="tx1"/>
                </a:solidFill>
              </a:rPr>
              <a:t> for different sectors/source categories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For less complex sources use a spreadsheet model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For complex sources a database could be advantageous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For compiling a central emission system consider the available international tools </a:t>
            </a:r>
          </a:p>
          <a:p>
            <a:pPr>
              <a:spcBef>
                <a:spcPts val="600"/>
              </a:spcBef>
            </a:pPr>
            <a:r>
              <a:rPr lang="en-GB" sz="2900" dirty="0" smtClean="0">
                <a:solidFill>
                  <a:schemeClr val="tx1"/>
                </a:solidFill>
              </a:rPr>
              <a:t>Involve an IT/database expert – it saves a lot of time and money in the end!</a:t>
            </a:r>
            <a:endParaRPr lang="en-GB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4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10058</TotalTime>
  <Words>617</Words>
  <Application>Microsoft Office PowerPoint</Application>
  <PresentationFormat>On-screen Show (4:3)</PresentationFormat>
  <Paragraphs>69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Air Quality Governance in the ENPI East Countries</vt:lpstr>
      <vt:lpstr>Outline</vt:lpstr>
      <vt:lpstr>Internationally available tools</vt:lpstr>
      <vt:lpstr>CollectER III</vt:lpstr>
      <vt:lpstr>IPCC Inventory Software</vt:lpstr>
      <vt:lpstr>Simple vs. complex systems</vt:lpstr>
      <vt:lpstr>Spreadsheet models</vt:lpstr>
      <vt:lpstr>Database models</vt:lpstr>
      <vt:lpstr>Where and how to start…</vt:lpstr>
      <vt:lpstr>Questions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Ole-Kenneth Nielsen</cp:lastModifiedBy>
  <cp:revision>469</cp:revision>
  <cp:lastPrinted>2012-05-10T14:01:43Z</cp:lastPrinted>
  <dcterms:created xsi:type="dcterms:W3CDTF">2011-10-12T15:30:18Z</dcterms:created>
  <dcterms:modified xsi:type="dcterms:W3CDTF">2013-12-11T21:07:03Z</dcterms:modified>
</cp:coreProperties>
</file>