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17" r:id="rId3"/>
    <p:sldId id="318" r:id="rId4"/>
    <p:sldId id="343" r:id="rId5"/>
    <p:sldId id="319" r:id="rId6"/>
    <p:sldId id="335" r:id="rId7"/>
    <p:sldId id="339" r:id="rId8"/>
    <p:sldId id="340" r:id="rId9"/>
    <p:sldId id="341" r:id="rId10"/>
    <p:sldId id="342" r:id="rId11"/>
    <p:sldId id="336" r:id="rId12"/>
    <p:sldId id="320" r:id="rId13"/>
    <p:sldId id="327" r:id="rId14"/>
    <p:sldId id="326" r:id="rId15"/>
    <p:sldId id="329" r:id="rId16"/>
    <p:sldId id="330" r:id="rId17"/>
    <p:sldId id="331" r:id="rId18"/>
    <p:sldId id="328" r:id="rId19"/>
    <p:sldId id="321" r:id="rId20"/>
    <p:sldId id="334" r:id="rId21"/>
    <p:sldId id="322" r:id="rId22"/>
    <p:sldId id="316" r:id="rId23"/>
    <p:sldId id="333" r:id="rId24"/>
    <p:sldId id="345" r:id="rId25"/>
    <p:sldId id="337" r:id="rId26"/>
    <p:sldId id="344" r:id="rId27"/>
    <p:sldId id="315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lene Plejdrup" initials="MS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0066FF"/>
    <a:srgbClr val="FF5050"/>
    <a:srgbClr val="E9E53B"/>
    <a:srgbClr val="FFFF99"/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8" autoAdjust="0"/>
    <p:restoredTop sz="85029" autoAdjust="0"/>
  </p:normalViewPr>
  <p:slideViewPr>
    <p:cSldViewPr>
      <p:cViewPr varScale="1">
        <p:scale>
          <a:sx n="78" d="100"/>
          <a:sy n="78" d="100"/>
        </p:scale>
        <p:origin x="-13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D5F3A010-5C24-4441-AA09-F84D667FBE29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12E0633-D742-427C-95D8-0F1C541939B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245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4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10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10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6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462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47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81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E0633-D742-427C-95D8-0F1C541939B4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5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18958-F946-4E52-80DC-D02C8EECAE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47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6992"/>
            <a:ext cx="7772400" cy="1470025"/>
          </a:xfrm>
        </p:spPr>
        <p:txBody>
          <a:bodyPr/>
          <a:lstStyle>
            <a:lvl1pPr algn="ctr">
              <a:defRPr b="0" i="0">
                <a:solidFill>
                  <a:srgbClr val="FFFFE1"/>
                </a:solidFill>
                <a:latin typeface="Eras Light IT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14401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8" name="Picture 2" descr="800px-Flag_of_Europe_sv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093296"/>
            <a:ext cx="842184" cy="563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199806"/>
            <a:ext cx="7308304" cy="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algn="t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lnSpc>
                <a:spcPct val="80000"/>
              </a:lnSpc>
              <a:defRPr sz="4000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64496"/>
          </a:xfrm>
        </p:spPr>
        <p:txBody>
          <a:bodyPr/>
          <a:lstStyle>
            <a:lvl1pPr>
              <a:spcBef>
                <a:spcPts val="1200"/>
              </a:spcBef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Document 7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ocument 5"/>
          <p:cNvSpPr/>
          <p:nvPr userDrawn="1"/>
        </p:nvSpPr>
        <p:spPr>
          <a:xfrm>
            <a:off x="0" y="0"/>
            <a:ext cx="9144000" cy="1628800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ECED63F-EBE3-42E5-807B-7C5B8724F34A}" type="datetimeFigureOut">
              <a:rPr lang="en-GB" smtClean="0"/>
              <a:pPr/>
              <a:t>12/12/2013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57505A1-0D79-4501-8057-91F0F4624B0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i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468560" y="0"/>
            <a:ext cx="10009112" cy="1109985"/>
          </a:xfrm>
        </p:spPr>
        <p:txBody>
          <a:bodyPr>
            <a:normAutofit/>
          </a:bodyPr>
          <a:lstStyle/>
          <a:p>
            <a:r>
              <a:rPr lang="en-GB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Quality Governance in the ENPI East Countries</a:t>
            </a:r>
            <a:endParaRPr lang="en-GB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-37851" y="3429000"/>
            <a:ext cx="9180512" cy="302433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en-US" sz="5400" i="1" dirty="0" smtClean="0"/>
              <a:t>Training on emission inventories</a:t>
            </a:r>
            <a:endParaRPr lang="en-GB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r>
              <a:rPr lang="en-GB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Light ITC" pitchFamily="34" charset="0"/>
                <a:ea typeface="+mj-ea"/>
                <a:cs typeface="+mj-cs"/>
              </a:rPr>
              <a:t>The Danish example</a:t>
            </a: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  <a:tab pos="-900430" algn="l"/>
              </a:tabLst>
            </a:pP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tabLst>
                <a:tab pos="540385" algn="l"/>
                <a:tab pos="756285" algn="l"/>
                <a:tab pos="972185" algn="l"/>
              </a:tabLst>
            </a:pPr>
            <a:r>
              <a:rPr lang="da-DK" sz="2800" dirty="0" smtClean="0"/>
              <a:t>11</a:t>
            </a:r>
            <a:r>
              <a:rPr lang="uk-UA" sz="2800" dirty="0" smtClean="0"/>
              <a:t>-</a:t>
            </a:r>
            <a:r>
              <a:rPr lang="da-DK" sz="2800" dirty="0" smtClean="0"/>
              <a:t>12</a:t>
            </a:r>
            <a:r>
              <a:rPr lang="uk-UA" sz="2800" dirty="0" smtClean="0"/>
              <a:t> </a:t>
            </a:r>
            <a:r>
              <a:rPr lang="da-DK" sz="2800" dirty="0" smtClean="0"/>
              <a:t>December</a:t>
            </a:r>
            <a:r>
              <a:rPr lang="en-GB" sz="2800" dirty="0" smtClean="0"/>
              <a:t>,</a:t>
            </a:r>
            <a:r>
              <a:rPr lang="uk-UA" sz="2800" dirty="0" smtClean="0"/>
              <a:t> </a:t>
            </a:r>
            <a:r>
              <a:rPr lang="uk-UA" sz="2800" dirty="0"/>
              <a:t>2013</a:t>
            </a:r>
            <a:r>
              <a:rPr lang="en-GB" sz="2800" dirty="0" smtClean="0"/>
              <a:t>, Tbilisi, Georgia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Light ITC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04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latin typeface="Eras Medium ITC" pitchFamily="34" charset="0"/>
              </a:rPr>
              <a:t>Institutional arrangements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en-GB" altLang="da-DK" dirty="0" smtClean="0">
                <a:solidFill>
                  <a:schemeClr val="tx1"/>
                </a:solidFill>
              </a:rPr>
              <a:t>Emission inventory team structured with sectoral experts who are responsible for maintaining and updating the inventories</a:t>
            </a:r>
          </a:p>
          <a:p>
            <a:r>
              <a:rPr lang="en-GB" altLang="da-DK" dirty="0" smtClean="0">
                <a:solidFill>
                  <a:schemeClr val="tx1"/>
                </a:solidFill>
              </a:rPr>
              <a:t>12 experts participating in the work though not on full time</a:t>
            </a:r>
          </a:p>
          <a:p>
            <a:r>
              <a:rPr lang="en-GB" altLang="da-DK" dirty="0" smtClean="0">
                <a:solidFill>
                  <a:schemeClr val="tx1"/>
                </a:solidFill>
              </a:rPr>
              <a:t>Average experience with emission inventory work: 10+ years</a:t>
            </a:r>
          </a:p>
        </p:txBody>
      </p:sp>
    </p:spTree>
    <p:extLst>
      <p:ext uri="{BB962C8B-B14F-4D97-AF65-F5344CB8AC3E}">
        <p14:creationId xmlns:p14="http://schemas.microsoft.com/office/powerpoint/2010/main" val="7745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latin typeface="Eras Medium ITC" pitchFamily="34" charset="0"/>
              </a:rPr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External data are usually received as MS Excel files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Prior to import in the central databases there is a pre-processing usually carried out in MS Excel or MS Access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pre-processing comprises aggregating data and preliminary calculations in order for the data to be compatible with the level of aggregation in the central databases</a:t>
            </a:r>
          </a:p>
        </p:txBody>
      </p:sp>
    </p:spTree>
    <p:extLst>
      <p:ext uri="{BB962C8B-B14F-4D97-AF65-F5344CB8AC3E}">
        <p14:creationId xmlns:p14="http://schemas.microsoft.com/office/powerpoint/2010/main" val="26554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latin typeface="Eras Medium ITC" pitchFamily="34" charset="0"/>
              </a:rPr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inventory is based on MS Access databases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For energy, IPPU and waste, the </a:t>
            </a:r>
            <a:r>
              <a:rPr lang="en-GB" dirty="0" err="1" smtClean="0">
                <a:solidFill>
                  <a:schemeClr val="tx1"/>
                </a:solidFill>
              </a:rPr>
              <a:t>CollectER</a:t>
            </a:r>
            <a:r>
              <a:rPr lang="en-GB" dirty="0" smtClean="0">
                <a:solidFill>
                  <a:schemeClr val="tx1"/>
                </a:solidFill>
              </a:rPr>
              <a:t> II database structure is used modified to Danish conditions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For agriculture, DCE has developed an integrated database system for calculating all emissions form agriculture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Furthermore, DCE</a:t>
            </a:r>
            <a:r>
              <a:rPr lang="en-US" dirty="0">
                <a:solidFill>
                  <a:schemeClr val="tx1"/>
                </a:solidFill>
              </a:rPr>
              <a:t> (Danish Centre for Environment and </a:t>
            </a:r>
            <a:r>
              <a:rPr lang="en-US" dirty="0" smtClean="0">
                <a:solidFill>
                  <a:schemeClr val="tx1"/>
                </a:solidFill>
              </a:rPr>
              <a:t>Energy, </a:t>
            </a:r>
            <a:r>
              <a:rPr lang="en-US" dirty="0">
                <a:solidFill>
                  <a:schemeClr val="tx1"/>
                </a:solidFill>
              </a:rPr>
              <a:t>Aarhus </a:t>
            </a:r>
            <a:r>
              <a:rPr lang="en-US" dirty="0" smtClean="0">
                <a:solidFill>
                  <a:schemeClr val="tx1"/>
                </a:solidFill>
              </a:rPr>
              <a:t>University)</a:t>
            </a:r>
            <a:r>
              <a:rPr lang="en-GB" dirty="0" smtClean="0">
                <a:solidFill>
                  <a:schemeClr val="tx1"/>
                </a:solidFill>
              </a:rPr>
              <a:t> has developed MS Access and MS Excel applications to transfer data from the central emission databases to the reporting formats</a:t>
            </a:r>
          </a:p>
        </p:txBody>
      </p:sp>
    </p:spTree>
    <p:extLst>
      <p:ext uri="{BB962C8B-B14F-4D97-AF65-F5344CB8AC3E}">
        <p14:creationId xmlns:p14="http://schemas.microsoft.com/office/powerpoint/2010/main" val="31482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i="0" dirty="0" smtClean="0">
                <a:latin typeface="Eras Medium ITC" pitchFamily="34" charset="0"/>
              </a:rPr>
              <a:t>Projections</a:t>
            </a:r>
            <a:endParaRPr lang="en-GB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DCE is also responsible for preparing the official projections of emissions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sectoral models developed are based on the same methodologies and coverage as the emission inventory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projections use official projections of energy consumption, waste, etc.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Technological development taken into </a:t>
            </a:r>
            <a:r>
              <a:rPr lang="en-GB" dirty="0">
                <a:solidFill>
                  <a:schemeClr val="tx1"/>
                </a:solidFill>
              </a:rPr>
              <a:t>a</a:t>
            </a:r>
            <a:r>
              <a:rPr lang="en-GB" dirty="0" smtClean="0">
                <a:solidFill>
                  <a:schemeClr val="tx1"/>
                </a:solidFill>
              </a:rPr>
              <a:t>ccount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latest projection is just carried out covering the years 2012-2035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i="0" dirty="0">
                <a:latin typeface="Eras Medium ITC" pitchFamily="34" charset="0"/>
              </a:rPr>
              <a:t>SPREAD</a:t>
            </a:r>
            <a:br>
              <a:rPr lang="en-US" b="1" i="0" dirty="0">
                <a:latin typeface="Eras Medium ITC" pitchFamily="34" charset="0"/>
              </a:rPr>
            </a:br>
            <a:r>
              <a:rPr lang="en-US" sz="2300" b="1" i="0" dirty="0">
                <a:latin typeface="Eras Medium ITC" pitchFamily="34" charset="0"/>
              </a:rPr>
              <a:t>- spatial high resolution distribution </a:t>
            </a:r>
            <a:r>
              <a:rPr lang="en-US" sz="2300" b="1" i="0" dirty="0" smtClean="0">
                <a:latin typeface="Eras Medium ITC" pitchFamily="34" charset="0"/>
              </a:rPr>
              <a:t>model for </a:t>
            </a:r>
            <a:r>
              <a:rPr lang="en-US" sz="2300" b="1" i="0" dirty="0">
                <a:latin typeface="Eras Medium ITC" pitchFamily="34" charset="0"/>
              </a:rPr>
              <a:t>emissions to 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Parties to the convention are obligated to report gridded emissions.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Previously 50 km x 50 km EMEP grid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Prospectively 0.1° x 0.1° EMEP grid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SPREAD is the Danish model for gridding of national emission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All sources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All pollutants</a:t>
            </a:r>
          </a:p>
        </p:txBody>
      </p:sp>
    </p:spTree>
    <p:extLst>
      <p:ext uri="{BB962C8B-B14F-4D97-AF65-F5344CB8AC3E}">
        <p14:creationId xmlns:p14="http://schemas.microsoft.com/office/powerpoint/2010/main" val="32331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i="0" dirty="0" smtClean="0">
                <a:latin typeface="Eras Medium ITC" pitchFamily="34" charset="0"/>
              </a:rPr>
              <a:t>Quality Assurance/Quality Control</a:t>
            </a:r>
            <a:br>
              <a:rPr lang="en-GB" b="1" i="0" dirty="0" smtClean="0">
                <a:latin typeface="Eras Medium ITC" pitchFamily="34" charset="0"/>
              </a:rPr>
            </a:br>
            <a:r>
              <a:rPr lang="en-GB" sz="3600" b="1" i="0" dirty="0" smtClean="0">
                <a:latin typeface="Eras Medium ITC" pitchFamily="34" charset="0"/>
              </a:rPr>
              <a:t>- data structure</a:t>
            </a:r>
            <a:endParaRPr lang="en-GB" b="1" i="0" dirty="0">
              <a:latin typeface="Eras Medium IT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4840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0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b="1" i="0" dirty="0" smtClean="0">
                <a:latin typeface="Eras Medium ITC" pitchFamily="34" charset="0"/>
              </a:rPr>
              <a:t>QA/QC</a:t>
            </a:r>
            <a:br>
              <a:rPr lang="da-DK" b="1" i="0" dirty="0" smtClean="0">
                <a:latin typeface="Eras Medium ITC" pitchFamily="34" charset="0"/>
              </a:rPr>
            </a:br>
            <a:r>
              <a:rPr lang="da-DK" sz="3600" b="1" i="0" dirty="0" smtClean="0">
                <a:latin typeface="Eras Medium ITC" pitchFamily="34" charset="0"/>
              </a:rPr>
              <a:t>- Critical </a:t>
            </a:r>
            <a:r>
              <a:rPr lang="da-DK" sz="3600" b="1" i="0" dirty="0">
                <a:latin typeface="Eras Medium ITC" pitchFamily="34" charset="0"/>
              </a:rPr>
              <a:t>C</a:t>
            </a:r>
            <a:r>
              <a:rPr lang="da-DK" sz="3600" b="1" i="0" dirty="0" smtClean="0">
                <a:latin typeface="Eras Medium ITC" pitchFamily="34" charset="0"/>
              </a:rPr>
              <a:t>ontrol Points (CCP)</a:t>
            </a:r>
            <a:endParaRPr lang="en-US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Accuracy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exactness of an emission or removal estimate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Comparability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comparable among Parties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Completeness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covers all sources as well as all pollutants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Consistency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internally consistent in all its elements with inventories of other years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Transparency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assumptions and methodologies used for an inventory should be clearly explained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Robustness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arrangement of inventory work as regards e.g. inventory experts and data sources in order to minimise the  consequences of any unexpected disturbance due to external and internal conditions</a:t>
            </a:r>
          </a:p>
          <a:p>
            <a:pPr>
              <a:lnSpc>
                <a:spcPct val="80000"/>
              </a:lnSpc>
            </a:pPr>
            <a:r>
              <a:rPr lang="en-GB" sz="1800" dirty="0" smtClean="0">
                <a:solidFill>
                  <a:schemeClr val="tx1"/>
                </a:solidFill>
              </a:rPr>
              <a:t>Correctness</a:t>
            </a:r>
          </a:p>
          <a:p>
            <a:pPr lvl="1">
              <a:lnSpc>
                <a:spcPct val="80000"/>
              </a:lnSpc>
            </a:pPr>
            <a:r>
              <a:rPr lang="en-GB" sz="1600" dirty="0" smtClean="0">
                <a:solidFill>
                  <a:schemeClr val="tx1"/>
                </a:solidFill>
              </a:rPr>
              <a:t>avoid uncontrollable occurrence of uncertainty directly due to errors in the calculations</a:t>
            </a: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1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 smtClean="0">
                <a:latin typeface="Eras Medium ITC" pitchFamily="34" charset="0"/>
              </a:rPr>
              <a:t>QA/QC</a:t>
            </a:r>
            <a:br>
              <a:rPr lang="en-US" b="1" i="0" dirty="0" smtClean="0">
                <a:latin typeface="Eras Medium ITC" pitchFamily="34" charset="0"/>
              </a:rPr>
            </a:br>
            <a:r>
              <a:rPr lang="en-US" sz="3600" b="1" i="0" dirty="0" smtClean="0">
                <a:latin typeface="Eras Medium ITC" pitchFamily="34" charset="0"/>
              </a:rPr>
              <a:t>- point of measurements (PM)</a:t>
            </a:r>
            <a:endParaRPr lang="en-US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3204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PMs identified for the all CCPs for each part of the data structure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lvl="1"/>
            <a:endParaRPr lang="da-DK" dirty="0">
              <a:solidFill>
                <a:schemeClr val="tx1"/>
              </a:solidFill>
            </a:endParaRPr>
          </a:p>
          <a:p>
            <a:pPr lvl="1"/>
            <a:endParaRPr lang="da-DK" dirty="0" smtClean="0">
              <a:solidFill>
                <a:schemeClr val="tx1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6"/>
          <a:stretch/>
        </p:blipFill>
        <p:spPr bwMode="auto">
          <a:xfrm>
            <a:off x="179512" y="1861500"/>
            <a:ext cx="8928992" cy="45918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983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latin typeface="Eras Medium ITC" pitchFamily="34" charset="0"/>
              </a:rPr>
              <a:t>QA/QC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4762872" cy="5112568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Quality manual for Danish greenhouse gas inventory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Describes in detail the overall system of QA/QC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Available online: </a:t>
            </a:r>
            <a:r>
              <a:rPr lang="en-GB" sz="2300" dirty="0" smtClean="0">
                <a:solidFill>
                  <a:srgbClr val="FF0000"/>
                </a:solidFill>
              </a:rPr>
              <a:t>http://www.dmu.dk/Pub/SR47.pdf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15254"/>
            <a:ext cx="3758262" cy="5281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 smtClean="0">
                <a:latin typeface="Eras Medium ITC" pitchFamily="34" charset="0"/>
              </a:rPr>
              <a:t>Uncertainties</a:t>
            </a:r>
            <a:br>
              <a:rPr lang="en-US" b="1" i="0" dirty="0" smtClean="0">
                <a:latin typeface="Eras Medium ITC" pitchFamily="34" charset="0"/>
              </a:rPr>
            </a:br>
            <a:r>
              <a:rPr lang="en-US" b="1" i="0" dirty="0" smtClean="0">
                <a:latin typeface="Eras Medium ITC" pitchFamily="34" charset="0"/>
              </a:rPr>
              <a:t>Tier 1</a:t>
            </a:r>
            <a:endParaRPr lang="en-US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uncertainty estimates </a:t>
            </a:r>
            <a:r>
              <a:rPr lang="en-US" dirty="0" smtClean="0">
                <a:solidFill>
                  <a:schemeClr val="tx1"/>
                </a:solidFill>
              </a:rPr>
              <a:t>for air pollutants are </a:t>
            </a:r>
            <a:r>
              <a:rPr lang="en-US" dirty="0">
                <a:solidFill>
                  <a:schemeClr val="tx1"/>
                </a:solidFill>
              </a:rPr>
              <a:t>based on the simple Tier 1 approach in </a:t>
            </a:r>
            <a:r>
              <a:rPr lang="en-US" dirty="0" smtClean="0">
                <a:solidFill>
                  <a:schemeClr val="tx1"/>
                </a:solidFill>
              </a:rPr>
              <a:t>the EMEP/</a:t>
            </a:r>
            <a:r>
              <a:rPr lang="en-US" dirty="0" err="1" smtClean="0">
                <a:solidFill>
                  <a:schemeClr val="tx1"/>
                </a:solidFill>
              </a:rPr>
              <a:t>CorinAir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Good Practice Guidance for LRTAP Emission </a:t>
            </a:r>
            <a:r>
              <a:rPr lang="en-US" i="1" dirty="0" smtClean="0">
                <a:solidFill>
                  <a:schemeClr val="tx1"/>
                </a:solidFill>
              </a:rPr>
              <a:t>Inventories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>
                <a:solidFill>
                  <a:schemeClr val="tx1"/>
                </a:solidFill>
              </a:rPr>
              <a:t>Pulles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 err="1">
                <a:solidFill>
                  <a:schemeClr val="tx1"/>
                </a:solidFill>
              </a:rPr>
              <a:t>Aardenne</a:t>
            </a:r>
            <a:r>
              <a:rPr lang="en-US" dirty="0">
                <a:solidFill>
                  <a:schemeClr val="tx1"/>
                </a:solidFill>
              </a:rPr>
              <a:t>, 2004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Estimates </a:t>
            </a:r>
            <a:r>
              <a:rPr lang="en-US" dirty="0">
                <a:solidFill>
                  <a:schemeClr val="tx1"/>
                </a:solidFill>
              </a:rPr>
              <a:t>include uncertainty of the total emission as well </a:t>
            </a:r>
            <a:r>
              <a:rPr lang="en-US" dirty="0" smtClean="0">
                <a:solidFill>
                  <a:schemeClr val="tx1"/>
                </a:solidFill>
              </a:rPr>
              <a:t>as uncertainty </a:t>
            </a:r>
            <a:r>
              <a:rPr lang="en-US" dirty="0">
                <a:solidFill>
                  <a:schemeClr val="tx1"/>
                </a:solidFill>
              </a:rPr>
              <a:t>of the </a:t>
            </a:r>
            <a:r>
              <a:rPr lang="en-US" dirty="0" smtClean="0">
                <a:solidFill>
                  <a:schemeClr val="tx1"/>
                </a:solidFill>
              </a:rPr>
              <a:t>trend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Uncertainty </a:t>
            </a:r>
            <a:r>
              <a:rPr lang="en-US" dirty="0">
                <a:solidFill>
                  <a:schemeClr val="tx1"/>
                </a:solidFill>
              </a:rPr>
              <a:t>estimates are based on emission data for the base year </a:t>
            </a:r>
            <a:r>
              <a:rPr lang="en-US" dirty="0" smtClean="0">
                <a:solidFill>
                  <a:schemeClr val="tx1"/>
                </a:solidFill>
              </a:rPr>
              <a:t>and the latest reporting year, </a:t>
            </a:r>
            <a:r>
              <a:rPr lang="en-US" dirty="0">
                <a:solidFill>
                  <a:schemeClr val="tx1"/>
                </a:solidFill>
              </a:rPr>
              <a:t>and on uncertainties for activity rates and emission factors </a:t>
            </a:r>
            <a:r>
              <a:rPr lang="en-US" dirty="0" smtClean="0">
                <a:solidFill>
                  <a:schemeClr val="tx1"/>
                </a:solidFill>
              </a:rPr>
              <a:t>for each </a:t>
            </a:r>
            <a:r>
              <a:rPr lang="en-US" dirty="0">
                <a:solidFill>
                  <a:schemeClr val="tx1"/>
                </a:solidFill>
              </a:rPr>
              <a:t>of the main SNAP </a:t>
            </a:r>
            <a:r>
              <a:rPr lang="en-US" dirty="0" smtClean="0">
                <a:solidFill>
                  <a:schemeClr val="tx1"/>
                </a:solidFill>
              </a:rPr>
              <a:t>sectors</a:t>
            </a:r>
          </a:p>
        </p:txBody>
      </p:sp>
    </p:spTree>
    <p:extLst>
      <p:ext uri="{BB962C8B-B14F-4D97-AF65-F5344CB8AC3E}">
        <p14:creationId xmlns:p14="http://schemas.microsoft.com/office/powerpoint/2010/main" val="32673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b="1" i="0" dirty="0" err="1">
                <a:latin typeface="Eras Medium ITC" pitchFamily="34" charset="0"/>
              </a:rPr>
              <a:t>Outline</a:t>
            </a:r>
            <a:endParaRPr lang="da-DK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Danish inventory system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</a:rPr>
              <a:t>Reporting obligations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</a:rPr>
              <a:t>Institutional arrangements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</a:rPr>
              <a:t>Software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</a:rPr>
              <a:t>Projections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</a:rPr>
              <a:t>SPREAD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</a:rPr>
              <a:t>QA/QC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</a:rPr>
              <a:t>Uncertainties</a:t>
            </a:r>
          </a:p>
          <a:p>
            <a:pPr lvl="1">
              <a:lnSpc>
                <a:spcPct val="80000"/>
              </a:lnSpc>
            </a:pPr>
            <a:r>
              <a:rPr lang="en-GB" dirty="0" smtClean="0">
                <a:solidFill>
                  <a:schemeClr val="tx1"/>
                </a:solidFill>
              </a:rPr>
              <a:t>International cooperation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Lessons learned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 smtClean="0">
                <a:latin typeface="Eras Medium ITC" pitchFamily="34" charset="0"/>
              </a:rPr>
              <a:t>Uncertainties</a:t>
            </a:r>
            <a:br>
              <a:rPr lang="en-US" b="1" i="0" dirty="0" smtClean="0">
                <a:latin typeface="Eras Medium ITC" pitchFamily="34" charset="0"/>
              </a:rPr>
            </a:br>
            <a:r>
              <a:rPr lang="en-US" b="1" i="0" dirty="0" smtClean="0">
                <a:latin typeface="Eras Medium ITC" pitchFamily="34" charset="0"/>
              </a:rPr>
              <a:t>Tier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80080"/>
            <a:ext cx="8229600" cy="2592288"/>
          </a:xfr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Tier 2 uncertainty analysis prepared for Danish greenhouse gas emissions using Monte Carlo simulations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Research article on methodology: </a:t>
            </a:r>
            <a:r>
              <a:rPr lang="en-GB" dirty="0" smtClean="0">
                <a:solidFill>
                  <a:srgbClr val="FF0000"/>
                </a:solidFill>
              </a:rPr>
              <a:t>http://www.tandfonline.com/doi/pdf/10.1080/20430779.2011.621949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34"/>
          <a:stretch/>
        </p:blipFill>
        <p:spPr bwMode="auto">
          <a:xfrm>
            <a:off x="2987824" y="3948336"/>
            <a:ext cx="3694733" cy="2649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9" name="Picture 5" descr="Monte Carlo (Tier 2) uncertainty analysis of Danish Greenhouse gas emission inven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72202"/>
            <a:ext cx="2232249" cy="312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3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latin typeface="Eras Medium ITC" pitchFamily="34" charset="0"/>
              </a:rPr>
              <a:t>International </a:t>
            </a:r>
            <a:r>
              <a:rPr lang="en-US" b="1" i="0" dirty="0" smtClean="0">
                <a:latin typeface="Eras Medium ITC" pitchFamily="34" charset="0"/>
              </a:rPr>
              <a:t>cooperation</a:t>
            </a:r>
            <a:endParaRPr lang="en-US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Task Force on Emission Inventories and Projections (TFEIP) </a:t>
            </a:r>
            <a:r>
              <a:rPr lang="en-GB" dirty="0">
                <a:solidFill>
                  <a:srgbClr val="FF0000"/>
                </a:solidFill>
              </a:rPr>
              <a:t>http://tfeip-secretariat.org/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Annual TFEIP/EIONET meeting (2 days)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Reporting review and UNECE developments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Discussion of selected topics, e.g. inventory compiling, emission reporting, and revision of guidelines and directives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Annual workshop (1 day)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Discussions with inventory users and modellers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Spatial distribution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Emissions of POPs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Expert panels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Combustion and Industry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Transport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Agriculture and Nature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Projections</a:t>
            </a:r>
          </a:p>
        </p:txBody>
      </p:sp>
    </p:spTree>
    <p:extLst>
      <p:ext uri="{BB962C8B-B14F-4D97-AF65-F5344CB8AC3E}">
        <p14:creationId xmlns:p14="http://schemas.microsoft.com/office/powerpoint/2010/main" val="12246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i="0" dirty="0" smtClean="0">
                <a:latin typeface="Eras Medium ITC" pitchFamily="34" charset="0"/>
              </a:rPr>
              <a:t>Lessons learned </a:t>
            </a:r>
            <a:br>
              <a:rPr lang="en-GB" b="1" i="0" dirty="0" smtClean="0">
                <a:latin typeface="Eras Medium ITC" pitchFamily="34" charset="0"/>
              </a:rPr>
            </a:br>
            <a:r>
              <a:rPr lang="en-GB" b="1" i="0" dirty="0" smtClean="0">
                <a:latin typeface="Eras Medium ITC" pitchFamily="34" charset="0"/>
              </a:rPr>
              <a:t>- </a:t>
            </a:r>
            <a:r>
              <a:rPr lang="en-GB" sz="2700" b="1" i="0" dirty="0" smtClean="0">
                <a:latin typeface="Eras Medium ITC" pitchFamily="34" charset="0"/>
              </a:rPr>
              <a:t>through 20 years of compiling emission inventories (1)</a:t>
            </a:r>
            <a:endParaRPr lang="en-GB" sz="2700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The work on air emissions started at DCE (then NERI) in 1994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first complete emission inventory  for 1972-1995 published in 1997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Start simple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The first inventory was based on tier 1 methodologies and only covered major sectors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Improvements first – then documentation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First report </a:t>
            </a:r>
            <a:r>
              <a:rPr lang="en-GB" dirty="0" smtClean="0">
                <a:solidFill>
                  <a:schemeClr val="tx1"/>
                </a:solidFill>
                <a:sym typeface="Symbol"/>
              </a:rPr>
              <a:t> 50 pages  the latest report  700 pages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5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Lessons learned </a:t>
            </a:r>
            <a:br>
              <a:rPr lang="en-GB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</a:br>
            <a:r>
              <a:rPr lang="en-GB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- </a:t>
            </a:r>
            <a:r>
              <a:rPr lang="en-GB" sz="2700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through 20 years of compiling emission inventories</a:t>
            </a:r>
            <a:r>
              <a:rPr lang="en-GB" sz="2400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 (2)</a:t>
            </a:r>
            <a:endParaRPr lang="en-GB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Develop an institutional framework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Dedicated emission inventory team with high continuity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Support from Ministries very important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Identify important data suppliers and make them interested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Involve industrial associations and large companies </a:t>
            </a:r>
            <a:r>
              <a:rPr lang="en-GB" dirty="0" smtClean="0">
                <a:solidFill>
                  <a:schemeClr val="tx1"/>
                </a:solidFill>
                <a:sym typeface="Symbol"/>
              </a:rPr>
              <a:t> it is also their interest to have the best possible inventory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  <a:sym typeface="Symbol"/>
              </a:rPr>
              <a:t>Emphasise the importance of a good emission inventory in a policy context – impossible to track the effects of policies and measures without good monitoring, reporting and verification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Lessons learned </a:t>
            </a:r>
            <a:br>
              <a:rPr lang="en-GB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</a:br>
            <a:r>
              <a:rPr lang="en-GB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- </a:t>
            </a:r>
            <a:r>
              <a:rPr lang="en-GB" sz="2700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through 20 years of compiling emission inventories</a:t>
            </a:r>
            <a:r>
              <a:rPr lang="en-GB" sz="2400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 (3)</a:t>
            </a:r>
            <a:endParaRPr lang="en-GB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328592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Confidential input data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Important to have good dialogue with the data supplier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explaining the intended use of the data 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>
                <a:solidFill>
                  <a:schemeClr val="tx1"/>
                </a:solidFill>
              </a:rPr>
              <a:t>identifying the increased accuracy that can be gained through its use in inventories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It is of interest also for the data supplier to get the best emission estimates (regulations, taxes, environmental improvements)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Emissions calculated from the data are aggregated before reporting and other publication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Reported emissions cannot be linked to a single point source (make sure that it is the case if only one or few point sources in a NFR category)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giving credit/acknowledgement in the inventory to the data </a:t>
            </a:r>
            <a:r>
              <a:rPr lang="en-US" dirty="0" smtClean="0">
                <a:solidFill>
                  <a:schemeClr val="tx1"/>
                </a:solidFill>
              </a:rPr>
              <a:t>providers</a:t>
            </a:r>
            <a:endParaRPr lang="en-GB" dirty="0" smtClean="0">
              <a:solidFill>
                <a:schemeClr val="tx1"/>
              </a:solidFill>
            </a:endParaRP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Formal agreement of data handling and use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agreeing</a:t>
            </a:r>
            <a:r>
              <a:rPr lang="en-US" dirty="0">
                <a:solidFill>
                  <a:schemeClr val="tx1"/>
                </a:solidFill>
              </a:rPr>
              <a:t>, in writing, to the level at which it will be made public </a:t>
            </a:r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Data only used by the inventory team, and will no be passed on to others inside or outside the organisation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Data provided in an aggregated but still useful form</a:t>
            </a:r>
          </a:p>
        </p:txBody>
      </p:sp>
    </p:spTree>
    <p:extLst>
      <p:ext uri="{BB962C8B-B14F-4D97-AF65-F5344CB8AC3E}">
        <p14:creationId xmlns:p14="http://schemas.microsoft.com/office/powerpoint/2010/main" val="262080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Lessons learned </a:t>
            </a:r>
            <a:br>
              <a:rPr lang="en-GB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</a:br>
            <a:r>
              <a:rPr lang="en-GB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- </a:t>
            </a:r>
            <a:r>
              <a:rPr lang="en-GB" sz="2700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through 20 years of compiling emission inventories (4)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Continuous improvements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New sources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Additional pollutants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More details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Higher level of disaggregation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Higher tier methodology </a:t>
            </a:r>
            <a:r>
              <a:rPr lang="en-GB" dirty="0" smtClean="0">
                <a:solidFill>
                  <a:schemeClr val="tx1"/>
                </a:solidFill>
                <a:sym typeface="Symbol"/>
              </a:rPr>
              <a:t> more precise emission estimates</a:t>
            </a:r>
          </a:p>
          <a:p>
            <a:r>
              <a:rPr lang="en-GB" dirty="0" smtClean="0">
                <a:solidFill>
                  <a:schemeClr val="tx1"/>
                </a:solidFill>
                <a:sym typeface="Symbol"/>
              </a:rPr>
              <a:t>Very useful to participate in international meetings and reviews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Patience - it takes time to develop an emission inventory system!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Any number is better than no number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2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i="0" dirty="0" smtClean="0">
                <a:solidFill>
                  <a:srgbClr val="0F6FC6">
                    <a:lumMod val="75000"/>
                  </a:srgbClr>
                </a:solidFill>
                <a:latin typeface="Eras Medium ITC" pitchFamily="34" charset="0"/>
              </a:rPr>
              <a:t>The Danish inventory team</a:t>
            </a:r>
            <a:endParaRPr lang="en-GB" sz="3600" b="1" i="0" dirty="0">
              <a:solidFill>
                <a:srgbClr val="0F6FC6">
                  <a:lumMod val="75000"/>
                </a:srgbClr>
              </a:solidFill>
              <a:latin typeface="Eras Medium ITC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92" y="1341438"/>
            <a:ext cx="6720416" cy="5040312"/>
          </a:xfrm>
        </p:spPr>
      </p:pic>
    </p:spTree>
    <p:extLst>
      <p:ext uri="{BB962C8B-B14F-4D97-AF65-F5344CB8AC3E}">
        <p14:creationId xmlns:p14="http://schemas.microsoft.com/office/powerpoint/2010/main" val="394082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378904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7894549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smtClean="0">
                <a:latin typeface="Eras Medium ITC" pitchFamily="34" charset="0"/>
              </a:rPr>
              <a:t>Reporting obligations</a:t>
            </a:r>
            <a:endParaRPr lang="da-DK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DCE is responsible for the reporting of the Danish inventories to international conventions: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Convention on Long-Range Transboundary Air Pollution under the UNECE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 UN Framework Convention on Climate Change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Convention was the first international legally binding instrument to deal with problems of air pollution on a broad regional basis. Besides laying down general principles of international cooperation for air pollution abatement, the Convention sets up an institutional framework bringing together research and policy</a:t>
            </a:r>
          </a:p>
        </p:txBody>
      </p:sp>
    </p:spTree>
    <p:extLst>
      <p:ext uri="{BB962C8B-B14F-4D97-AF65-F5344CB8AC3E}">
        <p14:creationId xmlns:p14="http://schemas.microsoft.com/office/powerpoint/2010/main" val="19679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smtClean="0">
                <a:latin typeface="Eras Medium ITC" pitchFamily="34" charset="0"/>
              </a:rPr>
              <a:t>Reporting obligations</a:t>
            </a:r>
            <a:endParaRPr lang="da-DK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It has been extended by eight protocols including obligations to inventory and/or reduce emissions</a:t>
            </a:r>
          </a:p>
          <a:p>
            <a:pPr lvl="1"/>
            <a:r>
              <a:rPr lang="en-GB" dirty="0" smtClean="0">
                <a:solidFill>
                  <a:schemeClr val="tx1"/>
                </a:solidFill>
              </a:rPr>
              <a:t>Reporting of emission inventories for 21 pollutants, including particles (PM), heavy metals (HM) and persistent organic pollutants (POP)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Parties to CLRTAP should annually submit emissions and an informative inventory report (IIR)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Guidelines for reporting emission data under the Convention on Long-Range </a:t>
            </a:r>
            <a:r>
              <a:rPr lang="en-GB" dirty="0" err="1" smtClean="0">
                <a:solidFill>
                  <a:schemeClr val="tx1"/>
                </a:solidFill>
              </a:rPr>
              <a:t>Transboundary</a:t>
            </a:r>
            <a:r>
              <a:rPr lang="en-GB" dirty="0" smtClean="0">
                <a:solidFill>
                  <a:schemeClr val="tx1"/>
                </a:solidFill>
              </a:rPr>
              <a:t> Air Pollution (ECE/EB.AIR/97)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latin typeface="Eras Medium ITC" pitchFamily="34" charset="0"/>
              </a:rPr>
              <a:t>Institutional arrangements</a:t>
            </a:r>
            <a:endParaRPr lang="da-DK" b="1" i="0" dirty="0">
              <a:latin typeface="Eras Medium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DCE (Danish Centre for Environment and Energy), Aarhus University </a:t>
            </a:r>
            <a:r>
              <a:rPr lang="en-US" dirty="0" smtClean="0">
                <a:solidFill>
                  <a:schemeClr val="tx1"/>
                </a:solidFill>
              </a:rPr>
              <a:t>is contracted </a:t>
            </a:r>
            <a:r>
              <a:rPr lang="en-US" dirty="0">
                <a:solidFill>
                  <a:schemeClr val="tx1"/>
                </a:solidFill>
              </a:rPr>
              <a:t>by the Ministry of the Environment and the Ministry of Climate</a:t>
            </a:r>
            <a:r>
              <a:rPr lang="en-US" dirty="0" smtClean="0">
                <a:solidFill>
                  <a:schemeClr val="tx1"/>
                </a:solidFill>
              </a:rPr>
              <a:t>, Energy </a:t>
            </a:r>
            <a:r>
              <a:rPr lang="en-US" dirty="0">
                <a:solidFill>
                  <a:schemeClr val="tx1"/>
                </a:solidFill>
              </a:rPr>
              <a:t>and Building to complete emission inventories for Denmark.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Department of </a:t>
            </a:r>
            <a:r>
              <a:rPr lang="en-US" dirty="0">
                <a:solidFill>
                  <a:schemeClr val="tx1"/>
                </a:solidFill>
              </a:rPr>
              <a:t>Environmental Science, Aarhus University is responsible </a:t>
            </a:r>
            <a:r>
              <a:rPr lang="en-US" dirty="0" smtClean="0">
                <a:solidFill>
                  <a:schemeClr val="tx1"/>
                </a:solidFill>
              </a:rPr>
              <a:t>for calculation </a:t>
            </a:r>
            <a:r>
              <a:rPr lang="en-US" dirty="0">
                <a:solidFill>
                  <a:schemeClr val="tx1"/>
                </a:solidFill>
              </a:rPr>
              <a:t>and reporting of the Danish national emission inventory to UNECE CLRTAP (Convention on Long Range Transboundary Air Pollution) </a:t>
            </a:r>
            <a:r>
              <a:rPr lang="en-US" dirty="0" smtClean="0">
                <a:solidFill>
                  <a:schemeClr val="tx1"/>
                </a:solidFill>
              </a:rPr>
              <a:t>and to EU and the UNFCCC (United Nations Framework Convention on Climate Change).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0" dirty="0">
                <a:latin typeface="Eras Medium ITC" pitchFamily="34" charset="0"/>
              </a:rPr>
              <a:t>Institutional arrangements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/>
          <a:lstStyle/>
          <a:p>
            <a:r>
              <a:rPr lang="en-GB" altLang="da-DK" dirty="0" smtClean="0">
                <a:solidFill>
                  <a:schemeClr val="tx1"/>
                </a:solidFill>
              </a:rPr>
              <a:t>The inventory work in Denmark is carried out in cooperation with Danish ministries, research institutes, organisations and companies</a:t>
            </a:r>
          </a:p>
          <a:p>
            <a:r>
              <a:rPr lang="en-GB" altLang="da-DK" dirty="0">
                <a:solidFill>
                  <a:schemeClr val="tx1"/>
                </a:solidFill>
              </a:rPr>
              <a:t>A large number of data suppliers is contributing within all sectors</a:t>
            </a:r>
          </a:p>
          <a:p>
            <a:r>
              <a:rPr lang="en-GB" altLang="da-DK" dirty="0" smtClean="0">
                <a:solidFill>
                  <a:schemeClr val="tx1"/>
                </a:solidFill>
              </a:rPr>
              <a:t>Formal agreements about delivery of data are in place for the vital data suppliers </a:t>
            </a:r>
            <a:r>
              <a:rPr lang="en-GB" altLang="da-DK" dirty="0" smtClean="0">
                <a:solidFill>
                  <a:schemeClr val="tx1"/>
                </a:solidFill>
                <a:sym typeface="Symbol"/>
              </a:rPr>
              <a:t> very important with a formalised cooperation</a:t>
            </a:r>
            <a:endParaRPr lang="en-GB" altLang="da-DK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5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476672"/>
            <a:ext cx="7808913" cy="791741"/>
          </a:xfrm>
        </p:spPr>
        <p:txBody>
          <a:bodyPr>
            <a:noAutofit/>
          </a:bodyPr>
          <a:lstStyle/>
          <a:p>
            <a:pPr algn="ctr"/>
            <a:r>
              <a:rPr lang="en-GB" altLang="da-DK" sz="4000" b="1" i="0" smtClean="0">
                <a:solidFill>
                  <a:schemeClr val="accent1">
                    <a:lumMod val="75000"/>
                  </a:schemeClr>
                </a:solidFill>
                <a:latin typeface="Eras Medium ITC" pitchFamily="34" charset="0"/>
              </a:rPr>
              <a:t>External data </a:t>
            </a:r>
            <a:endParaRPr lang="en-GB" altLang="da-DK" sz="4000" b="1" i="0" dirty="0">
              <a:solidFill>
                <a:schemeClr val="accent1">
                  <a:lumMod val="75000"/>
                </a:schemeClr>
              </a:solidFill>
              <a:latin typeface="Eras Medium ITC" pitchFamily="34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95958" y="1340768"/>
            <a:ext cx="2590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da-DK" sz="2400" dirty="0"/>
              <a:t>Energy </a:t>
            </a:r>
            <a:endParaRPr lang="en-GB" altLang="da-DK" sz="2400" dirty="0">
              <a:latin typeface="Times New Roman" pitchFamily="18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2057400"/>
            <a:ext cx="6324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1100"/>
              </a:spcAft>
            </a:pPr>
            <a:r>
              <a:rPr lang="en-GB" altLang="da-DK" sz="1600" u="sng" dirty="0"/>
              <a:t>Danish Energy Agency, The Ministry of Climate and Energy:</a:t>
            </a:r>
            <a:br>
              <a:rPr lang="en-GB" altLang="da-DK" sz="1600" u="sng" dirty="0"/>
            </a:br>
            <a:r>
              <a:rPr lang="en-GB" altLang="da-DK" sz="1600" dirty="0"/>
              <a:t>Annual energy statistics in a format suitable for the emission inventory work and fuel consumption data for </a:t>
            </a:r>
            <a:r>
              <a:rPr lang="en-GB" altLang="da-DK" sz="1600" dirty="0" smtClean="0"/>
              <a:t>large </a:t>
            </a:r>
            <a:r>
              <a:rPr lang="en-GB" altLang="da-DK" sz="1600" dirty="0"/>
              <a:t>combustion plants. 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827088" y="3357563"/>
            <a:ext cx="5867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1100"/>
              </a:spcAft>
            </a:pPr>
            <a:r>
              <a:rPr lang="en-GB" altLang="da-DK" sz="1600" u="sng" dirty="0"/>
              <a:t>The Road Directorate, The Ministry of Transport:</a:t>
            </a:r>
            <a:r>
              <a:rPr lang="en-GB" altLang="da-DK" sz="1600" dirty="0"/>
              <a:t> Number of vehicles grouped in categories corresponding to the EU classification, mileage (urban, rural, highway), trip speed (urban, rural, highway).</a:t>
            </a: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827088" y="4648200"/>
            <a:ext cx="6411912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1100"/>
              </a:spcAft>
            </a:pPr>
            <a:r>
              <a:rPr lang="en-GB" altLang="da-DK" sz="1600" u="sng"/>
              <a:t>Civil Aviation Agency of Denmark, The Ministry of Transport:</a:t>
            </a:r>
            <a:r>
              <a:rPr lang="en-GB" altLang="da-DK" sz="1600"/>
              <a:t> City-pair flight data (aircraft type and origin and destination airports) for all flights leaving major Danish airports.</a:t>
            </a:r>
          </a:p>
          <a:p>
            <a:pPr eaLnBrk="0" hangingPunct="0">
              <a:spcAft>
                <a:spcPts val="1100"/>
              </a:spcAft>
            </a:pPr>
            <a:r>
              <a:rPr lang="en-GB" altLang="da-DK" sz="1600" u="sng"/>
              <a:t>Danish Railways, The Ministry of Transport:</a:t>
            </a:r>
            <a:r>
              <a:rPr lang="en-GB" altLang="da-DK" sz="1600"/>
              <a:t> Fuel related emission factors for diesel locomotives.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28800"/>
            <a:ext cx="10985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581400"/>
            <a:ext cx="12477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258050" y="4572000"/>
            <a:ext cx="12001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3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4213" y="1125538"/>
            <a:ext cx="3276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da-DK" sz="2400"/>
              <a:t>Industrial processes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11188" y="2349500"/>
            <a:ext cx="7340600" cy="12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1100"/>
              </a:spcAft>
            </a:pPr>
            <a:r>
              <a:rPr lang="en-GB" altLang="da-DK" sz="1600" u="sng" dirty="0" smtClean="0"/>
              <a:t>Statistics </a:t>
            </a:r>
            <a:r>
              <a:rPr lang="en-GB" altLang="da-DK" sz="1600" u="sng" dirty="0"/>
              <a:t>Denmark, The Ministry of Economic and Business Affairs:</a:t>
            </a:r>
            <a:r>
              <a:rPr lang="en-GB" altLang="da-DK" sz="1600" dirty="0"/>
              <a:t/>
            </a:r>
            <a:br>
              <a:rPr lang="en-GB" altLang="da-DK" sz="1600" dirty="0"/>
            </a:br>
            <a:r>
              <a:rPr lang="en-GB" altLang="da-DK" sz="1600" dirty="0"/>
              <a:t>Statistical yearbook, Sales Statistics for manufacturing industries.</a:t>
            </a:r>
          </a:p>
          <a:p>
            <a:pPr eaLnBrk="0" hangingPunct="0">
              <a:spcAft>
                <a:spcPts val="1100"/>
              </a:spcAft>
            </a:pPr>
            <a:r>
              <a:rPr lang="en-GB" altLang="da-DK" sz="1600" u="sng" dirty="0"/>
              <a:t>Danish companies:</a:t>
            </a:r>
            <a:r>
              <a:rPr lang="en-GB" altLang="da-DK" sz="1600" dirty="0"/>
              <a:t> Audited Green accounts and direct information gathered from producers and agency enterprises</a:t>
            </a: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982663"/>
            <a:ext cx="160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755650" y="3819525"/>
            <a:ext cx="29718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da-DK" sz="2400"/>
              <a:t>Solvents</a:t>
            </a: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755650" y="4899025"/>
            <a:ext cx="6238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GB" altLang="da-DK" sz="1600" u="sng" dirty="0"/>
              <a:t>Statistics Denmark, The Ministry of Economic and Business Affairs:</a:t>
            </a:r>
            <a:r>
              <a:rPr lang="en-GB" altLang="da-DK" sz="1600" dirty="0"/>
              <a:t/>
            </a:r>
            <a:br>
              <a:rPr lang="en-GB" altLang="da-DK" sz="1600" dirty="0"/>
            </a:br>
            <a:r>
              <a:rPr lang="en-GB" altLang="da-DK" sz="1600" dirty="0"/>
              <a:t>Statistical yearbook, Production, import and export of NMVOC</a:t>
            </a: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705225"/>
            <a:ext cx="9810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86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827088" y="1010920"/>
            <a:ext cx="3657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da-DK" sz="2400"/>
              <a:t>Agriculture</a:t>
            </a:r>
            <a:endParaRPr lang="en-GB" altLang="da-DK" sz="2400">
              <a:latin typeface="Times New Roman" pitchFamily="18" charset="0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827088" y="1916832"/>
            <a:ext cx="7924800" cy="18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1100"/>
              </a:spcAft>
            </a:pPr>
            <a:r>
              <a:rPr lang="en-GB" altLang="da-DK" sz="1600" u="sng" dirty="0" smtClean="0"/>
              <a:t>Statistics Denmark, The Ministry of Economic and Business Affairs:</a:t>
            </a:r>
            <a:r>
              <a:rPr lang="en-GB" altLang="da-DK" sz="1600" dirty="0" smtClean="0"/>
              <a:t/>
            </a:r>
            <a:br>
              <a:rPr lang="en-GB" altLang="da-DK" sz="1600" dirty="0" smtClean="0"/>
            </a:br>
            <a:r>
              <a:rPr lang="en-GB" altLang="da-DK" sz="1600" dirty="0" smtClean="0"/>
              <a:t>Statistical yearbook, agricultural statistics.</a:t>
            </a:r>
          </a:p>
          <a:p>
            <a:pPr eaLnBrk="0" hangingPunct="0">
              <a:spcAft>
                <a:spcPts val="1100"/>
              </a:spcAft>
            </a:pPr>
            <a:r>
              <a:rPr lang="en-GB" altLang="da-DK" sz="1600" u="sng" dirty="0" smtClean="0"/>
              <a:t>Faculty of Agricultural Sciences, Aarhus University:</a:t>
            </a:r>
            <a:r>
              <a:rPr lang="en-GB" altLang="da-DK" sz="1600" dirty="0" smtClean="0"/>
              <a:t> Data on feeding stuff consumption and nitrogen turnover in animals.</a:t>
            </a:r>
          </a:p>
          <a:p>
            <a:pPr eaLnBrk="0" hangingPunct="0">
              <a:spcAft>
                <a:spcPts val="1100"/>
              </a:spcAft>
            </a:pPr>
            <a:r>
              <a:rPr lang="en-GB" altLang="da-DK" sz="1600" u="sng" dirty="0" smtClean="0"/>
              <a:t>The </a:t>
            </a:r>
            <a:r>
              <a:rPr lang="en-GB" altLang="da-DK" sz="1600" u="sng" dirty="0" err="1" smtClean="0"/>
              <a:t>AgriFish</a:t>
            </a:r>
            <a:r>
              <a:rPr lang="en-GB" altLang="da-DK" sz="1600" u="sng" dirty="0" smtClean="0"/>
              <a:t> Agency, </a:t>
            </a:r>
            <a:r>
              <a:rPr lang="en-GB" sz="1600" u="sng" dirty="0" smtClean="0"/>
              <a:t>Ministry of Food, Agriculture and Fisheries:</a:t>
            </a:r>
            <a:r>
              <a:rPr lang="en-GB" sz="1600" dirty="0" smtClean="0"/>
              <a:t> Data on animal housing,  synthetic fertiliser use and manure statistics at farm level</a:t>
            </a:r>
            <a:endParaRPr lang="en-GB" altLang="da-DK" sz="1600" dirty="0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69" y="1479550"/>
            <a:ext cx="7921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827088" y="3891136"/>
            <a:ext cx="36576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GB" altLang="da-DK" sz="2400"/>
              <a:t>Waste</a:t>
            </a:r>
            <a:endParaRPr lang="en-GB" altLang="da-DK" sz="2400">
              <a:latin typeface="Times New Roman" pitchFamily="18" charset="0"/>
            </a:endParaRP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762375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834788" y="4856798"/>
            <a:ext cx="70564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Aft>
                <a:spcPts val="1100"/>
              </a:spcAft>
            </a:pPr>
            <a:r>
              <a:rPr lang="en-GB" altLang="da-DK" sz="1600" u="sng" dirty="0"/>
              <a:t>Danish Environmental Protection Agency, The Ministry of the Environment:</a:t>
            </a:r>
            <a:r>
              <a:rPr lang="en-GB" altLang="da-DK" sz="1600" dirty="0"/>
              <a:t/>
            </a:r>
            <a:br>
              <a:rPr lang="en-GB" altLang="da-DK" sz="1600" dirty="0"/>
            </a:br>
            <a:r>
              <a:rPr lang="en-GB" altLang="da-DK" sz="1600" dirty="0"/>
              <a:t>Database on waste</a:t>
            </a:r>
          </a:p>
        </p:txBody>
      </p:sp>
    </p:spTree>
    <p:extLst>
      <p:ext uri="{BB962C8B-B14F-4D97-AF65-F5344CB8AC3E}">
        <p14:creationId xmlns:p14="http://schemas.microsoft.com/office/powerpoint/2010/main" val="120952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9149</TotalTime>
  <Words>1368</Words>
  <Application>Microsoft Office PowerPoint</Application>
  <PresentationFormat>On-screen Show (4:3)</PresentationFormat>
  <Paragraphs>168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Air Quality Governance in the ENPI East Countries</vt:lpstr>
      <vt:lpstr>Outline</vt:lpstr>
      <vt:lpstr>Reporting obligations</vt:lpstr>
      <vt:lpstr>Reporting obligations</vt:lpstr>
      <vt:lpstr>Institutional arrangements</vt:lpstr>
      <vt:lpstr>Institutional arrangements</vt:lpstr>
      <vt:lpstr>External data </vt:lpstr>
      <vt:lpstr>PowerPoint Presentation</vt:lpstr>
      <vt:lpstr>PowerPoint Presentation</vt:lpstr>
      <vt:lpstr>Institutional arrangements</vt:lpstr>
      <vt:lpstr>Software</vt:lpstr>
      <vt:lpstr>Software</vt:lpstr>
      <vt:lpstr>Projections</vt:lpstr>
      <vt:lpstr>SPREAD - spatial high resolution distribution model for emissions to air</vt:lpstr>
      <vt:lpstr>Quality Assurance/Quality Control - data structure</vt:lpstr>
      <vt:lpstr>QA/QC - Critical Control Points (CCP)</vt:lpstr>
      <vt:lpstr>QA/QC - point of measurements (PM)</vt:lpstr>
      <vt:lpstr>QA/QC</vt:lpstr>
      <vt:lpstr>Uncertainties Tier 1</vt:lpstr>
      <vt:lpstr>Uncertainties Tier 2</vt:lpstr>
      <vt:lpstr>International cooperation</vt:lpstr>
      <vt:lpstr>Lessons learned  - through 20 years of compiling emission inventories (1)</vt:lpstr>
      <vt:lpstr>Lessons learned  - through 20 years of compiling emission inventories (2)</vt:lpstr>
      <vt:lpstr>Lessons learned  - through 20 years of compiling emission inventories (3)</vt:lpstr>
      <vt:lpstr>Lessons learned  - through 20 years of compiling emission inventories (4)</vt:lpstr>
      <vt:lpstr>The Danish inventory team</vt:lpstr>
      <vt:lpstr>Thank you for your attention</vt:lpstr>
    </vt:vector>
  </TitlesOfParts>
  <Company>MWH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de Campos</dc:creator>
  <cp:lastModifiedBy>Plejdrup, Marlene Schmidt</cp:lastModifiedBy>
  <cp:revision>429</cp:revision>
  <cp:lastPrinted>2012-05-10T14:01:43Z</cp:lastPrinted>
  <dcterms:created xsi:type="dcterms:W3CDTF">2011-10-12T15:30:18Z</dcterms:created>
  <dcterms:modified xsi:type="dcterms:W3CDTF">2013-12-12T09:50:05Z</dcterms:modified>
</cp:coreProperties>
</file>