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412" r:id="rId2"/>
    <p:sldId id="408" r:id="rId3"/>
    <p:sldId id="413" r:id="rId4"/>
    <p:sldId id="414" r:id="rId5"/>
    <p:sldId id="411" r:id="rId6"/>
    <p:sldId id="396" r:id="rId7"/>
    <p:sldId id="406" r:id="rId8"/>
    <p:sldId id="400" r:id="rId9"/>
    <p:sldId id="405" r:id="rId10"/>
    <p:sldId id="415" r:id="rId11"/>
    <p:sldId id="416" r:id="rId12"/>
    <p:sldId id="417" r:id="rId13"/>
    <p:sldId id="418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3DFEE"/>
    <a:srgbClr val="CC3300"/>
    <a:srgbClr val="990000"/>
    <a:srgbClr val="FF6600"/>
    <a:srgbClr val="FFCC66"/>
    <a:srgbClr val="0066FF"/>
    <a:srgbClr val="FF5050"/>
    <a:srgbClr val="E9E53B"/>
    <a:srgbClr val="FFFF99"/>
    <a:srgbClr val="FFFF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5266" autoAdjust="0"/>
  </p:normalViewPr>
  <p:slideViewPr>
    <p:cSldViewPr>
      <p:cViewPr>
        <p:scale>
          <a:sx n="75" d="100"/>
          <a:sy n="75" d="100"/>
        </p:scale>
        <p:origin x="-12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5160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909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81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5160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5160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1"/>
            <a:ext cx="3505200" cy="381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1828800" indent="-1828800">
              <a:buFontTx/>
              <a:buNone/>
              <a:defRPr sz="1200">
                <a:solidFill>
                  <a:schemeClr val="bg1"/>
                </a:solidFill>
              </a:defRPr>
            </a:lvl2pPr>
            <a:lvl3pPr marL="1828800" indent="-1828800">
              <a:buFontTx/>
              <a:buNone/>
              <a:defRPr sz="1200">
                <a:solidFill>
                  <a:schemeClr val="bg1"/>
                </a:solidFill>
              </a:defRPr>
            </a:lvl3pPr>
            <a:lvl4pPr marL="1828800" indent="-182880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-182880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1"/>
            <a:ext cx="3429000" cy="381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200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389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CED63F-EBE3-42E5-807B-7C5B8724F34A}" type="datetimeFigureOut">
              <a:rPr lang="en-GB" smtClean="0"/>
              <a:pPr/>
              <a:t>20/01/2014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820472" cy="11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качеством воздуха в странах Восточного региона ЕИСП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4016" y="3645024"/>
            <a:ext cx="8892480" cy="1296144"/>
          </a:xfrm>
        </p:spPr>
        <p:txBody>
          <a:bodyPr>
            <a:noAutofit/>
          </a:bodyPr>
          <a:lstStyle/>
          <a:p>
            <a:r>
              <a:rPr lang="ru-RU" sz="3200" dirty="0" smtClean="0"/>
              <a:t>Тренинг по вопросам инвентаризации выбросов</a:t>
            </a:r>
            <a:endParaRPr lang="en-US" dirty="0" smtClean="0"/>
          </a:p>
          <a:p>
            <a:endParaRPr lang="en-GB" dirty="0" smtClean="0"/>
          </a:p>
          <a:p>
            <a:r>
              <a:rPr lang="ru-RU" dirty="0" smtClean="0"/>
              <a:t>Кишинёв</a:t>
            </a:r>
            <a:r>
              <a:rPr lang="en-GB" dirty="0" smtClean="0"/>
              <a:t>,  2</a:t>
            </a:r>
            <a:r>
              <a:rPr lang="ru-RU" dirty="0" smtClean="0"/>
              <a:t>1-22</a:t>
            </a:r>
            <a:r>
              <a:rPr lang="en-GB" dirty="0" smtClean="0"/>
              <a:t> </a:t>
            </a:r>
            <a:r>
              <a:rPr lang="ru-RU" dirty="0" smtClean="0"/>
              <a:t>января</a:t>
            </a:r>
            <a:r>
              <a:rPr lang="en-GB" dirty="0" smtClean="0"/>
              <a:t>  201</a:t>
            </a:r>
            <a:r>
              <a:rPr lang="ru-RU" dirty="0" smtClean="0"/>
              <a:t>4 г.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9604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200" i="0" dirty="0" smtClean="0"/>
              <a:t>Семинар по </a:t>
            </a:r>
            <a:r>
              <a:rPr lang="bg-BG" sz="3200" i="0" dirty="0" smtClean="0"/>
              <a:t>инвентаризации выбросов</a:t>
            </a:r>
            <a:br>
              <a:rPr lang="bg-BG" sz="3200" i="0" dirty="0" smtClean="0"/>
            </a:br>
            <a:r>
              <a:rPr lang="ru-RU" sz="3200" i="0" dirty="0" smtClean="0"/>
              <a:t>24-26 </a:t>
            </a:r>
            <a:r>
              <a:rPr lang="bg-BG" sz="3200" i="0" dirty="0" smtClean="0"/>
              <a:t>сентября</a:t>
            </a:r>
            <a:r>
              <a:rPr lang="ru-RU" sz="3200" i="0" dirty="0" smtClean="0"/>
              <a:t> 2012 г</a:t>
            </a:r>
            <a:r>
              <a:rPr lang="ru-RU" sz="3200" i="0" dirty="0" smtClean="0"/>
              <a:t>.</a:t>
            </a:r>
            <a:br>
              <a:rPr lang="ru-RU" sz="3200" i="0" dirty="0" smtClean="0"/>
            </a:br>
            <a:r>
              <a:rPr lang="ru-RU" sz="3200" i="0" dirty="0" smtClean="0"/>
              <a:t>Гостиница </a:t>
            </a:r>
            <a:r>
              <a:rPr lang="ru-RU" sz="3200" i="0" dirty="0" smtClean="0"/>
              <a:t>“</a:t>
            </a:r>
            <a:r>
              <a:rPr lang="en-US" sz="3200" i="0" dirty="0" smtClean="0"/>
              <a:t>Jolly </a:t>
            </a:r>
            <a:r>
              <a:rPr lang="en-US" sz="3200" i="0" dirty="0" err="1" smtClean="0"/>
              <a:t>Alon</a:t>
            </a:r>
            <a:r>
              <a:rPr lang="ru-RU" sz="3200" i="0" dirty="0" smtClean="0"/>
              <a:t>”, </a:t>
            </a:r>
            <a:r>
              <a:rPr lang="bg-BG" sz="3200" i="0" dirty="0" smtClean="0"/>
              <a:t>Кишинёв</a:t>
            </a:r>
            <a:r>
              <a:rPr lang="ru-RU" sz="3200" i="0" dirty="0" smtClean="0"/>
              <a:t>, </a:t>
            </a:r>
            <a:r>
              <a:rPr lang="bg-BG" sz="3200" i="0" dirty="0" smtClean="0"/>
              <a:t>Молдова</a:t>
            </a:r>
            <a:endParaRPr lang="en-US" sz="3200" i="0" dirty="0"/>
          </a:p>
        </p:txBody>
      </p:sp>
      <p:pic>
        <p:nvPicPr>
          <p:cNvPr id="4" name="Content Placeholder 3" descr="20120924_0947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5725" y="1557337"/>
            <a:ext cx="6816675" cy="51125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200" i="0" dirty="0" smtClean="0"/>
              <a:t>Семинар по </a:t>
            </a:r>
            <a:r>
              <a:rPr lang="bg-BG" sz="3200" i="0" dirty="0" smtClean="0"/>
              <a:t>инвентаризации выбросов</a:t>
            </a:r>
            <a:br>
              <a:rPr lang="bg-BG" sz="3200" i="0" dirty="0" smtClean="0"/>
            </a:br>
            <a:r>
              <a:rPr lang="ru-RU" sz="3200" i="0" dirty="0" smtClean="0"/>
              <a:t>24-26 </a:t>
            </a:r>
            <a:r>
              <a:rPr lang="bg-BG" sz="3200" i="0" dirty="0" smtClean="0"/>
              <a:t>сентября</a:t>
            </a:r>
            <a:r>
              <a:rPr lang="ru-RU" sz="3200" i="0" dirty="0" smtClean="0"/>
              <a:t> 2012 г</a:t>
            </a:r>
            <a:r>
              <a:rPr lang="ru-RU" sz="3200" i="0" dirty="0" smtClean="0"/>
              <a:t>.</a:t>
            </a:r>
            <a:br>
              <a:rPr lang="ru-RU" sz="3200" i="0" dirty="0" smtClean="0"/>
            </a:br>
            <a:r>
              <a:rPr lang="ru-RU" sz="3200" i="0" dirty="0" smtClean="0"/>
              <a:t>Гостиница </a:t>
            </a:r>
            <a:r>
              <a:rPr lang="ru-RU" sz="3200" i="0" dirty="0" smtClean="0"/>
              <a:t>“</a:t>
            </a:r>
            <a:r>
              <a:rPr lang="en-US" sz="3200" i="0" dirty="0" smtClean="0"/>
              <a:t>Jolly </a:t>
            </a:r>
            <a:r>
              <a:rPr lang="en-US" sz="3200" i="0" dirty="0" err="1" smtClean="0"/>
              <a:t>Alon</a:t>
            </a:r>
            <a:r>
              <a:rPr lang="ru-RU" sz="3200" i="0" dirty="0" smtClean="0"/>
              <a:t>”, </a:t>
            </a:r>
            <a:r>
              <a:rPr lang="bg-BG" sz="3200" i="0" dirty="0" smtClean="0"/>
              <a:t>Кишинёв</a:t>
            </a:r>
            <a:r>
              <a:rPr lang="ru-RU" sz="3200" i="0" dirty="0" smtClean="0"/>
              <a:t>, </a:t>
            </a:r>
            <a:r>
              <a:rPr lang="bg-BG" sz="3200" i="0" dirty="0" smtClean="0"/>
              <a:t>Молдова</a:t>
            </a:r>
            <a:endParaRPr lang="en-US" sz="3200" i="0" dirty="0"/>
          </a:p>
        </p:txBody>
      </p:sp>
      <p:pic>
        <p:nvPicPr>
          <p:cNvPr id="6" name="Content Placeholder 5" descr="20120924_1237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813" y="1556792"/>
            <a:ext cx="6912767" cy="51845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200" i="0" dirty="0" smtClean="0"/>
              <a:t>Семинар по </a:t>
            </a:r>
            <a:r>
              <a:rPr lang="bg-BG" sz="3200" i="0" dirty="0" smtClean="0"/>
              <a:t>инвентаризации выбросов</a:t>
            </a:r>
            <a:br>
              <a:rPr lang="bg-BG" sz="3200" i="0" dirty="0" smtClean="0"/>
            </a:br>
            <a:r>
              <a:rPr lang="ru-RU" sz="3200" i="0" dirty="0" smtClean="0"/>
              <a:t>24-26 </a:t>
            </a:r>
            <a:r>
              <a:rPr lang="bg-BG" sz="3200" i="0" dirty="0" smtClean="0"/>
              <a:t>сентября</a:t>
            </a:r>
            <a:r>
              <a:rPr lang="ru-RU" sz="3200" i="0" dirty="0" smtClean="0"/>
              <a:t> 2012 г</a:t>
            </a:r>
            <a:r>
              <a:rPr lang="ru-RU" sz="3200" i="0" dirty="0" smtClean="0"/>
              <a:t>.</a:t>
            </a:r>
            <a:br>
              <a:rPr lang="ru-RU" sz="3200" i="0" dirty="0" smtClean="0"/>
            </a:br>
            <a:r>
              <a:rPr lang="ru-RU" sz="3200" i="0" dirty="0" smtClean="0"/>
              <a:t>Гостиница </a:t>
            </a:r>
            <a:r>
              <a:rPr lang="ru-RU" sz="3200" i="0" dirty="0" smtClean="0"/>
              <a:t>“</a:t>
            </a:r>
            <a:r>
              <a:rPr lang="en-US" sz="3200" i="0" dirty="0" smtClean="0"/>
              <a:t>Jolly </a:t>
            </a:r>
            <a:r>
              <a:rPr lang="en-US" sz="3200" i="0" dirty="0" err="1" smtClean="0"/>
              <a:t>Alon</a:t>
            </a:r>
            <a:r>
              <a:rPr lang="ru-RU" sz="3200" i="0" dirty="0" smtClean="0"/>
              <a:t>”, </a:t>
            </a:r>
            <a:r>
              <a:rPr lang="bg-BG" sz="3200" i="0" dirty="0" smtClean="0"/>
              <a:t>Кишинёв</a:t>
            </a:r>
            <a:r>
              <a:rPr lang="ru-RU" sz="3200" i="0" dirty="0" smtClean="0"/>
              <a:t>, </a:t>
            </a:r>
            <a:r>
              <a:rPr lang="bg-BG" sz="3200" i="0" dirty="0" smtClean="0"/>
              <a:t>Молдова</a:t>
            </a:r>
            <a:endParaRPr lang="en-US" sz="3200" i="0" dirty="0"/>
          </a:p>
        </p:txBody>
      </p:sp>
      <p:pic>
        <p:nvPicPr>
          <p:cNvPr id="8" name="Content Placeholder 7" descr="20120924_1735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053" y="1556370"/>
            <a:ext cx="6841323" cy="513099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200" i="0" dirty="0" smtClean="0"/>
              <a:t>Семинар по </a:t>
            </a:r>
            <a:r>
              <a:rPr lang="bg-BG" sz="3200" i="0" dirty="0" smtClean="0"/>
              <a:t>инвентаризации выбросов</a:t>
            </a:r>
            <a:br>
              <a:rPr lang="bg-BG" sz="3200" i="0" dirty="0" smtClean="0"/>
            </a:br>
            <a:r>
              <a:rPr lang="ru-RU" sz="3200" i="0" dirty="0" smtClean="0"/>
              <a:t>24-26 </a:t>
            </a:r>
            <a:r>
              <a:rPr lang="bg-BG" sz="3200" i="0" dirty="0" smtClean="0"/>
              <a:t>сентября</a:t>
            </a:r>
            <a:r>
              <a:rPr lang="ru-RU" sz="3200" i="0" dirty="0" smtClean="0"/>
              <a:t> 2012 г</a:t>
            </a:r>
            <a:r>
              <a:rPr lang="ru-RU" sz="3200" i="0" dirty="0" smtClean="0"/>
              <a:t>.</a:t>
            </a:r>
            <a:br>
              <a:rPr lang="ru-RU" sz="3200" i="0" dirty="0" smtClean="0"/>
            </a:br>
            <a:r>
              <a:rPr lang="ru-RU" sz="3200" i="0" dirty="0" smtClean="0"/>
              <a:t>Гостиница </a:t>
            </a:r>
            <a:r>
              <a:rPr lang="ru-RU" sz="3200" i="0" dirty="0" smtClean="0"/>
              <a:t>“</a:t>
            </a:r>
            <a:r>
              <a:rPr lang="en-US" sz="3200" i="0" dirty="0" smtClean="0"/>
              <a:t>Jolly </a:t>
            </a:r>
            <a:r>
              <a:rPr lang="en-US" sz="3200" i="0" dirty="0" err="1" smtClean="0"/>
              <a:t>Alon</a:t>
            </a:r>
            <a:r>
              <a:rPr lang="ru-RU" sz="3200" i="0" dirty="0" smtClean="0"/>
              <a:t>”, </a:t>
            </a:r>
            <a:r>
              <a:rPr lang="bg-BG" sz="3200" i="0" dirty="0" smtClean="0"/>
              <a:t>Кишинёв</a:t>
            </a:r>
            <a:r>
              <a:rPr lang="ru-RU" sz="3200" i="0" dirty="0" smtClean="0"/>
              <a:t>, </a:t>
            </a:r>
            <a:r>
              <a:rPr lang="bg-BG" sz="3200" i="0" dirty="0" smtClean="0"/>
              <a:t>Молдова</a:t>
            </a:r>
            <a:endParaRPr lang="en-US" sz="3200" i="0" dirty="0"/>
          </a:p>
        </p:txBody>
      </p:sp>
      <p:pic>
        <p:nvPicPr>
          <p:cNvPr id="5" name="Content Placeholder 4" descr="20120924_17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1823" y="1628799"/>
            <a:ext cx="6744553" cy="505841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1810"/>
            <a:ext cx="5112568" cy="724942"/>
          </a:xfrm>
        </p:spPr>
        <p:txBody>
          <a:bodyPr>
            <a:normAutofit/>
          </a:bodyPr>
          <a:lstStyle/>
          <a:p>
            <a:pPr algn="ctr"/>
            <a:r>
              <a:rPr lang="ru-RU" sz="3600" i="0" dirty="0" smtClean="0">
                <a:solidFill>
                  <a:srgbClr val="002060"/>
                </a:solidFill>
                <a:latin typeface="+mn-lt"/>
              </a:rPr>
              <a:t>О проекте </a:t>
            </a:r>
            <a:r>
              <a:rPr lang="en-US" sz="3600" i="0" dirty="0" smtClean="0">
                <a:solidFill>
                  <a:srgbClr val="002060"/>
                </a:solidFill>
                <a:latin typeface="+mn-lt"/>
              </a:rPr>
              <a:t>Air-Q-Gov</a:t>
            </a:r>
            <a:endParaRPr lang="en-GB" sz="3600" i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Сроки выполнения: январь </a:t>
            </a:r>
            <a:r>
              <a:rPr lang="en-GB" sz="2400" dirty="0" smtClean="0">
                <a:solidFill>
                  <a:srgbClr val="002060"/>
                </a:solidFill>
              </a:rPr>
              <a:t>2011 </a:t>
            </a:r>
            <a:r>
              <a:rPr lang="ru-RU" sz="2400" dirty="0" smtClean="0">
                <a:solidFill>
                  <a:srgbClr val="002060"/>
                </a:solidFill>
              </a:rPr>
              <a:t>г. – декабрь </a:t>
            </a:r>
            <a:r>
              <a:rPr lang="en-GB" sz="2400" dirty="0" smtClean="0">
                <a:solidFill>
                  <a:srgbClr val="002060"/>
                </a:solidFill>
              </a:rPr>
              <a:t>2014</a:t>
            </a:r>
            <a:r>
              <a:rPr lang="ru-RU" sz="2400" dirty="0" smtClean="0">
                <a:solidFill>
                  <a:srgbClr val="002060"/>
                </a:solidFill>
              </a:rPr>
              <a:t> г.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endParaRPr lang="en-GB" sz="2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Финансирование через Европейский инструмент соседства и партнёрства </a:t>
            </a:r>
            <a:r>
              <a:rPr lang="ru-RU" sz="2400" dirty="0" smtClean="0">
                <a:solidFill>
                  <a:srgbClr val="002060"/>
                </a:solidFill>
              </a:rPr>
              <a:t>(ЕИСП)</a:t>
            </a:r>
            <a:endParaRPr lang="en-GB" sz="2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Осуществляется консорциумом во главе с MWH </a:t>
            </a:r>
            <a:r>
              <a:rPr lang="ru-RU" sz="2400" dirty="0" smtClean="0">
                <a:solidFill>
                  <a:srgbClr val="002060"/>
                </a:solidFill>
              </a:rPr>
              <a:t>(Бельгия), в который входят</a:t>
            </a:r>
            <a:r>
              <a:rPr lang="en-GB" sz="2400" dirty="0" smtClean="0">
                <a:solidFill>
                  <a:srgbClr val="002060"/>
                </a:solidFill>
              </a:rPr>
              <a:t>:</a:t>
            </a:r>
            <a:endParaRPr lang="en-GB" sz="2400" dirty="0" smtClean="0">
              <a:solidFill>
                <a:srgbClr val="00206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</a:rPr>
              <a:t>CENN – Caucasus Environmental NGO Network – </a:t>
            </a:r>
            <a:r>
              <a:rPr lang="en-GB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Грузия</a:t>
            </a:r>
            <a:r>
              <a:rPr lang="en-GB" dirty="0" smtClean="0">
                <a:solidFill>
                  <a:srgbClr val="002060"/>
                </a:solidFill>
              </a:rPr>
              <a:t>), </a:t>
            </a:r>
            <a:endParaRPr lang="en-GB" dirty="0" smtClean="0">
              <a:solidFill>
                <a:srgbClr val="00206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</a:rPr>
              <a:t>FORCE Technology </a:t>
            </a:r>
            <a:r>
              <a:rPr lang="en-GB" dirty="0" err="1" smtClean="0">
                <a:solidFill>
                  <a:srgbClr val="002060"/>
                </a:solidFill>
              </a:rPr>
              <a:t>Russland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Российская Федерация</a:t>
            </a:r>
            <a:r>
              <a:rPr lang="en-GB" dirty="0" smtClean="0">
                <a:solidFill>
                  <a:srgbClr val="002060"/>
                </a:solidFill>
              </a:rPr>
              <a:t>), </a:t>
            </a:r>
            <a:endParaRPr lang="en-GB" dirty="0" smtClean="0">
              <a:solidFill>
                <a:srgbClr val="00206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</a:rPr>
              <a:t>GOPA Consultants GmbH </a:t>
            </a:r>
            <a:r>
              <a:rPr lang="en-GB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Германия</a:t>
            </a:r>
            <a:r>
              <a:rPr lang="en-GB" dirty="0" smtClean="0">
                <a:solidFill>
                  <a:srgbClr val="002060"/>
                </a:solidFill>
              </a:rPr>
              <a:t>), </a:t>
            </a:r>
            <a:endParaRPr lang="en-GB" dirty="0" smtClean="0">
              <a:solidFill>
                <a:srgbClr val="00206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</a:rPr>
              <a:t>НКО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“MAMA-86” </a:t>
            </a:r>
            <a:r>
              <a:rPr lang="en-GB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Украина</a:t>
            </a:r>
            <a:r>
              <a:rPr lang="en-GB" dirty="0" smtClean="0">
                <a:solidFill>
                  <a:srgbClr val="002060"/>
                </a:solidFill>
              </a:rPr>
              <a:t>), </a:t>
            </a:r>
            <a:endParaRPr lang="en-GB" dirty="0" smtClean="0">
              <a:solidFill>
                <a:srgbClr val="00206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</a:rPr>
              <a:t>NERI-AU – National Environmental Research Institute, Aarhus University </a:t>
            </a:r>
            <a:r>
              <a:rPr lang="en-GB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Дания</a:t>
            </a:r>
            <a:r>
              <a:rPr lang="en-GB" dirty="0" smtClean="0">
                <a:solidFill>
                  <a:srgbClr val="002060"/>
                </a:solidFill>
              </a:rPr>
              <a:t>).</a:t>
            </a:r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6286500"/>
            <a:ext cx="913288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00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1601"/>
            <a:ext cx="4899116" cy="40736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248472" cy="685800"/>
          </a:xfrm>
        </p:spPr>
        <p:txBody>
          <a:bodyPr>
            <a:noAutofit/>
          </a:bodyPr>
          <a:lstStyle/>
          <a:p>
            <a:pPr algn="l"/>
            <a:r>
              <a:rPr lang="ru-RU" sz="3600" b="0" i="0" dirty="0" smtClean="0">
                <a:solidFill>
                  <a:srgbClr val="4F81BD">
                    <a:lumMod val="75000"/>
                  </a:srgbClr>
                </a:solidFill>
                <a:latin typeface="Arial Rounded MT Bold" pitchFamily="34" charset="0"/>
              </a:rPr>
              <a:t>Страны - партнёры</a:t>
            </a:r>
            <a:endParaRPr lang="en-US" sz="3600" b="0" i="0" dirty="0">
              <a:solidFill>
                <a:srgbClr val="4F81BD">
                  <a:lumMod val="75000"/>
                </a:srgbClr>
              </a:solidFill>
              <a:latin typeface="Arial Rounded MT Bold" pitchFamily="34" charset="0"/>
            </a:endParaRPr>
          </a:p>
        </p:txBody>
      </p:sp>
      <p:sp>
        <p:nvSpPr>
          <p:cNvPr id="14" name="Block Arc 13"/>
          <p:cNvSpPr/>
          <p:nvPr/>
        </p:nvSpPr>
        <p:spPr>
          <a:xfrm>
            <a:off x="-4201878" y="820839"/>
            <a:ext cx="5131440" cy="5131440"/>
          </a:xfrm>
          <a:prstGeom prst="blockArc">
            <a:avLst>
              <a:gd name="adj1" fmla="val 18900000"/>
              <a:gd name="adj2" fmla="val 2700000"/>
              <a:gd name="adj3" fmla="val 421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372045" y="1654760"/>
            <a:ext cx="3847527" cy="346252"/>
          </a:xfrm>
          <a:custGeom>
            <a:avLst/>
            <a:gdLst>
              <a:gd name="connsiteX0" fmla="*/ 0 w 3568064"/>
              <a:gd name="connsiteY0" fmla="*/ 0 h 346252"/>
              <a:gd name="connsiteX1" fmla="*/ 3568064 w 3568064"/>
              <a:gd name="connsiteY1" fmla="*/ 0 h 346252"/>
              <a:gd name="connsiteX2" fmla="*/ 3568064 w 3568064"/>
              <a:gd name="connsiteY2" fmla="*/ 346252 h 346252"/>
              <a:gd name="connsiteX3" fmla="*/ 0 w 3568064"/>
              <a:gd name="connsiteY3" fmla="*/ 346252 h 346252"/>
              <a:gd name="connsiteX4" fmla="*/ 0 w 3568064"/>
              <a:gd name="connsiteY4" fmla="*/ 0 h 3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8064" h="346252">
                <a:moveTo>
                  <a:pt x="0" y="0"/>
                </a:moveTo>
                <a:lnTo>
                  <a:pt x="3568064" y="0"/>
                </a:lnTo>
                <a:lnTo>
                  <a:pt x="3568064" y="346252"/>
                </a:lnTo>
                <a:lnTo>
                  <a:pt x="0" y="3462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838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 </a:t>
            </a:r>
            <a:r>
              <a:rPr lang="ru-RU" sz="2200" kern="1200" dirty="0" smtClean="0"/>
              <a:t>Азербайджан</a:t>
            </a:r>
            <a:endParaRPr lang="en-US" sz="1600" kern="1200" dirty="0"/>
          </a:p>
        </p:txBody>
      </p:sp>
      <p:sp>
        <p:nvSpPr>
          <p:cNvPr id="16" name="Oval 15"/>
          <p:cNvSpPr/>
          <p:nvPr/>
        </p:nvSpPr>
        <p:spPr>
          <a:xfrm>
            <a:off x="155638" y="1611479"/>
            <a:ext cx="432816" cy="43281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5608" y="2174444"/>
            <a:ext cx="3533965" cy="346252"/>
          </a:xfrm>
          <a:custGeom>
            <a:avLst/>
            <a:gdLst>
              <a:gd name="connsiteX0" fmla="*/ 0 w 3254502"/>
              <a:gd name="connsiteY0" fmla="*/ 0 h 346252"/>
              <a:gd name="connsiteX1" fmla="*/ 3254502 w 3254502"/>
              <a:gd name="connsiteY1" fmla="*/ 0 h 346252"/>
              <a:gd name="connsiteX2" fmla="*/ 3254502 w 3254502"/>
              <a:gd name="connsiteY2" fmla="*/ 346252 h 346252"/>
              <a:gd name="connsiteX3" fmla="*/ 0 w 3254502"/>
              <a:gd name="connsiteY3" fmla="*/ 346252 h 346252"/>
              <a:gd name="connsiteX4" fmla="*/ 0 w 3254502"/>
              <a:gd name="connsiteY4" fmla="*/ 0 h 3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4502" h="346252">
                <a:moveTo>
                  <a:pt x="0" y="0"/>
                </a:moveTo>
                <a:lnTo>
                  <a:pt x="3254502" y="0"/>
                </a:lnTo>
                <a:lnTo>
                  <a:pt x="3254502" y="346252"/>
                </a:lnTo>
                <a:lnTo>
                  <a:pt x="0" y="34625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838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 </a:t>
            </a:r>
            <a:r>
              <a:rPr lang="ru-RU" sz="2200" kern="1200" dirty="0" smtClean="0"/>
              <a:t>Армения</a:t>
            </a:r>
            <a:endParaRPr lang="en-US" sz="2200" kern="1200" dirty="0"/>
          </a:p>
        </p:txBody>
      </p:sp>
      <p:sp>
        <p:nvSpPr>
          <p:cNvPr id="18" name="Oval 17"/>
          <p:cNvSpPr/>
          <p:nvPr/>
        </p:nvSpPr>
        <p:spPr>
          <a:xfrm>
            <a:off x="469201" y="2131163"/>
            <a:ext cx="432816" cy="43281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857440" y="2693747"/>
            <a:ext cx="3362135" cy="346252"/>
          </a:xfrm>
          <a:custGeom>
            <a:avLst/>
            <a:gdLst>
              <a:gd name="connsiteX0" fmla="*/ 0 w 3082671"/>
              <a:gd name="connsiteY0" fmla="*/ 0 h 346252"/>
              <a:gd name="connsiteX1" fmla="*/ 3082671 w 3082671"/>
              <a:gd name="connsiteY1" fmla="*/ 0 h 346252"/>
              <a:gd name="connsiteX2" fmla="*/ 3082671 w 3082671"/>
              <a:gd name="connsiteY2" fmla="*/ 346252 h 346252"/>
              <a:gd name="connsiteX3" fmla="*/ 0 w 3082671"/>
              <a:gd name="connsiteY3" fmla="*/ 346252 h 346252"/>
              <a:gd name="connsiteX4" fmla="*/ 0 w 3082671"/>
              <a:gd name="connsiteY4" fmla="*/ 0 h 3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671" h="346252">
                <a:moveTo>
                  <a:pt x="0" y="0"/>
                </a:moveTo>
                <a:lnTo>
                  <a:pt x="3082671" y="0"/>
                </a:lnTo>
                <a:lnTo>
                  <a:pt x="3082671" y="346252"/>
                </a:lnTo>
                <a:lnTo>
                  <a:pt x="0" y="34625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0"/>
                </a:schemeClr>
              </a:gs>
              <a:gs pos="80000">
                <a:schemeClr val="accent1">
                  <a:lumMod val="100000"/>
                </a:schemeClr>
              </a:gs>
              <a:gs pos="100000">
                <a:schemeClr val="accent1">
                  <a:lumMod val="100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838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 </a:t>
            </a:r>
            <a:r>
              <a:rPr lang="ru-RU" sz="2200" kern="1200" dirty="0" smtClean="0"/>
              <a:t>Беларусь</a:t>
            </a:r>
            <a:endParaRPr lang="en-US" sz="1600" kern="1200" dirty="0"/>
          </a:p>
        </p:txBody>
      </p:sp>
      <p:sp>
        <p:nvSpPr>
          <p:cNvPr id="21" name="Oval 20"/>
          <p:cNvSpPr/>
          <p:nvPr/>
        </p:nvSpPr>
        <p:spPr>
          <a:xfrm>
            <a:off x="641032" y="2650466"/>
            <a:ext cx="432816" cy="43281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912304" y="3213431"/>
            <a:ext cx="3307271" cy="346252"/>
          </a:xfrm>
          <a:custGeom>
            <a:avLst/>
            <a:gdLst>
              <a:gd name="connsiteX0" fmla="*/ 0 w 3027807"/>
              <a:gd name="connsiteY0" fmla="*/ 0 h 346252"/>
              <a:gd name="connsiteX1" fmla="*/ 3027807 w 3027807"/>
              <a:gd name="connsiteY1" fmla="*/ 0 h 346252"/>
              <a:gd name="connsiteX2" fmla="*/ 3027807 w 3027807"/>
              <a:gd name="connsiteY2" fmla="*/ 346252 h 346252"/>
              <a:gd name="connsiteX3" fmla="*/ 0 w 3027807"/>
              <a:gd name="connsiteY3" fmla="*/ 346252 h 346252"/>
              <a:gd name="connsiteX4" fmla="*/ 0 w 3027807"/>
              <a:gd name="connsiteY4" fmla="*/ 0 h 3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807" h="346252">
                <a:moveTo>
                  <a:pt x="0" y="0"/>
                </a:moveTo>
                <a:lnTo>
                  <a:pt x="3027807" y="0"/>
                </a:lnTo>
                <a:lnTo>
                  <a:pt x="3027807" y="346252"/>
                </a:lnTo>
                <a:lnTo>
                  <a:pt x="0" y="3462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80000">
                <a:schemeClr val="accent1">
                  <a:lumMod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838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 </a:t>
            </a:r>
            <a:r>
              <a:rPr lang="ru-RU" sz="2200" kern="1200" dirty="0" smtClean="0"/>
              <a:t>Грузия</a:t>
            </a:r>
            <a:endParaRPr lang="en-US" sz="1600" kern="1200" dirty="0"/>
          </a:p>
        </p:txBody>
      </p:sp>
      <p:sp>
        <p:nvSpPr>
          <p:cNvPr id="23" name="Oval 22"/>
          <p:cNvSpPr/>
          <p:nvPr/>
        </p:nvSpPr>
        <p:spPr>
          <a:xfrm>
            <a:off x="695896" y="3170149"/>
            <a:ext cx="432816" cy="43281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857439" y="3733115"/>
            <a:ext cx="3362135" cy="346252"/>
          </a:xfrm>
          <a:custGeom>
            <a:avLst/>
            <a:gdLst>
              <a:gd name="connsiteX0" fmla="*/ 0 w 3082671"/>
              <a:gd name="connsiteY0" fmla="*/ 0 h 346252"/>
              <a:gd name="connsiteX1" fmla="*/ 3082671 w 3082671"/>
              <a:gd name="connsiteY1" fmla="*/ 0 h 346252"/>
              <a:gd name="connsiteX2" fmla="*/ 3082671 w 3082671"/>
              <a:gd name="connsiteY2" fmla="*/ 346252 h 346252"/>
              <a:gd name="connsiteX3" fmla="*/ 0 w 3082671"/>
              <a:gd name="connsiteY3" fmla="*/ 346252 h 346252"/>
              <a:gd name="connsiteX4" fmla="*/ 0 w 3082671"/>
              <a:gd name="connsiteY4" fmla="*/ 0 h 3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671" h="346252">
                <a:moveTo>
                  <a:pt x="0" y="0"/>
                </a:moveTo>
                <a:lnTo>
                  <a:pt x="3082671" y="0"/>
                </a:lnTo>
                <a:lnTo>
                  <a:pt x="3082671" y="346252"/>
                </a:lnTo>
                <a:lnTo>
                  <a:pt x="0" y="34625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838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 </a:t>
            </a:r>
            <a:r>
              <a:rPr lang="ru-RU" sz="2200" kern="1200" dirty="0" smtClean="0"/>
              <a:t>Молдова</a:t>
            </a:r>
            <a:endParaRPr lang="en-US" sz="2200" kern="1200" dirty="0"/>
          </a:p>
        </p:txBody>
      </p:sp>
      <p:sp>
        <p:nvSpPr>
          <p:cNvPr id="25" name="Oval 24"/>
          <p:cNvSpPr/>
          <p:nvPr/>
        </p:nvSpPr>
        <p:spPr>
          <a:xfrm>
            <a:off x="641032" y="3689834"/>
            <a:ext cx="432816" cy="43281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685608" y="4252418"/>
            <a:ext cx="3533967" cy="346252"/>
          </a:xfrm>
          <a:custGeom>
            <a:avLst/>
            <a:gdLst>
              <a:gd name="connsiteX0" fmla="*/ 0 w 3254502"/>
              <a:gd name="connsiteY0" fmla="*/ 0 h 346252"/>
              <a:gd name="connsiteX1" fmla="*/ 3254502 w 3254502"/>
              <a:gd name="connsiteY1" fmla="*/ 0 h 346252"/>
              <a:gd name="connsiteX2" fmla="*/ 3254502 w 3254502"/>
              <a:gd name="connsiteY2" fmla="*/ 346252 h 346252"/>
              <a:gd name="connsiteX3" fmla="*/ 0 w 3254502"/>
              <a:gd name="connsiteY3" fmla="*/ 346252 h 346252"/>
              <a:gd name="connsiteX4" fmla="*/ 0 w 3254502"/>
              <a:gd name="connsiteY4" fmla="*/ 0 h 3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4502" h="346252">
                <a:moveTo>
                  <a:pt x="0" y="0"/>
                </a:moveTo>
                <a:lnTo>
                  <a:pt x="3254502" y="0"/>
                </a:lnTo>
                <a:lnTo>
                  <a:pt x="3254502" y="346252"/>
                </a:lnTo>
                <a:lnTo>
                  <a:pt x="0" y="3462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838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 </a:t>
            </a:r>
            <a:r>
              <a:rPr lang="ru-RU" sz="2200" kern="1200" dirty="0" smtClean="0"/>
              <a:t>Российская Федерация</a:t>
            </a:r>
            <a:endParaRPr lang="en-US" sz="2200" kern="1200" dirty="0"/>
          </a:p>
        </p:txBody>
      </p:sp>
      <p:sp>
        <p:nvSpPr>
          <p:cNvPr id="27" name="Oval 26"/>
          <p:cNvSpPr/>
          <p:nvPr/>
        </p:nvSpPr>
        <p:spPr>
          <a:xfrm>
            <a:off x="469201" y="4209137"/>
            <a:ext cx="432816" cy="43281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 27"/>
          <p:cNvSpPr/>
          <p:nvPr/>
        </p:nvSpPr>
        <p:spPr>
          <a:xfrm>
            <a:off x="372045" y="4772102"/>
            <a:ext cx="3847530" cy="346252"/>
          </a:xfrm>
          <a:custGeom>
            <a:avLst/>
            <a:gdLst>
              <a:gd name="connsiteX0" fmla="*/ 0 w 3568064"/>
              <a:gd name="connsiteY0" fmla="*/ 0 h 346252"/>
              <a:gd name="connsiteX1" fmla="*/ 3568064 w 3568064"/>
              <a:gd name="connsiteY1" fmla="*/ 0 h 346252"/>
              <a:gd name="connsiteX2" fmla="*/ 3568064 w 3568064"/>
              <a:gd name="connsiteY2" fmla="*/ 346252 h 346252"/>
              <a:gd name="connsiteX3" fmla="*/ 0 w 3568064"/>
              <a:gd name="connsiteY3" fmla="*/ 346252 h 346252"/>
              <a:gd name="connsiteX4" fmla="*/ 0 w 3568064"/>
              <a:gd name="connsiteY4" fmla="*/ 0 h 3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8064" h="346252">
                <a:moveTo>
                  <a:pt x="0" y="0"/>
                </a:moveTo>
                <a:lnTo>
                  <a:pt x="3568064" y="0"/>
                </a:lnTo>
                <a:lnTo>
                  <a:pt x="3568064" y="346252"/>
                </a:lnTo>
                <a:lnTo>
                  <a:pt x="0" y="34625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0"/>
                </a:schemeClr>
              </a:gs>
              <a:gs pos="80000">
                <a:schemeClr val="accent1">
                  <a:lumMod val="100000"/>
                </a:schemeClr>
              </a:gs>
              <a:gs pos="100000">
                <a:schemeClr val="accent1">
                  <a:lumMod val="100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838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 smtClean="0"/>
              <a:t> </a:t>
            </a:r>
            <a:r>
              <a:rPr lang="ru-RU" sz="2200" dirty="0" smtClean="0"/>
              <a:t>Украина</a:t>
            </a:r>
            <a:endParaRPr lang="en-US" sz="2200" kern="1200" dirty="0" smtClean="0"/>
          </a:p>
        </p:txBody>
      </p:sp>
      <p:sp>
        <p:nvSpPr>
          <p:cNvPr id="29" name="Oval 28"/>
          <p:cNvSpPr/>
          <p:nvPr/>
        </p:nvSpPr>
        <p:spPr>
          <a:xfrm>
            <a:off x="155638" y="4728820"/>
            <a:ext cx="432816" cy="43281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96912"/>
            <a:ext cx="540000" cy="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" y="1556792"/>
            <a:ext cx="540000" cy="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23280"/>
            <a:ext cx="504000" cy="50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5" y="3131782"/>
            <a:ext cx="504000" cy="50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" y="3645307"/>
            <a:ext cx="504000" cy="5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4171809"/>
            <a:ext cx="504000" cy="50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4694859"/>
            <a:ext cx="504000" cy="504000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4"/>
          </p:nvPr>
        </p:nvSpPr>
        <p:spPr>
          <a:xfrm>
            <a:off x="8666112" y="6453336"/>
            <a:ext cx="370384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7911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857500" y="1143000"/>
            <a:ext cx="6286500" cy="5076825"/>
          </a:xfrm>
          <a:prstGeom prst="roundRect">
            <a:avLst/>
          </a:prstGeom>
          <a:gradFill>
            <a:gsLst>
              <a:gs pos="33000">
                <a:schemeClr val="accent1">
                  <a:lumMod val="50000"/>
                  <a:alpha val="8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89000">
                <a:schemeClr val="accent1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52400" y="809625"/>
            <a:ext cx="4422775" cy="4876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  <a:alpha val="89000"/>
                </a:schemeClr>
              </a:gs>
              <a:gs pos="80000">
                <a:schemeClr val="bg1">
                  <a:lumMod val="85000"/>
                  <a:alpha val="96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7824" y="188640"/>
            <a:ext cx="3672408" cy="609600"/>
          </a:xfrm>
        </p:spPr>
        <p:txBody>
          <a:bodyPr>
            <a:noAutofit/>
          </a:bodyPr>
          <a:lstStyle/>
          <a:p>
            <a:r>
              <a:rPr lang="ru-RU" sz="3600" b="0" i="0" dirty="0" smtClean="0">
                <a:solidFill>
                  <a:srgbClr val="4F81BD">
                    <a:lumMod val="75000"/>
                  </a:srgbClr>
                </a:solidFill>
                <a:latin typeface="Arial Rounded MT Bold" pitchFamily="34" charset="0"/>
              </a:rPr>
              <a:t>Задачи </a:t>
            </a:r>
            <a:r>
              <a:rPr lang="ru-RU" sz="3600" b="0" i="0" dirty="0" smtClean="0">
                <a:solidFill>
                  <a:srgbClr val="4F81BD">
                    <a:lumMod val="75000"/>
                  </a:srgbClr>
                </a:solidFill>
                <a:latin typeface="Arial Rounded MT Bold" pitchFamily="34" charset="0"/>
              </a:rPr>
              <a:t>проекта</a:t>
            </a:r>
            <a:endParaRPr lang="en-US" sz="3600" i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940805" y="1066800"/>
            <a:ext cx="2259595" cy="533400"/>
          </a:xfrm>
        </p:spPr>
        <p:txBody>
          <a:bodyPr/>
          <a:lstStyle/>
          <a:p>
            <a:r>
              <a:rPr lang="ru-RU" i="1" u="sng" dirty="0" smtClean="0">
                <a:solidFill>
                  <a:schemeClr val="accent1">
                    <a:lumMod val="50000"/>
                  </a:schemeClr>
                </a:solidFill>
              </a:rPr>
              <a:t>Основная цель</a:t>
            </a:r>
            <a:endParaRPr lang="en-US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693862"/>
            <a:ext cx="4115764" cy="41114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Совершенствование управления </a:t>
            </a:r>
            <a:r>
              <a:rPr lang="ru-RU" dirty="0">
                <a:solidFill>
                  <a:srgbClr val="002060"/>
                </a:solidFill>
              </a:rPr>
              <a:t>природными ресурсами, включая охрану </a:t>
            </a:r>
            <a:r>
              <a:rPr lang="ru-RU" dirty="0" smtClean="0">
                <a:solidFill>
                  <a:srgbClr val="002060"/>
                </a:solidFill>
              </a:rPr>
              <a:t>экосистем, противодействие изменению </a:t>
            </a:r>
            <a:r>
              <a:rPr lang="ru-RU" dirty="0">
                <a:solidFill>
                  <a:srgbClr val="002060"/>
                </a:solidFill>
              </a:rPr>
              <a:t>климата, а также повышение уровня </a:t>
            </a:r>
            <a:r>
              <a:rPr lang="ru-RU" dirty="0" smtClean="0">
                <a:solidFill>
                  <a:srgbClr val="002060"/>
                </a:solidFill>
              </a:rPr>
              <a:t>международного и межведомственного сотрудничества, информированности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населения в экологических вопросах</a:t>
            </a:r>
            <a:endParaRPr lang="uk-UA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5933630" y="1133054"/>
            <a:ext cx="1302666" cy="639762"/>
          </a:xfrm>
        </p:spPr>
        <p:txBody>
          <a:bodyPr/>
          <a:lstStyle/>
          <a:p>
            <a:r>
              <a:rPr lang="ru-RU" i="1" u="sng" dirty="0" smtClean="0"/>
              <a:t>Задачи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41168"/>
            <a:ext cx="2540076" cy="254007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5175" y="1722437"/>
            <a:ext cx="4559300" cy="4525963"/>
          </a:xfrm>
        </p:spPr>
        <p:txBody>
          <a:bodyPr>
            <a:norm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одействие </a:t>
            </a:r>
            <a:r>
              <a:rPr lang="ru-RU" sz="1600" dirty="0">
                <a:solidFill>
                  <a:schemeClr val="bg1"/>
                </a:solidFill>
              </a:rPr>
              <a:t>гармонизации с европейским законодательством и нормативными актами </a:t>
            </a:r>
            <a:r>
              <a:rPr lang="ru-RU" sz="1600" dirty="0" smtClean="0">
                <a:solidFill>
                  <a:schemeClr val="bg1"/>
                </a:solidFill>
              </a:rPr>
              <a:t>по охране атмосферного </a:t>
            </a:r>
            <a:r>
              <a:rPr lang="ru-RU" sz="1600" dirty="0">
                <a:solidFill>
                  <a:schemeClr val="bg1"/>
                </a:solidFill>
              </a:rPr>
              <a:t>воздуха и </a:t>
            </a:r>
            <a:r>
              <a:rPr lang="ru-RU" sz="1600" dirty="0" smtClean="0">
                <a:solidFill>
                  <a:schemeClr val="bg1"/>
                </a:solidFill>
              </a:rPr>
              <a:t>КПКЗ, их внедрению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выполнению</a:t>
            </a:r>
            <a:endParaRPr lang="uk-UA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Содействие сотрудничеству по международным соглашениям </a:t>
            </a:r>
            <a:r>
              <a:rPr lang="ru-RU" sz="1600" dirty="0">
                <a:solidFill>
                  <a:schemeClr val="bg1"/>
                </a:solidFill>
              </a:rPr>
              <a:t>в области охраны </a:t>
            </a:r>
            <a:r>
              <a:rPr lang="ru-RU" sz="1600" dirty="0" smtClean="0">
                <a:solidFill>
                  <a:schemeClr val="bg1"/>
                </a:solidFill>
              </a:rPr>
              <a:t>окружающей </a:t>
            </a:r>
            <a:r>
              <a:rPr lang="ru-RU" sz="1600" dirty="0">
                <a:solidFill>
                  <a:schemeClr val="bg1"/>
                </a:solidFill>
              </a:rPr>
              <a:t>среды </a:t>
            </a:r>
            <a:r>
              <a:rPr lang="ru-RU" sz="1600" dirty="0" smtClean="0">
                <a:solidFill>
                  <a:schemeClr val="bg1"/>
                </a:solidFill>
              </a:rPr>
              <a:t>(например, по протоколам к Конвенции </a:t>
            </a:r>
            <a:r>
              <a:rPr lang="en-US" sz="1600" dirty="0" smtClean="0">
                <a:solidFill>
                  <a:schemeClr val="bg1"/>
                </a:solidFill>
              </a:rPr>
              <a:t>LRTAP</a:t>
            </a:r>
            <a:r>
              <a:rPr lang="ru-RU" sz="1600" dirty="0" smtClean="0">
                <a:solidFill>
                  <a:schemeClr val="bg1"/>
                </a:solidFill>
              </a:rPr>
              <a:t> ЕЭК ООН)</a:t>
            </a:r>
            <a:endParaRPr lang="uk-UA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Повышения уровня экологической   осведомлённости ответственных </a:t>
            </a:r>
            <a:r>
              <a:rPr lang="ru-RU" sz="1600" dirty="0">
                <a:solidFill>
                  <a:schemeClr val="bg1"/>
                </a:solidFill>
              </a:rPr>
              <a:t>лиц, </a:t>
            </a:r>
            <a:r>
              <a:rPr lang="ru-RU" sz="1600" dirty="0" smtClean="0">
                <a:solidFill>
                  <a:schemeClr val="bg1"/>
                </a:solidFill>
              </a:rPr>
              <a:t>представителей промышленников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общественности посредством сотрудничества на национальном, региональном и субрегиональном уровнях</a:t>
            </a:r>
            <a:endParaRPr lang="uk-UA" sz="1600" dirty="0" smtClean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703096" y="6453336"/>
            <a:ext cx="333400" cy="365125"/>
          </a:xfrm>
        </p:spPr>
        <p:txBody>
          <a:bodyPr/>
          <a:lstStyle/>
          <a:p>
            <a:fld id="{7D3D4356-750F-43A5-86F1-332F9B8C8A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082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44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44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68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5" grpId="0"/>
      <p:bldP spid="17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i="0" dirty="0" smtClean="0">
                <a:solidFill>
                  <a:srgbClr val="002060"/>
                </a:solidFill>
                <a:latin typeface="+mn-lt"/>
              </a:rPr>
              <a:t>Компоненты и виды работ </a:t>
            </a:r>
            <a:endParaRPr lang="en-GB" sz="3600" i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500" y="1591816"/>
            <a:ext cx="6286500" cy="5076825"/>
          </a:xfrm>
          <a:prstGeom prst="roundRect">
            <a:avLst/>
          </a:prstGeom>
          <a:gradFill>
            <a:gsLst>
              <a:gs pos="33000">
                <a:schemeClr val="accent1">
                  <a:lumMod val="50000"/>
                  <a:alpha val="8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89000">
                <a:schemeClr val="accent1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Совершенствование законодательства, содействие подготовке нормативных актов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15240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Распространение инструментов </a:t>
            </a:r>
            <a:r>
              <a:rPr lang="ru-RU" sz="2400" dirty="0" smtClean="0">
                <a:solidFill>
                  <a:schemeClr val="bg1"/>
                </a:solidFill>
              </a:rPr>
              <a:t>мониторинга и </a:t>
            </a:r>
            <a:r>
              <a:rPr lang="ru-RU" sz="2400" dirty="0" smtClean="0">
                <a:solidFill>
                  <a:schemeClr val="bg1"/>
                </a:solidFill>
              </a:rPr>
              <a:t>охраны </a:t>
            </a:r>
            <a:r>
              <a:rPr lang="ru-RU" sz="2400" dirty="0" smtClean="0">
                <a:solidFill>
                  <a:schemeClr val="bg1"/>
                </a:solidFill>
              </a:rPr>
              <a:t>качества </a:t>
            </a:r>
            <a:r>
              <a:rPr lang="ru-RU" sz="2400" dirty="0" smtClean="0">
                <a:solidFill>
                  <a:schemeClr val="bg1"/>
                </a:solidFill>
              </a:rPr>
              <a:t>атмосферного воздуха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15240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Семинары и обучающие поездки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</a:p>
          <a:p>
            <a:pPr marL="15240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Содействие информационному обмену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15240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Пилотные проекты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7513" y="1266825"/>
            <a:ext cx="4032448" cy="48768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  <a:alpha val="89000"/>
                </a:schemeClr>
              </a:gs>
              <a:gs pos="80000">
                <a:schemeClr val="bg1">
                  <a:lumMod val="85000"/>
                  <a:alpha val="96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1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Общие вопросы контроля загрязнения атмосферного воздуха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355600" lvl="1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Контроль и предотвращение промышленного загрязнения</a:t>
            </a:r>
          </a:p>
          <a:p>
            <a:pPr marL="355600" lvl="1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Городской транспорт, регулирование выбросов автомобилей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4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i="0" dirty="0" smtClean="0">
                <a:solidFill>
                  <a:srgbClr val="002060"/>
                </a:solidFill>
                <a:latin typeface="+mn-lt"/>
              </a:rPr>
              <a:t>Предоставление отчётов по </a:t>
            </a:r>
            <a:r>
              <a:rPr lang="ru-RU" sz="3600" i="0" dirty="0" err="1" smtClean="0">
                <a:solidFill>
                  <a:srgbClr val="002060"/>
                </a:solidFill>
                <a:latin typeface="+mn-lt"/>
              </a:rPr>
              <a:t>КТЗВБР</a:t>
            </a:r>
            <a:r>
              <a:rPr lang="ru-RU" sz="3600" i="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3600" i="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i="0" dirty="0" smtClean="0">
                <a:solidFill>
                  <a:srgbClr val="002060"/>
                </a:solidFill>
                <a:latin typeface="+mn-lt"/>
              </a:rPr>
              <a:t>в</a:t>
            </a:r>
            <a:r>
              <a:rPr lang="en-GB" sz="3600" i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3600" i="0" dirty="0">
                <a:solidFill>
                  <a:srgbClr val="002060"/>
                </a:solidFill>
                <a:latin typeface="+mn-lt"/>
              </a:rPr>
              <a:t>2011 </a:t>
            </a:r>
            <a:r>
              <a:rPr lang="lv-LV" sz="3600" i="0" dirty="0" smtClean="0">
                <a:solidFill>
                  <a:srgbClr val="002060"/>
                </a:solidFill>
                <a:latin typeface="+mn-lt"/>
              </a:rPr>
              <a:t>– </a:t>
            </a:r>
            <a:r>
              <a:rPr lang="en-GB" sz="3600" i="0" dirty="0" smtClean="0">
                <a:solidFill>
                  <a:srgbClr val="002060"/>
                </a:solidFill>
                <a:latin typeface="+mn-lt"/>
              </a:rPr>
              <a:t>201</a:t>
            </a:r>
            <a:r>
              <a:rPr lang="lv-LV" sz="3600" i="0" dirty="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3600" i="0" dirty="0" smtClean="0">
                <a:solidFill>
                  <a:srgbClr val="002060"/>
                </a:solidFill>
                <a:latin typeface="+mn-lt"/>
              </a:rPr>
              <a:t> гг.</a:t>
            </a:r>
            <a:endParaRPr lang="en-GB" sz="3600" i="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90720616"/>
              </p:ext>
            </p:extLst>
          </p:nvPr>
        </p:nvGraphicFramePr>
        <p:xfrm>
          <a:off x="179515" y="1700808"/>
          <a:ext cx="8856982" cy="3932059"/>
        </p:xfrm>
        <a:graphic>
          <a:graphicData uri="http://schemas.openxmlformats.org/drawingml/2006/table">
            <a:tbl>
              <a:tblPr firstRow="1" firstCol="1" bandRow="1"/>
              <a:tblGrid>
                <a:gridCol w="3160403"/>
                <a:gridCol w="813797"/>
                <a:gridCol w="813797"/>
                <a:gridCol w="900632"/>
                <a:gridCol w="936104"/>
                <a:gridCol w="720080"/>
                <a:gridCol w="698372"/>
                <a:gridCol w="813797"/>
              </a:tblGrid>
              <a:tr h="38005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 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ARM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AZE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BLR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GEO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MDA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RUS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8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UKR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2011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Other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Other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Informative Inventory </a:t>
                      </a:r>
                      <a:r>
                        <a:rPr lang="en-GB" sz="2000" b="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Report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  <a:sym typeface="Webdings"/>
                        </a:rPr>
                        <a:t>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  <a:sym typeface="Webdings"/>
                        </a:rPr>
                        <a:t>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0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2012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200" noProof="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Другое</a:t>
                      </a:r>
                      <a:endParaRPr lang="en-GB" sz="2000" kern="1200" noProof="0" dirty="0">
                        <a:solidFill>
                          <a:srgbClr val="002060"/>
                        </a:solidFill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/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200" noProof="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Другое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/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noProof="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Другое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5070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Informative Inventory </a:t>
                      </a:r>
                      <a:r>
                        <a:rPr lang="en-GB" sz="2000" b="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Report</a:t>
                      </a:r>
                      <a:endParaRPr lang="en-GB" sz="20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  <a:sym typeface="Webdings"/>
                        </a:rPr>
                        <a:t>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lv-LV" sz="2000" kern="12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2013</a:t>
                      </a:r>
                      <a:endParaRPr lang="en-GB" sz="2000" kern="1200" dirty="0">
                        <a:solidFill>
                          <a:srgbClr val="002060"/>
                        </a:solidFill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200" noProof="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Другое</a:t>
                      </a:r>
                      <a:endParaRPr lang="en-GB" sz="2000" kern="1200" noProof="0" dirty="0">
                        <a:solidFill>
                          <a:srgbClr val="002060"/>
                        </a:solidFill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lv-LV" sz="2000" kern="12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kern="1200" dirty="0">
                        <a:solidFill>
                          <a:srgbClr val="002060"/>
                        </a:solidFill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lv-LV" sz="2000" kern="12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endParaRPr lang="en-GB" sz="2000" kern="1200" dirty="0">
                        <a:solidFill>
                          <a:srgbClr val="002060"/>
                        </a:solidFill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/</a:t>
                      </a:r>
                      <a:endParaRPr lang="en-GB" sz="2000" dirty="0" smtClean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kern="1200" noProof="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Другое</a:t>
                      </a:r>
                      <a:endParaRPr lang="en-GB" sz="2000" dirty="0" smtClean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rgbClr val="002060"/>
                        </a:solidFill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NFR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507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Informative Inventory Report</a:t>
                      </a:r>
                      <a:endParaRPr lang="en-GB" sz="2000" b="0" dirty="0" smtClean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lv-LV" sz="2000" kern="12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kern="1200" dirty="0">
                        <a:solidFill>
                          <a:srgbClr val="002060"/>
                        </a:solidFill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lv-LV" sz="2000" kern="12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kern="1200" dirty="0">
                        <a:solidFill>
                          <a:srgbClr val="002060"/>
                        </a:solidFill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  <a:sym typeface="Webdings"/>
                        </a:rPr>
                        <a:t></a:t>
                      </a:r>
                      <a:endParaRPr lang="en-GB" sz="2000" dirty="0" smtClean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lv-LV" sz="2000" kern="1200" dirty="0" smtClean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kern="1200" dirty="0">
                        <a:solidFill>
                          <a:srgbClr val="002060"/>
                        </a:solidFill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rgbClr val="002060"/>
                        </a:solidFill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-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2623" y="5784874"/>
            <a:ext cx="47312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NFR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Nomenclature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Reporting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Другое – не в формате Руководства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EMEP/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EEA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3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3600" i="0" dirty="0" smtClean="0">
                <a:solidFill>
                  <a:srgbClr val="002060"/>
                </a:solidFill>
              </a:rPr>
              <a:t>Основные </a:t>
            </a:r>
            <a:r>
              <a:rPr lang="ru-RU" sz="3600" i="0" dirty="0" smtClean="0">
                <a:solidFill>
                  <a:srgbClr val="002060"/>
                </a:solidFill>
              </a:rPr>
              <a:t>системные </a:t>
            </a:r>
            <a:r>
              <a:rPr lang="ru-RU" sz="3600" i="0" dirty="0" smtClean="0">
                <a:solidFill>
                  <a:srgbClr val="002060"/>
                </a:solidFill>
              </a:rPr>
              <a:t>пробелы</a:t>
            </a:r>
            <a:r>
              <a:rPr lang="ru-RU" sz="3600" i="0" dirty="0" smtClean="0">
                <a:solidFill>
                  <a:srgbClr val="002060"/>
                </a:solidFill>
              </a:rPr>
              <a:t> в оценке </a:t>
            </a:r>
            <a:r>
              <a:rPr lang="ru-RU" sz="3600" i="0" dirty="0" smtClean="0">
                <a:solidFill>
                  <a:srgbClr val="002060"/>
                </a:solidFill>
              </a:rPr>
              <a:t>качества </a:t>
            </a:r>
            <a:r>
              <a:rPr lang="ru-RU" sz="3600" i="0" dirty="0" smtClean="0">
                <a:solidFill>
                  <a:srgbClr val="002060"/>
                </a:solidFill>
              </a:rPr>
              <a:t>атмосферного воздуха</a:t>
            </a:r>
            <a:endParaRPr lang="en-GB" sz="3200" i="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7</a:t>
            </a:fld>
            <a:endParaRPr lang="en-US" sz="1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1240" y="1556792"/>
            <a:ext cx="8133208" cy="46085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Недостатки систем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мониторинга качества воздуха (отсутствие или недостаточное количество автоматических станций, без измерения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ТЧ</a:t>
            </a:r>
            <a:r>
              <a:rPr lang="ru-RU" sz="2400" baseline="-25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2.5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очень ограничены измерения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ТЧ</a:t>
            </a:r>
            <a:r>
              <a:rPr lang="ru-RU" sz="2400" baseline="-25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 приземного озона)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Недостаточно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данных измерений, их систематизации и интерпретации </a:t>
            </a:r>
            <a:endParaRPr lang="ru-RU" sz="24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Ограниченный доступ к фактической информации о качестве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атмосферного воздуха </a:t>
            </a:r>
            <a:endParaRPr lang="ru-RU" sz="24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Неполнота инвентаризаций выбросов </a:t>
            </a:r>
            <a:endParaRPr lang="ru-RU" sz="24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Практически отсутствует непрерывный мониторинг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выбросов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 предприятиях</a:t>
            </a:r>
            <a:endParaRPr lang="en-GB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3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6624" cy="720080"/>
          </a:xfrm>
        </p:spPr>
        <p:txBody>
          <a:bodyPr>
            <a:noAutofit/>
          </a:bodyPr>
          <a:lstStyle/>
          <a:p>
            <a:pPr algn="ctr"/>
            <a:r>
              <a:rPr lang="ru-RU" sz="3600" i="0" dirty="0" smtClean="0">
                <a:solidFill>
                  <a:srgbClr val="002060"/>
                </a:solidFill>
              </a:rPr>
              <a:t>Основные системные пробелы </a:t>
            </a:r>
            <a:r>
              <a:rPr lang="ru-RU" sz="3600" i="0" dirty="0" smtClean="0">
                <a:solidFill>
                  <a:srgbClr val="002060"/>
                </a:solidFill>
              </a:rPr>
              <a:t/>
            </a:r>
            <a:br>
              <a:rPr lang="ru-RU" sz="3600" i="0" dirty="0" smtClean="0">
                <a:solidFill>
                  <a:srgbClr val="002060"/>
                </a:solidFill>
              </a:rPr>
            </a:br>
            <a:r>
              <a:rPr lang="ru-RU" sz="3600" i="0" dirty="0" smtClean="0">
                <a:solidFill>
                  <a:srgbClr val="002060"/>
                </a:solidFill>
              </a:rPr>
              <a:t>в проведении инвентаризации выбросов</a:t>
            </a:r>
            <a:endParaRPr lang="en-GB" sz="3200" i="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8</a:t>
            </a:fld>
            <a:endParaRPr lang="en-US" sz="1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1240" y="1556792"/>
            <a:ext cx="8133208" cy="47525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Необходимость гармонизации </a:t>
            </a: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национальных форматов данных </a:t>
            </a: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 форматом </a:t>
            </a:r>
            <a:r>
              <a:rPr lang="ru-RU" sz="9600" dirty="0" smtClean="0">
                <a:solidFill>
                  <a:srgbClr val="002060"/>
                </a:solidFill>
              </a:rPr>
              <a:t>технического руководства</a:t>
            </a: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96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ЕМЕП</a:t>
            </a: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/</a:t>
            </a:r>
            <a:r>
              <a:rPr lang="ru-RU" sz="96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ЕЕА</a:t>
            </a:r>
            <a:endParaRPr lang="ru-RU" sz="96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Данные инвентаризации собирают ведомства, не связанные напрямую с природоохранными задачами </a:t>
            </a:r>
            <a:endParaRPr lang="ru-RU" sz="96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Расчёты </a:t>
            </a: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промышленных выбросов осуществляется </a:t>
            </a: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 старым советским методикам </a:t>
            </a:r>
            <a:endParaRPr lang="ru-RU" sz="96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Недостаточный инструментарий для передвижных источников выбросов и сельского хозяйства, не для каждого года собираются данные </a:t>
            </a:r>
            <a:endParaRPr lang="ru-RU" sz="96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Недостаточно данных </a:t>
            </a: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 неорганизованным выбросам, </a:t>
            </a: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где </a:t>
            </a:r>
            <a:r>
              <a:rPr lang="ru-RU" sz="9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необходимы дополнительные сведения и специальная методология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355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792088"/>
          </a:xfrm>
        </p:spPr>
        <p:txBody>
          <a:bodyPr>
            <a:noAutofit/>
          </a:bodyPr>
          <a:lstStyle/>
          <a:p>
            <a:pPr algn="ctr"/>
            <a:r>
              <a:rPr lang="ru-RU" sz="3200" i="0" dirty="0" smtClean="0">
                <a:solidFill>
                  <a:srgbClr val="002060"/>
                </a:solidFill>
              </a:rPr>
              <a:t>Создание регионального портала для специалистов-экологов</a:t>
            </a:r>
            <a:r>
              <a:rPr lang="lv-LV" sz="3200" dirty="0" smtClean="0">
                <a:solidFill>
                  <a:srgbClr val="002060"/>
                </a:solidFill>
              </a:rPr>
              <a:t> www.airgovernance.eu</a:t>
            </a:r>
            <a:endParaRPr lang="en-GB" sz="36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5296" y="648866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16D9DE7-101D-4173-9FB6-AF72C7239E19}" type="slidenum">
              <a:rPr lang="cs-CZ" sz="1200" smtClean="0"/>
              <a:pPr/>
              <a:t>9</a:t>
            </a:fld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55" t="5941" r="21111" b="28084"/>
          <a:stretch/>
        </p:blipFill>
        <p:spPr bwMode="auto">
          <a:xfrm>
            <a:off x="611560" y="1485396"/>
            <a:ext cx="7714463" cy="524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02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499</Words>
  <Application>Microsoft Office PowerPoint</Application>
  <PresentationFormat>On-screen Show (4:3)</PresentationFormat>
  <Paragraphs>132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Управление качеством воздуха в странах Восточного региона ЕИСП</vt:lpstr>
      <vt:lpstr>О проекте Air-Q-Gov</vt:lpstr>
      <vt:lpstr>Страны - партнёры</vt:lpstr>
      <vt:lpstr>Задачи проекта</vt:lpstr>
      <vt:lpstr>Компоненты и виды работ </vt:lpstr>
      <vt:lpstr>Предоставление отчётов по КТЗВБР  в 2011 – 2013 гг.</vt:lpstr>
      <vt:lpstr>Основные системные пробелы в оценке качества атмосферного воздуха</vt:lpstr>
      <vt:lpstr>Основные системные пробелы  в проведении инвентаризации выбросов</vt:lpstr>
      <vt:lpstr>Создание регионального портала для специалистов-экологов www.airgovernance.eu</vt:lpstr>
      <vt:lpstr>Семинар по инвентаризации выбросов 24-26 сентября 2012 г. Гостиница “Jolly Alon”, Кишинёв, Молдова</vt:lpstr>
      <vt:lpstr>Семинар по инвентаризации выбросов 24-26 сентября 2012 г. Гостиница “Jolly Alon”, Кишинёв, Молдова</vt:lpstr>
      <vt:lpstr>Семинар по инвентаризации выбросов 24-26 сентября 2012 г. Гостиница “Jolly Alon”, Кишинёв, Молдова</vt:lpstr>
      <vt:lpstr>Семинар по инвентаризации выбросов 24-26 сентября 2012 г. Гостиница “Jolly Alon”, Кишинёв, Молдова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311</cp:revision>
  <cp:lastPrinted>2012-05-10T14:01:43Z</cp:lastPrinted>
  <dcterms:created xsi:type="dcterms:W3CDTF">2011-10-12T15:30:18Z</dcterms:created>
  <dcterms:modified xsi:type="dcterms:W3CDTF">2014-01-20T18:56:27Z</dcterms:modified>
</cp:coreProperties>
</file>