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85" r:id="rId3"/>
    <p:sldId id="302" r:id="rId4"/>
    <p:sldId id="325" r:id="rId5"/>
    <p:sldId id="329" r:id="rId6"/>
    <p:sldId id="332" r:id="rId7"/>
    <p:sldId id="330" r:id="rId8"/>
    <p:sldId id="350" r:id="rId9"/>
    <p:sldId id="343" r:id="rId10"/>
    <p:sldId id="353" r:id="rId11"/>
    <p:sldId id="331" r:id="rId12"/>
    <p:sldId id="349" r:id="rId13"/>
    <p:sldId id="327" r:id="rId14"/>
    <p:sldId id="315" r:id="rId15"/>
  </p:sldIdLst>
  <p:sldSz cx="9144000" cy="6858000" type="screen4x3"/>
  <p:notesSz cx="6723063" cy="9853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lene Plejdrup" initials="MS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7" autoAdjust="0"/>
    <p:restoredTop sz="93600" autoAdjust="0"/>
  </p:normalViewPr>
  <p:slideViewPr>
    <p:cSldViewPr>
      <p:cViewPr>
        <p:scale>
          <a:sx n="66" d="100"/>
          <a:sy n="66" d="100"/>
        </p:scale>
        <p:origin x="-1578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108"/>
      </p:cViewPr>
      <p:guideLst>
        <p:guide orient="horz" pos="3103"/>
        <p:guide pos="211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3328" cy="492681"/>
          </a:xfrm>
          <a:prstGeom prst="rect">
            <a:avLst/>
          </a:prstGeom>
        </p:spPr>
        <p:txBody>
          <a:bodyPr vert="horz" lIns="91288" tIns="45644" rIns="91288" bIns="4564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8179" y="0"/>
            <a:ext cx="2913328" cy="492681"/>
          </a:xfrm>
          <a:prstGeom prst="rect">
            <a:avLst/>
          </a:prstGeom>
        </p:spPr>
        <p:txBody>
          <a:bodyPr vert="horz" lIns="91288" tIns="45644" rIns="91288" bIns="4564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22837" cy="3694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8" tIns="45644" rIns="91288" bIns="4564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307" y="4680467"/>
            <a:ext cx="5378450" cy="4434126"/>
          </a:xfrm>
          <a:prstGeom prst="rect">
            <a:avLst/>
          </a:prstGeom>
        </p:spPr>
        <p:txBody>
          <a:bodyPr vert="horz" lIns="91288" tIns="45644" rIns="91288" bIns="4564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59222"/>
            <a:ext cx="2913328" cy="492681"/>
          </a:xfrm>
          <a:prstGeom prst="rect">
            <a:avLst/>
          </a:prstGeom>
        </p:spPr>
        <p:txBody>
          <a:bodyPr vert="horz" lIns="91288" tIns="45644" rIns="91288" bIns="4564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8179" y="9359222"/>
            <a:ext cx="2913328" cy="492681"/>
          </a:xfrm>
          <a:prstGeom prst="rect">
            <a:avLst/>
          </a:prstGeom>
        </p:spPr>
        <p:txBody>
          <a:bodyPr vert="horz" lIns="91288" tIns="45644" rIns="91288" bIns="4564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80619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0"/>
            <a:ext cx="10009112" cy="1109985"/>
          </a:xfrm>
        </p:spPr>
        <p:txBody>
          <a:bodyPr>
            <a:normAutofit/>
          </a:bodyPr>
          <a:lstStyle/>
          <a:p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7851" y="3068960"/>
            <a:ext cx="9180512" cy="30243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5400" i="1" dirty="0" smtClean="0"/>
              <a:t>Training on emission inventories</a:t>
            </a:r>
            <a:endParaRPr lang="en-GB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The EMEP/EEA Guidebook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General chapters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en-GB" sz="2800" dirty="0" smtClean="0"/>
              <a:t>21-22 January, 2014, </a:t>
            </a:r>
            <a:r>
              <a:rPr lang="en-GB" sz="2800" dirty="0" err="1" smtClean="0"/>
              <a:t>Chișinău</a:t>
            </a:r>
            <a:r>
              <a:rPr lang="en-GB" sz="2800" dirty="0" smtClean="0"/>
              <a:t>, Republic of Moldova</a:t>
            </a:r>
            <a:endParaRPr lang="en-GB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6046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latin typeface="Eras Medium ITC" pitchFamily="34" charset="0"/>
              </a:rPr>
              <a:t>Time Series </a:t>
            </a:r>
            <a:r>
              <a:rPr lang="en-US" b="1" i="0" dirty="0" smtClean="0">
                <a:latin typeface="Eras Medium ITC" pitchFamily="34" charset="0"/>
              </a:rPr>
              <a:t>Consistency (4)</a:t>
            </a:r>
            <a:endParaRPr lang="en-US" b="1" i="0" dirty="0">
              <a:latin typeface="Eras Medium ITC" pitchFamily="34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555380"/>
              </p:ext>
            </p:extLst>
          </p:nvPr>
        </p:nvGraphicFramePr>
        <p:xfrm>
          <a:off x="179512" y="1268760"/>
          <a:ext cx="8784976" cy="5309944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1680597"/>
                <a:gridCol w="3057669"/>
                <a:gridCol w="4046710"/>
              </a:tblGrid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Approach 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Applicability 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Comments 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080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Interpolation </a:t>
                      </a:r>
                      <a:endParaRPr lang="en-US" sz="20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Data needed for recalculation using the new method are available for intermittent years during the time series. </a:t>
                      </a:r>
                      <a:endParaRPr lang="en-US" sz="20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Estimates can be linearly interpolated for the periods when the new method cannot be applied. </a:t>
                      </a:r>
                      <a:endParaRPr lang="en-US" sz="2000" baseline="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000" baseline="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The method is not applicable in the case of large annual fluctuations. </a:t>
                      </a:r>
                      <a:endParaRPr lang="en-US" sz="20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1296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Trend extrapolation </a:t>
                      </a:r>
                      <a:endParaRPr lang="en-US" sz="20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Data for the new method are not collected annually and are not available at the beginning or the end of the time series. </a:t>
                      </a:r>
                      <a:endParaRPr lang="en-US" sz="20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Most reliable if the trend over time is constant. </a:t>
                      </a:r>
                      <a:endParaRPr lang="en-US" sz="2000" baseline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000" baseline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Should not be used if the trend is changing (in this case, the surrogate method may be more appropriate). </a:t>
                      </a:r>
                      <a:endParaRPr lang="en-US" sz="2000" baseline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000" baseline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Should not be done for long periods. </a:t>
                      </a:r>
                      <a:endParaRPr lang="en-US" sz="20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1296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Overlap </a:t>
                      </a:r>
                      <a:endParaRPr lang="en-US" sz="20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Data necessary to apply both the previously used and the new method must be available for at least one year, preferably more. </a:t>
                      </a:r>
                      <a:endParaRPr lang="en-US" sz="20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Most reliable when the overlap between two or more sets of annual estimates can be assessed. </a:t>
                      </a:r>
                      <a:endParaRPr lang="en-US" sz="2000" baseline="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en-US" sz="14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</a:br>
                      <a:r>
                        <a:rPr lang="en-US" sz="14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If the trends observed using the previously used and new methods are inconsistent, this approach is not good practice. </a:t>
                      </a:r>
                      <a:endParaRPr lang="en-US" sz="20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1080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Surrogate data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Emission factors, activity data or other estimation parameters used in the new method are strongly correlated with other well-known and more readily available indicative data.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Multiple indicative data sets (singly or in combination) should be tested in order to determine the most strongly correlated. 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/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Should not be done for long periods.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112" b="-1"/>
          <a:stretch/>
        </p:blipFill>
        <p:spPr bwMode="auto">
          <a:xfrm>
            <a:off x="251520" y="2780928"/>
            <a:ext cx="4374116" cy="2160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78064" y="2782810"/>
            <a:ext cx="4086424" cy="2160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043608" y="2483604"/>
            <a:ext cx="2592288" cy="36933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Consistent overlap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508104" y="2483604"/>
            <a:ext cx="2592288" cy="36933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Inconsistent overlap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036736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Inventory </a:t>
            </a:r>
            <a:r>
              <a:rPr lang="en-US" b="1" i="0" dirty="0" smtClean="0">
                <a:latin typeface="Eras Medium ITC" pitchFamily="34" charset="0"/>
              </a:rPr>
              <a:t>Management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9512" y="1340768"/>
            <a:ext cx="3168352" cy="5184576"/>
          </a:xfrm>
        </p:spPr>
        <p:txBody>
          <a:bodyPr>
            <a:normAutofit fontScale="925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Clear inventory process 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Dataflow; strong and continuous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Timeliness; data agreements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Institutional arrangements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Formal agreements</a:t>
            </a:r>
          </a:p>
          <a:p>
            <a:pPr lvl="2"/>
            <a:r>
              <a:rPr lang="en-GB" dirty="0" smtClean="0">
                <a:solidFill>
                  <a:schemeClr val="tx1"/>
                </a:solidFill>
              </a:rPr>
              <a:t>deadlines</a:t>
            </a:r>
          </a:p>
          <a:p>
            <a:pPr lvl="2"/>
            <a:r>
              <a:rPr lang="en-GB" dirty="0" smtClean="0">
                <a:solidFill>
                  <a:schemeClr val="tx1"/>
                </a:solidFill>
              </a:rPr>
              <a:t>data formats</a:t>
            </a:r>
          </a:p>
          <a:p>
            <a:pPr lvl="2"/>
            <a:r>
              <a:rPr lang="en-GB" dirty="0" smtClean="0">
                <a:solidFill>
                  <a:schemeClr val="tx1"/>
                </a:solidFill>
              </a:rPr>
              <a:t>contact persons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918345"/>
            <a:ext cx="5833046" cy="389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59531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QA/QC</a:t>
            </a:r>
            <a:endParaRPr lang="en-US" b="1" i="0" dirty="0">
              <a:latin typeface="Eras Medium ITC" pitchFamily="34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95703347"/>
              </p:ext>
            </p:extLst>
          </p:nvPr>
        </p:nvGraphicFramePr>
        <p:xfrm>
          <a:off x="251521" y="1291626"/>
          <a:ext cx="8640960" cy="5198794"/>
        </p:xfrm>
        <a:graphic>
          <a:graphicData uri="http://schemas.openxmlformats.org/drawingml/2006/table">
            <a:tbl>
              <a:tblPr firstRow="1" firstCol="1">
                <a:tableStyleId>{3C2FFA5D-87B4-456A-9821-1D502468CF0F}</a:tableStyleId>
              </a:tblPr>
              <a:tblGrid>
                <a:gridCol w="1466340"/>
                <a:gridCol w="7174620"/>
              </a:tblGrid>
              <a:tr h="3842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Element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Data quality objectives (general)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</a:tr>
              <a:tr h="7685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Transparency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Sufficient documentation </a:t>
                      </a:r>
                      <a:r>
                        <a:rPr lang="en-US" sz="1800" dirty="0">
                          <a:effectLst/>
                        </a:rPr>
                        <a:t>and referencing </a:t>
                      </a:r>
                      <a:r>
                        <a:rPr lang="en-US" sz="1800" dirty="0" smtClean="0">
                          <a:effectLst/>
                        </a:rPr>
                        <a:t> to be able to trace </a:t>
                      </a:r>
                      <a:r>
                        <a:rPr lang="en-US" sz="1800" dirty="0">
                          <a:effectLst/>
                        </a:rPr>
                        <a:t>any inventory estimates back through the calculations to the source data, data providers and assumptions. </a:t>
                      </a:r>
                      <a:endParaRPr lang="en-US" sz="2000" dirty="0">
                        <a:effectLst/>
                      </a:endParaRPr>
                    </a:p>
                  </a:txBody>
                  <a:tcPr marL="29827" marR="29827" marT="0" marB="0"/>
                </a:tc>
              </a:tr>
              <a:tr h="341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Consistency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Ensuring </a:t>
                      </a:r>
                      <a:r>
                        <a:rPr lang="en-US" sz="1800" dirty="0">
                          <a:effectLst/>
                        </a:rPr>
                        <a:t>that methods are consistent with good practice as defined in </a:t>
                      </a:r>
                      <a:r>
                        <a:rPr lang="en-US" sz="1800" dirty="0" smtClean="0">
                          <a:effectLst/>
                        </a:rPr>
                        <a:t>the EMEP/EEA guidebook</a:t>
                      </a:r>
                      <a:endParaRPr lang="en-US" sz="2000" dirty="0">
                        <a:effectLst/>
                      </a:endParaRPr>
                    </a:p>
                  </a:txBody>
                  <a:tcPr marL="29827" marR="29827" marT="0" marB="0"/>
                </a:tc>
              </a:tr>
              <a:tr h="7685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Comparability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Using </a:t>
                      </a:r>
                      <a:r>
                        <a:rPr lang="en-US" sz="1800" dirty="0">
                          <a:effectLst/>
                        </a:rPr>
                        <a:t>agreed good practice methodologies and formats for estimating and reporting emissions. 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Allocating </a:t>
                      </a:r>
                      <a:r>
                        <a:rPr lang="en-US" sz="1800" dirty="0">
                          <a:effectLst/>
                        </a:rPr>
                        <a:t>emissions </a:t>
                      </a:r>
                      <a:r>
                        <a:rPr lang="en-US" sz="1800" dirty="0" smtClean="0">
                          <a:effectLst/>
                        </a:rPr>
                        <a:t>to </a:t>
                      </a:r>
                      <a:r>
                        <a:rPr lang="en-US" sz="1800" dirty="0">
                          <a:effectLst/>
                        </a:rPr>
                        <a:t>source categories in accordance with the split given by the in Reporting Guidelines. </a:t>
                      </a:r>
                      <a:endParaRPr lang="en-US" sz="2000" dirty="0">
                        <a:effectLst/>
                      </a:endParaRPr>
                    </a:p>
                  </a:txBody>
                  <a:tcPr marL="29827" marR="29827" marT="0" marB="0"/>
                </a:tc>
              </a:tr>
              <a:tr h="874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Completeness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Providing </a:t>
                      </a:r>
                      <a:r>
                        <a:rPr lang="en-US" sz="1800" dirty="0">
                          <a:effectLst/>
                        </a:rPr>
                        <a:t>all NFR tables including notation keys where appropriate and complete </a:t>
                      </a:r>
                      <a:r>
                        <a:rPr lang="en-US" sz="1800" dirty="0" err="1">
                          <a:effectLst/>
                        </a:rPr>
                        <a:t>sectoral</a:t>
                      </a:r>
                      <a:r>
                        <a:rPr lang="en-US" sz="1800" dirty="0">
                          <a:effectLst/>
                        </a:rPr>
                        <a:t> background data. 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Providing </a:t>
                      </a:r>
                      <a:r>
                        <a:rPr lang="en-US" sz="1800" dirty="0">
                          <a:effectLst/>
                        </a:rPr>
                        <a:t>information in the inventory documentation on </a:t>
                      </a:r>
                      <a:r>
                        <a:rPr lang="en-US" sz="1800" dirty="0" smtClean="0">
                          <a:effectLst/>
                        </a:rPr>
                        <a:t>the completeness of </a:t>
                      </a:r>
                      <a:r>
                        <a:rPr lang="en-US" sz="1800" dirty="0">
                          <a:effectLst/>
                        </a:rPr>
                        <a:t>the emissions inventory. </a:t>
                      </a:r>
                      <a:endParaRPr lang="en-US" sz="2000" dirty="0">
                        <a:effectLst/>
                      </a:endParaRPr>
                    </a:p>
                  </a:txBody>
                  <a:tcPr marL="29827" marR="29827" marT="0" marB="0"/>
                </a:tc>
              </a:tr>
              <a:tr h="750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Accuracy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Using </a:t>
                      </a:r>
                      <a:r>
                        <a:rPr lang="en-US" sz="1800" dirty="0">
                          <a:effectLst/>
                        </a:rPr>
                        <a:t>of appropriate or better tiered methodology that is consistent with the guidebook and other guidelines. </a:t>
                      </a:r>
                      <a:endParaRPr lang="en-US" sz="2000" dirty="0">
                        <a:effectLst/>
                      </a:endParaRPr>
                    </a:p>
                  </a:txBody>
                  <a:tcPr marL="29827" marR="2982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47959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0" dirty="0" smtClean="0">
                <a:latin typeface="Eras Medium ITC" pitchFamily="34" charset="0"/>
              </a:rPr>
              <a:t>Improvements</a:t>
            </a:r>
            <a:endParaRPr lang="en-GB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Key category analysis and methodological choice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A good tool to prioritise the effort for different sources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Uncertainties, Spatial mapping of emissions, and Projections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Tools to make the inventory more useful to policy makers, air quality modellers, health scientists etc.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Uncertainty estimates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Combination of key category analysis and uncertainty to identify sources that need improvements</a:t>
            </a:r>
          </a:p>
          <a:p>
            <a:endParaRPr lang="en-GB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3176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xmlns="" val="37894549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Outline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General introduction to the EMEP/EEA Guidebook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Data Collection – general guidance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Time Series Consistency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Inventory Management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QA/QC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Improvements</a:t>
            </a:r>
          </a:p>
        </p:txBody>
      </p:sp>
    </p:spTree>
    <p:extLst>
      <p:ext uri="{BB962C8B-B14F-4D97-AF65-F5344CB8AC3E}">
        <p14:creationId xmlns:p14="http://schemas.microsoft.com/office/powerpoint/2010/main" xmlns="" val="409986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General introduction to the EMEP/EEA </a:t>
            </a:r>
            <a:r>
              <a:rPr lang="en-US" b="1" i="0" dirty="0" smtClean="0">
                <a:latin typeface="Eras Medium ITC" pitchFamily="34" charset="0"/>
              </a:rPr>
              <a:t>Guidebook (1)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GB 2013 - the latest version of the guidebook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will be formally endorsed by the EMEP Executive Body in December  2013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http://www.eea.europa.eu/publications/emep-eea-guidebook-2013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GB 2013 will be translated to Russian hopefully before May 2014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GB 2009 – the previous version - is available in Russian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http://www.eea.europa.eu/ru/publications/emep-eea</a:t>
            </a:r>
          </a:p>
        </p:txBody>
      </p:sp>
    </p:spTree>
    <p:extLst>
      <p:ext uri="{BB962C8B-B14F-4D97-AF65-F5344CB8AC3E}">
        <p14:creationId xmlns:p14="http://schemas.microsoft.com/office/powerpoint/2010/main" xmlns="" val="145157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latin typeface="Eras Medium ITC" pitchFamily="34" charset="0"/>
              </a:rPr>
              <a:t>General introduction to the EMEP/EEA </a:t>
            </a:r>
            <a:r>
              <a:rPr lang="en-US" b="1" i="0" dirty="0" smtClean="0">
                <a:latin typeface="Eras Medium ITC" pitchFamily="34" charset="0"/>
              </a:rPr>
              <a:t>Guidebook (2)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General </a:t>
            </a:r>
            <a:r>
              <a:rPr lang="en-US" sz="3200" dirty="0">
                <a:solidFill>
                  <a:schemeClr val="tx1"/>
                </a:solidFill>
              </a:rPr>
              <a:t>guidance chapters  </a:t>
            </a:r>
            <a:endParaRPr lang="en-US" sz="3200" dirty="0" smtClean="0">
              <a:solidFill>
                <a:schemeClr val="tx1"/>
              </a:solidFill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Key </a:t>
            </a:r>
            <a:r>
              <a:rPr lang="en-US" sz="2800" dirty="0">
                <a:solidFill>
                  <a:schemeClr val="tx1"/>
                </a:solidFill>
              </a:rPr>
              <a:t>category analysis and methodological </a:t>
            </a:r>
            <a:r>
              <a:rPr lang="en-US" sz="2800" dirty="0" smtClean="0">
                <a:solidFill>
                  <a:schemeClr val="tx1"/>
                </a:solidFill>
              </a:rPr>
              <a:t>choice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Data Collection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Time </a:t>
            </a:r>
            <a:r>
              <a:rPr lang="en-US" sz="2800" dirty="0">
                <a:solidFill>
                  <a:schemeClr val="tx1"/>
                </a:solidFill>
              </a:rPr>
              <a:t>Series </a:t>
            </a:r>
            <a:r>
              <a:rPr lang="en-US" sz="2800" dirty="0" smtClean="0">
                <a:solidFill>
                  <a:schemeClr val="tx1"/>
                </a:solidFill>
              </a:rPr>
              <a:t>Consistency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Uncertainties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Inventory </a:t>
            </a:r>
            <a:r>
              <a:rPr lang="en-US" sz="2800" dirty="0">
                <a:solidFill>
                  <a:schemeClr val="tx1"/>
                </a:solidFill>
              </a:rPr>
              <a:t>Management, Improvement and </a:t>
            </a:r>
            <a:r>
              <a:rPr lang="en-US" sz="2800" dirty="0" smtClean="0">
                <a:solidFill>
                  <a:schemeClr val="tx1"/>
                </a:solidFill>
              </a:rPr>
              <a:t>QA/QC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Spatial </a:t>
            </a:r>
            <a:r>
              <a:rPr lang="en-US" sz="2800" dirty="0">
                <a:solidFill>
                  <a:schemeClr val="tx1"/>
                </a:solidFill>
              </a:rPr>
              <a:t>mapping of </a:t>
            </a:r>
            <a:r>
              <a:rPr lang="en-US" sz="2800" dirty="0" smtClean="0">
                <a:solidFill>
                  <a:schemeClr val="tx1"/>
                </a:solidFill>
              </a:rPr>
              <a:t>emissions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Projections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US" sz="3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3176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Data Collection – general guidance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Focus on the largest sources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Collect data at a level of detail appropriate to the method used (increasing level of detail from Tier 1 to Tier 3)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Introduce agreements with data suppliers to support consistent and continuing information flows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Aim to do data collection activities that lead to a continuous improvement of the data sets used in the inventory 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resource prioritisation, planning, implementation, documentation, etc.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Review data collection activities and methodological needs on a regular basis, to guide inventory improvement 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Prefer data that are available for all years in the time-series and that cover all or the majority of the sources in a category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9531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latin typeface="Eras Medium ITC" pitchFamily="34" charset="0"/>
              </a:rPr>
              <a:t>Data </a:t>
            </a:r>
            <a:r>
              <a:rPr lang="en-US" b="1" i="0" dirty="0" smtClean="0">
                <a:latin typeface="Eras Medium ITC" pitchFamily="34" charset="0"/>
              </a:rPr>
              <a:t>Collection – data sources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Autofit/>
          </a:bodyPr>
          <a:lstStyle/>
          <a:p>
            <a:r>
              <a:rPr lang="en-GB" sz="2100" dirty="0" smtClean="0">
                <a:solidFill>
                  <a:schemeClr val="tx1"/>
                </a:solidFill>
              </a:rPr>
              <a:t>National Statistics Agencies</a:t>
            </a:r>
          </a:p>
          <a:p>
            <a:r>
              <a:rPr lang="en-GB" sz="2100" dirty="0" err="1" smtClean="0">
                <a:solidFill>
                  <a:schemeClr val="tx1"/>
                </a:solidFill>
              </a:rPr>
              <a:t>Sectoral</a:t>
            </a:r>
            <a:r>
              <a:rPr lang="en-GB" sz="2100" dirty="0" smtClean="0">
                <a:solidFill>
                  <a:schemeClr val="tx1"/>
                </a:solidFill>
              </a:rPr>
              <a:t> experts, stakeholder organisations</a:t>
            </a:r>
          </a:p>
          <a:p>
            <a:r>
              <a:rPr lang="en-GB" sz="2100" dirty="0" smtClean="0">
                <a:solidFill>
                  <a:schemeClr val="tx1"/>
                </a:solidFill>
              </a:rPr>
              <a:t>Other country national experts / inventory reports from other parties</a:t>
            </a:r>
          </a:p>
          <a:p>
            <a:r>
              <a:rPr lang="en-GB" sz="2100" dirty="0" smtClean="0">
                <a:solidFill>
                  <a:schemeClr val="tx1"/>
                </a:solidFill>
              </a:rPr>
              <a:t>Emission Factor collections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EMEP/EEA GB, </a:t>
            </a:r>
            <a:r>
              <a:rPr lang="en-GB" sz="1600" dirty="0" smtClean="0">
                <a:solidFill>
                  <a:srgbClr val="FF0000"/>
                </a:solidFill>
              </a:rPr>
              <a:t>http://www.eea.europa.eu//publications/emep-eea-guidebook-2013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TNO’s CEPMEIP Database, </a:t>
            </a:r>
            <a:r>
              <a:rPr lang="en-GB" sz="1600" dirty="0" smtClean="0">
                <a:solidFill>
                  <a:srgbClr val="FF0000"/>
                </a:solidFill>
              </a:rPr>
              <a:t>http://www.air.sk/tno/cepmeip/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USA EPA’s AP42, </a:t>
            </a:r>
            <a:r>
              <a:rPr lang="en-GB" sz="1600" dirty="0" smtClean="0">
                <a:solidFill>
                  <a:srgbClr val="FF0000"/>
                </a:solidFill>
              </a:rPr>
              <a:t>www.epa.gov/ttn/chief/ap42/</a:t>
            </a:r>
            <a:endParaRPr lang="en-GB" sz="2100" dirty="0" smtClean="0">
              <a:solidFill>
                <a:schemeClr val="tx1"/>
              </a:solidFill>
            </a:endParaRPr>
          </a:p>
          <a:p>
            <a:r>
              <a:rPr lang="en-GB" sz="2100" dirty="0" smtClean="0">
                <a:solidFill>
                  <a:schemeClr val="tx1"/>
                </a:solidFill>
              </a:rPr>
              <a:t>International organisations publishing statistics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e.g. UN, Eurostat, the International Energy Agency, OECD, and IMF</a:t>
            </a:r>
          </a:p>
          <a:p>
            <a:r>
              <a:rPr lang="en-GB" sz="2100" dirty="0" smtClean="0">
                <a:solidFill>
                  <a:schemeClr val="tx1"/>
                </a:solidFill>
              </a:rPr>
              <a:t>Scientific and technical articles in environmental books, journals and reports</a:t>
            </a:r>
          </a:p>
          <a:p>
            <a:r>
              <a:rPr lang="en-GB" sz="2100" dirty="0" smtClean="0">
                <a:solidFill>
                  <a:schemeClr val="tx1"/>
                </a:solidFill>
              </a:rPr>
              <a:t>Web search for organisations and specialists</a:t>
            </a:r>
            <a:endParaRPr lang="en-GB" sz="2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651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latin typeface="Eras Medium ITC" pitchFamily="34" charset="0"/>
              </a:rPr>
              <a:t>Time Series </a:t>
            </a:r>
            <a:r>
              <a:rPr lang="en-US" b="1" i="0" dirty="0" smtClean="0">
                <a:latin typeface="Eras Medium ITC" pitchFamily="34" charset="0"/>
              </a:rPr>
              <a:t>Consistency (1)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All emissions estimates in a time series should be estimated consistently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the time series should be calculated using the same method and data sources in all years, as far as possible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Adding new categories (sources and/or pollutants) requires calculation for the entire time-series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Emission factors might change for the time-series due to e.g. technological improvements and abatement equipment</a:t>
            </a:r>
          </a:p>
        </p:txBody>
      </p:sp>
    </p:spTree>
    <p:extLst>
      <p:ext uri="{BB962C8B-B14F-4D97-AF65-F5344CB8AC3E}">
        <p14:creationId xmlns:p14="http://schemas.microsoft.com/office/powerpoint/2010/main" xmlns="" val="1059531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latin typeface="Eras Medium ITC" pitchFamily="34" charset="0"/>
              </a:rPr>
              <a:t>Time Series </a:t>
            </a:r>
            <a:r>
              <a:rPr lang="en-US" b="1" i="0" dirty="0" smtClean="0">
                <a:latin typeface="Eras Medium ITC" pitchFamily="34" charset="0"/>
              </a:rPr>
              <a:t>Consistency (2)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1340768"/>
            <a:ext cx="4680520" cy="5184576"/>
          </a:xfrm>
        </p:spPr>
        <p:txBody>
          <a:bodyPr>
            <a:normAutofit/>
          </a:bodyPr>
          <a:lstStyle/>
          <a:p>
            <a:r>
              <a:rPr lang="en-GB" sz="2400" dirty="0" smtClean="0">
                <a:solidFill>
                  <a:schemeClr val="tx1"/>
                </a:solidFill>
              </a:rPr>
              <a:t>Data gaps:</a:t>
            </a:r>
          </a:p>
          <a:p>
            <a:pPr lvl="1"/>
            <a:r>
              <a:rPr lang="en-GB" sz="2000" dirty="0" smtClean="0">
                <a:solidFill>
                  <a:schemeClr val="tx1"/>
                </a:solidFill>
              </a:rPr>
              <a:t>If data are updated less frequently than annually</a:t>
            </a:r>
          </a:p>
          <a:p>
            <a:pPr lvl="1"/>
            <a:r>
              <a:rPr lang="en-GB" sz="2000" dirty="0" smtClean="0">
                <a:solidFill>
                  <a:schemeClr val="tx1"/>
                </a:solidFill>
              </a:rPr>
              <a:t>If data doesn’t cover all sources in a category</a:t>
            </a:r>
          </a:p>
          <a:p>
            <a:pPr lvl="1"/>
            <a:r>
              <a:rPr lang="en-GB" sz="2000" dirty="0" smtClean="0">
                <a:solidFill>
                  <a:schemeClr val="tx1"/>
                </a:solidFill>
              </a:rPr>
              <a:t>If changes in data availability</a:t>
            </a:r>
          </a:p>
          <a:p>
            <a:r>
              <a:rPr lang="en-GB" sz="2400" dirty="0" smtClean="0">
                <a:solidFill>
                  <a:schemeClr val="tx1"/>
                </a:solidFill>
              </a:rPr>
              <a:t>Solutions to data gaps</a:t>
            </a:r>
          </a:p>
          <a:p>
            <a:pPr lvl="1"/>
            <a:r>
              <a:rPr lang="en-GB" sz="2000" dirty="0" smtClean="0">
                <a:solidFill>
                  <a:schemeClr val="tx1"/>
                </a:solidFill>
              </a:rPr>
              <a:t>gap-filling</a:t>
            </a:r>
          </a:p>
          <a:p>
            <a:pPr lvl="2"/>
            <a:r>
              <a:rPr lang="en-GB" sz="2000" dirty="0">
                <a:solidFill>
                  <a:schemeClr val="tx1"/>
                </a:solidFill>
              </a:rPr>
              <a:t>i</a:t>
            </a:r>
            <a:r>
              <a:rPr lang="en-GB" sz="2000" dirty="0" smtClean="0">
                <a:solidFill>
                  <a:schemeClr val="tx1"/>
                </a:solidFill>
              </a:rPr>
              <a:t>nterpolation</a:t>
            </a:r>
          </a:p>
          <a:p>
            <a:pPr lvl="2"/>
            <a:r>
              <a:rPr lang="en-GB" sz="2000" dirty="0" smtClean="0">
                <a:solidFill>
                  <a:schemeClr val="tx1"/>
                </a:solidFill>
              </a:rPr>
              <a:t>extrapolation</a:t>
            </a:r>
          </a:p>
          <a:p>
            <a:pPr lvl="2"/>
            <a:r>
              <a:rPr lang="en-GB" sz="2000" dirty="0">
                <a:solidFill>
                  <a:schemeClr val="tx1"/>
                </a:solidFill>
              </a:rPr>
              <a:t>surrogate data</a:t>
            </a:r>
          </a:p>
          <a:p>
            <a:pPr lvl="1"/>
            <a:r>
              <a:rPr lang="en-GB" sz="2000" dirty="0" smtClean="0">
                <a:solidFill>
                  <a:schemeClr val="tx1"/>
                </a:solidFill>
              </a:rPr>
              <a:t>expert judgement if no other way out !</a:t>
            </a:r>
          </a:p>
          <a:p>
            <a:endParaRPr lang="en-GB" sz="2400" dirty="0" smtClean="0">
              <a:solidFill>
                <a:schemeClr val="tx1"/>
              </a:solidFill>
            </a:endParaRPr>
          </a:p>
          <a:p>
            <a:endParaRPr lang="en-GB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0758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latin typeface="Eras Medium ITC" pitchFamily="34" charset="0"/>
              </a:rPr>
              <a:t>Time Series </a:t>
            </a:r>
            <a:r>
              <a:rPr lang="en-US" b="1" i="0" dirty="0" smtClean="0">
                <a:latin typeface="Eras Medium ITC" pitchFamily="34" charset="0"/>
              </a:rPr>
              <a:t>Consistency (3)</a:t>
            </a:r>
            <a:endParaRPr lang="en-US" b="1" i="0" dirty="0">
              <a:latin typeface="Eras Medium ITC" pitchFamily="34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48986325"/>
              </p:ext>
            </p:extLst>
          </p:nvPr>
        </p:nvGraphicFramePr>
        <p:xfrm>
          <a:off x="179512" y="1268760"/>
          <a:ext cx="8784976" cy="5309944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1680597"/>
                <a:gridCol w="3057669"/>
                <a:gridCol w="4046710"/>
              </a:tblGrid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Approach 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Applicability 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Comments 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080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Interpolation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Data needed for recalculation using the new method are available for intermittent years during the time series.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Estimates can be linearly interpolated for the periods when the new method cannot be applied. 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method is not applicable in the case of large annual fluctuations.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1296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Trend extrapolation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Data for the new method are not collected annually and are not available at the beginning or the end of the time series.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Most reliable if the trend over time is constant. 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Should not be used if the trend is changing (in this case, the surrogate method may be more appropriate). 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Should not be done for long periods.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1296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Overlap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Data necessary to apply both the previously used and the new method must be available for at least one year, preferably more.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Most reliable when the overlap between two or more sets of annual estimates can be assessed. 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/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If the trends observed using the previously used and new methods are inconsistent, this approach is not good practice.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1080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Surrogate data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Emission factors, activity data or other estimation parameters used in the new method are strongly correlated with other well-known and more readily available indicative data.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Multiple indicative data sets (singly or in combination) should be tested in order to determine the most strongly correlated. 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/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Should not be done for long periods.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65023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17495</TotalTime>
  <Words>1037</Words>
  <Application>Microsoft Office PowerPoint</Application>
  <PresentationFormat>On-screen Show (4:3)</PresentationFormat>
  <Paragraphs>159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Air Quality Governance in the ENPI East Countries</vt:lpstr>
      <vt:lpstr>Outline</vt:lpstr>
      <vt:lpstr>General introduction to the EMEP/EEA Guidebook (1)</vt:lpstr>
      <vt:lpstr>General introduction to the EMEP/EEA Guidebook (2)</vt:lpstr>
      <vt:lpstr>Data Collection – general guidance</vt:lpstr>
      <vt:lpstr>Data Collection – data sources</vt:lpstr>
      <vt:lpstr>Time Series Consistency (1)</vt:lpstr>
      <vt:lpstr>Time Series Consistency (2)</vt:lpstr>
      <vt:lpstr>Time Series Consistency (3)</vt:lpstr>
      <vt:lpstr>Time Series Consistency (4)</vt:lpstr>
      <vt:lpstr>Inventory Management</vt:lpstr>
      <vt:lpstr>QA/QC</vt:lpstr>
      <vt:lpstr>Improvements</vt:lpstr>
      <vt:lpstr>Thank you for your attention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Vladimir Morozov</cp:lastModifiedBy>
  <cp:revision>494</cp:revision>
  <cp:lastPrinted>2013-12-05T11:03:25Z</cp:lastPrinted>
  <dcterms:created xsi:type="dcterms:W3CDTF">2011-10-12T15:30:18Z</dcterms:created>
  <dcterms:modified xsi:type="dcterms:W3CDTF">2014-01-17T12:58:12Z</dcterms:modified>
</cp:coreProperties>
</file>