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317" r:id="rId3"/>
    <p:sldId id="321" r:id="rId4"/>
    <p:sldId id="322" r:id="rId5"/>
    <p:sldId id="323" r:id="rId6"/>
    <p:sldId id="325" r:id="rId7"/>
    <p:sldId id="338" r:id="rId8"/>
    <p:sldId id="318" r:id="rId9"/>
    <p:sldId id="319" r:id="rId10"/>
    <p:sldId id="320" r:id="rId11"/>
    <p:sldId id="326" r:id="rId12"/>
    <p:sldId id="335" r:id="rId13"/>
    <p:sldId id="336" r:id="rId14"/>
    <p:sldId id="327" r:id="rId15"/>
    <p:sldId id="328" r:id="rId16"/>
    <p:sldId id="329" r:id="rId17"/>
    <p:sldId id="337" r:id="rId18"/>
    <p:sldId id="330" r:id="rId19"/>
    <p:sldId id="331" r:id="rId20"/>
    <p:sldId id="334" r:id="rId21"/>
    <p:sldId id="332" r:id="rId22"/>
    <p:sldId id="333" r:id="rId23"/>
    <p:sldId id="315" r:id="rId2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85029" autoAdjust="0"/>
  </p:normalViewPr>
  <p:slideViewPr>
    <p:cSldViewPr>
      <p:cViewPr varScale="1">
        <p:scale>
          <a:sx n="99" d="100"/>
          <a:sy n="99" d="100"/>
        </p:scale>
        <p:origin x="-20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13/01/2014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UNECE reporting guidelines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dirty="0"/>
              <a:t>21-22 January, 2014, </a:t>
            </a:r>
            <a:r>
              <a:rPr lang="en-GB" sz="2800" dirty="0" err="1"/>
              <a:t>Chișinău</a:t>
            </a:r>
            <a:r>
              <a:rPr lang="en-GB" sz="2800" dirty="0"/>
              <a:t>, Republic of Moldova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Scope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Guidelines </a:t>
            </a:r>
            <a:r>
              <a:rPr lang="en-US" dirty="0" smtClean="0">
                <a:solidFill>
                  <a:schemeClr val="tx1"/>
                </a:solidFill>
              </a:rPr>
              <a:t>(GL) provide </a:t>
            </a:r>
            <a:r>
              <a:rPr lang="en-US" dirty="0">
                <a:solidFill>
                  <a:schemeClr val="tx1"/>
                </a:solidFill>
              </a:rPr>
              <a:t>guidance for reporting primary emissions </a:t>
            </a:r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>
                <a:solidFill>
                  <a:schemeClr val="tx1"/>
                </a:solidFill>
              </a:rPr>
              <a:t>related </a:t>
            </a:r>
            <a:r>
              <a:rPr lang="en-US" dirty="0" smtClean="0">
                <a:solidFill>
                  <a:schemeClr val="tx1"/>
                </a:solidFill>
              </a:rPr>
              <a:t>to SO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NO</a:t>
            </a:r>
            <a:r>
              <a:rPr lang="en-US" baseline="-25000" dirty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, NH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NMVOC, CO, particulate matter, Cd, </a:t>
            </a:r>
            <a:r>
              <a:rPr lang="en-US" dirty="0" err="1" smtClean="0">
                <a:solidFill>
                  <a:schemeClr val="tx1"/>
                </a:solidFill>
              </a:rPr>
              <a:t>Pb</a:t>
            </a:r>
            <a:r>
              <a:rPr lang="en-US" dirty="0" smtClean="0">
                <a:solidFill>
                  <a:schemeClr val="tx1"/>
                </a:solidFill>
              </a:rPr>
              <a:t>, Hg, PAH, PCDD/F, PCBs and HCB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GL </a:t>
            </a:r>
            <a:r>
              <a:rPr lang="en-US" dirty="0">
                <a:solidFill>
                  <a:schemeClr val="tx1"/>
                </a:solidFill>
              </a:rPr>
              <a:t>define the scope of reporting of </a:t>
            </a:r>
            <a:r>
              <a:rPr lang="en-US" dirty="0" smtClean="0">
                <a:solidFill>
                  <a:schemeClr val="tx1"/>
                </a:solidFill>
              </a:rPr>
              <a:t>emission related </a:t>
            </a:r>
            <a:r>
              <a:rPr lang="en-US" dirty="0">
                <a:solidFill>
                  <a:schemeClr val="tx1"/>
                </a:solidFill>
              </a:rPr>
              <a:t>information by </a:t>
            </a:r>
            <a:r>
              <a:rPr lang="en-US" dirty="0" smtClean="0">
                <a:solidFill>
                  <a:schemeClr val="tx1"/>
                </a:solidFill>
              </a:rPr>
              <a:t>Parties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Varying reporting requirements depending on status of ratification</a:t>
            </a:r>
          </a:p>
          <a:p>
            <a:r>
              <a:rPr lang="en-US" dirty="0">
                <a:solidFill>
                  <a:schemeClr val="tx1"/>
                </a:solidFill>
              </a:rPr>
              <a:t>All </a:t>
            </a:r>
            <a:r>
              <a:rPr lang="en-US" dirty="0" smtClean="0">
                <a:solidFill>
                  <a:schemeClr val="tx1"/>
                </a:solidFill>
              </a:rPr>
              <a:t>Parties to the Convention shall </a:t>
            </a:r>
            <a:r>
              <a:rPr lang="en-US" dirty="0">
                <a:solidFill>
                  <a:schemeClr val="tx1"/>
                </a:solidFill>
              </a:rPr>
              <a:t>exchange available information on emissions of agreed air </a:t>
            </a:r>
            <a:r>
              <a:rPr lang="en-US" dirty="0" smtClean="0">
                <a:solidFill>
                  <a:schemeClr val="tx1"/>
                </a:solidFill>
              </a:rPr>
              <a:t>pollutants</a:t>
            </a:r>
          </a:p>
        </p:txBody>
      </p:sp>
    </p:spTree>
    <p:extLst>
      <p:ext uri="{BB962C8B-B14F-4D97-AF65-F5344CB8AC3E}">
        <p14:creationId xmlns:p14="http://schemas.microsoft.com/office/powerpoint/2010/main" val="39518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Emission </a:t>
            </a:r>
            <a:r>
              <a:rPr lang="en-US" b="1" i="0" dirty="0">
                <a:latin typeface="Eras Medium ITC" pitchFamily="34" charset="0"/>
              </a:rPr>
              <a:t>estimation methods and </a:t>
            </a:r>
            <a:r>
              <a:rPr lang="en-US" b="1" i="0" dirty="0" smtClean="0">
                <a:latin typeface="Eras Medium ITC" pitchFamily="34" charset="0"/>
              </a:rPr>
              <a:t>principles (1)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National emission inventories and projected emissions should be transparent, consistent, comparable, complete and accurate </a:t>
            </a:r>
          </a:p>
          <a:p>
            <a:r>
              <a:rPr lang="en-US" dirty="0">
                <a:solidFill>
                  <a:schemeClr val="tx1"/>
                </a:solidFill>
              </a:rPr>
              <a:t>Parties shall as a minimum use the methodologies in the latest version of the EMEP/EEA </a:t>
            </a:r>
            <a:r>
              <a:rPr lang="en-US" dirty="0" smtClean="0">
                <a:solidFill>
                  <a:schemeClr val="tx1"/>
                </a:solidFill>
              </a:rPr>
              <a:t>Guidebook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can use, as an alternative to the EMEP/EEA Guidebook, national or international methodologies that they consider better able to reflect their national </a:t>
            </a:r>
            <a:r>
              <a:rPr lang="en-US" dirty="0" smtClean="0">
                <a:solidFill>
                  <a:schemeClr val="tx1"/>
                </a:solidFill>
              </a:rPr>
              <a:t>situation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4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Emission </a:t>
            </a:r>
            <a:r>
              <a:rPr lang="en-US" b="1" i="0" dirty="0">
                <a:latin typeface="Eras Medium ITC" pitchFamily="34" charset="0"/>
              </a:rPr>
              <a:t>estimation methods and </a:t>
            </a:r>
            <a:r>
              <a:rPr lang="en-US" b="1" i="0" dirty="0" smtClean="0">
                <a:latin typeface="Eras Medium ITC" pitchFamily="34" charset="0"/>
              </a:rPr>
              <a:t>principles (2)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Parties should make every effort to develop and/or select </a:t>
            </a:r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>
                <a:solidFill>
                  <a:schemeClr val="tx1"/>
                </a:solidFill>
              </a:rPr>
              <a:t>in accordance with the </a:t>
            </a:r>
            <a:r>
              <a:rPr lang="en-US" dirty="0" smtClean="0">
                <a:solidFill>
                  <a:schemeClr val="tx1"/>
                </a:solidFill>
              </a:rPr>
              <a:t>Guidebook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US" dirty="0">
                <a:solidFill>
                  <a:schemeClr val="tx1"/>
                </a:solidFill>
              </a:rPr>
              <a:t>sources that are determined to be key </a:t>
            </a:r>
            <a:r>
              <a:rPr lang="en-US" dirty="0" smtClean="0">
                <a:solidFill>
                  <a:schemeClr val="tx1"/>
                </a:solidFill>
              </a:rPr>
              <a:t>categories, </a:t>
            </a:r>
            <a:r>
              <a:rPr lang="en-US" dirty="0">
                <a:solidFill>
                  <a:schemeClr val="tx1"/>
                </a:solidFill>
              </a:rPr>
              <a:t>Parties should make every effort to use a Tier 2 or higher </a:t>
            </a:r>
            <a:r>
              <a:rPr lang="en-US" dirty="0" smtClean="0">
                <a:solidFill>
                  <a:schemeClr val="tx1"/>
                </a:solidFill>
              </a:rPr>
              <a:t>methodology</a:t>
            </a:r>
          </a:p>
          <a:p>
            <a:r>
              <a:rPr lang="en-US" dirty="0">
                <a:solidFill>
                  <a:schemeClr val="tx1"/>
                </a:solidFill>
              </a:rPr>
              <a:t>For emissions from transport, all Parties shall calculate emissions consistent with national energy </a:t>
            </a:r>
            <a:r>
              <a:rPr lang="en-US" dirty="0" smtClean="0">
                <a:solidFill>
                  <a:schemeClr val="tx1"/>
                </a:solidFill>
              </a:rPr>
              <a:t>balances. Therefore emissions </a:t>
            </a:r>
            <a:r>
              <a:rPr lang="en-US" dirty="0">
                <a:solidFill>
                  <a:schemeClr val="tx1"/>
                </a:solidFill>
              </a:rPr>
              <a:t>from road vehicle transport shall </a:t>
            </a:r>
            <a:r>
              <a:rPr lang="en-US" dirty="0" smtClean="0">
                <a:solidFill>
                  <a:schemeClr val="tx1"/>
                </a:solidFill>
              </a:rPr>
              <a:t>be </a:t>
            </a:r>
            <a:r>
              <a:rPr lang="en-US" dirty="0">
                <a:solidFill>
                  <a:schemeClr val="tx1"/>
                </a:solidFill>
              </a:rPr>
              <a:t>calculated on the basis of the fuel sold in the Party </a:t>
            </a:r>
            <a:r>
              <a:rPr lang="en-US" dirty="0" smtClean="0">
                <a:solidFill>
                  <a:schemeClr val="tx1"/>
                </a:solidFill>
              </a:rPr>
              <a:t>concerned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Emission </a:t>
            </a:r>
            <a:r>
              <a:rPr lang="en-US" b="1" i="0" dirty="0">
                <a:latin typeface="Eras Medium ITC" pitchFamily="34" charset="0"/>
              </a:rPr>
              <a:t>estimation methods and </a:t>
            </a:r>
            <a:r>
              <a:rPr lang="en-US" b="1" i="0" dirty="0" smtClean="0">
                <a:latin typeface="Eras Medium ITC" pitchFamily="34" charset="0"/>
              </a:rPr>
              <a:t>principles (3)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Emissions from aviation (national and international) during the landing and take-off cycle shall be included in the national </a:t>
            </a:r>
            <a:r>
              <a:rPr lang="en-US" dirty="0" smtClean="0">
                <a:solidFill>
                  <a:schemeClr val="tx1"/>
                </a:solidFill>
              </a:rPr>
              <a:t>totals – cruise emissions shall not be included in national totals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Emissions </a:t>
            </a:r>
            <a:r>
              <a:rPr lang="en-US" dirty="0">
                <a:solidFill>
                  <a:schemeClr val="tx1"/>
                </a:solidFill>
              </a:rPr>
              <a:t>from fuels used for international maritime shipping shall not be included in the national totals,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Natural </a:t>
            </a:r>
            <a:r>
              <a:rPr lang="en-US" dirty="0">
                <a:solidFill>
                  <a:schemeClr val="tx1"/>
                </a:solidFill>
              </a:rPr>
              <a:t>emissions from forest fires, volcanoes, etc., shall not be included in national </a:t>
            </a:r>
            <a:r>
              <a:rPr lang="en-US" dirty="0" smtClean="0">
                <a:solidFill>
                  <a:schemeClr val="tx1"/>
                </a:solidFill>
              </a:rPr>
              <a:t>totals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03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Key categories and uncertainties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Parties shall identify in their IIR national key categories in accordance with the EMEP/EEA Guidebook for the latest inventory year.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shall quantify uncertainties in their emission estimates using the most appropriate methodologies available, taking into account guidance provided in the EMEP/EEA </a:t>
            </a:r>
            <a:r>
              <a:rPr lang="en-US" dirty="0" smtClean="0">
                <a:solidFill>
                  <a:schemeClr val="tx1"/>
                </a:solidFill>
              </a:rPr>
              <a:t>Guidebook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3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Quality assurance/quality control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Procedures for quality assurance and quality control (QA/QC) shall be implemented during the planning, preparation and management of the national inventories and shall be documented in the </a:t>
            </a:r>
            <a:r>
              <a:rPr lang="en-US" dirty="0" smtClean="0">
                <a:solidFill>
                  <a:schemeClr val="tx1"/>
                </a:solidFill>
              </a:rPr>
              <a:t>IIR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Examples </a:t>
            </a:r>
            <a:r>
              <a:rPr lang="en-US" dirty="0">
                <a:solidFill>
                  <a:schemeClr val="tx1"/>
                </a:solidFill>
              </a:rPr>
              <a:t>of adequate QA/QC procedures are those set out in the EMEP/EEA Guidebook and those accepted by the IPCC for greenhouse gas </a:t>
            </a:r>
            <a:r>
              <a:rPr lang="en-US" dirty="0" smtClean="0">
                <a:solidFill>
                  <a:schemeClr val="tx1"/>
                </a:solidFill>
              </a:rPr>
              <a:t>inventories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45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Recalculations and time-series </a:t>
            </a:r>
            <a:r>
              <a:rPr lang="en-US" b="1" i="0" dirty="0" smtClean="0">
                <a:latin typeface="Eras Medium ITC" pitchFamily="34" charset="0"/>
              </a:rPr>
              <a:t>consistency (1)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aim of recalculations is to ensure consistency of the time series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complete time </a:t>
            </a:r>
            <a:r>
              <a:rPr lang="en-US" dirty="0" smtClean="0">
                <a:solidFill>
                  <a:schemeClr val="tx1"/>
                </a:solidFill>
              </a:rPr>
              <a:t>series should </a:t>
            </a:r>
            <a:r>
              <a:rPr lang="en-US" dirty="0">
                <a:solidFill>
                  <a:schemeClr val="tx1"/>
                </a:solidFill>
              </a:rPr>
              <a:t>be calculated using the same methodologies </a:t>
            </a:r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ensure that the inventory reflects real changes in </a:t>
            </a:r>
            <a:r>
              <a:rPr lang="en-US" dirty="0" smtClean="0">
                <a:solidFill>
                  <a:schemeClr val="tx1"/>
                </a:solidFill>
              </a:rPr>
              <a:t>emissions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Recalculations </a:t>
            </a:r>
            <a:r>
              <a:rPr lang="en-US" dirty="0">
                <a:solidFill>
                  <a:schemeClr val="tx1"/>
                </a:solidFill>
              </a:rPr>
              <a:t>should be made </a:t>
            </a:r>
            <a:r>
              <a:rPr lang="en-US" dirty="0" smtClean="0">
                <a:solidFill>
                  <a:schemeClr val="tx1"/>
                </a:solidFill>
              </a:rPr>
              <a:t>if: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there </a:t>
            </a:r>
            <a:r>
              <a:rPr lang="en-US" dirty="0">
                <a:solidFill>
                  <a:schemeClr val="tx1"/>
                </a:solidFill>
              </a:rPr>
              <a:t>are changes in methodologies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there are changes </a:t>
            </a:r>
            <a:r>
              <a:rPr lang="en-US" dirty="0">
                <a:solidFill>
                  <a:schemeClr val="tx1"/>
                </a:solidFill>
              </a:rPr>
              <a:t>in the manner in which emission factors and activity data are obtained or </a:t>
            </a:r>
            <a:r>
              <a:rPr lang="en-US" dirty="0" smtClean="0">
                <a:solidFill>
                  <a:schemeClr val="tx1"/>
                </a:solidFill>
              </a:rPr>
              <a:t>used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estimates </a:t>
            </a:r>
            <a:r>
              <a:rPr lang="en-US" dirty="0">
                <a:solidFill>
                  <a:schemeClr val="tx1"/>
                </a:solidFill>
              </a:rPr>
              <a:t>are provided for sources which have existed </a:t>
            </a:r>
            <a:r>
              <a:rPr lang="en-US" dirty="0" smtClean="0">
                <a:solidFill>
                  <a:schemeClr val="tx1"/>
                </a:solidFill>
              </a:rPr>
              <a:t>but </a:t>
            </a:r>
            <a:r>
              <a:rPr lang="en-US" dirty="0">
                <a:solidFill>
                  <a:schemeClr val="tx1"/>
                </a:solidFill>
              </a:rPr>
              <a:t>which were not </a:t>
            </a:r>
            <a:r>
              <a:rPr lang="en-US" dirty="0" smtClean="0">
                <a:solidFill>
                  <a:schemeClr val="tx1"/>
                </a:solidFill>
              </a:rPr>
              <a:t>accounted </a:t>
            </a:r>
            <a:r>
              <a:rPr lang="en-US" dirty="0">
                <a:solidFill>
                  <a:schemeClr val="tx1"/>
                </a:solidFill>
              </a:rPr>
              <a:t>for in previous </a:t>
            </a:r>
            <a:r>
              <a:rPr lang="en-US" dirty="0" smtClean="0">
                <a:solidFill>
                  <a:schemeClr val="tx1"/>
                </a:solidFill>
              </a:rPr>
              <a:t>submissions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98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Recalculations and time-series </a:t>
            </a:r>
            <a:r>
              <a:rPr lang="en-US" b="1" i="0" dirty="0" smtClean="0">
                <a:latin typeface="Eras Medium ITC" pitchFamily="34" charset="0"/>
              </a:rPr>
              <a:t>consistency (2)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>
                <a:solidFill>
                  <a:schemeClr val="tx1"/>
                </a:solidFill>
              </a:rPr>
              <a:t>cases where activity data or other data cannot be obtained for certain years, </a:t>
            </a:r>
            <a:r>
              <a:rPr lang="en-US" dirty="0" smtClean="0">
                <a:solidFill>
                  <a:schemeClr val="tx1"/>
                </a:solidFill>
              </a:rPr>
              <a:t>emissions </a:t>
            </a:r>
            <a:r>
              <a:rPr lang="en-US" dirty="0">
                <a:solidFill>
                  <a:schemeClr val="tx1"/>
                </a:solidFill>
              </a:rPr>
              <a:t>should be estimated using alternative methodologies or appropriate techniques for estimating activity levels or emissions for these years, taking into account guidance provided in the EMEP/EEA </a:t>
            </a:r>
            <a:r>
              <a:rPr lang="en-US" dirty="0" smtClean="0">
                <a:solidFill>
                  <a:schemeClr val="tx1"/>
                </a:solidFill>
              </a:rPr>
              <a:t>Guidebook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1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Reporting of adjusted national inventories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Inventories shall be calculated without corrections or normalization relating, for example, to climate variations or trade patterns of </a:t>
            </a:r>
            <a:r>
              <a:rPr lang="en-US" dirty="0" smtClean="0">
                <a:solidFill>
                  <a:schemeClr val="tx1"/>
                </a:solidFill>
              </a:rPr>
              <a:t>electricity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may apply to adjust their emission reduction commitments or inventory data in extraordinary </a:t>
            </a:r>
            <a:r>
              <a:rPr lang="en-US" dirty="0" smtClean="0">
                <a:solidFill>
                  <a:schemeClr val="tx1"/>
                </a:solidFill>
              </a:rPr>
              <a:t>circumstances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Party applying an adjustment to its inventory for the purpose of comparing total national emissions with emission reduction commitments shall include supporting documentation in its IIR or in an alternative </a:t>
            </a:r>
            <a:r>
              <a:rPr lang="en-US" dirty="0" smtClean="0">
                <a:solidFill>
                  <a:schemeClr val="tx1"/>
                </a:solidFill>
              </a:rPr>
              <a:t>report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2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General reporting (1)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Emission and activity data should be reported up until the latest inventory year, which shall be calculated as X-2, e.g. for reporting in 2015, emission and activity data for the years 1990–2013 shall be reported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Emission </a:t>
            </a:r>
            <a:r>
              <a:rPr lang="en-US" dirty="0">
                <a:solidFill>
                  <a:schemeClr val="tx1"/>
                </a:solidFill>
              </a:rPr>
              <a:t>inventory reporting shall cover all years from 1990 </a:t>
            </a:r>
            <a:r>
              <a:rPr lang="en-US" dirty="0" smtClean="0">
                <a:solidFill>
                  <a:schemeClr val="tx1"/>
                </a:solidFill>
              </a:rPr>
              <a:t>onwards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Particle emissions shall </a:t>
            </a:r>
            <a:r>
              <a:rPr lang="en-US" dirty="0">
                <a:solidFill>
                  <a:schemeClr val="tx1"/>
                </a:solidFill>
              </a:rPr>
              <a:t>be reported from 2000 </a:t>
            </a:r>
            <a:r>
              <a:rPr lang="en-US" dirty="0" smtClean="0">
                <a:solidFill>
                  <a:schemeClr val="tx1"/>
                </a:solidFill>
              </a:rPr>
              <a:t>onward </a:t>
            </a:r>
          </a:p>
        </p:txBody>
      </p:sp>
    </p:spTree>
    <p:extLst>
      <p:ext uri="{BB962C8B-B14F-4D97-AF65-F5344CB8AC3E}">
        <p14:creationId xmlns:p14="http://schemas.microsoft.com/office/powerpoint/2010/main" val="232009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itchFamily="34" charset="0"/>
              </a:rPr>
              <a:t>Outline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</a:rPr>
              <a:t>The Convention on Long-Range Transboundary Air Pollution</a:t>
            </a:r>
          </a:p>
          <a:p>
            <a:pPr>
              <a:spcBef>
                <a:spcPts val="300"/>
              </a:spcBef>
            </a:pPr>
            <a:r>
              <a:rPr lang="en-GB" dirty="0" smtClean="0">
                <a:solidFill>
                  <a:schemeClr val="tx1"/>
                </a:solidFill>
              </a:rPr>
              <a:t>The UNECE reporting guidelines</a:t>
            </a: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Objectives</a:t>
            </a: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Scope</a:t>
            </a: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Methods</a:t>
            </a:r>
          </a:p>
          <a:p>
            <a:pPr lvl="2">
              <a:spcBef>
                <a:spcPts val="300"/>
              </a:spcBef>
            </a:pPr>
            <a:r>
              <a:rPr lang="en-US" sz="2200" dirty="0">
                <a:solidFill>
                  <a:schemeClr val="tx1"/>
                </a:solidFill>
              </a:rPr>
              <a:t>Emission estimation methods and </a:t>
            </a:r>
            <a:r>
              <a:rPr lang="en-US" sz="2200" dirty="0" smtClean="0">
                <a:solidFill>
                  <a:schemeClr val="tx1"/>
                </a:solidFill>
              </a:rPr>
              <a:t>principles</a:t>
            </a:r>
          </a:p>
          <a:p>
            <a:pPr lvl="2">
              <a:spcBef>
                <a:spcPts val="300"/>
              </a:spcBef>
            </a:pPr>
            <a:r>
              <a:rPr lang="en-GB" sz="2200" dirty="0">
                <a:solidFill>
                  <a:schemeClr val="tx1"/>
                </a:solidFill>
              </a:rPr>
              <a:t>Key categories and </a:t>
            </a:r>
            <a:r>
              <a:rPr lang="en-GB" sz="2200" dirty="0" smtClean="0">
                <a:solidFill>
                  <a:schemeClr val="tx1"/>
                </a:solidFill>
              </a:rPr>
              <a:t>uncertainties</a:t>
            </a:r>
          </a:p>
          <a:p>
            <a:pPr lvl="2">
              <a:spcBef>
                <a:spcPts val="300"/>
              </a:spcBef>
            </a:pPr>
            <a:r>
              <a:rPr lang="en-GB" sz="2200" dirty="0">
                <a:solidFill>
                  <a:schemeClr val="tx1"/>
                </a:solidFill>
              </a:rPr>
              <a:t>Quality assurance/quality </a:t>
            </a:r>
            <a:r>
              <a:rPr lang="en-GB" sz="2200" dirty="0" smtClean="0">
                <a:solidFill>
                  <a:schemeClr val="tx1"/>
                </a:solidFill>
              </a:rPr>
              <a:t>control</a:t>
            </a:r>
          </a:p>
          <a:p>
            <a:pPr lvl="2">
              <a:spcBef>
                <a:spcPts val="300"/>
              </a:spcBef>
            </a:pPr>
            <a:r>
              <a:rPr lang="en-GB" sz="2200" dirty="0">
                <a:solidFill>
                  <a:schemeClr val="tx1"/>
                </a:solidFill>
              </a:rPr>
              <a:t>Recalculations and time-series </a:t>
            </a:r>
            <a:r>
              <a:rPr lang="en-GB" sz="2200" dirty="0" smtClean="0">
                <a:solidFill>
                  <a:schemeClr val="tx1"/>
                </a:solidFill>
              </a:rPr>
              <a:t>consistency</a:t>
            </a:r>
          </a:p>
          <a:p>
            <a:pPr lvl="2">
              <a:spcBef>
                <a:spcPts val="300"/>
              </a:spcBef>
            </a:pPr>
            <a:r>
              <a:rPr lang="en-US" sz="2200" dirty="0">
                <a:solidFill>
                  <a:schemeClr val="tx1"/>
                </a:solidFill>
              </a:rPr>
              <a:t>Reporting of adjusted national inventories</a:t>
            </a:r>
            <a:endParaRPr lang="en-GB" sz="2200" dirty="0" smtClean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Reporting</a:t>
            </a:r>
          </a:p>
          <a:p>
            <a:pPr lvl="2">
              <a:spcBef>
                <a:spcPts val="3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General reporting</a:t>
            </a:r>
          </a:p>
          <a:p>
            <a:pPr lvl="2">
              <a:spcBef>
                <a:spcPts val="3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Annual reporting</a:t>
            </a:r>
          </a:p>
          <a:p>
            <a:pPr lvl="2">
              <a:spcBef>
                <a:spcPts val="3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Two-yearly reporting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General reporting (2)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Where Parties do not have sufficiently detailed data to allow estimation of individual source categories in their inventory, they may report aggregated </a:t>
            </a:r>
            <a:r>
              <a:rPr lang="en-US" dirty="0" smtClean="0">
                <a:solidFill>
                  <a:schemeClr val="tx1"/>
                </a:solidFill>
              </a:rPr>
              <a:t>emissions</a:t>
            </a:r>
          </a:p>
          <a:p>
            <a:r>
              <a:rPr lang="en-US" dirty="0">
                <a:solidFill>
                  <a:schemeClr val="tx1"/>
                </a:solidFill>
              </a:rPr>
              <a:t>The deadline for submitting annual emission inventory </a:t>
            </a:r>
            <a:r>
              <a:rPr lang="en-US" dirty="0" smtClean="0">
                <a:solidFill>
                  <a:schemeClr val="tx1"/>
                </a:solidFill>
              </a:rPr>
              <a:t>is </a:t>
            </a:r>
            <a:r>
              <a:rPr lang="en-US" dirty="0">
                <a:solidFill>
                  <a:schemeClr val="tx1"/>
                </a:solidFill>
              </a:rPr>
              <a:t>15 </a:t>
            </a:r>
            <a:r>
              <a:rPr lang="en-US" dirty="0" smtClean="0">
                <a:solidFill>
                  <a:schemeClr val="tx1"/>
                </a:solidFill>
              </a:rPr>
              <a:t>February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deadline for submitting the IIR is 15 </a:t>
            </a:r>
            <a:r>
              <a:rPr lang="en-US" dirty="0" smtClean="0">
                <a:solidFill>
                  <a:schemeClr val="tx1"/>
                </a:solidFill>
              </a:rPr>
              <a:t>March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deadline for submitting gridded data and LPS data is 1 </a:t>
            </a:r>
            <a:r>
              <a:rPr lang="en-US" dirty="0" smtClean="0">
                <a:solidFill>
                  <a:schemeClr val="tx1"/>
                </a:solidFill>
              </a:rPr>
              <a:t>May</a:t>
            </a:r>
          </a:p>
          <a:p>
            <a:r>
              <a:rPr lang="en-US" dirty="0">
                <a:solidFill>
                  <a:schemeClr val="tx1"/>
                </a:solidFill>
              </a:rPr>
              <a:t>Parties shall use the reporting templates </a:t>
            </a:r>
            <a:r>
              <a:rPr lang="en-US" dirty="0" smtClean="0">
                <a:solidFill>
                  <a:schemeClr val="tx1"/>
                </a:solidFill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153948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Annual reporting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Each </a:t>
            </a:r>
            <a:r>
              <a:rPr lang="en-US" dirty="0">
                <a:solidFill>
                  <a:schemeClr val="tx1"/>
                </a:solidFill>
              </a:rPr>
              <a:t>Party shall annually report emission inventories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>
                <a:solidFill>
                  <a:schemeClr val="tx1"/>
                </a:solidFill>
              </a:rPr>
              <a:t>SO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 NO</a:t>
            </a:r>
            <a:r>
              <a:rPr lang="en-US" baseline="-25000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NH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 NMVOC, CO, particulate matter, Cd, </a:t>
            </a:r>
            <a:r>
              <a:rPr lang="en-US" dirty="0" err="1">
                <a:solidFill>
                  <a:schemeClr val="tx1"/>
                </a:solidFill>
              </a:rPr>
              <a:t>Pb</a:t>
            </a:r>
            <a:r>
              <a:rPr lang="en-US" dirty="0">
                <a:solidFill>
                  <a:schemeClr val="tx1"/>
                </a:solidFill>
              </a:rPr>
              <a:t>, Hg, PAH, PCDD/F, PCBs and HCB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>
                <a:solidFill>
                  <a:schemeClr val="tx1"/>
                </a:solidFill>
              </a:rPr>
              <a:t>addition, Parties are encouraged to voluntarily report emissions of </a:t>
            </a:r>
            <a:r>
              <a:rPr lang="en-US" dirty="0" smtClean="0">
                <a:solidFill>
                  <a:schemeClr val="tx1"/>
                </a:solidFill>
              </a:rPr>
              <a:t>black carbon, TSP, As, Cr, Cu, Ni, Se and Zn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IIR shall be submitted annually. However, certain elements of the report </a:t>
            </a:r>
            <a:r>
              <a:rPr lang="en-US" dirty="0" smtClean="0">
                <a:solidFill>
                  <a:schemeClr val="tx1"/>
                </a:solidFill>
              </a:rPr>
              <a:t>need </a:t>
            </a:r>
            <a:r>
              <a:rPr lang="en-US" dirty="0">
                <a:solidFill>
                  <a:schemeClr val="tx1"/>
                </a:solidFill>
              </a:rPr>
              <a:t>only be updated every five </a:t>
            </a:r>
            <a:r>
              <a:rPr lang="en-US" dirty="0" smtClean="0">
                <a:solidFill>
                  <a:schemeClr val="tx1"/>
                </a:solidFill>
              </a:rPr>
              <a:t>years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1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Two-yearly reporting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GB" dirty="0">
                <a:solidFill>
                  <a:schemeClr val="tx1"/>
                </a:solidFill>
              </a:rPr>
              <a:t>Parties to the Gothenburg </a:t>
            </a:r>
            <a:r>
              <a:rPr lang="en-GB" dirty="0" smtClean="0">
                <a:solidFill>
                  <a:schemeClr val="tx1"/>
                </a:solidFill>
              </a:rPr>
              <a:t>Protocol, projections of SO</a:t>
            </a:r>
            <a:r>
              <a:rPr lang="en-GB" baseline="-25000" dirty="0" smtClean="0">
                <a:solidFill>
                  <a:schemeClr val="tx1"/>
                </a:solidFill>
              </a:rPr>
              <a:t>2</a:t>
            </a:r>
            <a:r>
              <a:rPr lang="en-GB" dirty="0" smtClean="0">
                <a:solidFill>
                  <a:schemeClr val="tx1"/>
                </a:solidFill>
              </a:rPr>
              <a:t>, NO</a:t>
            </a:r>
            <a:r>
              <a:rPr lang="en-GB" baseline="-25000" dirty="0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, NH</a:t>
            </a:r>
            <a:r>
              <a:rPr lang="en-GB" baseline="-25000" dirty="0" smtClean="0">
                <a:solidFill>
                  <a:schemeClr val="tx1"/>
                </a:solidFill>
              </a:rPr>
              <a:t>3</a:t>
            </a:r>
            <a:r>
              <a:rPr lang="en-GB" dirty="0" smtClean="0">
                <a:solidFill>
                  <a:schemeClr val="tx1"/>
                </a:solidFill>
              </a:rPr>
              <a:t>, PM</a:t>
            </a:r>
            <a:r>
              <a:rPr lang="en-GB" baseline="-25000" dirty="0" smtClean="0">
                <a:solidFill>
                  <a:schemeClr val="tx1"/>
                </a:solidFill>
              </a:rPr>
              <a:t>2.5</a:t>
            </a:r>
            <a:r>
              <a:rPr lang="en-GB" dirty="0" smtClean="0">
                <a:solidFill>
                  <a:schemeClr val="tx1"/>
                </a:solidFill>
              </a:rPr>
              <a:t> and NMVOC for </a:t>
            </a:r>
            <a:r>
              <a:rPr lang="en-US" dirty="0">
                <a:solidFill>
                  <a:schemeClr val="tx1"/>
                </a:solidFill>
              </a:rPr>
              <a:t>the years 2020, 2025 and 2030 and, where available, also for 2040 and </a:t>
            </a:r>
            <a:r>
              <a:rPr lang="en-US" dirty="0" smtClean="0">
                <a:solidFill>
                  <a:schemeClr val="tx1"/>
                </a:solidFill>
              </a:rPr>
              <a:t>2050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Gridded data and point source data in the format specified in the reporting GL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Currently this is five-yearly reporting – There are still discussions on the frequency of reporting, so the frequency might end up being somewhere between every two and five years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smtClean="0">
                <a:latin typeface="Eras Medium ITC" pitchFamily="34" charset="0"/>
              </a:rPr>
              <a:t>UNECE - CLRTAP</a:t>
            </a:r>
            <a:endParaRPr lang="en-GB" b="1" i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The Geneva Convention on Long-range Transboundary Air Pollution was agreed in 1979 and the Convention entered into force in 1983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The Convention was the first international legally binding instrument to deal with problems of air pollution on a broad regional basis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Besides laying down the general principles of international cooperation for air pollution abatement, the Convention sets up an institutional framework bringing together research and </a:t>
            </a:r>
            <a:r>
              <a:rPr lang="en-US" dirty="0" smtClean="0">
                <a:solidFill>
                  <a:schemeClr val="tx1"/>
                </a:solidFill>
              </a:rPr>
              <a:t>policy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8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smtClean="0">
                <a:latin typeface="Eras Medium ITC" pitchFamily="34" charset="0"/>
              </a:rPr>
              <a:t>UNECE - CLRTAP</a:t>
            </a:r>
            <a:endParaRPr lang="en-GB" b="1" i="0">
              <a:latin typeface="Eras Medium ITC" pitchFamily="34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3"/>
          <a:srcRect l="27804" t="27151" r="15628" b="22231"/>
          <a:stretch/>
        </p:blipFill>
        <p:spPr bwMode="auto">
          <a:xfrm>
            <a:off x="457200" y="1631786"/>
            <a:ext cx="8229600" cy="46024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0802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smtClean="0">
                <a:latin typeface="Eras Medium ITC" pitchFamily="34" charset="0"/>
              </a:rPr>
              <a:t>UNECE - CLRTAP</a:t>
            </a:r>
            <a:endParaRPr lang="en-GB" b="1" i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to the Convention develop policies and strategies to combat the discharge of air pollutants through exchanges of information, consultation, research and </a:t>
            </a:r>
            <a:r>
              <a:rPr lang="en-US" dirty="0" smtClean="0">
                <a:solidFill>
                  <a:schemeClr val="tx1"/>
                </a:solidFill>
              </a:rPr>
              <a:t>monitoring</a:t>
            </a:r>
          </a:p>
          <a:p>
            <a:r>
              <a:rPr lang="en-GB" dirty="0">
                <a:solidFill>
                  <a:schemeClr val="tx1"/>
                </a:solidFill>
              </a:rPr>
              <a:t>The Convention aims to reduce and prevent air pollution including long-range transboundary air </a:t>
            </a:r>
            <a:r>
              <a:rPr lang="en-GB" dirty="0" smtClean="0">
                <a:solidFill>
                  <a:schemeClr val="tx1"/>
                </a:solidFill>
              </a:rPr>
              <a:t>pollution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 number of Protocols have been agreed covering specific issues, pollutants or group of pollutants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8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CLRTAP Protocols (1)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>
                <a:solidFill>
                  <a:schemeClr val="tx1"/>
                </a:solidFill>
              </a:rPr>
              <a:t>The Convention has been extended by 8 protocols: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1984 Protocol on Long-term Financing of the Cooperative </a:t>
            </a:r>
            <a:r>
              <a:rPr lang="en-US" sz="2600" dirty="0" err="1">
                <a:solidFill>
                  <a:schemeClr val="tx1"/>
                </a:solidFill>
              </a:rPr>
              <a:t>Programme</a:t>
            </a:r>
            <a:r>
              <a:rPr lang="en-US" sz="2600" dirty="0">
                <a:solidFill>
                  <a:schemeClr val="tx1"/>
                </a:solidFill>
              </a:rPr>
              <a:t> for Monitoring and Evaluation of the Long-range Transmission of Air Pollutants in Europe (EMEP); 44 Parties. Entered into force 28 January 1988.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1985 Protocol on the Reduction of </a:t>
            </a:r>
            <a:r>
              <a:rPr lang="en-US" sz="2600" dirty="0" err="1">
                <a:solidFill>
                  <a:schemeClr val="tx1"/>
                </a:solidFill>
              </a:rPr>
              <a:t>Sulphur</a:t>
            </a:r>
            <a:r>
              <a:rPr lang="en-US" sz="2600" dirty="0">
                <a:solidFill>
                  <a:schemeClr val="tx1"/>
                </a:solidFill>
              </a:rPr>
              <a:t> Emissions or their Transboundary Fluxes by at least 30 per cent; 25 Parties. Entered into force 2 September 1987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1988 Protocol concerning the Control of Nitrogen Oxides or their Transboundary Fluxes; 34 Parties. Entered into force 14 February 1991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The </a:t>
            </a:r>
            <a:r>
              <a:rPr lang="en-US" sz="2600" dirty="0">
                <a:solidFill>
                  <a:schemeClr val="tx1"/>
                </a:solidFill>
              </a:rPr>
              <a:t>1991 Protocol concerning the Control of Emissions of Volatile Organic Compounds or their Transboundary Fluxes; 24 Parties. Entered into force 29 September </a:t>
            </a:r>
            <a:r>
              <a:rPr lang="en-US" sz="2600" dirty="0" smtClean="0">
                <a:solidFill>
                  <a:schemeClr val="tx1"/>
                </a:solidFill>
              </a:rPr>
              <a:t>1997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18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CLRTAP Protocols (2)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The Convention has been extended by 8 protocols: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1994 Protocol on Further Reduction of </a:t>
            </a:r>
            <a:r>
              <a:rPr lang="en-US" dirty="0" err="1">
                <a:solidFill>
                  <a:schemeClr val="tx1"/>
                </a:solidFill>
              </a:rPr>
              <a:t>Sulphur</a:t>
            </a:r>
            <a:r>
              <a:rPr lang="en-US" dirty="0">
                <a:solidFill>
                  <a:schemeClr val="tx1"/>
                </a:solidFill>
              </a:rPr>
              <a:t> Emissions; 28 Parties. Entered into force 5 August 1998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1998 Protocol on Heavy Metals; 33 Parties. Entered into force on 29 December </a:t>
            </a:r>
            <a:r>
              <a:rPr lang="en-US" dirty="0" smtClean="0">
                <a:solidFill>
                  <a:schemeClr val="tx1"/>
                </a:solidFill>
              </a:rPr>
              <a:t>2003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The 1998 Protocol on Persistent Organic Pollutants (POPs); 33 Parties. Entered into force on 23 October 2003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1999 Protocol to Abate Acidification, Eutrophication and Ground-level Ozone; 25 Parties. Entered into force on 17 May 2005 </a:t>
            </a:r>
          </a:p>
        </p:txBody>
      </p:sp>
    </p:spTree>
    <p:extLst>
      <p:ext uri="{BB962C8B-B14F-4D97-AF65-F5344CB8AC3E}">
        <p14:creationId xmlns:p14="http://schemas.microsoft.com/office/powerpoint/2010/main" val="3357437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The UNECE reporting guidelines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current version was approved by the EMEP Executive Body (EB) in December 2008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new version is on the agenda on this years EMEP EB meeting </a:t>
            </a:r>
            <a:r>
              <a:rPr lang="en-US" dirty="0">
                <a:solidFill>
                  <a:schemeClr val="tx1"/>
                </a:solidFill>
              </a:rPr>
              <a:t>this week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This presentation will be based on the proposed new version indicating where changes have been made</a:t>
            </a:r>
          </a:p>
        </p:txBody>
      </p:sp>
    </p:spTree>
    <p:extLst>
      <p:ext uri="{BB962C8B-B14F-4D97-AF65-F5344CB8AC3E}">
        <p14:creationId xmlns:p14="http://schemas.microsoft.com/office/powerpoint/2010/main" val="19679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Objectives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To assist Parties, through a common approach, in meeting their obligations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support the evaluation of emission reduction </a:t>
            </a:r>
            <a:r>
              <a:rPr lang="en-US" dirty="0" smtClean="0">
                <a:solidFill>
                  <a:schemeClr val="tx1"/>
                </a:solidFill>
              </a:rPr>
              <a:t>strategies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facilitate the technical review of air pollutant emission </a:t>
            </a:r>
            <a:r>
              <a:rPr lang="en-US" dirty="0" smtClean="0">
                <a:solidFill>
                  <a:schemeClr val="tx1"/>
                </a:solidFill>
              </a:rPr>
              <a:t>inventories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allow for the effective assessment of compliance with emission obligations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facilitate the harmonization of emission </a:t>
            </a:r>
            <a:r>
              <a:rPr lang="en-US" dirty="0" smtClean="0">
                <a:solidFill>
                  <a:schemeClr val="tx1"/>
                </a:solidFill>
              </a:rPr>
              <a:t>reporting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91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9274</TotalTime>
  <Words>1458</Words>
  <Application>Microsoft Office PowerPoint</Application>
  <PresentationFormat>On-screen Show (4:3)</PresentationFormat>
  <Paragraphs>129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Air Quality Governance in the ENPI East Countries</vt:lpstr>
      <vt:lpstr>Outline</vt:lpstr>
      <vt:lpstr>UNECE - CLRTAP</vt:lpstr>
      <vt:lpstr>UNECE - CLRTAP</vt:lpstr>
      <vt:lpstr>UNECE - CLRTAP</vt:lpstr>
      <vt:lpstr>CLRTAP Protocols (1)</vt:lpstr>
      <vt:lpstr>CLRTAP Protocols (2)</vt:lpstr>
      <vt:lpstr>The UNECE reporting guidelines</vt:lpstr>
      <vt:lpstr>Objectives</vt:lpstr>
      <vt:lpstr>Scope</vt:lpstr>
      <vt:lpstr>Emission estimation methods and principles (1)</vt:lpstr>
      <vt:lpstr>Emission estimation methods and principles (2)</vt:lpstr>
      <vt:lpstr>Emission estimation methods and principles (3)</vt:lpstr>
      <vt:lpstr>Key categories and uncertainties</vt:lpstr>
      <vt:lpstr>Quality assurance/quality control</vt:lpstr>
      <vt:lpstr>Recalculations and time-series consistency (1)</vt:lpstr>
      <vt:lpstr>Recalculations and time-series consistency (2)</vt:lpstr>
      <vt:lpstr>Reporting of adjusted national inventories</vt:lpstr>
      <vt:lpstr>General reporting (1)</vt:lpstr>
      <vt:lpstr>General reporting (2)</vt:lpstr>
      <vt:lpstr>Annual reporting</vt:lpstr>
      <vt:lpstr>Two-yearly reporting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Marlene Plejdrup</cp:lastModifiedBy>
  <cp:revision>449</cp:revision>
  <cp:lastPrinted>2012-05-10T14:01:43Z</cp:lastPrinted>
  <dcterms:created xsi:type="dcterms:W3CDTF">2011-10-12T15:30:18Z</dcterms:created>
  <dcterms:modified xsi:type="dcterms:W3CDTF">2014-01-13T13:20:56Z</dcterms:modified>
</cp:coreProperties>
</file>