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65" r:id="rId2"/>
    <p:sldId id="425" r:id="rId3"/>
    <p:sldId id="452" r:id="rId4"/>
    <p:sldId id="435" r:id="rId5"/>
    <p:sldId id="424" r:id="rId6"/>
    <p:sldId id="454" r:id="rId7"/>
    <p:sldId id="455" r:id="rId8"/>
    <p:sldId id="456" r:id="rId9"/>
    <p:sldId id="461" r:id="rId10"/>
    <p:sldId id="457" r:id="rId11"/>
    <p:sldId id="458" r:id="rId12"/>
    <p:sldId id="459" r:id="rId13"/>
    <p:sldId id="460" r:id="rId14"/>
    <p:sldId id="352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9E53B"/>
    <a:srgbClr val="0066FF"/>
    <a:srgbClr val="FF5050"/>
    <a:srgbClr val="FFFF99"/>
    <a:srgbClr val="FFCC66"/>
    <a:srgbClr val="FFFF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458" autoAdjust="0"/>
    <p:restoredTop sz="94615" autoAdjust="0"/>
  </p:normalViewPr>
  <p:slideViewPr>
    <p:cSldViewPr>
      <p:cViewPr>
        <p:scale>
          <a:sx n="50" d="100"/>
          <a:sy n="50" d="100"/>
        </p:scale>
        <p:origin x="-106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My%20Documents\EU\AiRQGov%20129522\Reports\Araj\2014\National_Methodology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4832319243151008E-2"/>
          <c:y val="0.14286154548546456"/>
          <c:w val="0.89628709638955872"/>
          <c:h val="0.75739295543087581"/>
        </c:manualLayout>
      </c:layout>
      <c:lineChart>
        <c:grouping val="standard"/>
        <c:ser>
          <c:idx val="1"/>
          <c:order val="0"/>
          <c:tx>
            <c:strRef>
              <c:f>'[National_Methodology.xls]2. Summary fuel balance'!$N$3</c:f>
              <c:strCache>
                <c:ptCount val="1"/>
                <c:pt idx="0">
                  <c:v>Gasoline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square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numRef>
              <c:f>'[National_Methodology.xls]2. Summary fuel balance'!$A$4:$A$17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'[National_Methodology.xls]2. Summary fuel balance'!$B$4:$B$17</c:f>
              <c:numCache>
                <c:formatCode>0.0</c:formatCode>
                <c:ptCount val="14"/>
                <c:pt idx="0">
                  <c:v>178.48100000000005</c:v>
                </c:pt>
                <c:pt idx="1">
                  <c:v>187.32900000000001</c:v>
                </c:pt>
                <c:pt idx="2">
                  <c:v>177.71899999999999</c:v>
                </c:pt>
                <c:pt idx="3">
                  <c:v>191.60399999999998</c:v>
                </c:pt>
                <c:pt idx="4">
                  <c:v>202.23499999999999</c:v>
                </c:pt>
                <c:pt idx="5">
                  <c:v>184.73699999999999</c:v>
                </c:pt>
                <c:pt idx="6">
                  <c:v>171.66200000000001</c:v>
                </c:pt>
                <c:pt idx="7">
                  <c:v>168.876</c:v>
                </c:pt>
                <c:pt idx="8">
                  <c:v>195.20399999999998</c:v>
                </c:pt>
                <c:pt idx="9">
                  <c:v>183.99200000000005</c:v>
                </c:pt>
                <c:pt idx="10">
                  <c:v>188.791</c:v>
                </c:pt>
                <c:pt idx="11">
                  <c:v>164.30700000000004</c:v>
                </c:pt>
                <c:pt idx="12">
                  <c:v>135.50800000000001</c:v>
                </c:pt>
                <c:pt idx="13">
                  <c:v>132.21599999999998</c:v>
                </c:pt>
              </c:numCache>
            </c:numRef>
          </c:val>
        </c:ser>
        <c:ser>
          <c:idx val="2"/>
          <c:order val="1"/>
          <c:tx>
            <c:strRef>
              <c:f>'[National_Methodology.xls]2. Summary fuel balance'!$O$3</c:f>
              <c:strCache>
                <c:ptCount val="1"/>
                <c:pt idx="0">
                  <c:v>Diesel</c:v>
                </c:pt>
              </c:strCache>
            </c:strRef>
          </c:tx>
          <c:spPr>
            <a:ln w="25400">
              <a:solidFill>
                <a:srgbClr val="800080"/>
              </a:solidFill>
              <a:prstDash val="solid"/>
            </a:ln>
          </c:spPr>
          <c:marker>
            <c:symbol val="triangle"/>
            <c:size val="7"/>
            <c:spPr>
              <a:solidFill>
                <a:srgbClr val="FFFF00"/>
              </a:solidFill>
              <a:ln>
                <a:solidFill>
                  <a:srgbClr val="800080"/>
                </a:solidFill>
                <a:prstDash val="solid"/>
              </a:ln>
            </c:spPr>
          </c:marker>
          <c:cat>
            <c:numRef>
              <c:f>'[National_Methodology.xls]2. Summary fuel balance'!$A$4:$A$17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'[National_Methodology.xls]2. Summary fuel balance'!$C$4:$C$17</c:f>
              <c:numCache>
                <c:formatCode>0.0</c:formatCode>
                <c:ptCount val="14"/>
                <c:pt idx="0">
                  <c:v>52.211000000000006</c:v>
                </c:pt>
                <c:pt idx="1">
                  <c:v>89.921999999999997</c:v>
                </c:pt>
                <c:pt idx="2">
                  <c:v>87.009</c:v>
                </c:pt>
                <c:pt idx="3">
                  <c:v>111.31699999999999</c:v>
                </c:pt>
                <c:pt idx="4">
                  <c:v>107.55</c:v>
                </c:pt>
                <c:pt idx="5">
                  <c:v>112.43700000000003</c:v>
                </c:pt>
                <c:pt idx="6">
                  <c:v>112.71100000000003</c:v>
                </c:pt>
                <c:pt idx="7">
                  <c:v>121.164</c:v>
                </c:pt>
                <c:pt idx="8">
                  <c:v>127.85199999999999</c:v>
                </c:pt>
                <c:pt idx="9">
                  <c:v>118.024</c:v>
                </c:pt>
                <c:pt idx="10">
                  <c:v>130.96600000000001</c:v>
                </c:pt>
                <c:pt idx="11">
                  <c:v>135.14699999999999</c:v>
                </c:pt>
                <c:pt idx="12">
                  <c:v>148.595</c:v>
                </c:pt>
                <c:pt idx="13">
                  <c:v>139.90700000000001</c:v>
                </c:pt>
              </c:numCache>
            </c:numRef>
          </c:val>
        </c:ser>
        <c:ser>
          <c:idx val="3"/>
          <c:order val="2"/>
          <c:tx>
            <c:strRef>
              <c:f>'[National_Methodology.xls]2. Summary fuel balance'!$P$3</c:f>
              <c:strCache>
                <c:ptCount val="1"/>
                <c:pt idx="0">
                  <c:v>CNG</c:v>
                </c:pt>
              </c:strCache>
            </c:strRef>
          </c:tx>
          <c:spPr>
            <a:ln w="25400">
              <a:solidFill>
                <a:srgbClr val="000080"/>
              </a:solidFill>
              <a:prstDash val="solid"/>
            </a:ln>
          </c:spPr>
          <c:marker>
            <c:symbol val="circle"/>
            <c:size val="7"/>
            <c:spPr>
              <a:noFill/>
              <a:ln>
                <a:solidFill>
                  <a:srgbClr val="000080"/>
                </a:solidFill>
                <a:prstDash val="solid"/>
              </a:ln>
            </c:spPr>
          </c:marker>
          <c:cat>
            <c:numRef>
              <c:f>'[National_Methodology.xls]2. Summary fuel balance'!$A$4:$A$17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'[National_Methodology.xls]2. Summary fuel balance'!$D$4:$D$17</c:f>
              <c:numCache>
                <c:formatCode>0.0</c:formatCode>
                <c:ptCount val="14"/>
                <c:pt idx="0">
                  <c:v>20.779999999999994</c:v>
                </c:pt>
                <c:pt idx="1">
                  <c:v>20.792999999999992</c:v>
                </c:pt>
                <c:pt idx="2">
                  <c:v>46.728000000000016</c:v>
                </c:pt>
                <c:pt idx="3">
                  <c:v>63.432000000000002</c:v>
                </c:pt>
                <c:pt idx="4">
                  <c:v>79.572999999999979</c:v>
                </c:pt>
                <c:pt idx="5">
                  <c:v>106.92400000000002</c:v>
                </c:pt>
                <c:pt idx="6">
                  <c:v>157.44499999999999</c:v>
                </c:pt>
                <c:pt idx="7">
                  <c:v>205.654</c:v>
                </c:pt>
                <c:pt idx="8">
                  <c:v>247.63900000000001</c:v>
                </c:pt>
                <c:pt idx="9">
                  <c:v>220</c:v>
                </c:pt>
                <c:pt idx="10">
                  <c:v>229</c:v>
                </c:pt>
                <c:pt idx="11">
                  <c:v>260.702</c:v>
                </c:pt>
                <c:pt idx="12">
                  <c:v>301.31700000000001</c:v>
                </c:pt>
                <c:pt idx="13">
                  <c:v>327.48699999999985</c:v>
                </c:pt>
              </c:numCache>
            </c:numRef>
          </c:val>
        </c:ser>
        <c:dLbls/>
        <c:marker val="1"/>
        <c:axId val="65380736"/>
        <c:axId val="65382272"/>
      </c:lineChart>
      <c:catAx>
        <c:axId val="65380736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lang="en-US" sz="900" b="1" i="0" u="none" strike="noStrike" baseline="0">
                <a:solidFill>
                  <a:srgbClr val="000000"/>
                </a:solidFill>
                <a:latin typeface="Sylfaen"/>
                <a:ea typeface="Sylfaen"/>
                <a:cs typeface="Sylfaen"/>
              </a:defRPr>
            </a:pPr>
            <a:endParaRPr lang="ru-RU"/>
          </a:p>
        </c:txPr>
        <c:crossAx val="65382272"/>
        <c:crosses val="autoZero"/>
        <c:auto val="1"/>
        <c:lblAlgn val="ctr"/>
        <c:lblOffset val="100"/>
        <c:tickLblSkip val="1"/>
        <c:tickMarkSkip val="1"/>
      </c:catAx>
      <c:valAx>
        <c:axId val="6538227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lang="en-US" sz="1000" b="1" i="0" u="none" strike="noStrike" baseline="0">
                    <a:solidFill>
                      <a:srgbClr val="000000"/>
                    </a:solidFill>
                    <a:latin typeface="Sylfaen"/>
                    <a:ea typeface="Sylfaen"/>
                    <a:cs typeface="Sylfaen"/>
                  </a:defRPr>
                </a:pPr>
                <a:r>
                  <a:rPr lang="en-US" dirty="0" err="1" smtClean="0"/>
                  <a:t>тыс.т</a:t>
                </a:r>
                <a:r>
                  <a:rPr lang="en-US" dirty="0" smtClean="0"/>
                  <a:t>.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5.1591910663124962E-2"/>
              <c:y val="5.2158956320936103E-2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000" b="1" i="0" u="none" strike="noStrike" baseline="0">
                <a:solidFill>
                  <a:srgbClr val="000000"/>
                </a:solidFill>
                <a:latin typeface="Sylfaen"/>
                <a:ea typeface="Sylfaen"/>
                <a:cs typeface="Sylfaen"/>
              </a:defRPr>
            </a:pPr>
            <a:endParaRPr lang="ru-RU"/>
          </a:p>
        </c:txPr>
        <c:crossAx val="6538073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2449695772945302"/>
          <c:y val="0.8050134705926969"/>
          <c:w val="0.76873200677055131"/>
          <c:h val="7.7099881690568167E-2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lang="en-US" sz="940" b="1" i="0" u="none" strike="noStrike" baseline="0">
              <a:solidFill>
                <a:srgbClr val="000000"/>
              </a:solidFill>
              <a:latin typeface="Sylfaen"/>
              <a:ea typeface="Sylfaen"/>
              <a:cs typeface="Sylfaen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50" b="0" i="0" u="none" strike="noStrike" baseline="0">
          <a:solidFill>
            <a:srgbClr val="000000"/>
          </a:solidFill>
          <a:latin typeface="Sylfaen"/>
          <a:ea typeface="Sylfaen"/>
          <a:cs typeface="Sylfaen"/>
        </a:defRPr>
      </a:pPr>
      <a:endParaRPr lang="ru-RU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23899-E46B-46DE-9D02-0164906A27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447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2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4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5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5504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98E55BF-95E0-4CAA-ADAA-2F3953F8BCB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79512" y="4653136"/>
            <a:ext cx="8784976" cy="1296144"/>
          </a:xfrm>
        </p:spPr>
        <p:txBody>
          <a:bodyPr>
            <a:noAutofit/>
          </a:bodyPr>
          <a:lstStyle/>
          <a:p>
            <a:r>
              <a:rPr lang="ru-RU" dirty="0"/>
              <a:t>Использование экономических инструментов для </a:t>
            </a:r>
            <a:r>
              <a:rPr lang="ru-RU" dirty="0" smtClean="0"/>
              <a:t>обеспечения </a:t>
            </a:r>
            <a:endParaRPr lang="uk-UA" dirty="0"/>
          </a:p>
          <a:p>
            <a:r>
              <a:rPr lang="ru-RU" dirty="0"/>
              <a:t>устойчивого развития  транспорта в </a:t>
            </a:r>
            <a:r>
              <a:rPr lang="ru-RU" dirty="0" smtClean="0"/>
              <a:t>городах</a:t>
            </a:r>
          </a:p>
          <a:p>
            <a:r>
              <a:rPr lang="ru-RU" i="1" dirty="0" smtClean="0"/>
              <a:t>Кишинев, Молдова, 21-22 </a:t>
            </a:r>
            <a:r>
              <a:rPr lang="ru-RU" i="1" dirty="0"/>
              <a:t>сентября 2014 г</a:t>
            </a:r>
            <a:r>
              <a:rPr lang="ru-RU" i="1" dirty="0" smtClean="0"/>
              <a:t>.</a:t>
            </a:r>
            <a:r>
              <a:rPr lang="en-US" i="1" dirty="0" smtClean="0"/>
              <a:t> </a:t>
            </a:r>
            <a:endParaRPr lang="en-GB" i="1" dirty="0"/>
          </a:p>
        </p:txBody>
      </p:sp>
      <p:sp>
        <p:nvSpPr>
          <p:cNvPr id="4" name="Title 7"/>
          <p:cNvSpPr txBox="1">
            <a:spLocks/>
          </p:cNvSpPr>
          <p:nvPr/>
        </p:nvSpPr>
        <p:spPr>
          <a:xfrm>
            <a:off x="179512" y="1124744"/>
            <a:ext cx="878497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endParaRPr lang="en-US" sz="3500" b="1" dirty="0" smtClean="0">
              <a:solidFill>
                <a:srgbClr val="FFFFE1"/>
              </a:solidFill>
              <a:latin typeface="Eras Light ITC" pitchFamily="34" charset="0"/>
              <a:ea typeface="+mj-ea"/>
              <a:cs typeface="+mj-cs"/>
            </a:endParaRPr>
          </a:p>
          <a:p>
            <a:pPr algn="ctr"/>
            <a:r>
              <a:rPr lang="ru-RU" sz="3200" dirty="0">
                <a:solidFill>
                  <a:srgbClr val="FFFF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Управление качеством воздуха в странах Восточного региона ЕИСП </a:t>
            </a:r>
            <a:endParaRPr lang="en-US" sz="3200" dirty="0">
              <a:solidFill>
                <a:srgbClr val="FFFFE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 algn="ctr"/>
            <a:endParaRPr lang="en-US" sz="3200" dirty="0">
              <a:solidFill>
                <a:srgbClr val="FFFFE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 algn="ctr"/>
            <a:r>
              <a:rPr lang="ru-RU" sz="4000" dirty="0" smtClean="0">
                <a:solidFill>
                  <a:srgbClr val="FFFFE1"/>
                </a:solidFill>
                <a:ea typeface="+mj-ea"/>
                <a:cs typeface="+mj-cs"/>
              </a:rPr>
              <a:t>Применение мероприятий по снижению выбросов от транспорта на городском уровне (</a:t>
            </a:r>
            <a:r>
              <a:rPr lang="ru-RU" sz="4000" dirty="0" smtClean="0">
                <a:solidFill>
                  <a:srgbClr val="E9E53B"/>
                </a:solidFill>
                <a:ea typeface="+mj-ea"/>
                <a:cs typeface="+mj-cs"/>
              </a:rPr>
              <a:t>Армения</a:t>
            </a:r>
            <a:r>
              <a:rPr lang="ru-RU" sz="4000" dirty="0" smtClean="0">
                <a:solidFill>
                  <a:srgbClr val="FFFFE1"/>
                </a:solidFill>
                <a:ea typeface="+mj-ea"/>
                <a:cs typeface="+mj-cs"/>
              </a:rPr>
              <a:t>)</a:t>
            </a:r>
            <a:endParaRPr lang="ru-RU" sz="4000" dirty="0">
              <a:solidFill>
                <a:srgbClr val="FFFFE1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1281" y="1988840"/>
            <a:ext cx="8064896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Разработана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концепция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по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уменьшению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выбросов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из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автомобильного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транспорта</a:t>
            </a:r>
            <a:endParaRPr lang="en-US" altLang="en-US" sz="2800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914400" lvl="1" indent="-4572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План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действий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по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уменьшению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выбросов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от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автомобильного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транспорта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endParaRPr lang="en-US" altLang="en-US" sz="2800" dirty="0">
              <a:solidFill>
                <a:schemeClr val="tx2"/>
              </a:solidFill>
            </a:endParaRPr>
          </a:p>
          <a:p>
            <a:pPr marL="914400" lvl="1" indent="-4572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altLang="en-US" sz="2800" dirty="0" err="1" smtClean="0">
                <a:solidFill>
                  <a:schemeClr val="tx2"/>
                </a:solidFill>
              </a:rPr>
              <a:t>Введены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</a:rPr>
              <a:t>новые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</a:rPr>
              <a:t>стандарты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</a:rPr>
              <a:t>выбросов</a:t>
            </a:r>
            <a:endParaRPr lang="en-US" altLang="en-US" sz="2800" dirty="0">
              <a:solidFill>
                <a:schemeClr val="tx2"/>
              </a:solidFill>
            </a:endParaRPr>
          </a:p>
          <a:p>
            <a:pPr marL="914400" lvl="1" indent="-4572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altLang="en-US" sz="2800" dirty="0" err="1" smtClean="0">
                <a:solidFill>
                  <a:schemeClr val="tx2"/>
                </a:solidFill>
              </a:rPr>
              <a:t>Введен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</a:rPr>
              <a:t>запрет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</a:rPr>
              <a:t>на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</a:rPr>
              <a:t>этилированный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r>
              <a:rPr lang="ru-RU" altLang="en-US" sz="2800" dirty="0" smtClean="0">
                <a:solidFill>
                  <a:schemeClr val="tx2"/>
                </a:solidFill>
              </a:rPr>
              <a:t>бензин</a:t>
            </a:r>
            <a:endParaRPr lang="en-US" altLang="en-US" sz="2800" dirty="0" smtClean="0">
              <a:solidFill>
                <a:schemeClr val="tx2"/>
              </a:solidFill>
            </a:endParaRPr>
          </a:p>
          <a:p>
            <a:pPr marL="914400" lvl="1" indent="-4572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Введен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запрет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на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импорт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автомобилей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без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нейтрализаторов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вредных</a:t>
            </a:r>
            <a:r>
              <a:rPr lang="en-US" altLang="en-US" sz="28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cs typeface="Times New Roman" pitchFamily="18" charset="0"/>
              </a:rPr>
              <a:t>выбросов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endParaRPr lang="en-US" altLang="en-US" sz="28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1170" y="692696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tx2"/>
                </a:solidFill>
              </a:rPr>
              <a:t>Правовая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база</a:t>
            </a:r>
            <a:endParaRPr lang="en-US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7832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332656"/>
            <a:ext cx="756084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Основные</a:t>
            </a:r>
            <a:r>
              <a:rPr lang="en-US" sz="3200" dirty="0" smtClean="0"/>
              <a:t> </a:t>
            </a:r>
            <a:r>
              <a:rPr lang="en-US" sz="3200" dirty="0" err="1" smtClean="0"/>
              <a:t>проблемы</a:t>
            </a:r>
            <a:endParaRPr lang="en-US" sz="3200" dirty="0" smtClean="0"/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/>
              <a:t>Нет</a:t>
            </a:r>
            <a:r>
              <a:rPr lang="en-US" sz="2400" dirty="0" smtClean="0"/>
              <a:t> </a:t>
            </a:r>
            <a:r>
              <a:rPr lang="en-US" sz="2400" dirty="0" err="1" smtClean="0"/>
              <a:t>оценки</a:t>
            </a:r>
            <a:r>
              <a:rPr lang="en-US" sz="2400" dirty="0" smtClean="0"/>
              <a:t> </a:t>
            </a:r>
            <a:r>
              <a:rPr lang="en-US" sz="2400" dirty="0" err="1" smtClean="0"/>
              <a:t>воздействия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здоровье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/>
              <a:t>Неадекватный</a:t>
            </a:r>
            <a:r>
              <a:rPr lang="en-US" sz="2400" dirty="0" smtClean="0"/>
              <a:t> </a:t>
            </a:r>
            <a:r>
              <a:rPr lang="en-US" sz="2400" dirty="0" err="1" smtClean="0"/>
              <a:t>мониторинг</a:t>
            </a:r>
            <a:r>
              <a:rPr lang="en-US" sz="2400" dirty="0" smtClean="0"/>
              <a:t> </a:t>
            </a:r>
            <a:r>
              <a:rPr lang="en-US" sz="2400" dirty="0" err="1" smtClean="0"/>
              <a:t>загрязнени</a:t>
            </a:r>
            <a:r>
              <a:rPr lang="ru-RU" sz="2400" dirty="0" smtClean="0"/>
              <a:t>я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/>
              <a:t>Слишком</a:t>
            </a:r>
            <a:r>
              <a:rPr lang="en-US" sz="2400" dirty="0" smtClean="0"/>
              <a:t> </a:t>
            </a:r>
            <a:r>
              <a:rPr lang="en-US" sz="2400" dirty="0" err="1" smtClean="0"/>
              <a:t>малая</a:t>
            </a:r>
            <a:r>
              <a:rPr lang="en-US" sz="2400" dirty="0" smtClean="0"/>
              <a:t> </a:t>
            </a:r>
            <a:r>
              <a:rPr lang="en-US" sz="2400" dirty="0" err="1" smtClean="0"/>
              <a:t>доля</a:t>
            </a:r>
            <a:r>
              <a:rPr lang="en-US" sz="2400" dirty="0" smtClean="0"/>
              <a:t> </a:t>
            </a:r>
            <a:r>
              <a:rPr lang="en-US" sz="2400" dirty="0" err="1" smtClean="0"/>
              <a:t>электрического</a:t>
            </a:r>
            <a:r>
              <a:rPr lang="en-US" sz="2400" dirty="0" smtClean="0"/>
              <a:t> </a:t>
            </a:r>
            <a:r>
              <a:rPr lang="en-US" sz="2400" dirty="0" err="1" smtClean="0"/>
              <a:t>транспорта</a:t>
            </a:r>
            <a:r>
              <a:rPr lang="en-US" sz="2400" dirty="0" smtClean="0"/>
              <a:t> в </a:t>
            </a:r>
            <a:r>
              <a:rPr lang="en-US" sz="2400" dirty="0" err="1" smtClean="0"/>
              <a:t>пассажирских</a:t>
            </a:r>
            <a:r>
              <a:rPr lang="en-US" sz="2400" dirty="0" smtClean="0"/>
              <a:t> </a:t>
            </a:r>
            <a:r>
              <a:rPr lang="en-US" sz="2400" dirty="0" err="1" smtClean="0"/>
              <a:t>перевозках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/>
              <a:t>Отсутствие</a:t>
            </a:r>
            <a:r>
              <a:rPr lang="en-US" sz="2400" dirty="0" smtClean="0"/>
              <a:t> </a:t>
            </a:r>
            <a:r>
              <a:rPr lang="en-US" sz="2400" dirty="0" err="1" smtClean="0"/>
              <a:t>эффективной</a:t>
            </a:r>
            <a:r>
              <a:rPr lang="en-US" sz="2400" dirty="0" smtClean="0"/>
              <a:t> </a:t>
            </a:r>
            <a:r>
              <a:rPr lang="en-US" sz="2400" dirty="0" err="1" smtClean="0"/>
              <a:t>системы</a:t>
            </a:r>
            <a:r>
              <a:rPr lang="en-US" sz="2400" dirty="0" smtClean="0"/>
              <a:t> </a:t>
            </a:r>
            <a:r>
              <a:rPr lang="en-US" sz="2400" dirty="0" err="1" smtClean="0"/>
              <a:t>технического</a:t>
            </a:r>
            <a:r>
              <a:rPr lang="en-US" sz="2400" dirty="0" smtClean="0"/>
              <a:t> </a:t>
            </a:r>
            <a:r>
              <a:rPr lang="en-US" sz="2400" dirty="0" err="1" smtClean="0"/>
              <a:t>осмотра</a:t>
            </a:r>
            <a:r>
              <a:rPr lang="en-US" sz="2400" dirty="0" smtClean="0"/>
              <a:t> и </a:t>
            </a:r>
            <a:r>
              <a:rPr lang="en-US" sz="2400" dirty="0" err="1" smtClean="0"/>
              <a:t>обслуживания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/>
              <a:t>Плохое</a:t>
            </a:r>
            <a:r>
              <a:rPr lang="en-US" sz="2400" dirty="0" smtClean="0"/>
              <a:t> </a:t>
            </a:r>
            <a:r>
              <a:rPr lang="en-US" sz="2400" dirty="0" err="1" smtClean="0"/>
              <a:t>управление</a:t>
            </a:r>
            <a:r>
              <a:rPr lang="en-US" sz="2400" dirty="0" smtClean="0"/>
              <a:t> </a:t>
            </a:r>
            <a:r>
              <a:rPr lang="en-US" sz="2400" dirty="0" err="1" smtClean="0"/>
              <a:t>движением</a:t>
            </a:r>
            <a:r>
              <a:rPr lang="en-US" sz="2400" dirty="0" smtClean="0"/>
              <a:t> </a:t>
            </a:r>
            <a:r>
              <a:rPr lang="en-US" sz="2400" dirty="0" err="1" smtClean="0"/>
              <a:t>транспорта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 smtClean="0"/>
              <a:t>Не</a:t>
            </a:r>
            <a:r>
              <a:rPr lang="en-US" sz="2400" dirty="0" smtClean="0"/>
              <a:t> </a:t>
            </a:r>
            <a:r>
              <a:rPr lang="en-US" sz="2400" dirty="0" err="1" smtClean="0"/>
              <a:t>делается</a:t>
            </a:r>
            <a:r>
              <a:rPr lang="en-US" sz="2400" dirty="0" smtClean="0"/>
              <a:t> </a:t>
            </a:r>
            <a:r>
              <a:rPr lang="en-US" sz="2400" dirty="0" err="1" smtClean="0"/>
              <a:t>шагов</a:t>
            </a:r>
            <a:r>
              <a:rPr lang="en-US" sz="2400" dirty="0" smtClean="0"/>
              <a:t> </a:t>
            </a:r>
            <a:r>
              <a:rPr lang="en-US" sz="2400" dirty="0" err="1" smtClean="0"/>
              <a:t>для</a:t>
            </a:r>
            <a:r>
              <a:rPr lang="en-US" sz="2400" dirty="0" smtClean="0"/>
              <a:t> </a:t>
            </a:r>
            <a:r>
              <a:rPr lang="en-US" sz="2400" dirty="0" err="1" smtClean="0"/>
              <a:t>уменьшения</a:t>
            </a:r>
            <a:r>
              <a:rPr lang="en-US" sz="2400" dirty="0" smtClean="0"/>
              <a:t> </a:t>
            </a:r>
            <a:r>
              <a:rPr lang="en-US" sz="2400" dirty="0" err="1" smtClean="0"/>
              <a:t>потребности</a:t>
            </a:r>
            <a:r>
              <a:rPr lang="en-US" sz="2400" dirty="0" smtClean="0"/>
              <a:t> в </a:t>
            </a:r>
            <a:r>
              <a:rPr lang="en-US" sz="2400" dirty="0" err="1" smtClean="0"/>
              <a:t>транспорте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/>
              <a:t>Велико</a:t>
            </a:r>
            <a:r>
              <a:rPr lang="en-US" sz="2400" dirty="0" smtClean="0"/>
              <a:t> </a:t>
            </a:r>
            <a:r>
              <a:rPr lang="en-US" sz="2400" dirty="0" err="1" smtClean="0"/>
              <a:t>число</a:t>
            </a:r>
            <a:r>
              <a:rPr lang="en-US" sz="2400" dirty="0" smtClean="0"/>
              <a:t> </a:t>
            </a:r>
            <a:r>
              <a:rPr lang="en-US" sz="2400" dirty="0" err="1" smtClean="0"/>
              <a:t>старых</a:t>
            </a:r>
            <a:r>
              <a:rPr lang="en-US" sz="2400" dirty="0" smtClean="0"/>
              <a:t> </a:t>
            </a:r>
            <a:r>
              <a:rPr lang="en-US" sz="2400" dirty="0" err="1" smtClean="0"/>
              <a:t>автомобилей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/>
              <a:t>Недостаточный</a:t>
            </a:r>
            <a:r>
              <a:rPr lang="en-US" sz="2400" dirty="0" smtClean="0"/>
              <a:t> </a:t>
            </a:r>
            <a:r>
              <a:rPr lang="en-US" sz="2400" dirty="0" err="1" smtClean="0"/>
              <a:t>контроль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 smtClean="0"/>
              <a:t>Низкий</a:t>
            </a:r>
            <a:r>
              <a:rPr lang="en-US" sz="2400" dirty="0" smtClean="0"/>
              <a:t> </a:t>
            </a:r>
            <a:r>
              <a:rPr lang="en-US" sz="2400" dirty="0" err="1" smtClean="0"/>
              <a:t>уровень</a:t>
            </a:r>
            <a:r>
              <a:rPr lang="en-US" sz="2400" dirty="0" smtClean="0"/>
              <a:t> </a:t>
            </a:r>
            <a:r>
              <a:rPr lang="en-US" sz="2400" dirty="0" err="1" smtClean="0"/>
              <a:t>осведомленности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559081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340768"/>
            <a:ext cx="75608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tx2"/>
                </a:solidFill>
              </a:rPr>
              <a:t>Необходимые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шаги</a:t>
            </a:r>
            <a:endParaRPr lang="en-US" sz="3200" dirty="0" smtClean="0">
              <a:solidFill>
                <a:schemeClr val="tx2"/>
              </a:solidFill>
            </a:endParaRP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Разработка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стратегии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или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плана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действий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по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развитию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транспорта</a:t>
            </a:r>
            <a:r>
              <a:rPr lang="en-US" dirty="0" smtClean="0">
                <a:solidFill>
                  <a:schemeClr val="tx2"/>
                </a:solidFill>
              </a:rPr>
              <a:t> в </a:t>
            </a:r>
            <a:r>
              <a:rPr lang="en-US" dirty="0" err="1" smtClean="0">
                <a:solidFill>
                  <a:schemeClr val="tx2"/>
                </a:solidFill>
              </a:rPr>
              <a:t>соответствии</a:t>
            </a:r>
            <a:r>
              <a:rPr lang="en-US" dirty="0" smtClean="0">
                <a:solidFill>
                  <a:schemeClr val="tx2"/>
                </a:solidFill>
              </a:rPr>
              <a:t> с </a:t>
            </a:r>
            <a:r>
              <a:rPr lang="en-US" dirty="0" err="1" smtClean="0">
                <a:solidFill>
                  <a:schemeClr val="tx2"/>
                </a:solidFill>
              </a:rPr>
              <a:t>экологическими</a:t>
            </a:r>
            <a:r>
              <a:rPr lang="en-US" dirty="0" smtClean="0">
                <a:solidFill>
                  <a:schemeClr val="tx2"/>
                </a:solidFill>
              </a:rPr>
              <a:t> и </a:t>
            </a:r>
            <a:r>
              <a:rPr lang="en-US" dirty="0" err="1" smtClean="0">
                <a:solidFill>
                  <a:schemeClr val="tx2"/>
                </a:solidFill>
              </a:rPr>
              <a:t>санитарными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требованиями</a:t>
            </a:r>
            <a:endParaRPr lang="en-US" dirty="0" smtClean="0">
              <a:solidFill>
                <a:schemeClr val="tx2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Проведение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исследований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влияни</a:t>
            </a:r>
            <a:r>
              <a:rPr lang="ru-RU" dirty="0" smtClean="0">
                <a:solidFill>
                  <a:schemeClr val="tx2"/>
                </a:solidFill>
              </a:rPr>
              <a:t>я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шума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на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задоровье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людей</a:t>
            </a:r>
            <a:r>
              <a:rPr lang="en-US" dirty="0" smtClean="0">
                <a:solidFill>
                  <a:schemeClr val="tx2"/>
                </a:solidFill>
              </a:rPr>
              <a:t> и </a:t>
            </a:r>
            <a:r>
              <a:rPr lang="en-US" dirty="0" err="1" smtClean="0">
                <a:solidFill>
                  <a:schemeClr val="tx2"/>
                </a:solidFill>
              </a:rPr>
              <a:t>окружающую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среду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Разработка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экономических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механизмов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направленных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на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уменьшение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ввоза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старых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машин</a:t>
            </a:r>
            <a:r>
              <a:rPr lang="en-US" dirty="0" smtClean="0">
                <a:solidFill>
                  <a:schemeClr val="tx2"/>
                </a:solidFill>
              </a:rPr>
              <a:t> в </a:t>
            </a:r>
            <a:r>
              <a:rPr lang="en-US" dirty="0" err="1" smtClean="0">
                <a:solidFill>
                  <a:schemeClr val="tx2"/>
                </a:solidFill>
              </a:rPr>
              <a:t>Армению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Повышение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осведомленности</a:t>
            </a:r>
            <a:r>
              <a:rPr lang="en-US" dirty="0" smtClean="0">
                <a:solidFill>
                  <a:schemeClr val="tx2"/>
                </a:solidFill>
              </a:rPr>
              <a:t> в </a:t>
            </a:r>
            <a:r>
              <a:rPr lang="en-US" dirty="0" err="1" smtClean="0">
                <a:solidFill>
                  <a:schemeClr val="tx2"/>
                </a:solidFill>
              </a:rPr>
              <a:t>сфере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устойчивого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развития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транспорта</a:t>
            </a:r>
            <a:endParaRPr lang="en-US" dirty="0" smtClean="0">
              <a:solidFill>
                <a:schemeClr val="tx2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Разработка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действий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направленных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на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уменьшение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потребности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населения</a:t>
            </a:r>
            <a:r>
              <a:rPr lang="en-US" dirty="0" smtClean="0">
                <a:solidFill>
                  <a:schemeClr val="tx2"/>
                </a:solidFill>
              </a:rPr>
              <a:t> в </a:t>
            </a:r>
            <a:r>
              <a:rPr lang="en-US" dirty="0" err="1" smtClean="0">
                <a:solidFill>
                  <a:schemeClr val="tx2"/>
                </a:solidFill>
              </a:rPr>
              <a:t>транспорте</a:t>
            </a:r>
            <a:r>
              <a:rPr lang="en-US" dirty="0" smtClean="0">
                <a:solidFill>
                  <a:schemeClr val="tx2"/>
                </a:solidFill>
              </a:rPr>
              <a:t> (</a:t>
            </a:r>
            <a:r>
              <a:rPr lang="en-US" dirty="0" err="1" smtClean="0">
                <a:solidFill>
                  <a:schemeClr val="tx2"/>
                </a:solidFill>
              </a:rPr>
              <a:t>напр.улучшение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городского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строительства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Разработка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действий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направленных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на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ограничение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использования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машин</a:t>
            </a:r>
            <a:r>
              <a:rPr lang="en-US" dirty="0" smtClean="0">
                <a:solidFill>
                  <a:schemeClr val="tx2"/>
                </a:solidFill>
              </a:rPr>
              <a:t> и </a:t>
            </a:r>
            <a:r>
              <a:rPr lang="en-US" dirty="0" err="1" smtClean="0">
                <a:solidFill>
                  <a:schemeClr val="tx2"/>
                </a:solidFill>
              </a:rPr>
              <a:t>уменьшение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его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интенсивности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>
                <a:solidFill>
                  <a:schemeClr val="tx2"/>
                </a:solidFill>
              </a:rPr>
              <a:t>Разработка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действий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по </a:t>
            </a:r>
            <a:r>
              <a:rPr lang="en-US" dirty="0" err="1" smtClean="0">
                <a:solidFill>
                  <a:schemeClr val="tx2"/>
                </a:solidFill>
              </a:rPr>
              <a:t>повышени</a:t>
            </a:r>
            <a:r>
              <a:rPr lang="ru-RU" dirty="0" smtClean="0">
                <a:solidFill>
                  <a:schemeClr val="tx2"/>
                </a:solidFill>
              </a:rPr>
              <a:t>ю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эффективности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использования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топлива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Проявление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активности</a:t>
            </a:r>
            <a:r>
              <a:rPr lang="en-US" dirty="0" smtClean="0">
                <a:solidFill>
                  <a:schemeClr val="tx2"/>
                </a:solidFill>
              </a:rPr>
              <a:t> в </a:t>
            </a:r>
            <a:r>
              <a:rPr lang="en-US" dirty="0" err="1" smtClean="0">
                <a:solidFill>
                  <a:schemeClr val="tx2"/>
                </a:solidFill>
              </a:rPr>
              <a:t>направлении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увеличения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доли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электротранспорта</a:t>
            </a:r>
            <a:r>
              <a:rPr lang="en-US" dirty="0" smtClean="0">
                <a:solidFill>
                  <a:schemeClr val="tx2"/>
                </a:solidFill>
              </a:rPr>
              <a:t> в </a:t>
            </a:r>
            <a:r>
              <a:rPr lang="en-US" dirty="0" err="1" smtClean="0">
                <a:solidFill>
                  <a:schemeClr val="tx2"/>
                </a:solidFill>
              </a:rPr>
              <a:t>пассажирских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перевозках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xmlns="" val="4263360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340768"/>
            <a:ext cx="756084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tx2"/>
                </a:solidFill>
              </a:rPr>
              <a:t>Необходимые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шаги</a:t>
            </a:r>
            <a:r>
              <a:rPr lang="en-US" sz="3200" dirty="0" smtClean="0">
                <a:solidFill>
                  <a:schemeClr val="tx2"/>
                </a:solidFill>
              </a:rPr>
              <a:t>    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</a:rPr>
              <a:t>продолжение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>
                <a:solidFill>
                  <a:schemeClr val="tx2"/>
                </a:solidFill>
              </a:rPr>
              <a:t>Улучшение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качества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дорог</a:t>
            </a:r>
            <a:r>
              <a:rPr lang="en-US" dirty="0">
                <a:solidFill>
                  <a:schemeClr val="tx2"/>
                </a:solidFill>
              </a:rPr>
              <a:t> и </a:t>
            </a:r>
            <a:r>
              <a:rPr lang="en-US" dirty="0" err="1">
                <a:solidFill>
                  <a:schemeClr val="tx2"/>
                </a:solidFill>
              </a:rPr>
              <a:t>расширения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сети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дорог</a:t>
            </a:r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>
                <a:solidFill>
                  <a:schemeClr val="tx2"/>
                </a:solidFill>
              </a:rPr>
              <a:t>Улучшение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управления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дорожным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движением</a:t>
            </a:r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Применение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финансовых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стимулов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для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развития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предпочтительных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видов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транспорта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Развитие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навыков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водителей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по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экологически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приемлемому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вождению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путем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реализации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соответствующих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проектов</a:t>
            </a:r>
            <a:r>
              <a:rPr lang="en-US" dirty="0" smtClean="0">
                <a:solidFill>
                  <a:schemeClr val="tx2"/>
                </a:solidFill>
              </a:rPr>
              <a:t> и </a:t>
            </a:r>
            <a:r>
              <a:rPr lang="en-US" dirty="0" err="1" smtClean="0">
                <a:solidFill>
                  <a:schemeClr val="tx2"/>
                </a:solidFill>
              </a:rPr>
              <a:t>трейнингов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Использование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экономических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мер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для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уменьшения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количества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старых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машин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Поощрять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применение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экологически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чистого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топлива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Постоянно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улучшать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стандарты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на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топливо</a:t>
            </a:r>
            <a:r>
              <a:rPr lang="en-US" dirty="0" smtClean="0">
                <a:solidFill>
                  <a:schemeClr val="tx2"/>
                </a:solidFill>
              </a:rPr>
              <a:t> и </a:t>
            </a:r>
            <a:r>
              <a:rPr lang="en-US" dirty="0" err="1" smtClean="0">
                <a:solidFill>
                  <a:schemeClr val="tx2"/>
                </a:solidFill>
              </a:rPr>
              <a:t>горюче-смазочные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материалы</a:t>
            </a:r>
            <a:r>
              <a:rPr lang="en-US" dirty="0" smtClean="0">
                <a:solidFill>
                  <a:schemeClr val="tx2"/>
                </a:solidFill>
              </a:rPr>
              <a:t>, а </a:t>
            </a:r>
            <a:r>
              <a:rPr lang="en-US" dirty="0" err="1" smtClean="0">
                <a:solidFill>
                  <a:schemeClr val="tx2"/>
                </a:solidFill>
              </a:rPr>
              <a:t>также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контроль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за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их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применением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/>
                </a:solidFill>
              </a:rPr>
              <a:t>Создать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эффективную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систему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технического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контроля</a:t>
            </a:r>
            <a:r>
              <a:rPr lang="en-US" dirty="0" smtClean="0">
                <a:solidFill>
                  <a:schemeClr val="tx2"/>
                </a:solidFill>
              </a:rPr>
              <a:t> и </a:t>
            </a:r>
            <a:r>
              <a:rPr lang="en-US" dirty="0" err="1" smtClean="0">
                <a:solidFill>
                  <a:schemeClr val="tx2"/>
                </a:solidFill>
              </a:rPr>
              <a:t>обслуживания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4478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3471143"/>
            <a:ext cx="7772400" cy="1470025"/>
          </a:xfrm>
        </p:spPr>
        <p:txBody>
          <a:bodyPr>
            <a:noAutofit/>
          </a:bodyPr>
          <a:lstStyle/>
          <a:p>
            <a:r>
              <a:rPr lang="ru-RU" sz="4000" dirty="0" smtClean="0"/>
              <a:t>Спасибо за внимание.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Вопросы</a:t>
            </a:r>
            <a:r>
              <a:rPr lang="en-US" sz="4000" b="1" dirty="0" smtClean="0"/>
              <a:t>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212524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3528" y="395953"/>
            <a:ext cx="79208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 smtClean="0">
                <a:solidFill>
                  <a:srgbClr val="E9E53B"/>
                </a:solidFill>
              </a:rPr>
              <a:t>Армения</a:t>
            </a:r>
            <a:endParaRPr lang="en-GB" sz="3600" b="1" dirty="0">
              <a:solidFill>
                <a:srgbClr val="E9E53B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2</a:t>
            </a:fld>
            <a:endParaRPr lang="en-US" sz="12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7504" y="1124744"/>
            <a:ext cx="8876556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Aft>
                <a:spcPts val="1800"/>
              </a:spcAft>
            </a:pPr>
            <a:r>
              <a:rPr lang="ru-RU" sz="2700" dirty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Население - </a:t>
            </a:r>
            <a:r>
              <a:rPr lang="ru-RU" sz="2700" dirty="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__</a:t>
            </a:r>
            <a:r>
              <a:rPr lang="en-US" sz="2700" u="sng" dirty="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3.0269</a:t>
            </a:r>
            <a:r>
              <a:rPr lang="ru-RU" sz="2700" dirty="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______ </a:t>
            </a:r>
            <a:r>
              <a:rPr lang="ru-RU" sz="2700" dirty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млн.</a:t>
            </a:r>
          </a:p>
          <a:p>
            <a:pPr marL="457200" lvl="2">
              <a:spcAft>
                <a:spcPts val="1800"/>
              </a:spcAft>
            </a:pPr>
            <a:r>
              <a:rPr lang="ru-RU" sz="2700" dirty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Из них городское население - </a:t>
            </a:r>
            <a:r>
              <a:rPr lang="ru-RU" sz="2700" dirty="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__</a:t>
            </a:r>
            <a:r>
              <a:rPr lang="en-US" sz="2700" u="sng" dirty="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1.9175</a:t>
            </a:r>
            <a:r>
              <a:rPr lang="ru-RU" sz="2700" dirty="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__ </a:t>
            </a:r>
            <a:r>
              <a:rPr lang="ru-RU" sz="2700" dirty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млн.</a:t>
            </a:r>
          </a:p>
          <a:p>
            <a:pPr marL="0" lvl="1">
              <a:spcAft>
                <a:spcPts val="1800"/>
              </a:spcAft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Города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  <a:sym typeface="Symbol"/>
            </a:endParaRPr>
          </a:p>
          <a:p>
            <a:pPr marL="0" lvl="1">
              <a:spcAft>
                <a:spcPts val="1800"/>
              </a:spcAft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  <a:sym typeface="Symbo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3212976"/>
            <a:ext cx="604867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Возраст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- </a:t>
            </a:r>
            <a:r>
              <a:rPr lang="en-US" altLang="en-US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2796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лет</a:t>
            </a:r>
            <a:endParaRPr lang="en-US" altLang="en-US" b="1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Население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- 1.1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млн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.</a:t>
            </a:r>
            <a:endParaRPr lang="en-US" altLang="en-US" b="1" dirty="0">
              <a:solidFill>
                <a:schemeClr val="tx2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Территория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- 227 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км</a:t>
            </a:r>
            <a:r>
              <a:rPr lang="en-US" altLang="en-US" b="1" baseline="30000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2 </a:t>
            </a:r>
            <a:endParaRPr lang="en-US" altLang="en-US" b="1" dirty="0">
              <a:solidFill>
                <a:schemeClr val="tx2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Плотность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населения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- </a:t>
            </a:r>
            <a:r>
              <a:rPr lang="en-US" altLang="en-US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4859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чел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.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на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 км</a:t>
            </a:r>
            <a:r>
              <a:rPr lang="en-US" altLang="en-US" b="1" baseline="30000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2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</a:rPr>
              <a:t> </a:t>
            </a:r>
            <a:endParaRPr lang="en-US" altLang="en-US" b="1" dirty="0">
              <a:solidFill>
                <a:schemeClr val="tx2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n-US" altLang="en-US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0.76%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Территории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республики</a:t>
            </a:r>
            <a:endParaRPr lang="en-US" altLang="en-US" b="1" dirty="0" smtClean="0">
              <a:solidFill>
                <a:schemeClr val="tx2"/>
              </a:solidFill>
              <a:latin typeface="+mj-lt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34</a:t>
            </a:r>
            <a:r>
              <a:rPr lang="en-US" altLang="en-US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%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всего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населения</a:t>
            </a:r>
            <a:endParaRPr lang="en-US" altLang="en-US" b="1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Высота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- 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850-1420м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над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уровнем</a:t>
            </a:r>
            <a:r>
              <a:rPr lang="en-US" altLang="en-US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моря</a:t>
            </a: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816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06345486"/>
              </p:ext>
            </p:extLst>
          </p:nvPr>
        </p:nvGraphicFramePr>
        <p:xfrm>
          <a:off x="611560" y="2026580"/>
          <a:ext cx="6168008" cy="3072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4004"/>
                <a:gridCol w="3084004"/>
              </a:tblGrid>
              <a:tr h="406844">
                <a:tc>
                  <a:txBody>
                    <a:bodyPr/>
                    <a:lstStyle/>
                    <a:p>
                      <a:r>
                        <a:rPr lang="ru-RU" dirty="0" smtClean="0"/>
                        <a:t>Население (диапазон)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тыс.чел</a:t>
                      </a:r>
                      <a:r>
                        <a:rPr lang="en-US" dirty="0" smtClean="0"/>
                        <a:t>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городов</a:t>
                      </a:r>
                      <a:endParaRPr lang="uk-UA" dirty="0"/>
                    </a:p>
                  </a:txBody>
                  <a:tcPr/>
                </a:tc>
              </a:tr>
              <a:tr h="694876">
                <a:tc>
                  <a:txBody>
                    <a:bodyPr/>
                    <a:lstStyle/>
                    <a:p>
                      <a:r>
                        <a:rPr lang="ru-RU" dirty="0" smtClean="0"/>
                        <a:t>От </a:t>
                      </a:r>
                      <a:r>
                        <a:rPr lang="en-US" u="sng" dirty="0" smtClean="0"/>
                        <a:t>100</a:t>
                      </a:r>
                      <a:r>
                        <a:rPr lang="ru-RU" dirty="0" smtClean="0"/>
                        <a:t> до </a:t>
                      </a:r>
                      <a:r>
                        <a:rPr lang="en-US" u="sng" dirty="0" smtClean="0"/>
                        <a:t>150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2</a:t>
                      </a:r>
                      <a:endParaRPr lang="uk-UA" dirty="0"/>
                    </a:p>
                  </a:txBody>
                  <a:tcPr/>
                </a:tc>
              </a:tr>
              <a:tr h="1689380">
                <a:tc>
                  <a:txBody>
                    <a:bodyPr/>
                    <a:lstStyle/>
                    <a:p>
                      <a:r>
                        <a:rPr lang="ru-RU" dirty="0" smtClean="0"/>
                        <a:t>От </a:t>
                      </a:r>
                      <a:r>
                        <a:rPr lang="en-US" u="sng" dirty="0" smtClean="0"/>
                        <a:t>40</a:t>
                      </a:r>
                      <a:r>
                        <a:rPr lang="ru-RU" dirty="0" smtClean="0"/>
                        <a:t> до </a:t>
                      </a:r>
                      <a:r>
                        <a:rPr lang="en-US" u="sng" dirty="0" smtClean="0"/>
                        <a:t>60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pPr marL="0" algn="l" defTabSz="914400" rtl="0" eaLnBrk="1" latinLnBrk="0" hangingPunct="1"/>
                      <a:r>
                        <a:rPr lang="ru-RU" sz="1800" kern="1200" dirty="0" smtClean="0"/>
                        <a:t>От </a:t>
                      </a:r>
                      <a:r>
                        <a:rPr lang="en-US" sz="1800" kern="1200" dirty="0" smtClean="0"/>
                        <a:t>20</a:t>
                      </a:r>
                      <a:r>
                        <a:rPr lang="ru-RU" sz="1800" kern="1200" dirty="0" smtClean="0"/>
                        <a:t> до </a:t>
                      </a:r>
                      <a:r>
                        <a:rPr lang="en-US" sz="1800" kern="1200" dirty="0" smtClean="0"/>
                        <a:t>40</a:t>
                      </a:r>
                    </a:p>
                    <a:p>
                      <a:pPr marL="0" algn="l" defTabSz="914400" rtl="0" eaLnBrk="1" latinLnBrk="0" hangingPunct="1"/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dirty="0" err="1" smtClean="0"/>
                        <a:t>До</a:t>
                      </a:r>
                      <a:r>
                        <a:rPr lang="en-US" dirty="0" smtClean="0"/>
                        <a:t> 20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sng" dirty="0" smtClean="0"/>
                        <a:t>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sng" dirty="0" smtClean="0"/>
                        <a:t>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sng" dirty="0" smtClean="0"/>
                        <a:t>34</a:t>
                      </a:r>
                      <a:endParaRPr lang="uk-UA" u="non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95983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395953"/>
            <a:ext cx="79928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solidFill>
                  <a:srgbClr val="002060"/>
                </a:solidFill>
              </a:rPr>
              <a:t>Транспорт в </a:t>
            </a:r>
            <a:r>
              <a:rPr lang="ru-RU" sz="3200" b="1" dirty="0">
                <a:solidFill>
                  <a:srgbClr val="002060"/>
                </a:solidFill>
              </a:rPr>
              <a:t>городах</a:t>
            </a:r>
            <a:endParaRPr lang="en-GB" sz="3200" b="1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4</a:t>
            </a:fld>
            <a:endParaRPr lang="en-US" sz="1200" dirty="0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381000" y="1052736"/>
            <a:ext cx="8610600" cy="5400600"/>
          </a:xfrm>
          <a:prstGeom prst="rect">
            <a:avLst/>
          </a:prstGeom>
          <a:noFill/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90000"/>
              </a:lnSpc>
            </a:pPr>
            <a:r>
              <a:rPr lang="en-US" altLang="en-US" dirty="0" err="1" smtClean="0">
                <a:latin typeface="Calibri" pitchFamily="34" charset="0"/>
                <a:cs typeface="Times New Roman" pitchFamily="18" charset="0"/>
              </a:rPr>
              <a:t>Пассажирские</a:t>
            </a:r>
            <a:r>
              <a:rPr lang="en-US" altLang="en-US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latin typeface="Calibri" pitchFamily="34" charset="0"/>
                <a:cs typeface="Times New Roman" pitchFamily="18" charset="0"/>
              </a:rPr>
              <a:t>перевозки</a:t>
            </a:r>
            <a:r>
              <a:rPr lang="en-US" altLang="en-US" dirty="0" smtClean="0">
                <a:latin typeface="Calibri" pitchFamily="34" charset="0"/>
                <a:cs typeface="Times New Roman" pitchFamily="18" charset="0"/>
              </a:rPr>
              <a:t> в </a:t>
            </a:r>
            <a:r>
              <a:rPr lang="en-US" altLang="en-US" dirty="0" err="1" smtClean="0">
                <a:latin typeface="Calibri" pitchFamily="34" charset="0"/>
                <a:cs typeface="Times New Roman" pitchFamily="18" charset="0"/>
              </a:rPr>
              <a:t>Армении</a:t>
            </a:r>
            <a:endParaRPr lang="en-US" altLang="en-US" dirty="0" smtClean="0">
              <a:latin typeface="Calibri" pitchFamily="34" charset="0"/>
              <a:cs typeface="Times New Roman" pitchFamily="18" charset="0"/>
            </a:endParaRPr>
          </a:p>
          <a:p>
            <a:pPr marL="0" lvl="1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ru-RU" altLang="en-US" sz="2400" dirty="0" smtClean="0">
                <a:latin typeface="Calibri" pitchFamily="34" charset="0"/>
                <a:cs typeface="Times New Roman" pitchFamily="18" charset="0"/>
              </a:rPr>
              <a:t>В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2012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году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было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перевезено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2400" dirty="0">
                <a:latin typeface="Calibri" pitchFamily="34" charset="0"/>
                <a:cs typeface="Times New Roman" pitchFamily="18" charset="0"/>
              </a:rPr>
              <a:t>248.5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млн.пассажиров</a:t>
            </a:r>
            <a:r>
              <a:rPr lang="en-US" altLang="en-US" sz="2400" dirty="0" smtClean="0">
                <a:latin typeface="Calibri" pitchFamily="34" charset="0"/>
              </a:rPr>
              <a:t> </a:t>
            </a:r>
          </a:p>
          <a:p>
            <a:pPr marL="0" lvl="1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 smtClean="0">
                <a:latin typeface="Calibri" pitchFamily="34" charset="0"/>
              </a:rPr>
              <a:t>		</a:t>
            </a:r>
            <a:r>
              <a:rPr lang="en-US" altLang="en-US" sz="2000" dirty="0" err="1" smtClean="0">
                <a:latin typeface="Calibri" pitchFamily="34" charset="0"/>
              </a:rPr>
              <a:t>Автомобили</a:t>
            </a:r>
            <a:r>
              <a:rPr lang="en-US" altLang="en-US" sz="2000" dirty="0" smtClean="0">
                <a:latin typeface="Calibri" pitchFamily="34" charset="0"/>
              </a:rPr>
              <a:t> – 90.7% (</a:t>
            </a:r>
            <a:r>
              <a:rPr lang="en-US" altLang="en-US" sz="2000" dirty="0" err="1" smtClean="0">
                <a:latin typeface="Calibri" pitchFamily="34" charset="0"/>
              </a:rPr>
              <a:t>из</a:t>
            </a:r>
            <a:r>
              <a:rPr lang="en-US" altLang="en-US" sz="2000" dirty="0" smtClean="0">
                <a:latin typeface="Calibri" pitchFamily="34" charset="0"/>
              </a:rPr>
              <a:t> </a:t>
            </a:r>
            <a:r>
              <a:rPr lang="en-US" altLang="en-US" sz="2000" dirty="0" err="1" smtClean="0">
                <a:latin typeface="Calibri" pitchFamily="34" charset="0"/>
              </a:rPr>
              <a:t>них</a:t>
            </a:r>
            <a:r>
              <a:rPr lang="en-US" altLang="en-US" sz="2000" dirty="0" smtClean="0">
                <a:latin typeface="Calibri" pitchFamily="34" charset="0"/>
              </a:rPr>
              <a:t>	7.1% - </a:t>
            </a:r>
            <a:r>
              <a:rPr lang="en-US" altLang="en-US" sz="2000" dirty="0" err="1" smtClean="0">
                <a:latin typeface="Calibri" pitchFamily="34" charset="0"/>
              </a:rPr>
              <a:t>такси</a:t>
            </a:r>
            <a:r>
              <a:rPr lang="en-US" altLang="en-US" sz="2000" dirty="0" smtClean="0">
                <a:latin typeface="Calibri" pitchFamily="34" charset="0"/>
              </a:rPr>
              <a:t>);</a:t>
            </a:r>
            <a:r>
              <a:rPr lang="en-US" altLang="en-US" sz="2000" u="sng" dirty="0" smtClean="0">
                <a:latin typeface="Calibri" pitchFamily="34" charset="0"/>
              </a:rPr>
              <a:t> </a:t>
            </a:r>
            <a:r>
              <a:rPr lang="en-US" altLang="en-US" sz="2000" dirty="0" smtClean="0">
                <a:latin typeface="Calibri" pitchFamily="34" charset="0"/>
              </a:rPr>
              <a:t>				Ж/Д </a:t>
            </a:r>
            <a:r>
              <a:rPr lang="en-US" altLang="en-US" sz="2000" dirty="0">
                <a:latin typeface="Calibri" pitchFamily="34" charset="0"/>
              </a:rPr>
              <a:t>- 0.3%;</a:t>
            </a:r>
          </a:p>
          <a:p>
            <a:pPr marL="400050" lvl="2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 smtClean="0">
                <a:latin typeface="Calibri" pitchFamily="34" charset="0"/>
              </a:rPr>
              <a:t>	                </a:t>
            </a:r>
            <a:r>
              <a:rPr lang="en-US" altLang="en-US" sz="2000" dirty="0" err="1" smtClean="0">
                <a:latin typeface="Calibri" pitchFamily="34" charset="0"/>
              </a:rPr>
              <a:t>Воздушный</a:t>
            </a:r>
            <a:r>
              <a:rPr lang="en-US" altLang="en-US" sz="2000" dirty="0" smtClean="0">
                <a:latin typeface="Calibri" pitchFamily="34" charset="0"/>
              </a:rPr>
              <a:t> </a:t>
            </a:r>
            <a:r>
              <a:rPr lang="en-US" altLang="en-US" sz="2000" dirty="0" err="1" smtClean="0">
                <a:latin typeface="Calibri" pitchFamily="34" charset="0"/>
              </a:rPr>
              <a:t>транспорт</a:t>
            </a:r>
            <a:r>
              <a:rPr lang="en-US" altLang="en-US" sz="2000" dirty="0" smtClean="0">
                <a:latin typeface="Calibri" pitchFamily="34" charset="0"/>
              </a:rPr>
              <a:t> - 0.7%; </a:t>
            </a:r>
          </a:p>
          <a:p>
            <a:pPr marL="0" lvl="1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 smtClean="0">
                <a:latin typeface="Calibri" pitchFamily="34" charset="0"/>
              </a:rPr>
              <a:t>		</a:t>
            </a:r>
            <a:r>
              <a:rPr lang="en-US" altLang="en-US" sz="2000" dirty="0" err="1" smtClean="0">
                <a:latin typeface="Calibri" pitchFamily="34" charset="0"/>
              </a:rPr>
              <a:t>Электрический</a:t>
            </a:r>
            <a:r>
              <a:rPr lang="en-US" altLang="en-US" sz="2000" dirty="0" smtClean="0">
                <a:latin typeface="Calibri" pitchFamily="34" charset="0"/>
              </a:rPr>
              <a:t> </a:t>
            </a:r>
            <a:r>
              <a:rPr lang="en-US" altLang="en-US" sz="2000" dirty="0" err="1" smtClean="0">
                <a:latin typeface="Calibri" pitchFamily="34" charset="0"/>
              </a:rPr>
              <a:t>транспорт</a:t>
            </a:r>
            <a:r>
              <a:rPr lang="en-US" altLang="en-US" sz="2000" dirty="0" smtClean="0">
                <a:latin typeface="Calibri" pitchFamily="34" charset="0"/>
              </a:rPr>
              <a:t>– 8.3%  </a:t>
            </a:r>
          </a:p>
          <a:p>
            <a:pPr algn="just">
              <a:lnSpc>
                <a:spcPct val="90000"/>
              </a:lnSpc>
              <a:buClr>
                <a:schemeClr val="accent2"/>
              </a:buClr>
              <a:buSzPct val="60000"/>
            </a:pPr>
            <a:r>
              <a:rPr lang="en-US" altLang="en-US" sz="2400" b="1" dirty="0" smtClean="0">
                <a:latin typeface="Garamond" pitchFamily="18" charset="0"/>
                <a:cs typeface="Times New Roman" pitchFamily="18" charset="0"/>
              </a:rPr>
              <a:t> </a:t>
            </a:r>
            <a:r>
              <a:rPr lang="en-US" altLang="en-US" dirty="0" err="1" smtClean="0">
                <a:latin typeface="Calibri" pitchFamily="34" charset="0"/>
                <a:cs typeface="Times New Roman" pitchFamily="18" charset="0"/>
              </a:rPr>
              <a:t>Инфраструктура</a:t>
            </a:r>
            <a:endParaRPr lang="en-US" altLang="en-US" dirty="0" smtClean="0">
              <a:latin typeface="Calibri" pitchFamily="34" charset="0"/>
              <a:cs typeface="Times New Roman" pitchFamily="18" charset="0"/>
            </a:endParaRPr>
          </a:p>
          <a:p>
            <a:pPr marL="0" indent="0" algn="just">
              <a:lnSpc>
                <a:spcPct val="90000"/>
              </a:lnSpc>
              <a:buClr>
                <a:schemeClr val="accent2"/>
              </a:buClr>
              <a:buSzPct val="60000"/>
              <a:buNone/>
            </a:pPr>
            <a:r>
              <a:rPr lang="en-US" altLang="en-US" sz="2400" dirty="0" smtClean="0">
                <a:latin typeface="Calibri" pitchFamily="34" charset="0"/>
              </a:rPr>
              <a:t>		</a:t>
            </a:r>
            <a:r>
              <a:rPr lang="en-US" altLang="en-US" sz="2000" dirty="0" err="1" smtClean="0">
                <a:latin typeface="Calibri" pitchFamily="34" charset="0"/>
              </a:rPr>
              <a:t>Железные</a:t>
            </a:r>
            <a:r>
              <a:rPr lang="en-US" altLang="en-US" sz="2000" dirty="0" smtClean="0">
                <a:latin typeface="Calibri" pitchFamily="34" charset="0"/>
              </a:rPr>
              <a:t> </a:t>
            </a:r>
            <a:r>
              <a:rPr lang="en-US" altLang="en-US" sz="2000" dirty="0" err="1" smtClean="0">
                <a:latin typeface="Calibri" pitchFamily="34" charset="0"/>
              </a:rPr>
              <a:t>дороги</a:t>
            </a:r>
            <a:r>
              <a:rPr lang="en-US" altLang="en-US" sz="2000" dirty="0" smtClean="0">
                <a:latin typeface="Calibri" pitchFamily="34" charset="0"/>
              </a:rPr>
              <a:t> -731.9 </a:t>
            </a:r>
            <a:r>
              <a:rPr lang="en-US" altLang="en-US" sz="2000" dirty="0" err="1" smtClean="0">
                <a:latin typeface="Calibri" pitchFamily="34" charset="0"/>
              </a:rPr>
              <a:t>км</a:t>
            </a:r>
            <a:endParaRPr lang="en-US" altLang="en-US" sz="2000" dirty="0" smtClean="0">
              <a:latin typeface="Calibri" pitchFamily="34" charset="0"/>
              <a:cs typeface="Times New Roman" pitchFamily="18" charset="0"/>
            </a:endParaRPr>
          </a:p>
          <a:p>
            <a:pPr marL="0" indent="0" algn="just">
              <a:lnSpc>
                <a:spcPct val="90000"/>
              </a:lnSpc>
              <a:buClr>
                <a:schemeClr val="accent2"/>
              </a:buClr>
              <a:buSzPct val="60000"/>
              <a:buNone/>
            </a:pPr>
            <a:r>
              <a:rPr lang="en-US" altLang="en-US" sz="2000" dirty="0" smtClean="0">
                <a:latin typeface="Calibri" pitchFamily="34" charset="0"/>
                <a:cs typeface="Times New Roman" pitchFamily="18" charset="0"/>
              </a:rPr>
              <a:t>		</a:t>
            </a:r>
            <a:r>
              <a:rPr lang="en-US" altLang="en-US" sz="2000" dirty="0" err="1" smtClean="0">
                <a:latin typeface="Calibri" pitchFamily="34" charset="0"/>
                <a:cs typeface="Times New Roman" pitchFamily="18" charset="0"/>
              </a:rPr>
              <a:t>Автомобильные</a:t>
            </a:r>
            <a:r>
              <a:rPr lang="en-US" altLang="en-US" sz="20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latin typeface="Calibri" pitchFamily="34" charset="0"/>
                <a:cs typeface="Times New Roman" pitchFamily="18" charset="0"/>
              </a:rPr>
              <a:t>дороги</a:t>
            </a:r>
            <a:r>
              <a:rPr lang="en-US" altLang="en-US" sz="2000" dirty="0" smtClean="0">
                <a:latin typeface="Calibri" pitchFamily="34" charset="0"/>
                <a:cs typeface="Times New Roman" pitchFamily="18" charset="0"/>
              </a:rPr>
              <a:t> – 7629 </a:t>
            </a:r>
            <a:r>
              <a:rPr lang="en-US" altLang="en-US" sz="2000" dirty="0" err="1" smtClean="0">
                <a:latin typeface="Calibri" pitchFamily="34" charset="0"/>
                <a:cs typeface="Times New Roman" pitchFamily="18" charset="0"/>
              </a:rPr>
              <a:t>км</a:t>
            </a:r>
            <a:endParaRPr lang="en-US" altLang="en-US" sz="2000" dirty="0" smtClean="0">
              <a:latin typeface="Calibri" pitchFamily="34" charset="0"/>
              <a:cs typeface="Times New Roman" pitchFamily="18" charset="0"/>
            </a:endParaRPr>
          </a:p>
          <a:p>
            <a:pPr marL="0" indent="0" algn="just">
              <a:lnSpc>
                <a:spcPct val="90000"/>
              </a:lnSpc>
              <a:buClr>
                <a:schemeClr val="accent2"/>
              </a:buClr>
              <a:buSzPct val="60000"/>
              <a:buNone/>
            </a:pPr>
            <a:r>
              <a:rPr lang="en-US" altLang="en-US" sz="2000" dirty="0">
                <a:latin typeface="Calibri" pitchFamily="34" charset="0"/>
                <a:cs typeface="Times New Roman" pitchFamily="18" charset="0"/>
              </a:rPr>
              <a:t>	</a:t>
            </a:r>
            <a:r>
              <a:rPr lang="en-US" altLang="en-US" sz="2000" dirty="0" smtClean="0">
                <a:latin typeface="Calibri" pitchFamily="34" charset="0"/>
                <a:cs typeface="Times New Roman" pitchFamily="18" charset="0"/>
              </a:rPr>
              <a:t>	</a:t>
            </a:r>
            <a:r>
              <a:rPr lang="en-US" altLang="en-US" sz="2000" dirty="0" err="1" smtClean="0">
                <a:latin typeface="Calibri" pitchFamily="34" charset="0"/>
                <a:cs typeface="Times New Roman" pitchFamily="18" charset="0"/>
              </a:rPr>
              <a:t>Троллейбусные</a:t>
            </a:r>
            <a:r>
              <a:rPr lang="en-US" altLang="en-US" sz="20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latin typeface="Calibri" pitchFamily="34" charset="0"/>
                <a:cs typeface="Times New Roman" pitchFamily="18" charset="0"/>
              </a:rPr>
              <a:t>линии</a:t>
            </a:r>
            <a:r>
              <a:rPr lang="en-US" altLang="en-US" sz="2000" dirty="0" smtClean="0">
                <a:latin typeface="Calibri" pitchFamily="34" charset="0"/>
                <a:cs typeface="Times New Roman" pitchFamily="18" charset="0"/>
              </a:rPr>
              <a:t> – 92.6 </a:t>
            </a:r>
            <a:r>
              <a:rPr lang="en-US" altLang="en-US" sz="2000" dirty="0" err="1" smtClean="0">
                <a:latin typeface="Calibri" pitchFamily="34" charset="0"/>
                <a:cs typeface="Times New Roman" pitchFamily="18" charset="0"/>
              </a:rPr>
              <a:t>км</a:t>
            </a:r>
            <a:endParaRPr lang="en-US" altLang="en-US" sz="2000" dirty="0" smtClean="0">
              <a:latin typeface="Calibri" pitchFamily="34" charset="0"/>
              <a:cs typeface="Times New Roman" pitchFamily="18" charset="0"/>
            </a:endParaRPr>
          </a:p>
          <a:p>
            <a:pPr marL="0" indent="0" algn="just">
              <a:lnSpc>
                <a:spcPct val="90000"/>
              </a:lnSpc>
              <a:buClr>
                <a:schemeClr val="accent2"/>
              </a:buClr>
              <a:buSzPct val="60000"/>
              <a:buNone/>
            </a:pPr>
            <a:r>
              <a:rPr lang="en-US" altLang="en-US" sz="2000" dirty="0">
                <a:latin typeface="Calibri" pitchFamily="34" charset="0"/>
                <a:cs typeface="Times New Roman" pitchFamily="18" charset="0"/>
              </a:rPr>
              <a:t>	</a:t>
            </a:r>
            <a:r>
              <a:rPr lang="en-US" altLang="en-US" sz="2000" dirty="0" smtClean="0">
                <a:latin typeface="Calibri" pitchFamily="34" charset="0"/>
                <a:cs typeface="Times New Roman" pitchFamily="18" charset="0"/>
              </a:rPr>
              <a:t>	</a:t>
            </a:r>
            <a:r>
              <a:rPr lang="en-US" altLang="en-US" sz="2000" dirty="0" err="1" smtClean="0">
                <a:latin typeface="Calibri" pitchFamily="34" charset="0"/>
                <a:cs typeface="Times New Roman" pitchFamily="18" charset="0"/>
              </a:rPr>
              <a:t>Метро</a:t>
            </a:r>
            <a:r>
              <a:rPr lang="en-US" altLang="en-US" sz="2000" dirty="0" smtClean="0">
                <a:latin typeface="Calibri" pitchFamily="34" charset="0"/>
                <a:cs typeface="Times New Roman" pitchFamily="18" charset="0"/>
              </a:rPr>
              <a:t> – 12.1 </a:t>
            </a:r>
            <a:r>
              <a:rPr lang="en-US" altLang="en-US" sz="2000" dirty="0" err="1" smtClean="0">
                <a:latin typeface="Calibri" pitchFamily="34" charset="0"/>
                <a:cs typeface="Times New Roman" pitchFamily="18" charset="0"/>
              </a:rPr>
              <a:t>км</a:t>
            </a:r>
            <a:endParaRPr lang="en-US" altLang="en-US" sz="2000" dirty="0" smtClean="0">
              <a:latin typeface="Calibri" pitchFamily="34" charset="0"/>
              <a:cs typeface="Times New Roman" pitchFamily="18" charset="0"/>
            </a:endParaRPr>
          </a:p>
          <a:p>
            <a:pPr marL="0" indent="0" algn="just">
              <a:lnSpc>
                <a:spcPct val="90000"/>
              </a:lnSpc>
              <a:buClr>
                <a:schemeClr val="accent2"/>
              </a:buClr>
              <a:buSzPct val="60000"/>
              <a:buNone/>
            </a:pP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В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Ереване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дороги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занимают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15.9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млн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. м</a:t>
            </a:r>
            <a:r>
              <a:rPr lang="en-US" altLang="en-US" sz="2400" baseline="30000" dirty="0" smtClean="0">
                <a:latin typeface="Calibri" pitchFamily="34" charset="0"/>
                <a:cs typeface="Times New Roman" pitchFamily="18" charset="0"/>
              </a:rPr>
              <a:t>2 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(7%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территории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)</a:t>
            </a:r>
          </a:p>
          <a:p>
            <a:pPr marL="0" indent="0" algn="just">
              <a:lnSpc>
                <a:spcPct val="90000"/>
              </a:lnSpc>
              <a:buClr>
                <a:schemeClr val="accent2"/>
              </a:buClr>
              <a:buSzPct val="60000"/>
              <a:buNone/>
            </a:pP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В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Ереване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144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дорог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гор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.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значения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с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общей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длиной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266 </a:t>
            </a:r>
            <a:r>
              <a:rPr lang="en-US" altLang="en-US" sz="2400" dirty="0" err="1" smtClean="0">
                <a:latin typeface="Calibri" pitchFamily="34" charset="0"/>
                <a:cs typeface="Times New Roman" pitchFamily="18" charset="0"/>
              </a:rPr>
              <a:t>км</a:t>
            </a:r>
            <a:r>
              <a:rPr lang="en-US" altLang="en-US" sz="2400" dirty="0" smtClean="0">
                <a:latin typeface="Calibri" pitchFamily="34" charset="0"/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90000"/>
              </a:lnSpc>
              <a:buClr>
                <a:schemeClr val="accent2"/>
              </a:buClr>
              <a:buSzPct val="60000"/>
              <a:buNone/>
            </a:pPr>
            <a:endParaRPr lang="en-US" altLang="en-US" sz="2400" dirty="0">
              <a:latin typeface="Calibri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Clr>
                <a:schemeClr val="accent2"/>
              </a:buClr>
              <a:buSzPct val="60000"/>
            </a:pPr>
            <a:endParaRPr lang="en-US" altLang="en-US" dirty="0">
              <a:latin typeface="Calibri" pitchFamily="34" charset="0"/>
              <a:cs typeface="Times New Roman" pitchFamily="18" charset="0"/>
            </a:endParaRPr>
          </a:p>
          <a:p>
            <a:pPr marL="0" indent="0" algn="just">
              <a:lnSpc>
                <a:spcPct val="90000"/>
              </a:lnSpc>
              <a:buClr>
                <a:schemeClr val="accent2"/>
              </a:buClr>
              <a:buSzPct val="60000"/>
              <a:buFont typeface="Wingdings" pitchFamily="2" charset="2"/>
              <a:buNone/>
            </a:pPr>
            <a:endParaRPr lang="en-US" altLang="en-US" sz="2400" b="1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05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" y="1196752"/>
            <a:ext cx="8763000" cy="5291916"/>
          </a:xfrm>
        </p:spPr>
        <p:txBody>
          <a:bodyPr>
            <a:normAutofit/>
          </a:bodyPr>
          <a:lstStyle/>
          <a:p>
            <a:r>
              <a:rPr lang="ru-RU" sz="2400" b="1" i="0" dirty="0" smtClean="0">
                <a:solidFill>
                  <a:srgbClr val="002060"/>
                </a:solidFill>
                <a:sym typeface="Symbol"/>
              </a:rPr>
              <a:t>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5</a:t>
            </a:fld>
            <a:endParaRPr 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1043608" y="1484784"/>
            <a:ext cx="785256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/>
                </a:solidFill>
              </a:rPr>
              <a:t>Автомобильный</a:t>
            </a:r>
            <a:r>
              <a:rPr lang="en-US" sz="3600" dirty="0" smtClean="0">
                <a:solidFill>
                  <a:schemeClr val="tx2"/>
                </a:solidFill>
              </a:rPr>
              <a:t> </a:t>
            </a:r>
            <a:r>
              <a:rPr lang="en-US" sz="3600" dirty="0" err="1" smtClean="0">
                <a:solidFill>
                  <a:schemeClr val="tx2"/>
                </a:solidFill>
              </a:rPr>
              <a:t>парк</a:t>
            </a:r>
            <a:endParaRPr lang="en-US" sz="3600" dirty="0" smtClean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50% </a:t>
            </a:r>
            <a:r>
              <a:rPr lang="en-US" sz="2400" dirty="0" err="1" smtClean="0">
                <a:solidFill>
                  <a:schemeClr val="tx2"/>
                </a:solidFill>
              </a:rPr>
              <a:t>автомобилей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</a:rPr>
              <a:t>зарегистрированы</a:t>
            </a:r>
            <a:r>
              <a:rPr lang="en-US" sz="2400" dirty="0" smtClean="0">
                <a:solidFill>
                  <a:schemeClr val="tx2"/>
                </a:solidFill>
              </a:rPr>
              <a:t> в </a:t>
            </a:r>
            <a:r>
              <a:rPr lang="en-US" sz="2400" dirty="0" err="1" smtClean="0">
                <a:solidFill>
                  <a:schemeClr val="tx2"/>
                </a:solidFill>
              </a:rPr>
              <a:t>Ереване</a:t>
            </a:r>
            <a:r>
              <a:rPr lang="en-US" sz="2400" dirty="0" smtClean="0">
                <a:solidFill>
                  <a:schemeClr val="tx2"/>
                </a:solidFill>
              </a:rPr>
              <a:t>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>
                <a:solidFill>
                  <a:schemeClr val="tx2"/>
                </a:solidFill>
                <a:cs typeface="Times New Roman" pitchFamily="18" charset="0"/>
              </a:rPr>
              <a:t>50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% </a:t>
            </a:r>
            <a:r>
              <a:rPr lang="en-US" altLang="en-US" sz="2400" dirty="0" err="1" smtClean="0">
                <a:solidFill>
                  <a:schemeClr val="tx2"/>
                </a:solidFill>
                <a:cs typeface="Times New Roman" pitchFamily="18" charset="0"/>
              </a:rPr>
              <a:t>автомобил</a:t>
            </a:r>
            <a:r>
              <a:rPr lang="ru-RU" altLang="en-US" sz="2400" dirty="0" smtClean="0">
                <a:solidFill>
                  <a:schemeClr val="tx2"/>
                </a:solidFill>
                <a:cs typeface="Times New Roman" pitchFamily="18" charset="0"/>
              </a:rPr>
              <a:t>и с открытым контуром (до 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EURO</a:t>
            </a:r>
            <a:r>
              <a:rPr lang="ru-RU" altLang="en-US" sz="2400" dirty="0" smtClean="0">
                <a:solidFill>
                  <a:schemeClr val="tx2"/>
                </a:solidFill>
                <a:cs typeface="Times New Roman" pitchFamily="18" charset="0"/>
              </a:rPr>
              <a:t>)</a:t>
            </a:r>
            <a:endParaRPr lang="en-US" altLang="en-US" sz="2400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15% </a:t>
            </a:r>
            <a:r>
              <a:rPr lang="en-US" altLang="en-US" sz="2400" dirty="0" err="1" smtClean="0">
                <a:solidFill>
                  <a:schemeClr val="tx2"/>
                </a:solidFill>
                <a:cs typeface="Times New Roman" pitchFamily="18" charset="0"/>
              </a:rPr>
              <a:t>соответствуют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 Euro1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15</a:t>
            </a:r>
            <a:r>
              <a:rPr lang="en-US" altLang="en-US" sz="2400" dirty="0">
                <a:solidFill>
                  <a:schemeClr val="tx2"/>
                </a:solidFill>
                <a:cs typeface="Times New Roman" pitchFamily="18" charset="0"/>
              </a:rPr>
              <a:t>% </a:t>
            </a:r>
            <a:r>
              <a:rPr lang="en-US" altLang="en-US" sz="2400" dirty="0" err="1">
                <a:solidFill>
                  <a:schemeClr val="tx2"/>
                </a:solidFill>
                <a:cs typeface="Times New Roman" pitchFamily="18" charset="0"/>
              </a:rPr>
              <a:t>соответствуют</a:t>
            </a:r>
            <a:r>
              <a:rPr lang="en-US" altLang="en-US" sz="24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Euro2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10</a:t>
            </a:r>
            <a:r>
              <a:rPr lang="en-US" altLang="en-US" sz="2400" dirty="0">
                <a:solidFill>
                  <a:schemeClr val="tx2"/>
                </a:solidFill>
                <a:cs typeface="Times New Roman" pitchFamily="18" charset="0"/>
              </a:rPr>
              <a:t>% </a:t>
            </a:r>
            <a:r>
              <a:rPr lang="en-US" altLang="en-US" sz="2400" dirty="0" err="1">
                <a:solidFill>
                  <a:schemeClr val="tx2"/>
                </a:solidFill>
                <a:cs typeface="Times New Roman" pitchFamily="18" charset="0"/>
              </a:rPr>
              <a:t>соответствуют</a:t>
            </a:r>
            <a:r>
              <a:rPr lang="en-US" altLang="en-US" sz="24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Euro3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10</a:t>
            </a:r>
            <a:r>
              <a:rPr lang="en-US" altLang="en-US" sz="2400" dirty="0">
                <a:solidFill>
                  <a:schemeClr val="tx2"/>
                </a:solidFill>
                <a:cs typeface="Times New Roman" pitchFamily="18" charset="0"/>
              </a:rPr>
              <a:t>% </a:t>
            </a:r>
            <a:r>
              <a:rPr lang="en-US" altLang="en-US" sz="2400" dirty="0" err="1">
                <a:solidFill>
                  <a:schemeClr val="tx2"/>
                </a:solidFill>
                <a:cs typeface="Times New Roman" pitchFamily="18" charset="0"/>
              </a:rPr>
              <a:t>соответствуют</a:t>
            </a:r>
            <a:r>
              <a:rPr lang="en-US" altLang="en-US" sz="24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Euro4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 err="1" smtClean="0">
                <a:solidFill>
                  <a:schemeClr val="tx2"/>
                </a:solidFill>
                <a:cs typeface="Times New Roman" pitchFamily="18" charset="0"/>
              </a:rPr>
              <a:t>Возрастные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cs typeface="Times New Roman" pitchFamily="18" charset="0"/>
              </a:rPr>
              <a:t>ограничения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cs typeface="Times New Roman" pitchFamily="18" charset="0"/>
              </a:rPr>
              <a:t>для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cs typeface="Times New Roman" pitchFamily="18" charset="0"/>
              </a:rPr>
              <a:t>микроавтобусов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 – 15 </a:t>
            </a:r>
            <a:r>
              <a:rPr lang="en-US" altLang="en-US" sz="2400" dirty="0" err="1" smtClean="0">
                <a:solidFill>
                  <a:schemeClr val="tx2"/>
                </a:solidFill>
                <a:cs typeface="Times New Roman" pitchFamily="18" charset="0"/>
              </a:rPr>
              <a:t>лет</a:t>
            </a:r>
            <a:r>
              <a:rPr lang="en-US" altLang="en-US" sz="2400" dirty="0" smtClean="0">
                <a:solidFill>
                  <a:schemeClr val="tx2"/>
                </a:solidFill>
                <a:cs typeface="Times New Roman" pitchFamily="18" charset="0"/>
              </a:rPr>
              <a:t>.</a:t>
            </a:r>
            <a:endParaRPr lang="en-US" altLang="en-US" sz="2400" dirty="0">
              <a:solidFill>
                <a:schemeClr val="tx2"/>
              </a:solidFill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380711746"/>
              </p:ext>
            </p:extLst>
          </p:nvPr>
        </p:nvGraphicFramePr>
        <p:xfrm>
          <a:off x="971600" y="2276872"/>
          <a:ext cx="7128792" cy="420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4400" y="990600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tx2"/>
                </a:solidFill>
              </a:rPr>
              <a:t>Динамика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потребления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моторного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топлива</a:t>
            </a:r>
            <a:r>
              <a:rPr lang="en-US" sz="2400" dirty="0">
                <a:solidFill>
                  <a:schemeClr val="tx2"/>
                </a:solidFill>
              </a:rPr>
              <a:t> в </a:t>
            </a:r>
            <a:r>
              <a:rPr lang="en-US" sz="2400" dirty="0" err="1">
                <a:solidFill>
                  <a:schemeClr val="tx2"/>
                </a:solidFill>
              </a:rPr>
              <a:t>Армении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xmlns="" val="818155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4572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/>
                </a:solidFill>
              </a:rPr>
              <a:t>Качество</a:t>
            </a:r>
            <a:r>
              <a:rPr lang="en-US" sz="3600" dirty="0" smtClean="0">
                <a:solidFill>
                  <a:schemeClr val="tx2"/>
                </a:solidFill>
              </a:rPr>
              <a:t> </a:t>
            </a:r>
            <a:r>
              <a:rPr lang="en-US" sz="3600" dirty="0" err="1" smtClean="0">
                <a:solidFill>
                  <a:schemeClr val="tx2"/>
                </a:solidFill>
              </a:rPr>
              <a:t>топлива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340768"/>
            <a:ext cx="8568952" cy="3935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400" dirty="0" smtClean="0">
                <a:solidFill>
                  <a:schemeClr val="accent1"/>
                </a:solidFill>
              </a:rPr>
              <a:t>В </a:t>
            </a:r>
            <a:r>
              <a:rPr lang="en-US" sz="3400" dirty="0" err="1" smtClean="0">
                <a:solidFill>
                  <a:schemeClr val="accent1"/>
                </a:solidFill>
              </a:rPr>
              <a:t>соответств</a:t>
            </a:r>
            <a:r>
              <a:rPr lang="ru-RU" sz="3400" dirty="0" err="1" smtClean="0">
                <a:solidFill>
                  <a:schemeClr val="accent1"/>
                </a:solidFill>
              </a:rPr>
              <a:t>ии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 smtClean="0">
                <a:solidFill>
                  <a:schemeClr val="accent1"/>
                </a:solidFill>
              </a:rPr>
              <a:t>с </a:t>
            </a:r>
            <a:r>
              <a:rPr lang="en-US" sz="3400" dirty="0" err="1" smtClean="0">
                <a:solidFill>
                  <a:schemeClr val="accent1"/>
                </a:solidFill>
              </a:rPr>
              <a:t>имеющимися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 err="1" smtClean="0">
                <a:solidFill>
                  <a:schemeClr val="accent1"/>
                </a:solidFill>
              </a:rPr>
              <a:t>стандартами</a:t>
            </a:r>
            <a:endParaRPr lang="en-US" sz="3400" dirty="0" smtClean="0">
              <a:solidFill>
                <a:schemeClr val="accent1"/>
              </a:solidFill>
            </a:endParaRP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400" dirty="0" err="1" smtClean="0">
                <a:solidFill>
                  <a:schemeClr val="accent1"/>
                </a:solidFill>
              </a:rPr>
              <a:t>Содержание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 err="1" smtClean="0">
                <a:solidFill>
                  <a:schemeClr val="accent1"/>
                </a:solidFill>
              </a:rPr>
              <a:t>свинца</a:t>
            </a:r>
            <a:r>
              <a:rPr lang="en-US" sz="3400" dirty="0" smtClean="0">
                <a:solidFill>
                  <a:schemeClr val="accent1"/>
                </a:solidFill>
              </a:rPr>
              <a:t> - </a:t>
            </a:r>
            <a:r>
              <a:rPr lang="en-US" altLang="en-US" sz="3400" b="1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US" altLang="en-US" sz="3400" dirty="0">
                <a:solidFill>
                  <a:schemeClr val="accent1"/>
                </a:solidFill>
                <a:cs typeface="Times New Roman" pitchFamily="18" charset="0"/>
              </a:rPr>
              <a:t>0.005 </a:t>
            </a:r>
            <a:r>
              <a:rPr lang="en-US" altLang="en-US" sz="3400" dirty="0" smtClean="0">
                <a:solidFill>
                  <a:schemeClr val="accent1"/>
                </a:solidFill>
                <a:cs typeface="Times New Roman" pitchFamily="18" charset="0"/>
              </a:rPr>
              <a:t>г/л</a:t>
            </a:r>
            <a:r>
              <a:rPr lang="en-US" altLang="en-US" sz="3400" b="1" dirty="0" smtClean="0">
                <a:solidFill>
                  <a:schemeClr val="accent1"/>
                </a:solidFill>
              </a:rPr>
              <a:t> </a:t>
            </a:r>
            <a:endParaRPr lang="en-US" altLang="en-US" sz="3400" b="1" dirty="0">
              <a:solidFill>
                <a:schemeClr val="accent1"/>
              </a:solidFill>
            </a:endParaRP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en-US" sz="3400" i="1" dirty="0" err="1" smtClean="0">
                <a:solidFill>
                  <a:schemeClr val="accent1"/>
                </a:solidFill>
                <a:cs typeface="Times New Roman" pitchFamily="18" charset="0"/>
              </a:rPr>
              <a:t>Серы</a:t>
            </a:r>
            <a:r>
              <a:rPr lang="en-US" altLang="en-US" sz="3400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US" altLang="en-US" sz="3400" dirty="0">
                <a:solidFill>
                  <a:schemeClr val="accent1"/>
                </a:solidFill>
                <a:cs typeface="Times New Roman" pitchFamily="18" charset="0"/>
              </a:rPr>
              <a:t>- 0.00001 </a:t>
            </a:r>
            <a:r>
              <a:rPr lang="en-US" altLang="en-US" sz="3400" dirty="0" err="1" smtClean="0">
                <a:solidFill>
                  <a:schemeClr val="accent1"/>
                </a:solidFill>
                <a:cs typeface="Times New Roman" pitchFamily="18" charset="0"/>
              </a:rPr>
              <a:t>кг</a:t>
            </a:r>
            <a:r>
              <a:rPr lang="en-US" altLang="en-US" sz="3400" dirty="0" smtClean="0">
                <a:solidFill>
                  <a:schemeClr val="accent1"/>
                </a:solidFill>
                <a:cs typeface="Times New Roman" pitchFamily="18" charset="0"/>
              </a:rPr>
              <a:t>/</a:t>
            </a:r>
            <a:r>
              <a:rPr lang="en-US" altLang="en-US" sz="3400" dirty="0" err="1" smtClean="0">
                <a:solidFill>
                  <a:schemeClr val="accent1"/>
                </a:solidFill>
                <a:cs typeface="Times New Roman" pitchFamily="18" charset="0"/>
              </a:rPr>
              <a:t>кг</a:t>
            </a:r>
            <a:r>
              <a:rPr lang="en-US" altLang="en-US" sz="3400" dirty="0" smtClean="0">
                <a:solidFill>
                  <a:schemeClr val="accent1"/>
                </a:solidFill>
                <a:cs typeface="Times New Roman" pitchFamily="18" charset="0"/>
              </a:rPr>
              <a:t> в </a:t>
            </a:r>
            <a:r>
              <a:rPr lang="en-US" altLang="en-US" sz="3400" dirty="0" err="1" smtClean="0">
                <a:solidFill>
                  <a:schemeClr val="accent1"/>
                </a:solidFill>
                <a:cs typeface="Times New Roman" pitchFamily="18" charset="0"/>
              </a:rPr>
              <a:t>бензине</a:t>
            </a:r>
            <a:r>
              <a:rPr lang="en-US" altLang="en-US" sz="3400" dirty="0" smtClean="0">
                <a:solidFill>
                  <a:schemeClr val="accent1"/>
                </a:solidFill>
                <a:cs typeface="Times New Roman" pitchFamily="18" charset="0"/>
              </a:rPr>
              <a:t> и </a:t>
            </a:r>
            <a:r>
              <a:rPr lang="en-US" altLang="en-US" sz="3400" dirty="0" err="1" smtClean="0">
                <a:solidFill>
                  <a:schemeClr val="accent1"/>
                </a:solidFill>
                <a:cs typeface="Times New Roman" pitchFamily="18" charset="0"/>
              </a:rPr>
              <a:t>дизельном</a:t>
            </a:r>
            <a:r>
              <a:rPr lang="en-US" altLang="en-US" sz="3400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US" altLang="en-US" sz="3400" dirty="0" err="1" smtClean="0">
                <a:solidFill>
                  <a:schemeClr val="accent1"/>
                </a:solidFill>
                <a:cs typeface="Times New Roman" pitchFamily="18" charset="0"/>
              </a:rPr>
              <a:t>топливе</a:t>
            </a:r>
            <a:endParaRPr lang="en-US" altLang="en-US" sz="3400" dirty="0">
              <a:solidFill>
                <a:schemeClr val="accent1"/>
              </a:solidFill>
              <a:cs typeface="Times New Roman" pitchFamily="18" charset="0"/>
            </a:endParaRP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en-US" sz="3400" dirty="0" err="1" smtClean="0">
                <a:solidFill>
                  <a:schemeClr val="accent1"/>
                </a:solidFill>
                <a:cs typeface="Times New Roman" pitchFamily="18" charset="0"/>
              </a:rPr>
              <a:t>Биотопливо</a:t>
            </a:r>
            <a:r>
              <a:rPr lang="en-US" altLang="en-US" sz="3400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US" altLang="en-US" sz="3400" dirty="0" err="1" smtClean="0">
                <a:solidFill>
                  <a:schemeClr val="accent1"/>
                </a:solidFill>
                <a:cs typeface="Times New Roman" pitchFamily="18" charset="0"/>
              </a:rPr>
              <a:t>не</a:t>
            </a:r>
            <a:r>
              <a:rPr lang="en-US" altLang="en-US" sz="3400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US" altLang="en-US" sz="3400" dirty="0" err="1" smtClean="0">
                <a:solidFill>
                  <a:schemeClr val="accent1"/>
                </a:solidFill>
                <a:cs typeface="Times New Roman" pitchFamily="18" charset="0"/>
              </a:rPr>
              <a:t>используется</a:t>
            </a:r>
            <a:endParaRPr lang="en-US" sz="3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187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323528" y="404664"/>
            <a:ext cx="8229600" cy="590465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b="1" dirty="0" err="1" smtClean="0">
                <a:cs typeface="Times New Roman" pitchFamily="18" charset="0"/>
              </a:rPr>
              <a:t>Стоимость</a:t>
            </a:r>
            <a:r>
              <a:rPr lang="en-US" altLang="en-US" b="1" dirty="0" smtClean="0">
                <a:cs typeface="Times New Roman" pitchFamily="18" charset="0"/>
              </a:rPr>
              <a:t> </a:t>
            </a:r>
            <a:r>
              <a:rPr lang="en-US" altLang="en-US" b="1" dirty="0" err="1" smtClean="0">
                <a:cs typeface="Times New Roman" pitchFamily="18" charset="0"/>
              </a:rPr>
              <a:t>топлива</a:t>
            </a:r>
            <a:r>
              <a:rPr lang="en-US" altLang="en-US" b="1" dirty="0" smtClean="0">
                <a:cs typeface="Times New Roman" pitchFamily="18" charset="0"/>
              </a:rPr>
              <a:t> в </a:t>
            </a:r>
            <a:r>
              <a:rPr lang="en-US" altLang="en-US" b="1" dirty="0" err="1" smtClean="0">
                <a:cs typeface="Times New Roman" pitchFamily="18" charset="0"/>
              </a:rPr>
              <a:t>Армении</a:t>
            </a:r>
            <a:endParaRPr lang="en-US" altLang="en-US" b="1" dirty="0" smtClean="0">
              <a:cs typeface="Times New Roman" pitchFamily="18" charset="0"/>
            </a:endParaRPr>
          </a:p>
          <a:p>
            <a:r>
              <a:rPr lang="en-US" altLang="en-US" sz="2800" dirty="0" err="1" smtClean="0">
                <a:cs typeface="Times New Roman" pitchFamily="18" charset="0"/>
              </a:rPr>
              <a:t>Бензин</a:t>
            </a:r>
            <a:r>
              <a:rPr lang="en-US" altLang="en-US" sz="2800" dirty="0" smtClean="0">
                <a:cs typeface="Times New Roman" pitchFamily="18" charset="0"/>
              </a:rPr>
              <a:t> – 1.2 </a:t>
            </a:r>
            <a:r>
              <a:rPr lang="en-US" altLang="en-US" sz="2800" dirty="0" smtClean="0">
                <a:cs typeface="Times New Roman" pitchFamily="18" charset="0"/>
              </a:rPr>
              <a:t>$ США/л, </a:t>
            </a:r>
          </a:p>
          <a:p>
            <a:r>
              <a:rPr lang="en-US" altLang="en-US" sz="2800" dirty="0" smtClean="0">
                <a:cs typeface="Times New Roman" pitchFamily="18" charset="0"/>
              </a:rPr>
              <a:t>Диз.топливо-1.1 </a:t>
            </a:r>
            <a:r>
              <a:rPr lang="en-US" altLang="en-US" sz="2800" dirty="0">
                <a:cs typeface="Times New Roman" pitchFamily="18" charset="0"/>
              </a:rPr>
              <a:t>$ США/л</a:t>
            </a:r>
            <a:r>
              <a:rPr lang="en-US" altLang="en-US" sz="2800" dirty="0" smtClean="0">
                <a:cs typeface="Times New Roman" pitchFamily="18" charset="0"/>
              </a:rPr>
              <a:t>, </a:t>
            </a:r>
          </a:p>
          <a:p>
            <a:r>
              <a:rPr lang="en-US" altLang="en-US" sz="2800" dirty="0" err="1" smtClean="0">
                <a:cs typeface="Times New Roman" pitchFamily="18" charset="0"/>
              </a:rPr>
              <a:t>Природный</a:t>
            </a:r>
            <a:r>
              <a:rPr lang="en-US" altLang="en-US" sz="2800" dirty="0" smtClean="0">
                <a:cs typeface="Times New Roman" pitchFamily="18" charset="0"/>
              </a:rPr>
              <a:t> газ-0.4 </a:t>
            </a:r>
            <a:r>
              <a:rPr lang="en-US" altLang="en-US" sz="2800" dirty="0">
                <a:cs typeface="Times New Roman" pitchFamily="18" charset="0"/>
              </a:rPr>
              <a:t>$ США/л</a:t>
            </a:r>
            <a:r>
              <a:rPr lang="en-US" altLang="en-US" sz="2800" dirty="0" smtClean="0"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en-US" altLang="en-US" b="1" dirty="0" smtClean="0"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en-US" b="1" dirty="0" err="1" smtClean="0">
                <a:cs typeface="Times New Roman" pitchFamily="18" charset="0"/>
              </a:rPr>
              <a:t>Стоимость</a:t>
            </a:r>
            <a:r>
              <a:rPr lang="en-US" altLang="en-US" b="1" dirty="0" smtClean="0">
                <a:cs typeface="Times New Roman" pitchFamily="18" charset="0"/>
              </a:rPr>
              <a:t> </a:t>
            </a:r>
            <a:r>
              <a:rPr lang="en-US" altLang="en-US" b="1" dirty="0" err="1" smtClean="0">
                <a:cs typeface="Times New Roman" pitchFamily="18" charset="0"/>
              </a:rPr>
              <a:t>проезда</a:t>
            </a:r>
            <a:r>
              <a:rPr lang="en-US" altLang="en-US" b="1" dirty="0" smtClean="0">
                <a:cs typeface="Times New Roman" pitchFamily="18" charset="0"/>
              </a:rPr>
              <a:t> в </a:t>
            </a:r>
            <a:r>
              <a:rPr lang="en-US" altLang="en-US" b="1" dirty="0" err="1" smtClean="0">
                <a:cs typeface="Times New Roman" pitchFamily="18" charset="0"/>
              </a:rPr>
              <a:t>Ереване</a:t>
            </a:r>
            <a:r>
              <a:rPr lang="en-US" altLang="en-US" b="1" dirty="0" smtClean="0">
                <a:cs typeface="Times New Roman" pitchFamily="18" charset="0"/>
              </a:rPr>
              <a:t> </a:t>
            </a:r>
          </a:p>
          <a:p>
            <a:pPr lvl="1"/>
            <a:r>
              <a:rPr lang="en-US" altLang="en-US" dirty="0">
                <a:solidFill>
                  <a:srgbClr val="000000"/>
                </a:solidFill>
                <a:cs typeface="Times New Roman" pitchFamily="18" charset="0"/>
              </a:rPr>
              <a:t>в</a:t>
            </a:r>
            <a:r>
              <a:rPr lang="en-US" altLang="en-US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altLang="en-US" dirty="0" smtClean="0">
                <a:cs typeface="Times New Roman" pitchFamily="18" charset="0"/>
              </a:rPr>
              <a:t>микроавтобусе-0.26 </a:t>
            </a:r>
            <a:r>
              <a:rPr lang="en-US" altLang="en-US" dirty="0">
                <a:cs typeface="Times New Roman" pitchFamily="18" charset="0"/>
              </a:rPr>
              <a:t>$ США</a:t>
            </a:r>
            <a:r>
              <a:rPr lang="en-US" altLang="en-US" dirty="0" smtClean="0">
                <a:cs typeface="Times New Roman" pitchFamily="18" charset="0"/>
              </a:rPr>
              <a:t>, </a:t>
            </a:r>
          </a:p>
          <a:p>
            <a:pPr lvl="1"/>
            <a:r>
              <a:rPr lang="en-US" altLang="en-US" dirty="0" smtClean="0">
                <a:cs typeface="Times New Roman" pitchFamily="18" charset="0"/>
              </a:rPr>
              <a:t>в троллейбусе-0.13 </a:t>
            </a:r>
            <a:r>
              <a:rPr lang="en-US" altLang="en-US" dirty="0">
                <a:cs typeface="Times New Roman" pitchFamily="18" charset="0"/>
              </a:rPr>
              <a:t>$ США</a:t>
            </a:r>
            <a:r>
              <a:rPr lang="en-US" altLang="en-US" dirty="0" smtClean="0">
                <a:cs typeface="Times New Roman" pitchFamily="18" charset="0"/>
              </a:rPr>
              <a:t>, </a:t>
            </a:r>
          </a:p>
          <a:p>
            <a:pPr lvl="1"/>
            <a:r>
              <a:rPr lang="en-US" altLang="en-US" dirty="0" smtClean="0">
                <a:cs typeface="Times New Roman" pitchFamily="18" charset="0"/>
              </a:rPr>
              <a:t>в </a:t>
            </a:r>
            <a:r>
              <a:rPr lang="en-US" altLang="en-US" dirty="0" err="1" smtClean="0">
                <a:cs typeface="Times New Roman" pitchFamily="18" charset="0"/>
              </a:rPr>
              <a:t>автобусе</a:t>
            </a:r>
            <a:r>
              <a:rPr lang="en-US" altLang="en-US" dirty="0" smtClean="0">
                <a:cs typeface="Times New Roman" pitchFamily="18" charset="0"/>
              </a:rPr>
              <a:t> 0.26 </a:t>
            </a:r>
            <a:r>
              <a:rPr lang="en-US" altLang="en-US" dirty="0">
                <a:cs typeface="Times New Roman" pitchFamily="18" charset="0"/>
              </a:rPr>
              <a:t>$ США</a:t>
            </a:r>
            <a:r>
              <a:rPr lang="en-US" altLang="en-US" dirty="0" smtClean="0">
                <a:cs typeface="Times New Roman" pitchFamily="18" charset="0"/>
              </a:rPr>
              <a:t>  </a:t>
            </a:r>
          </a:p>
          <a:p>
            <a:pPr lvl="1"/>
            <a:r>
              <a:rPr lang="en-US" altLang="en-US" dirty="0" smtClean="0">
                <a:cs typeface="Times New Roman" pitchFamily="18" charset="0"/>
              </a:rPr>
              <a:t>в </a:t>
            </a:r>
            <a:r>
              <a:rPr lang="en-US" altLang="en-US" dirty="0" err="1" smtClean="0">
                <a:cs typeface="Times New Roman" pitchFamily="18" charset="0"/>
              </a:rPr>
              <a:t>метро</a:t>
            </a:r>
            <a:r>
              <a:rPr lang="en-US" altLang="en-US" dirty="0" smtClean="0">
                <a:cs typeface="Times New Roman" pitchFamily="18" charset="0"/>
              </a:rPr>
              <a:t>- 0.26</a:t>
            </a:r>
            <a:r>
              <a:rPr lang="en-US" altLang="en-US" dirty="0">
                <a:cs typeface="Times New Roman" pitchFamily="18" charset="0"/>
              </a:rPr>
              <a:t>$ США</a:t>
            </a:r>
            <a:endParaRPr lang="en-US" altLang="en-US" dirty="0" smtClean="0">
              <a:cs typeface="Times New Roman" pitchFamily="18" charset="0"/>
            </a:endParaRPr>
          </a:p>
          <a:p>
            <a:pPr lvl="1"/>
            <a:r>
              <a:rPr lang="en-US" altLang="en-US" dirty="0" err="1" smtClean="0">
                <a:cs typeface="Times New Roman" pitchFamily="18" charset="0"/>
              </a:rPr>
              <a:t>на</a:t>
            </a:r>
            <a:r>
              <a:rPr lang="en-US" altLang="en-US" dirty="0" smtClean="0">
                <a:cs typeface="Times New Roman" pitchFamily="18" charset="0"/>
              </a:rPr>
              <a:t> такси-0.26 </a:t>
            </a:r>
            <a:r>
              <a:rPr lang="en-US" altLang="en-US" dirty="0">
                <a:cs typeface="Times New Roman" pitchFamily="18" charset="0"/>
              </a:rPr>
              <a:t>$ </a:t>
            </a:r>
            <a:r>
              <a:rPr lang="en-US" altLang="en-US" dirty="0" smtClean="0">
                <a:cs typeface="Times New Roman" pitchFamily="18" charset="0"/>
              </a:rPr>
              <a:t>США/</a:t>
            </a:r>
            <a:r>
              <a:rPr lang="en-US" altLang="en-US" dirty="0" err="1" smtClean="0">
                <a:cs typeface="Times New Roman" pitchFamily="18" charset="0"/>
              </a:rPr>
              <a:t>км</a:t>
            </a:r>
            <a:r>
              <a:rPr lang="en-US" altLang="en-US" dirty="0" smtClean="0"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246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95400"/>
            <a:ext cx="8424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600" dirty="0" err="1" smtClean="0">
                <a:solidFill>
                  <a:schemeClr val="accent1"/>
                </a:solidFill>
              </a:rPr>
              <a:t>Стандарты</a:t>
            </a:r>
            <a:r>
              <a:rPr lang="en-US" sz="3600" dirty="0" smtClean="0">
                <a:solidFill>
                  <a:schemeClr val="accent1"/>
                </a:solidFill>
              </a:rPr>
              <a:t> </a:t>
            </a:r>
            <a:r>
              <a:rPr lang="en-US" sz="3600" dirty="0" err="1" smtClean="0">
                <a:solidFill>
                  <a:schemeClr val="accent1"/>
                </a:solidFill>
              </a:rPr>
              <a:t>выбросов</a:t>
            </a:r>
            <a:r>
              <a:rPr lang="en-US" sz="3600" dirty="0" smtClean="0">
                <a:solidFill>
                  <a:schemeClr val="accent1"/>
                </a:solidFill>
              </a:rPr>
              <a:t> </a:t>
            </a:r>
            <a:r>
              <a:rPr lang="en-US" sz="3600" dirty="0" err="1" smtClean="0">
                <a:solidFill>
                  <a:schemeClr val="accent1"/>
                </a:solidFill>
              </a:rPr>
              <a:t>соответствуют</a:t>
            </a:r>
            <a:r>
              <a:rPr lang="en-US" sz="3600" dirty="0" smtClean="0">
                <a:solidFill>
                  <a:schemeClr val="accent1"/>
                </a:solidFill>
              </a:rPr>
              <a:t> </a:t>
            </a:r>
            <a:r>
              <a:rPr lang="en-US" sz="3600" dirty="0" err="1" smtClean="0">
                <a:solidFill>
                  <a:schemeClr val="accent1"/>
                </a:solidFill>
              </a:rPr>
              <a:t>правилам</a:t>
            </a:r>
            <a:r>
              <a:rPr lang="en-US" sz="3600" dirty="0" smtClean="0">
                <a:solidFill>
                  <a:schemeClr val="accent1"/>
                </a:solidFill>
              </a:rPr>
              <a:t> ЕЭК ООН </a:t>
            </a:r>
            <a:r>
              <a:rPr lang="en-US" altLang="en-US" sz="3600" dirty="0">
                <a:solidFill>
                  <a:schemeClr val="accent1"/>
                </a:solidFill>
                <a:cs typeface="Times New Roman" pitchFamily="18" charset="0"/>
              </a:rPr>
              <a:t>N 49-02, N 49-03, N 49-04, N 96-01, N24-03, N 83-04 и</a:t>
            </a:r>
            <a:r>
              <a:rPr lang="en-US" altLang="en-US" sz="3600" dirty="0" smtClean="0">
                <a:solidFill>
                  <a:schemeClr val="accent1"/>
                </a:solidFill>
                <a:cs typeface="Times New Roman" pitchFamily="18" charset="0"/>
              </a:rPr>
              <a:t> N83-05</a:t>
            </a:r>
            <a:r>
              <a:rPr lang="en-US" altLang="en-US" sz="3600" dirty="0" smtClean="0">
                <a:solidFill>
                  <a:schemeClr val="accent1"/>
                </a:solidFill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en-US" sz="3600" dirty="0" err="1" smtClean="0">
                <a:solidFill>
                  <a:schemeClr val="accent1"/>
                </a:solidFill>
              </a:rPr>
              <a:t>Число</a:t>
            </a:r>
            <a:r>
              <a:rPr lang="en-US" altLang="en-US" sz="3600" dirty="0" smtClean="0">
                <a:solidFill>
                  <a:schemeClr val="accent1"/>
                </a:solidFill>
              </a:rPr>
              <a:t> </a:t>
            </a:r>
            <a:r>
              <a:rPr lang="en-US" altLang="en-US" sz="3600" dirty="0" err="1" smtClean="0">
                <a:solidFill>
                  <a:schemeClr val="accent1"/>
                </a:solidFill>
              </a:rPr>
              <a:t>автомобилей</a:t>
            </a:r>
            <a:r>
              <a:rPr lang="en-US" altLang="en-US" sz="3600" dirty="0" smtClean="0">
                <a:solidFill>
                  <a:schemeClr val="accent1"/>
                </a:solidFill>
              </a:rPr>
              <a:t> с </a:t>
            </a:r>
            <a:r>
              <a:rPr lang="en-US" altLang="en-US" sz="3600" dirty="0" err="1" smtClean="0">
                <a:solidFill>
                  <a:schemeClr val="accent1"/>
                </a:solidFill>
              </a:rPr>
              <a:t>каталитическими</a:t>
            </a:r>
            <a:r>
              <a:rPr lang="en-US" altLang="en-US" sz="3600" dirty="0" smtClean="0">
                <a:solidFill>
                  <a:schemeClr val="accent1"/>
                </a:solidFill>
              </a:rPr>
              <a:t> </a:t>
            </a:r>
            <a:r>
              <a:rPr lang="en-US" altLang="en-US" sz="3600" dirty="0" err="1" smtClean="0">
                <a:solidFill>
                  <a:schemeClr val="accent1"/>
                </a:solidFill>
              </a:rPr>
              <a:t>конверторами</a:t>
            </a:r>
            <a:r>
              <a:rPr lang="en-US" altLang="en-US" sz="3600" dirty="0" smtClean="0">
                <a:solidFill>
                  <a:schemeClr val="accent1"/>
                </a:solidFill>
              </a:rPr>
              <a:t> </a:t>
            </a:r>
            <a:r>
              <a:rPr lang="en-US" altLang="en-US" sz="3600" dirty="0" err="1" smtClean="0">
                <a:solidFill>
                  <a:schemeClr val="accent1"/>
                </a:solidFill>
              </a:rPr>
              <a:t>мало</a:t>
            </a:r>
            <a:r>
              <a:rPr lang="en-US" altLang="en-US" sz="3600" dirty="0" smtClean="0">
                <a:solidFill>
                  <a:schemeClr val="accent1"/>
                </a:solidFill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en-US" sz="3600" dirty="0" smtClean="0">
                <a:solidFill>
                  <a:schemeClr val="accent1"/>
                </a:solidFill>
              </a:rPr>
              <a:t>С 2007 </a:t>
            </a:r>
            <a:r>
              <a:rPr lang="en-US" altLang="en-US" sz="3600" dirty="0" err="1" smtClean="0">
                <a:solidFill>
                  <a:schemeClr val="accent1"/>
                </a:solidFill>
              </a:rPr>
              <a:t>года</a:t>
            </a:r>
            <a:r>
              <a:rPr lang="en-US" altLang="en-US" sz="3600" dirty="0" smtClean="0">
                <a:solidFill>
                  <a:schemeClr val="accent1"/>
                </a:solidFill>
              </a:rPr>
              <a:t> </a:t>
            </a:r>
            <a:r>
              <a:rPr lang="en-US" altLang="en-US" sz="3600" dirty="0" err="1" smtClean="0">
                <a:solidFill>
                  <a:schemeClr val="accent1"/>
                </a:solidFill>
              </a:rPr>
              <a:t>запрещен</a:t>
            </a:r>
            <a:r>
              <a:rPr lang="en-US" altLang="en-US" sz="3600" dirty="0" smtClean="0">
                <a:solidFill>
                  <a:schemeClr val="accent1"/>
                </a:solidFill>
              </a:rPr>
              <a:t> </a:t>
            </a:r>
            <a:r>
              <a:rPr lang="en-US" altLang="en-US" sz="3600" dirty="0" err="1" smtClean="0">
                <a:solidFill>
                  <a:schemeClr val="accent1"/>
                </a:solidFill>
              </a:rPr>
              <a:t>ввоз</a:t>
            </a:r>
            <a:r>
              <a:rPr lang="en-US" altLang="en-US" sz="3600" dirty="0" smtClean="0">
                <a:solidFill>
                  <a:schemeClr val="accent1"/>
                </a:solidFill>
              </a:rPr>
              <a:t> </a:t>
            </a:r>
            <a:r>
              <a:rPr lang="en-US" altLang="en-US" sz="3600" dirty="0" err="1" smtClean="0">
                <a:solidFill>
                  <a:schemeClr val="accent1"/>
                </a:solidFill>
              </a:rPr>
              <a:t>автомобилей</a:t>
            </a:r>
            <a:r>
              <a:rPr lang="en-US" altLang="en-US" sz="3600" dirty="0" smtClean="0">
                <a:solidFill>
                  <a:schemeClr val="accent1"/>
                </a:solidFill>
              </a:rPr>
              <a:t> </a:t>
            </a:r>
            <a:r>
              <a:rPr lang="en-US" altLang="en-US" sz="3600" dirty="0" err="1" smtClean="0">
                <a:solidFill>
                  <a:schemeClr val="accent1"/>
                </a:solidFill>
              </a:rPr>
              <a:t>без</a:t>
            </a:r>
            <a:r>
              <a:rPr lang="en-US" altLang="en-US" sz="3600" dirty="0" smtClean="0">
                <a:solidFill>
                  <a:schemeClr val="accent1"/>
                </a:solidFill>
              </a:rPr>
              <a:t> </a:t>
            </a:r>
            <a:r>
              <a:rPr lang="en-US" altLang="en-US" sz="3600" dirty="0" err="1" smtClean="0">
                <a:solidFill>
                  <a:schemeClr val="accent1"/>
                </a:solidFill>
              </a:rPr>
              <a:t>нейтрализаторов</a:t>
            </a:r>
            <a:r>
              <a:rPr lang="en-US" altLang="en-US" sz="3600" dirty="0" smtClean="0">
                <a:solidFill>
                  <a:schemeClr val="accent1"/>
                </a:solidFill>
              </a:rPr>
              <a:t>.</a:t>
            </a:r>
            <a:endParaRPr lang="en-US" altLang="en-US" sz="3600" dirty="0">
              <a:solidFill>
                <a:schemeClr val="accent1"/>
              </a:solidFill>
            </a:endParaRPr>
          </a:p>
          <a:p>
            <a:endParaRPr lang="en-US" sz="3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dge 7">
    <a:dk1>
      <a:srgbClr val="000000"/>
    </a:dk1>
    <a:lt1>
      <a:srgbClr val="FFFFFF"/>
    </a:lt1>
    <a:dk2>
      <a:srgbClr val="006633"/>
    </a:dk2>
    <a:lt2>
      <a:srgbClr val="5F5F5F"/>
    </a:lt2>
    <a:accent1>
      <a:srgbClr val="CC9900"/>
    </a:accent1>
    <a:accent2>
      <a:srgbClr val="3B812F"/>
    </a:accent2>
    <a:accent3>
      <a:srgbClr val="FFFFFF"/>
    </a:accent3>
    <a:accent4>
      <a:srgbClr val="000000"/>
    </a:accent4>
    <a:accent5>
      <a:srgbClr val="E2CAAA"/>
    </a:accent5>
    <a:accent6>
      <a:srgbClr val="35742A"/>
    </a:accent6>
    <a:hlink>
      <a:srgbClr val="996600"/>
    </a:hlink>
    <a:folHlink>
      <a:srgbClr val="AFBF39"/>
    </a:folHlink>
  </a:clrScheme>
  <a:fontScheme name="Edge">
    <a:majorFont>
      <a:latin typeface="Garamond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5713</TotalTime>
  <Words>572</Words>
  <Application>Microsoft Office PowerPoint</Application>
  <PresentationFormat>On-screen Show (4:3)</PresentationFormat>
  <Paragraphs>128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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Спасибо за внимание.   Вопросы?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Petros</cp:lastModifiedBy>
  <cp:revision>492</cp:revision>
  <cp:lastPrinted>2013-02-19T13:53:57Z</cp:lastPrinted>
  <dcterms:created xsi:type="dcterms:W3CDTF">2011-10-12T15:30:18Z</dcterms:created>
  <dcterms:modified xsi:type="dcterms:W3CDTF">2014-10-21T00:31:00Z</dcterms:modified>
</cp:coreProperties>
</file>