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handoutMasterIdLst>
    <p:handoutMasterId r:id="rId33"/>
  </p:handoutMasterIdLst>
  <p:sldIdLst>
    <p:sldId id="488" r:id="rId2"/>
    <p:sldId id="425" r:id="rId3"/>
    <p:sldId id="435" r:id="rId4"/>
    <p:sldId id="466" r:id="rId5"/>
    <p:sldId id="467" r:id="rId6"/>
    <p:sldId id="485" r:id="rId7"/>
    <p:sldId id="455" r:id="rId8"/>
    <p:sldId id="474" r:id="rId9"/>
    <p:sldId id="476" r:id="rId10"/>
    <p:sldId id="454" r:id="rId11"/>
    <p:sldId id="477" r:id="rId12"/>
    <p:sldId id="489" r:id="rId13"/>
    <p:sldId id="484" r:id="rId14"/>
    <p:sldId id="452" r:id="rId15"/>
    <p:sldId id="453" r:id="rId16"/>
    <p:sldId id="461" r:id="rId17"/>
    <p:sldId id="463" r:id="rId18"/>
    <p:sldId id="464" r:id="rId19"/>
    <p:sldId id="487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352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E1"/>
    <a:srgbClr val="E9E53B"/>
    <a:srgbClr val="0066FF"/>
    <a:srgbClr val="FF5050"/>
    <a:srgbClr val="FFFF9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88" autoAdjust="0"/>
    <p:restoredTop sz="94707" autoAdjust="0"/>
  </p:normalViewPr>
  <p:slideViewPr>
    <p:cSldViewPr>
      <p:cViewPr varScale="1">
        <p:scale>
          <a:sx n="79" d="100"/>
          <a:sy n="79" d="100"/>
        </p:scale>
        <p:origin x="-13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34" y="6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3899-E46B-46DE-9D02-0164906A2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4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2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96224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3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8277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4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8277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5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48277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41DF-17B2-436A-95D2-60A78B8AD168}" type="slidenum">
              <a:rPr lang="ru-RU"/>
              <a:pPr/>
              <a:t>7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07952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5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6858000" cy="1440161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/>
            </a:r>
            <a:br>
              <a:rPr lang="en-US" sz="2400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</a:br>
            <a:r>
              <a:rPr lang="en-US" sz="24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/>
            </a:r>
            <a:br>
              <a:rPr lang="en-US" sz="24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</a:br>
            <a:r>
              <a:rPr lang="ru-RU" sz="2700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Управление </a:t>
            </a:r>
            <a:r>
              <a:rPr lang="ru-RU" sz="27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качеством воздуха в странах Восточного региона ЕИСП </a:t>
            </a:r>
            <a:r>
              <a:rPr lang="en-US" sz="27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/>
            </a:r>
            <a:br>
              <a:rPr lang="en-US" sz="27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</a:br>
            <a:r>
              <a:rPr lang="en-US" sz="24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/>
            </a:r>
            <a:br>
              <a:rPr lang="en-US" sz="240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816424"/>
          </a:xfrm>
        </p:spPr>
        <p:txBody>
          <a:bodyPr/>
          <a:lstStyle/>
          <a:p>
            <a:r>
              <a:rPr lang="ru-RU" sz="2400" b="1" dirty="0">
                <a:solidFill>
                  <a:srgbClr val="FFFFE1"/>
                </a:solidFill>
              </a:rPr>
              <a:t>Применение мероприятий по снижению выбросов от транспорта на городском уровне (Азербайджан</a:t>
            </a:r>
            <a:r>
              <a:rPr lang="ru-RU" sz="2400" b="1" dirty="0" smtClean="0">
                <a:solidFill>
                  <a:srgbClr val="FFFFE1"/>
                </a:solidFill>
              </a:rPr>
              <a:t>)</a:t>
            </a:r>
            <a:endParaRPr lang="en-US" sz="2400" b="1" dirty="0" smtClean="0">
              <a:solidFill>
                <a:srgbClr val="FFFFE1"/>
              </a:solidFill>
            </a:endParaRPr>
          </a:p>
          <a:p>
            <a:endParaRPr lang="en-US" sz="2400" b="1" dirty="0">
              <a:solidFill>
                <a:srgbClr val="FFFFE1"/>
              </a:solidFill>
            </a:endParaRPr>
          </a:p>
          <a:p>
            <a:r>
              <a:rPr lang="ru-RU" sz="2400" b="1" dirty="0" err="1" smtClean="0">
                <a:solidFill>
                  <a:srgbClr val="FFF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Рамиз</a:t>
            </a:r>
            <a:r>
              <a:rPr lang="ru-RU" sz="2400" b="1" dirty="0" smtClean="0">
                <a:solidFill>
                  <a:srgbClr val="FFF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Рафиев</a:t>
            </a:r>
            <a:endParaRPr lang="ru-RU" sz="2400" b="1" dirty="0" smtClean="0">
              <a:solidFill>
                <a:srgbClr val="FFF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экономических инструментов для обеспечения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транспорта в городах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Кишинев, Молдова, 21-22 сентября 2014 г.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FFE1"/>
              </a:solidFill>
            </a:endParaRPr>
          </a:p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1124744"/>
            <a:ext cx="6858000" cy="1010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99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507288" cy="56612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Бакинский центр интеллектуального управления транспортом был создан в целях усовершенствования транспортной системы, повышения уровня транспортных услуг,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общественного транспорта и оптимизации маршрутов движения. Кроме этого система предполагает применение единой карты оплаты для всего общественного транспорта. Данная система применена в восьми странах мира, но охватывает лишь один или два города этих стран.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установлен самый большой в мире монитор площадью в 120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способный отображать одновременно более 600 изображений. С помощью этого монитора возможен просмотр ситуации с движением транспорта на 150 перекрестках, а также отображать информацию 192 камер наблюдения связанных с управлением 2000 автобусов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"NIIM":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информационное обеспечение транспортной информации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и мониторинг в общественном транспорте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транспортными сигналами в реальном времени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проблем с пробками, а также других проблем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Бакинский центр интеллектуального управления транспортом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3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долгие годы дорожные пробки являются одной из основных проблем г. Баку. Пробки в Баку возникают не только в часы пик или в центре города, но и в любое время и в любом месте.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мостов, развязок и реконструкция существующих объектов дорожной инфраструктуры - наиболее очевидный и кардинальный способ решения проблемы перегруженности улично-дорожной сети  города.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сказать, что за последнее время в Баку было построено немало новых мостов, развязок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парковок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Но, несмотря на это, многие водители упрямо не хотят оставлять свой автомобиль на парковке, в результате возникают пробки.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пробки в г. Баку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причин возникновения пробок в городе является незаконная парковка, когда водители, не придавая значения правилам дорожного движения и знакам, останавливаются и паркуют свои автомобили в неположенном месте. В связи с этим Центр готовит план мероприятий, в основе которого лежит так называемая система ликвидации незаконных парковок. На данный момент ведутся работы по налаживанию этой системы, и она будет полностью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принятия соответствующего законодательства. Ещё одной «антипробочной» мерой является, эффект «зелёной волны», когда система вмешивается в работу светофоров для регулирования движения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ин­тел­лек­ту­аль­ного управления транспортом позволил повысить скорость движения авто­мо­би­лей в Баку практически вдвое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Бакинский центр интеллектуального управления транспортом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интеллектуального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транспортом позволил повысить скорость движения авто­мо­би­лей в Баку практически вдвое.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– усреднённая статистика за один день, основанная на месячной статистике февраля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9412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интеллектуального управления дорожным транспортом  регулирует движение и ликвидирует пробки.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 i="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6932764"/>
              </p:ext>
            </p:extLst>
          </p:nvPr>
        </p:nvGraphicFramePr>
        <p:xfrm>
          <a:off x="357159" y="1484785"/>
          <a:ext cx="7715303" cy="339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11"/>
                <a:gridCol w="1714512"/>
                <a:gridCol w="1358730"/>
                <a:gridCol w="1933701"/>
                <a:gridCol w="993849"/>
              </a:tblGrid>
              <a:tr h="1220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Улица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Количество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автомобилей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02.2013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Скорость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км/ч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Количество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автомобилей 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05.2013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Ско-рость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км/ч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Бакиханов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Измир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0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Гаджибекова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0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Тбилисский пр.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12496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16089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0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VTO\11816_nou6x1n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5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</a:t>
            </a:r>
            <a:r>
              <a:rPr lang="ru-RU" sz="24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Г.Алиева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движения –  </a:t>
            </a:r>
            <a:r>
              <a:rPr lang="ru-RU" sz="2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востока на запад; с запада на восток </a:t>
            </a: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 прилегающих зданий – 5-9 </a:t>
            </a:r>
            <a:r>
              <a:rPr lang="ru-RU" sz="2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ru-RU" sz="2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4 здания – 25 </a:t>
            </a:r>
            <a:r>
              <a:rPr lang="ru-RU" sz="22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ru-RU" sz="2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проезжей части </a:t>
            </a:r>
            <a:r>
              <a:rPr lang="ru-RU" sz="2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41,6 м; Количество </a:t>
            </a: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 – </a:t>
            </a:r>
            <a:r>
              <a:rPr lang="ru-RU" sz="22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6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VTO\9671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5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Г</a:t>
            </a:r>
            <a:r>
              <a:rPr lang="ru-RU" sz="28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Алиева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7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VTO\Yol qov.a].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916894"/>
            <a:ext cx="7200799" cy="42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мостов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развязок.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2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VTO\5b5480beff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8650" y="1489552"/>
            <a:ext cx="7687766" cy="48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новых мостов, развязок.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2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VTO\tixa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2468023"/>
            <a:ext cx="6264695" cy="39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</a:t>
            </a:r>
            <a:r>
              <a:rPr lang="ru-RU" sz="2800" b="1" i="0" dirty="0" err="1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Г.Алиева</a:t>
            </a:r>
            <a:r>
              <a:rPr lang="ru-RU" sz="2800" dirty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8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ближайшие годы в пределах столицы Азербайджана будет построено 72 паркинга. С этой целью Министерство транспорта разработало соответствующий план. Согласно этому плану,  территория столицы разделена на три  зоны, в каждой из которых определены места и размеры паркингов.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Предусмотрено, что в центре столицы большая часть паркингов будет подземной.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Отметим, что в настоящее время в центре Баку действуют два крупных подземных паркинга.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Баку планируется построить 72 паркинга</a:t>
            </a:r>
            <a:r>
              <a:rPr 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29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395953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Азербайджанская республика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2</a:t>
            </a:fld>
            <a:endParaRPr lang="en-US" sz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1124744"/>
            <a:ext cx="887655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Aft>
                <a:spcPts val="1800"/>
              </a:spcAft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Население -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9477,1 млн чел.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Symbol"/>
            </a:endParaRPr>
          </a:p>
          <a:p>
            <a:pPr marL="457200" lvl="2">
              <a:spcAft>
                <a:spcPts val="1800"/>
              </a:spcAft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Из них городское население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– 5045,4  млн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чел. =53,2%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Symbol"/>
            </a:endParaRPr>
          </a:p>
          <a:p>
            <a:pPr marL="0" lvl="1">
              <a:spcAft>
                <a:spcPts val="1800"/>
              </a:spcAft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Города: Баку – 2181,8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тыс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.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 чел.</a:t>
            </a:r>
          </a:p>
          <a:p>
            <a:pPr marL="0" lvl="1">
              <a:spcAft>
                <a:spcPts val="1800"/>
              </a:spcAft>
            </a:pP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               Сумгаит – 329,3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тыс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.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 чел.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Symbo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936234"/>
              </p:ext>
            </p:extLst>
          </p:nvPr>
        </p:nvGraphicFramePr>
        <p:xfrm>
          <a:off x="308375" y="3347901"/>
          <a:ext cx="7776864" cy="334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6948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(диапазон)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 до 29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 до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46 до 55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66 до  695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_70 до  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2881,4</a:t>
                      </a:r>
                    </a:p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1843,6</a:t>
                      </a:r>
                    </a:p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2076,8</a:t>
                      </a:r>
                    </a:p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1325,1</a:t>
                      </a:r>
                    </a:p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969,6</a:t>
                      </a:r>
                    </a:p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390,3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8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1400" y="2674938"/>
            <a:ext cx="706913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рассеивания загрязняющих веществ в атмосфере от выбросов  автотранспорта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Г.Алиева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3"/>
          <p:cNvPicPr>
            <a:picLocks noChangeAspect="1" noChangeArrowheads="1"/>
          </p:cNvPicPr>
          <p:nvPr/>
        </p:nvPicPr>
        <p:blipFill>
          <a:blip r:embed="rId2"/>
          <a:srcRect l="6615" t="11360" r="2666" b="33843"/>
          <a:stretch>
            <a:fillRect/>
          </a:stretch>
        </p:blipFill>
        <p:spPr bwMode="auto">
          <a:xfrm>
            <a:off x="1000100" y="1671304"/>
            <a:ext cx="6072230" cy="51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Диоксид азота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3"/>
          <p:cNvPicPr>
            <a:picLocks noChangeAspect="1" noChangeArrowheads="1"/>
          </p:cNvPicPr>
          <p:nvPr/>
        </p:nvPicPr>
        <p:blipFill>
          <a:blip r:embed="rId2"/>
          <a:srcRect l="15980" t="11909" r="12201" b="40644"/>
          <a:stretch>
            <a:fillRect/>
          </a:stretch>
        </p:blipFill>
        <p:spPr bwMode="auto">
          <a:xfrm>
            <a:off x="1071538" y="1428736"/>
            <a:ext cx="54292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Углерода оксид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3"/>
          <p:cNvPicPr>
            <a:picLocks noChangeAspect="1" noChangeArrowheads="1"/>
          </p:cNvPicPr>
          <p:nvPr/>
        </p:nvPicPr>
        <p:blipFill>
          <a:blip r:embed="rId2"/>
          <a:srcRect l="10311" t="11909" r="3696" b="35299"/>
          <a:stretch>
            <a:fillRect/>
          </a:stretch>
        </p:blipFill>
        <p:spPr bwMode="auto">
          <a:xfrm>
            <a:off x="500034" y="1428736"/>
            <a:ext cx="5929354" cy="51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Мазутная зола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проводили расчет для определения количества выбросов, создаваемых дорожным транспортом.  При этом  ведется учет расхода транспортного топлива.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методологии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COPERT 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проведен расчет для  углерода оксид, азота диоксид, серы диоксид, углеводороды, твердые частицы.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Сравниваем полученные данные с данными, полученными в  отчете по национальной методологии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05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программе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Copert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en-US" smtClean="0"/>
          </a:p>
        </p:txBody>
      </p:sp>
      <p:sp>
        <p:nvSpPr>
          <p:cNvPr id="46082" name="Прямоугольник 3"/>
          <p:cNvSpPr>
            <a:spLocks noChangeArrowheads="1"/>
          </p:cNvSpPr>
          <p:nvPr/>
        </p:nvSpPr>
        <p:spPr bwMode="auto">
          <a:xfrm>
            <a:off x="457200" y="692150"/>
            <a:ext cx="8235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Суммарные выбросы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бензиновых и дизельных автомобилей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778000"/>
          <a:ext cx="8928992" cy="4675188"/>
        </p:xfrm>
        <a:graphic>
          <a:graphicData uri="http://schemas.openxmlformats.org/drawingml/2006/table">
            <a:tbl>
              <a:tblPr/>
              <a:tblGrid>
                <a:gridCol w="1105821"/>
                <a:gridCol w="958378"/>
                <a:gridCol w="958378"/>
                <a:gridCol w="843384"/>
                <a:gridCol w="1117083"/>
                <a:gridCol w="964589"/>
                <a:gridCol w="966490"/>
                <a:gridCol w="740318"/>
                <a:gridCol w="490075"/>
                <a:gridCol w="784476"/>
              </a:tblGrid>
              <a:tr h="1554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 от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бензино-вых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305904.5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NО</a:t>
                      </a:r>
                      <a:r>
                        <a:rPr kumimoji="0" lang="ru-RU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бензино-вых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29345.1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 от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бензино-вых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116393.4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РМ от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бензино-вых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Бензин,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1026416.4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 от дизельных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13148.9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NО</a:t>
                      </a:r>
                      <a:r>
                        <a:rPr kumimoji="0" lang="ru-RU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дизель-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25380.9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 от дизельных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9370.1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РМ от дизель-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автомо-бией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Ди-зель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1316287.0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7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 всего, 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319053.4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NО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всего, 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54725.9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 всего, 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125763.4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РМ всего, 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8198.5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56" marR="56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Таблица  </a:t>
            </a: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Суммарные выбросы </a:t>
            </a: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от бензиновых и дизельных автомобилей</a:t>
            </a:r>
            <a:endParaRPr lang="en-US" sz="2000" dirty="0" smtClean="0"/>
          </a:p>
        </p:txBody>
      </p:sp>
      <p:pic>
        <p:nvPicPr>
          <p:cNvPr id="4710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7900"/>
            <a:ext cx="8229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/>
          </p:cNvGraphicFramePr>
          <p:nvPr/>
        </p:nvGraphicFramePr>
        <p:xfrm>
          <a:off x="223838" y="1628775"/>
          <a:ext cx="8668964" cy="5112570"/>
        </p:xfrm>
        <a:graphic>
          <a:graphicData uri="http://schemas.openxmlformats.org/drawingml/2006/table">
            <a:tbl>
              <a:tblPr/>
              <a:tblGrid>
                <a:gridCol w="1420339"/>
                <a:gridCol w="1054642"/>
                <a:gridCol w="927302"/>
                <a:gridCol w="924037"/>
                <a:gridCol w="891385"/>
                <a:gridCol w="876691"/>
                <a:gridCol w="907710"/>
                <a:gridCol w="742821"/>
                <a:gridCol w="924037"/>
              </a:tblGrid>
              <a:tr h="3035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Потребление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Углерода оксид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Азота диоксид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Серы диоксид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Углеводороды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Сажа,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Топливо, тыс. тонн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Методология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COPERT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1026.4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319.053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54.726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125.763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508.985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1316.3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58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методология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468.359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59.344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126.633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668.885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сжиж.газ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сжат.газ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5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Перерасчет по нац. мет.  при расходе топлива, соответ-щем полученному по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COPERT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1026.4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447.131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55.517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119.574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635.630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1316.3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32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Разница между двумя методологиями при одинаковом расходе топлива, 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706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>
                <a:solidFill>
                  <a:srgbClr val="00B050"/>
                </a:solidFill>
              </a:rPr>
              <a:t/>
            </a:r>
            <a:br>
              <a:rPr lang="ru-RU" sz="2200" dirty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Сравниваем 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данные с данными, полученными в отчете по национальной методологии.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195513"/>
            <a:ext cx="87122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 топлива по методологии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COPERT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меньше, чем по национальной методологии для бензина на 33,5 тыс.тонн (3%), для дизельного топлива на 120 тыс.тонн (8%).  Так как национальная статистика дает точную цифру потребления топлива, то, вероятно, данная разница обусловлена тем, что "разница топлива" потребляется не автомобилями, находящимися в эксплуатации в Республике а автомобилями приграничных районов  из-за низкой цены на топливо в Республике Иран, а также транзитными автомобилями, осуществляющими перевозки из стран  Российскую Федерацию и Турции.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национальную методологию пересчитать на количество топлива, потребленное только транспортными средствами, эксплуатируемыми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Аз.Республике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то  получаться достаточно близкие цифры по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(+1.4%)  и  ЛОС (-5.2%), что вкладывается в погрешность принятия различных допущений в настоящем отчете в отношении того или иного автомобиля к законодательству ЕС.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2605088"/>
            <a:ext cx="8362950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оксиду углерода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твердым частицам (РМ) показатели по методологии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COPERT IV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ниже, чем по национальной методологии: СО – на 28,6%, РМ – на 30,0%, что говорит о том, что если сделать очень серьезный анализ всех типов транспортных средств и правильно их распределить на соответствие законодательству ЕС, то получается, что удельные показатели по СО и по РМ завышены в национальной методологии.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4" name="Прямоугольник 6"/>
          <p:cNvSpPr>
            <a:spLocks noChangeArrowheads="1"/>
          </p:cNvSpPr>
          <p:nvPr/>
        </p:nvSpPr>
        <p:spPr bwMode="auto">
          <a:xfrm>
            <a:off x="457200" y="620713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Сравниваем полученные данные с данными, полученными в отчете по национальной методологии.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752975"/>
          </a:xfrm>
        </p:spPr>
        <p:txBody>
          <a:bodyPr rtlCol="0"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Азербайджане с 1997 года используется исключительно неэтилированный бензин, что способствует значительного снижения свинца и тонкодисперсных аэрозолей в составе атмосферного воздуха.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рационального управления экологической деятельностью на транспорте республики необходимо: </a:t>
            </a:r>
            <a:b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эффективного управления экологической деятельностью посредством </a:t>
            </a:r>
            <a:r>
              <a:rPr lang="ru-RU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-целевого планирования; </a:t>
            </a:r>
            <a:b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-постепенное обновление возрастного и структурного состава автомобильного парка республики; 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-совершенствование существующей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-технической базы для контроля технического состояния и ремонта транспортных средств; 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-модернизация и применение современных технологий в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нефтеперера-батывающих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предприятиях в целях получения наиболее экологическо-чистого автомобильного топлива; 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-создания эффективной системы экологического контроля и мониторинга с использованием сети стационарных и передвижных постов наблюдения, а также пунктов контроля экологических параметров транспортных средств; 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-сочетания правовых и экономических методов управления природоохранной деятельностью на транспорте; 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-применение системы обязательной сертификации по экологическим требованиям для транспортных средств, топлива, оборудования, технологии и т.д.; 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-развития системы экологической подготовке и переподготовки специалистов транспорт</a:t>
            </a:r>
            <a:r>
              <a:rPr lang="ru-RU" sz="4900" b="1" dirty="0"/>
              <a:t>а.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49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8763000" cy="3873500"/>
          </a:xfrm>
        </p:spPr>
        <p:txBody>
          <a:bodyPr>
            <a:normAutofit/>
          </a:bodyPr>
          <a:lstStyle/>
          <a:p>
            <a:r>
              <a:rPr lang="en-US" sz="3200" i="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en-US" sz="3200" i="0" dirty="0" smtClean="0">
                <a:solidFill>
                  <a:srgbClr val="002060"/>
                </a:solidFill>
                <a:sym typeface="Symbol"/>
              </a:rPr>
            </a:br>
            <a:r>
              <a:rPr lang="uk-UA" sz="3200" i="0" dirty="0" smtClean="0">
                <a:solidFill>
                  <a:srgbClr val="002060"/>
                </a:solidFill>
                <a:sym typeface="Symbol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39595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Количество транспортных средств по АР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3</a:t>
            </a:fld>
            <a:endParaRPr lang="en-US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335499"/>
              </p:ext>
            </p:extLst>
          </p:nvPr>
        </p:nvGraphicFramePr>
        <p:xfrm>
          <a:off x="133177" y="980728"/>
          <a:ext cx="8759303" cy="5941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297"/>
                <a:gridCol w="839987"/>
                <a:gridCol w="1104053"/>
                <a:gridCol w="1024564"/>
                <a:gridCol w="1109945"/>
                <a:gridCol w="1479201"/>
                <a:gridCol w="2304256"/>
              </a:tblGrid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440 626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612 069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982 553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1 135 936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332 026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479 447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815 683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958 594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1 048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 лег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319 297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458 840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779 658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916 431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1 005 029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16 756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29 569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29 647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 авт.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78 566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90 852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10,84%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17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 авто.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Мотоциклы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 и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фург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172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E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</a:t>
                      </a:r>
                      <a:endParaRPr lang="ru-RU" sz="1600" dirty="0" smtClean="0"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E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км шоссе</a:t>
                      </a:r>
                      <a:endParaRPr lang="ru-RU" sz="1600" dirty="0"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172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E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 на 1000 человек</a:t>
                      </a:r>
                      <a:endParaRPr lang="ru-RU" sz="1600" dirty="0"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172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E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 на 100 семей </a:t>
                      </a:r>
                      <a:endParaRPr lang="ru-RU" sz="1600" dirty="0"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00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564905"/>
            <a:ext cx="7772400" cy="237626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5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8763000" cy="3873500"/>
          </a:xfrm>
        </p:spPr>
        <p:txBody>
          <a:bodyPr>
            <a:normAutofit/>
          </a:bodyPr>
          <a:lstStyle/>
          <a:p>
            <a:r>
              <a:rPr lang="ru-RU" sz="3200" i="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ru-RU" sz="3200" i="0" dirty="0" smtClean="0">
                <a:solidFill>
                  <a:srgbClr val="002060"/>
                </a:solidFill>
                <a:sym typeface="Symbol"/>
              </a:rPr>
            </a:br>
            <a:r>
              <a:rPr lang="en-US" sz="3200" i="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en-US" sz="3200" i="0" dirty="0" smtClean="0">
                <a:solidFill>
                  <a:srgbClr val="002060"/>
                </a:solidFill>
                <a:sym typeface="Symbol"/>
              </a:rPr>
            </a:br>
            <a:r>
              <a:rPr lang="uk-UA" sz="3200" i="0" dirty="0" smtClean="0">
                <a:solidFill>
                  <a:srgbClr val="002060"/>
                </a:solidFill>
                <a:sym typeface="Symbol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520" y="828001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Количество транспортных средств по городам </a:t>
            </a:r>
            <a:r>
              <a:rPr lang="ru-RU" sz="3200" b="1" dirty="0" err="1" smtClean="0">
                <a:solidFill>
                  <a:srgbClr val="002060"/>
                </a:solidFill>
              </a:rPr>
              <a:t>Азер</a:t>
            </a:r>
            <a:r>
              <a:rPr lang="uk-UA" sz="3200" b="1" dirty="0" smtClean="0">
                <a:solidFill>
                  <a:srgbClr val="002060"/>
                </a:solidFill>
              </a:rPr>
              <a:t>б</a:t>
            </a:r>
            <a:r>
              <a:rPr lang="ru-RU" sz="3200" b="1" dirty="0" err="1" smtClean="0">
                <a:solidFill>
                  <a:srgbClr val="002060"/>
                </a:solidFill>
              </a:rPr>
              <a:t>айджана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4</a:t>
            </a:fld>
            <a:endParaRPr lang="en-US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295702"/>
              </p:ext>
            </p:extLst>
          </p:nvPr>
        </p:nvGraphicFramePr>
        <p:xfrm>
          <a:off x="49254" y="2406068"/>
          <a:ext cx="9067059" cy="325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09"/>
                <a:gridCol w="1030865"/>
                <a:gridCol w="985359"/>
                <a:gridCol w="965496"/>
                <a:gridCol w="1053496"/>
                <a:gridCol w="1279245"/>
                <a:gridCol w="1279245"/>
                <a:gridCol w="1429744"/>
              </a:tblGrid>
              <a:tr h="45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ctr"/>
                </a:tc>
              </a:tr>
              <a:tr h="55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398 761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440 626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612 069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982 553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1 037 626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1 135 936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Баку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145 998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295 862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598 132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647 752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702 484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59.7%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</a:tr>
              <a:tr h="662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Сумгаит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12 196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17 433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25 072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29 666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2.9%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Гянджа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13 834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17 895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24 848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06" marR="6140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8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0213"/>
            <a:ext cx="8763000" cy="492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2012 – м году в Республике имелся </a:t>
            </a:r>
            <a:r>
              <a:rPr lang="az-Latn-AZ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958994 </a:t>
            </a: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легковые автомобиль. Из них </a:t>
            </a:r>
            <a:r>
              <a:rPr lang="az-Latn-AZ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Европейский и </a:t>
            </a:r>
            <a:r>
              <a:rPr lang="az-Latn-AZ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55,2 % </a:t>
            </a: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az-Latn-AZ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Евро – 4 выброс в атмосферу от автотранспорта уменьшится в 2-3 раз.</a:t>
            </a:r>
            <a:r>
              <a:rPr lang="ru-RU" sz="2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 smtClean="0">
                <a:solidFill>
                  <a:srgbClr val="002060"/>
                </a:solidFill>
                <a:sym typeface="Symbol"/>
              </a:rPr>
              <a:t>    </a:t>
            </a:r>
            <a:r>
              <a:rPr lang="en-US" sz="3200" i="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en-US" sz="3200" i="0" dirty="0" smtClean="0">
                <a:solidFill>
                  <a:srgbClr val="002060"/>
                </a:solidFill>
                <a:sym typeface="Symbol"/>
              </a:rPr>
            </a:br>
            <a:r>
              <a:rPr lang="uk-UA" sz="3200" i="0" dirty="0" smtClean="0">
                <a:solidFill>
                  <a:srgbClr val="002060"/>
                </a:solidFill>
                <a:sym typeface="Symbol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3683" y="752661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Выбросы </a:t>
            </a:r>
            <a:r>
              <a:rPr lang="ru-RU" sz="3200" b="1" dirty="0" smtClean="0">
                <a:solidFill>
                  <a:srgbClr val="002060"/>
                </a:solidFill>
              </a:rPr>
              <a:t>в атмосферу(тыс. тон).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5</a:t>
            </a:fld>
            <a:endParaRPr lang="en-US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84754"/>
              </p:ext>
            </p:extLst>
          </p:nvPr>
        </p:nvGraphicFramePr>
        <p:xfrm>
          <a:off x="971600" y="3068960"/>
          <a:ext cx="7056787" cy="2128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197"/>
                <a:gridCol w="1467592"/>
                <a:gridCol w="2060801"/>
                <a:gridCol w="1764197"/>
              </a:tblGrid>
              <a:tr h="42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Промышленность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Автотранспорт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1075.5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226.5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Ваку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712.1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156.7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—22,0%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555.4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—77,9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Сумгаит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-32.9 %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- 67,1%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80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1014785"/>
              </p:ext>
            </p:extLst>
          </p:nvPr>
        </p:nvGraphicFramePr>
        <p:xfrm>
          <a:off x="1043609" y="1556796"/>
          <a:ext cx="7560839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247"/>
                <a:gridCol w="1296144"/>
                <a:gridCol w="1152128"/>
                <a:gridCol w="1226803"/>
                <a:gridCol w="1653517"/>
              </a:tblGrid>
              <a:tr h="22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ВВ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ПДК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КОНЦЕНТРАЦИЯ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q/ср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q/</a:t>
                      </a:r>
                      <a:r>
                        <a:rPr lang="ru-RU" sz="28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q/ср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q/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Пыль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0.093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0,085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Сажа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Фурфурол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0" dirty="0" smtClean="0"/>
              <a:t>Уровень загрязнения атмосферы в г. Баку</a:t>
            </a:r>
            <a:endParaRPr lang="en-US" sz="2800" b="1" i="0" dirty="0"/>
          </a:p>
        </p:txBody>
      </p:sp>
    </p:spTree>
    <p:extLst>
      <p:ext uri="{BB962C8B-B14F-4D97-AF65-F5344CB8AC3E}">
        <p14:creationId xmlns:p14="http://schemas.microsoft.com/office/powerpoint/2010/main" xmlns="" val="265020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488" y="2132856"/>
            <a:ext cx="8763000" cy="495935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   </a:t>
            </a:r>
            <a:r>
              <a:rPr lang="ru-RU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2014 года в Азербайджане был принят закон  о переходе на   стандарт Евро 4.</a:t>
            </a:r>
            <a:b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 можно будет ввозить автомобили, произведенные в странах Евросоюза с 2005 года, в США – с 2004 года, Японии и Китае</a:t>
            </a:r>
            <a:r>
              <a:rPr lang="en-US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 2011 года, в Корее – с 2006 года, в Турции – с 2009 года. Что же касается российских автомобилей, в настоящее время в РФ действуют стандарты Евро-3, но если производимые авто будут соответствовать стандарту Евро-4, то их можно будет ввозить в Азербайджан</a:t>
            </a:r>
            <a: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 4 - это документ экологической безопасности транспортного средства, характеризующий </a:t>
            </a:r>
            <a:r>
              <a:rPr lang="en-US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вредных веществ в</a:t>
            </a:r>
            <a:r>
              <a:rPr lang="en-US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выхлопе работающего автомобиля. </a:t>
            </a:r>
            <a: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структурами идут переговоры относительно внедрения механизма постепенного вывода из обращения старых автомобилей, использование которых отрицательно влияет на окружающую среду и здоровье граждан.</a:t>
            </a:r>
            <a:br>
              <a:rPr lang="ru-RU" sz="2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7544" y="692695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Транспорт в городах</a:t>
            </a:r>
          </a:p>
          <a:p>
            <a:pPr algn="ctr">
              <a:spcBef>
                <a:spcPct val="50000"/>
              </a:spcBef>
            </a:pP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598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372471"/>
              </p:ext>
            </p:extLst>
          </p:nvPr>
        </p:nvGraphicFramePr>
        <p:xfrm>
          <a:off x="251520" y="1916833"/>
          <a:ext cx="8458523" cy="4363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1991152"/>
                <a:gridCol w="1044419"/>
                <a:gridCol w="634389"/>
                <a:gridCol w="634389"/>
                <a:gridCol w="639465"/>
                <a:gridCol w="634389"/>
              </a:tblGrid>
              <a:tr h="3551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выброс, г/кг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786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790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1) и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786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 автомобили и автобусы полной массой до 3500 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823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1) и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1201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 автомобили и автобусы полной массой более 3500 кг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(Евро 0)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692696"/>
            <a:ext cx="8353772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Удельный выброс загрязняющих веществ при сгорании 1 кг бензина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0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036496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загрязняющих веществ при сгорании </a:t>
            </a:r>
            <a:r>
              <a:rPr lang="ru-RU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 кг </a:t>
            </a:r>
            <a:r>
              <a:rPr lang="ru-RU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дизельного топлива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302932"/>
              </p:ext>
            </p:extLst>
          </p:nvPr>
        </p:nvGraphicFramePr>
        <p:xfrm>
          <a:off x="179512" y="2132856"/>
          <a:ext cx="8769149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493"/>
                <a:gridCol w="2110280"/>
                <a:gridCol w="585896"/>
                <a:gridCol w="585896"/>
                <a:gridCol w="585896"/>
                <a:gridCol w="585896"/>
                <a:gridCol w="585896"/>
                <a:gridCol w="585896"/>
              </a:tblGrid>
              <a:tr h="3255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Удельный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выброс</a:t>
                      </a:r>
                      <a:r>
                        <a:rPr lang="en-US" sz="2000" dirty="0">
                          <a:effectLst/>
                        </a:rPr>
                        <a:t>, г/</a:t>
                      </a:r>
                      <a:r>
                        <a:rPr lang="en-US" sz="2000" dirty="0" err="1">
                          <a:effectLst/>
                        </a:rPr>
                        <a:t>кг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255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 автомобили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25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1) и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255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 автомобили и автобусы полной массой до 3500 кг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4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1) и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255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 автомобили и автобусы полной массой более 3500 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(Евро 0)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34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(Евро 1) и выше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2473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7370</TotalTime>
  <Words>1610</Words>
  <Application>Microsoft Office PowerPoint</Application>
  <PresentationFormat>Экран (4:3)</PresentationFormat>
  <Paragraphs>495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  Управление качеством воздуха в странах Восточного региона ЕИСП   </vt:lpstr>
      <vt:lpstr>Слайд 2</vt:lpstr>
      <vt:lpstr>  </vt:lpstr>
      <vt:lpstr>   </vt:lpstr>
      <vt:lpstr>В 2012 – м году в Республике имелся  958994 легковые автомобиль. Из них 1% составляет Европейский и  55,2 %  РФ. С применением Евро – 4 выброс в атмосферу от автотранспорта уменьшится в 2-3 раз.        </vt:lpstr>
      <vt:lpstr>Уровень загрязнения атмосферы в г. Баку</vt:lpstr>
      <vt:lpstr>     В январе 2014 года в Азербайджане был принят закон  о переходе на   стандарт Евро 4. «В Азербайджан можно будет ввозить автомобили, произведенные в странах Евросоюза с 2005 года, в США – с 2004 года, Японии и Китае – с 2011 года, в Корее – с 2006 года, в Турции – с 2009 года. Что же касается российских автомобилей, в настоящее время в РФ действуют стандарты Евро-3, но если производимые авто будут соответствовать стандарту Евро-4, то их можно будет ввозить в Азербайджан». Сертификат Евро 4 - это документ экологической безопасности транспортного средства, характеризующий  содержание вредных веществ в  выхлопе работающего автомобиля.  С различными структурами идут переговоры относительно внедрения механизма постепенного вывода из обращения старых автомобилей, использование которых отрицательно влияет на окружающую среду и здоровье граждан.  </vt:lpstr>
      <vt:lpstr>Слайд 8</vt:lpstr>
      <vt:lpstr> Удельный выброс загрязняющих веществ при сгорании       1 кг дизельного топлива</vt:lpstr>
      <vt:lpstr>Бакинский центр интеллектуального управления транспортом</vt:lpstr>
      <vt:lpstr>Дорожные пробки в г. Баку</vt:lpstr>
      <vt:lpstr>Бакинский центр интеллектуального управления транспортом</vt:lpstr>
      <vt:lpstr>Система интеллектуального управления дорожным транспортом  регулирует движение и ликвидирует пробки. </vt:lpstr>
      <vt:lpstr>Проспект Г.Алиева.  Направление движения –  с востока на запад; с запада на восток  Этажность прилегающих зданий – 5-9 эт.; 4 здания – 25 эт. Ширина проезжей части –  41,6 м; Количество полос – 10  </vt:lpstr>
      <vt:lpstr>Проспект Г. Алиева.</vt:lpstr>
      <vt:lpstr>Строительство новых мостов и развязок.</vt:lpstr>
      <vt:lpstr>Строительство новых мостов, развязок.</vt:lpstr>
      <vt:lpstr>Проспект Г.Алиева.</vt:lpstr>
      <vt:lpstr>В Баку планируется построить 72 паркинга </vt:lpstr>
      <vt:lpstr>Расчет рассеивания загрязняющих веществ в атмосфере от выбросов  автотранспорта Проспект Г.Алиева.</vt:lpstr>
      <vt:lpstr>Слайд 21</vt:lpstr>
      <vt:lpstr>Слайд 22</vt:lpstr>
      <vt:lpstr>Слайд 23</vt:lpstr>
      <vt:lpstr>Результаты расчета по программе Copert 4.</vt:lpstr>
      <vt:lpstr> </vt:lpstr>
      <vt:lpstr>Таблица  Суммарные выбросы от бензиновых и дизельных автомобилей</vt:lpstr>
      <vt:lpstr>  Сравниваем полученные данные с данными, полученными в отчете по национальной методологии. </vt:lpstr>
      <vt:lpstr>Слайд 28</vt:lpstr>
      <vt:lpstr>Выводы</vt:lpstr>
      <vt:lpstr>Спасибо за внимание.   Вопросы?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11</cp:lastModifiedBy>
  <cp:revision>567</cp:revision>
  <cp:lastPrinted>2013-02-19T13:53:57Z</cp:lastPrinted>
  <dcterms:created xsi:type="dcterms:W3CDTF">2011-10-12T15:30:18Z</dcterms:created>
  <dcterms:modified xsi:type="dcterms:W3CDTF">2014-10-16T04:49:22Z</dcterms:modified>
</cp:coreProperties>
</file>