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5" r:id="rId2"/>
    <p:sldId id="425" r:id="rId3"/>
    <p:sldId id="452" r:id="rId4"/>
    <p:sldId id="453" r:id="rId5"/>
    <p:sldId id="454" r:id="rId6"/>
    <p:sldId id="455" r:id="rId7"/>
    <p:sldId id="435" r:id="rId8"/>
    <p:sldId id="451" r:id="rId9"/>
    <p:sldId id="456" r:id="rId10"/>
    <p:sldId id="457" r:id="rId11"/>
    <p:sldId id="458" r:id="rId12"/>
    <p:sldId id="459" r:id="rId13"/>
    <p:sldId id="460" r:id="rId14"/>
    <p:sldId id="462" r:id="rId15"/>
    <p:sldId id="463" r:id="rId16"/>
    <p:sldId id="461" r:id="rId17"/>
    <p:sldId id="424" r:id="rId18"/>
    <p:sldId id="352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53B"/>
    <a:srgbClr val="0066FF"/>
    <a:srgbClr val="FF5050"/>
    <a:srgbClr val="FFFF99"/>
    <a:srgbClr val="FFCC66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2" autoAdjust="0"/>
    <p:restoredTop sz="94707" autoAdjust="0"/>
  </p:normalViewPr>
  <p:slideViewPr>
    <p:cSldViewPr>
      <p:cViewPr>
        <p:scale>
          <a:sx n="81" d="100"/>
          <a:sy n="81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23899-E46B-46DE-9D02-0164906A2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7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4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12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13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17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0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2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5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6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7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8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9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10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11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98E55BF-95E0-4CAA-ADAA-2F3953F8BC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ECED63F-EBE3-42E5-807B-7C5B8724F34A}" type="datetimeFigureOut">
              <a:rPr lang="en-GB" smtClean="0"/>
              <a:pPr/>
              <a:t>19/10/2014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79512" y="4653136"/>
            <a:ext cx="8784976" cy="1296144"/>
          </a:xfrm>
        </p:spPr>
        <p:txBody>
          <a:bodyPr>
            <a:noAutofit/>
          </a:bodyPr>
          <a:lstStyle/>
          <a:p>
            <a:r>
              <a:rPr lang="ru-RU" dirty="0"/>
              <a:t>Использование экономических инструментов для </a:t>
            </a:r>
            <a:r>
              <a:rPr lang="ru-RU" dirty="0" smtClean="0"/>
              <a:t>обеспечения </a:t>
            </a:r>
            <a:endParaRPr lang="uk-UA" dirty="0"/>
          </a:p>
          <a:p>
            <a:r>
              <a:rPr lang="ru-RU" dirty="0"/>
              <a:t>устойчивого развития  транспорта в </a:t>
            </a:r>
            <a:r>
              <a:rPr lang="ru-RU" dirty="0" smtClean="0"/>
              <a:t>городах</a:t>
            </a:r>
          </a:p>
          <a:p>
            <a:r>
              <a:rPr lang="ru-RU" i="1" dirty="0" smtClean="0"/>
              <a:t>Кишинев, Молдова, 21-22 </a:t>
            </a:r>
            <a:r>
              <a:rPr lang="ru-RU" i="1" dirty="0"/>
              <a:t>сентября 2014 г</a:t>
            </a:r>
            <a:r>
              <a:rPr lang="ru-RU" i="1" dirty="0" smtClean="0"/>
              <a:t>.</a:t>
            </a:r>
            <a:r>
              <a:rPr lang="en-US" i="1" dirty="0" smtClean="0"/>
              <a:t> </a:t>
            </a:r>
            <a:endParaRPr lang="en-GB" i="1" dirty="0"/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179512" y="1124744"/>
            <a:ext cx="878497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en-US" sz="3500" b="1" dirty="0" smtClean="0">
              <a:solidFill>
                <a:srgbClr val="FFFFE1"/>
              </a:solidFill>
              <a:latin typeface="Eras Light ITC" pitchFamily="34" charset="0"/>
              <a:ea typeface="+mj-ea"/>
              <a:cs typeface="+mj-cs"/>
            </a:endParaRPr>
          </a:p>
          <a:p>
            <a:pPr algn="ctr"/>
            <a:r>
              <a:rPr lang="ru-RU" sz="3200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Управление качеством воздуха в странах Восточного региона ЕИСП </a:t>
            </a:r>
            <a:endParaRPr lang="en-US" sz="3200" dirty="0">
              <a:solidFill>
                <a:srgbClr val="FFFF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 algn="ctr"/>
            <a:endParaRPr lang="en-US" sz="3200" dirty="0">
              <a:solidFill>
                <a:srgbClr val="FFFF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 algn="ctr"/>
            <a:r>
              <a:rPr lang="ru-RU" sz="4000" dirty="0" smtClean="0">
                <a:solidFill>
                  <a:srgbClr val="FFFFE1"/>
                </a:solidFill>
                <a:ea typeface="+mj-ea"/>
                <a:cs typeface="+mj-cs"/>
              </a:rPr>
              <a:t>Применение мероприятий по снижению выбросов от транспорта на городском уровне (</a:t>
            </a:r>
            <a:r>
              <a:rPr lang="en-US" sz="4000" dirty="0" smtClean="0">
                <a:solidFill>
                  <a:srgbClr val="E9E53B"/>
                </a:solidFill>
                <a:ea typeface="+mj-ea"/>
                <a:cs typeface="+mj-cs"/>
              </a:rPr>
              <a:t>Belarus</a:t>
            </a:r>
            <a:r>
              <a:rPr lang="ru-RU" sz="4000" dirty="0" smtClean="0">
                <a:solidFill>
                  <a:srgbClr val="FFFFE1"/>
                </a:solidFill>
                <a:ea typeface="+mj-ea"/>
                <a:cs typeface="+mj-cs"/>
              </a:rPr>
              <a:t>)</a:t>
            </a:r>
            <a:endParaRPr lang="ru-RU" sz="4000" dirty="0">
              <a:solidFill>
                <a:srgbClr val="FFFFE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6046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520" y="395953"/>
            <a:ext cx="8644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Устойчивая мобильность в местных стратегиях </a:t>
            </a:r>
            <a:endParaRPr lang="en-GB" sz="3200" b="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10</a:t>
            </a:fld>
            <a:endParaRPr lang="en-US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843"/>
            <a:ext cx="87166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 период с 1999 по 2014 год в Республике Беларусь более 120 местных инициатив в городах, районах </a:t>
            </a:r>
            <a:r>
              <a:rPr lang="ru-RU" sz="2400" dirty="0" smtClean="0"/>
              <a:t>, деревнях </a:t>
            </a:r>
            <a:r>
              <a:rPr lang="ru-RU" sz="2400" dirty="0"/>
              <a:t>и школах начали свою работу в области устойчивого развития. Большинство из них в качестве одной из задач этой работы видели разработку и реализацию стратегии устойчивого развития (часто их называют Местными повестками-21). К настоящему времени в стране </a:t>
            </a:r>
            <a:r>
              <a:rPr lang="ru-RU" sz="2400" dirty="0" smtClean="0"/>
              <a:t>разработано и опубликовано </a:t>
            </a:r>
            <a:r>
              <a:rPr lang="ru-RU" sz="2400" dirty="0"/>
              <a:t>около 30 таких </a:t>
            </a:r>
            <a:r>
              <a:rPr lang="ru-RU" sz="2400" dirty="0" smtClean="0"/>
              <a:t>стратегий. Многие из них </a:t>
            </a:r>
            <a:r>
              <a:rPr lang="ru-RU" sz="2400" dirty="0"/>
              <a:t>приобрели определенный статус в системе местных нормативных документов и используются в качестве инструмента устойчивого развития территорий. </a:t>
            </a:r>
            <a:endParaRPr lang="ru-RU" sz="2400" dirty="0" smtClean="0"/>
          </a:p>
          <a:p>
            <a:r>
              <a:rPr lang="ru-RU" sz="2400" dirty="0" smtClean="0"/>
              <a:t>Определенное место в них отводится вопросам мобильности населения.</a:t>
            </a:r>
            <a:endParaRPr lang="be-BY" sz="2400" dirty="0"/>
          </a:p>
        </p:txBody>
      </p:sp>
    </p:spTree>
    <p:extLst>
      <p:ext uri="{BB962C8B-B14F-4D97-AF65-F5344CB8AC3E}">
        <p14:creationId xmlns:p14="http://schemas.microsoft.com/office/powerpoint/2010/main" val="22460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520" y="395953"/>
            <a:ext cx="8644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К устойчивой мобильности</a:t>
            </a:r>
            <a:endParaRPr lang="en-GB" sz="3200" b="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11</a:t>
            </a:fld>
            <a:endParaRPr lang="en-US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4448" y="1196752"/>
            <a:ext cx="8959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Так, например,  в </a:t>
            </a:r>
            <a:r>
              <a:rPr lang="ru-RU" sz="2000" b="1" dirty="0"/>
              <a:t>С</a:t>
            </a:r>
            <a:r>
              <a:rPr lang="ru-RU" sz="2000" b="1" dirty="0" smtClean="0"/>
              <a:t>тратегию </a:t>
            </a:r>
            <a:r>
              <a:rPr lang="ru-RU" sz="2000" b="1" dirty="0"/>
              <a:t>устойчивого </a:t>
            </a:r>
            <a:r>
              <a:rPr lang="ru-RU" sz="2000" b="1" dirty="0" smtClean="0"/>
              <a:t>развития г. Чаусы и Чаусского района </a:t>
            </a:r>
            <a:r>
              <a:rPr lang="ru-RU" sz="2000" b="1" dirty="0"/>
              <a:t>включены следующие положения:</a:t>
            </a:r>
            <a:endParaRPr lang="be-BY" sz="2000" b="1" dirty="0"/>
          </a:p>
          <a:p>
            <a:r>
              <a:rPr lang="ru-RU" sz="2000" b="1" dirty="0"/>
              <a:t>«1. За счет использования современных транспортных средств, обновления парка устаревшей техники и оптимизации транспортных потоков:</a:t>
            </a:r>
            <a:endParaRPr lang="be-BY" sz="2000" b="1" dirty="0"/>
          </a:p>
          <a:p>
            <a:pPr lvl="0"/>
            <a:r>
              <a:rPr lang="ru-RU" sz="2000" b="1" dirty="0" smtClean="0"/>
              <a:t>- снижение </a:t>
            </a:r>
            <a:r>
              <a:rPr lang="ru-RU" sz="2000" b="1" dirty="0"/>
              <a:t>эмиссии загрязнений, связанных с транспортными средствами до уровней, не создающих угрозы здоровью людей и функционированию экосистем;</a:t>
            </a:r>
            <a:endParaRPr lang="be-BY" sz="2000" b="1" dirty="0"/>
          </a:p>
          <a:p>
            <a:pPr lvl="0"/>
            <a:r>
              <a:rPr lang="ru-RU" sz="2000" b="1" dirty="0" smtClean="0"/>
              <a:t>- уменьшение </a:t>
            </a:r>
            <a:r>
              <a:rPr lang="ru-RU" sz="2000" b="1" dirty="0"/>
              <a:t>выбросов парниковых газов, выделяемых транспортными средствами;</a:t>
            </a:r>
            <a:endParaRPr lang="be-BY" sz="2000" b="1" dirty="0"/>
          </a:p>
          <a:p>
            <a:pPr lvl="0"/>
            <a:r>
              <a:rPr lang="ru-RU" sz="2000" b="1" dirty="0"/>
              <a:t>уменьшение шумового загрязнения от транспортных средств.</a:t>
            </a:r>
            <a:endParaRPr lang="be-BY" sz="2000" b="1" dirty="0"/>
          </a:p>
          <a:p>
            <a:r>
              <a:rPr lang="ru-RU" sz="2000" b="1" dirty="0"/>
              <a:t>2. Создание условий для равного доступа к транспортным услугам для разных слоев населения, в том числе пожилых людей, людей с невысоким уровнем дохода, людей с ограниченными возможностями.</a:t>
            </a:r>
            <a:endParaRPr lang="be-BY" sz="2000" b="1" dirty="0"/>
          </a:p>
          <a:p>
            <a:r>
              <a:rPr lang="ru-RU" sz="2000" b="1" dirty="0"/>
              <a:t>3. Популяризация у населения вариантов транспортировки, не связанных с личным автомобилем, а также с совместным пользованием автомобилем.</a:t>
            </a:r>
            <a:endParaRPr lang="be-BY" sz="2000" b="1" dirty="0"/>
          </a:p>
          <a:p>
            <a:r>
              <a:rPr lang="ru-RU" sz="2000" b="1" dirty="0"/>
              <a:t>4. Популяризация индивидуального транспорта (велосипеды, мотороллеры и др.) в населенных пунктах района;</a:t>
            </a:r>
            <a:endParaRPr lang="be-BY" sz="2000" b="1" dirty="0"/>
          </a:p>
          <a:p>
            <a:r>
              <a:rPr lang="ru-RU" sz="2000" b="1" dirty="0"/>
              <a:t>5. Создание инфраструктуры для велосипедного и гужевого транспорта».</a:t>
            </a:r>
            <a:endParaRPr lang="be-BY" sz="2000" b="1" dirty="0"/>
          </a:p>
        </p:txBody>
      </p:sp>
    </p:spTree>
    <p:extLst>
      <p:ext uri="{BB962C8B-B14F-4D97-AF65-F5344CB8AC3E}">
        <p14:creationId xmlns:p14="http://schemas.microsoft.com/office/powerpoint/2010/main" val="3326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520" y="395953"/>
            <a:ext cx="8644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К устойчивой мобильности</a:t>
            </a:r>
            <a:endParaRPr lang="en-GB" sz="3200" b="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12</a:t>
            </a:fld>
            <a:endParaRPr lang="en-US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000115"/>
            <a:ext cx="4389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Республиканское общественное объединение «Белорусский союз транспортников» реализует проект «Разработка рекомендаций по внедрению принципов устойчивого развития при подготовке планов городской мобильности» </a:t>
            </a:r>
            <a:r>
              <a:rPr lang="ru-RU" sz="2000" b="1" dirty="0"/>
              <a:t>Программы СЕКТОР Регионального экологического центра для Центральной и Восточной </a:t>
            </a:r>
            <a:r>
              <a:rPr lang="ru-RU" sz="2000" b="1" dirty="0" smtClean="0"/>
              <a:t>Европы.</a:t>
            </a:r>
            <a:endParaRPr lang="be-BY" sz="2000" b="1" dirty="0"/>
          </a:p>
        </p:txBody>
      </p:sp>
      <p:pic>
        <p:nvPicPr>
          <p:cNvPr id="5" name="Picture 2" descr="C:\Users\user\Desktop\cover-final 3-page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15" y="980728"/>
            <a:ext cx="3905451" cy="520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5" y="6423973"/>
            <a:ext cx="6457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Источник: Леончик В.П. : </a:t>
            </a:r>
            <a:r>
              <a:rPr lang="en-GB" i="1" dirty="0" smtClean="0"/>
              <a:t>http</a:t>
            </a:r>
            <a:r>
              <a:rPr lang="en-GB" i="1" dirty="0"/>
              <a:t>://www.bstbel.by/#!untitled/c7wh</a:t>
            </a:r>
            <a:endParaRPr lang="be-BY" i="1" dirty="0"/>
          </a:p>
        </p:txBody>
      </p:sp>
    </p:spTree>
    <p:extLst>
      <p:ext uri="{BB962C8B-B14F-4D97-AF65-F5344CB8AC3E}">
        <p14:creationId xmlns:p14="http://schemas.microsoft.com/office/powerpoint/2010/main" val="18491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520" y="395953"/>
            <a:ext cx="8644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К устойчивой мобильности</a:t>
            </a:r>
            <a:endParaRPr lang="en-GB" sz="3200" b="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13</a:t>
            </a:fld>
            <a:endParaRPr lang="en-US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000115"/>
            <a:ext cx="438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Разработана концепция устойчивой мобильности для г. Новополоцка.</a:t>
            </a:r>
            <a:endParaRPr lang="be-BY" sz="2000" b="1" dirty="0"/>
          </a:p>
        </p:txBody>
      </p:sp>
      <p:pic>
        <p:nvPicPr>
          <p:cNvPr id="7" name="Picture 2" descr="C:\Users\Полина\Desktop\к_обл\итог\итог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6824"/>
            <a:ext cx="3964136" cy="560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6442501"/>
            <a:ext cx="6457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Источник: Леончик В.П. : </a:t>
            </a:r>
            <a:r>
              <a:rPr lang="en-GB" i="1" dirty="0" smtClean="0"/>
              <a:t>http</a:t>
            </a:r>
            <a:r>
              <a:rPr lang="en-GB" i="1" dirty="0"/>
              <a:t>://www.bstbel.by/#!untitled/c7wh</a:t>
            </a:r>
            <a:endParaRPr lang="be-BY" i="1" dirty="0"/>
          </a:p>
        </p:txBody>
      </p:sp>
    </p:spTree>
    <p:extLst>
      <p:ext uri="{BB962C8B-B14F-4D97-AF65-F5344CB8AC3E}">
        <p14:creationId xmlns:p14="http://schemas.microsoft.com/office/powerpoint/2010/main" val="19796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boIhQmD9yfo/UAfhgV44jvI/AAAAAAAACTU/iYYtr3Y2ULQ/s1600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341313"/>
            <a:ext cx="2253068" cy="201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www.novopolotsk.by/images/stories/gorod/blazon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93" y="1370985"/>
            <a:ext cx="937895" cy="10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7dney.by/modules/issues/_img/s000535_6369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64" y="3492861"/>
            <a:ext cx="2253068" cy="30324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511" y="3492861"/>
            <a:ext cx="27700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Население:</a:t>
            </a:r>
          </a:p>
          <a:p>
            <a:pPr algn="r"/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107 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тысяч человек </a:t>
            </a:r>
            <a:endParaRPr lang="ru-RU" sz="2000" b="1" i="1" dirty="0">
              <a:solidFill>
                <a:srgbClr val="00206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Площадь:</a:t>
            </a:r>
          </a:p>
          <a:p>
            <a:pPr algn="r"/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48,49 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км²</a:t>
            </a:r>
          </a:p>
          <a:p>
            <a:pPr algn="r"/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Положение:</a:t>
            </a:r>
          </a:p>
          <a:p>
            <a:pPr algn="r"/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км до Полоцка, 110 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км </a:t>
            </a: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Витебска, 235 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км </a:t>
            </a: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Минска</a:t>
            </a:r>
            <a:endParaRPr lang="ru-RU" sz="2000" b="1" i="1" dirty="0">
              <a:solidFill>
                <a:srgbClr val="00206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2348" y="2270981"/>
            <a:ext cx="3851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Общественный </a:t>
            </a: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транспорт: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автобусных маршрутов, 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 – 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трамвайный</a:t>
            </a:r>
          </a:p>
          <a:p>
            <a:endParaRPr lang="ru-RU" sz="2000" i="1" dirty="0">
              <a:solidFill>
                <a:srgbClr val="00206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Обеспеченность населения автомобилями: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320 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 </a:t>
            </a: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1000 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</a:t>
            </a:r>
          </a:p>
          <a:p>
            <a:endParaRPr lang="ru-RU" sz="2000" i="1" dirty="0">
              <a:solidFill>
                <a:srgbClr val="00206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Велосипедное движение: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</a:t>
            </a: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 – длина велосипедной 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дорожки,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коло 1% населения активные велосипедисты</a:t>
            </a:r>
            <a:endParaRPr lang="ru-RU" sz="2000" b="1" i="1" dirty="0">
              <a:solidFill>
                <a:srgbClr val="00206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2141" y="1269875"/>
            <a:ext cx="37418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Протяженность улиц: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 км, из них 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31,2 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магистрали</a:t>
            </a:r>
            <a:endParaRPr lang="ru-RU" sz="2000" b="1" i="1" dirty="0">
              <a:solidFill>
                <a:srgbClr val="00206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70755" y="350168"/>
            <a:ext cx="8229600" cy="7745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rgbClr val="0066CC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Новополоцк – пилотный регион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74778" y="6489902"/>
            <a:ext cx="6457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Источник: Леончик В.П. : </a:t>
            </a:r>
            <a:r>
              <a:rPr lang="en-GB" i="1" dirty="0" smtClean="0"/>
              <a:t>http</a:t>
            </a:r>
            <a:r>
              <a:rPr lang="en-GB" i="1" dirty="0"/>
              <a:t>://www.bstbel.by/#!untitled/c7wh</a:t>
            </a:r>
            <a:endParaRPr lang="be-BY" i="1" dirty="0"/>
          </a:p>
        </p:txBody>
      </p:sp>
    </p:spTree>
    <p:extLst>
      <p:ext uri="{BB962C8B-B14F-4D97-AF65-F5344CB8AC3E}">
        <p14:creationId xmlns:p14="http://schemas.microsoft.com/office/powerpoint/2010/main" val="23208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89756" y="116632"/>
            <a:ext cx="8229600" cy="4181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rgbClr val="0066CC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подходы к мобильности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557923"/>
              </p:ext>
            </p:extLst>
          </p:nvPr>
        </p:nvGraphicFramePr>
        <p:xfrm>
          <a:off x="489756" y="759130"/>
          <a:ext cx="8572561" cy="5821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0760"/>
                <a:gridCol w="534701"/>
                <a:gridCol w="4747100"/>
              </a:tblGrid>
              <a:tr h="515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Традиционное транспортное планирование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 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Разработка и реализация Плана устойчивой городской мобильности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 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222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Основное внимание:  транспортным потокам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sym typeface="Wingdings"/>
                        </a:rPr>
                        <a:t>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Основное внимание – людям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555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Основные цели: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пропускная способность дорожной сети для  транспортных потоков и их скорость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sym typeface="Wingdings"/>
                        </a:rPr>
                        <a:t>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Основные цели: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доступность и качество жизни, экономическое развитие, социальное равенство, здоровье людей и экологическая безопасность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4447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В центре внимания - форма, а не содержание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 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sym typeface="Wingdings"/>
                        </a:rPr>
                        <a:t>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Сбалансированное развитие всех видов транспорта со сдвигом в сторону более </a:t>
                      </a:r>
                      <a:r>
                        <a:rPr lang="ru-RU" sz="1200" i="1" dirty="0" err="1">
                          <a:solidFill>
                            <a:srgbClr val="002060"/>
                          </a:solidFill>
                          <a:effectLst/>
                        </a:rPr>
                        <a:t>экологичных</a:t>
                      </a: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 и устойчивых видов передвижений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515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Основное внимание -  транспортной </a:t>
                      </a:r>
                      <a:r>
                        <a:rPr lang="ru-RU" sz="1200" i="1" dirty="0" smtClean="0">
                          <a:effectLst/>
                        </a:rPr>
                        <a:t>инфраструктуре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sym typeface="Wingdings"/>
                        </a:rPr>
                        <a:t>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Интегрированный комплекс действий, необходимых для достижения эффективных решений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690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План для отдельной отрасли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 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sym typeface="Wingdings"/>
                        </a:rPr>
                        <a:t>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План, совместимый с действующими нормативными документами и дополняющий их (землепользование и градостроительное планирование, благоустройство общественных пространств, безопасность и т.д.)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340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Краткосрочные и среднесрочные планы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 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sym typeface="Wingdings"/>
                        </a:rPr>
                        <a:t>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Краткосрочные и среднесрочные планы являются частью долгосрочного видения или стратегии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222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Зависимость от административного деления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sym typeface="Wingdings"/>
                        </a:rPr>
                        <a:t>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Ориентация на функциональную модель: "дорога на работу" 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340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Сфера деятельности инженеров по транспортным потокам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sym typeface="Wingdings"/>
                        </a:rPr>
                        <a:t>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Междисциплинарная команда разработчиков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555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Планирование с привлечением экспертов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 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sym typeface="Wingdings"/>
                        </a:rPr>
                        <a:t>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Планирование с вовлечением заинтересованных сторон, с использованием подхода, основанного на принципах прозрачности и взаимного участия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340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Ограниченная оценка воздействия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 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sym typeface="Wingdings"/>
                        </a:rPr>
                        <a:t>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Регулярный мониторинг и оценка воздействия как источник информации для обучения и постоянного развития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67745" y="6423973"/>
            <a:ext cx="6457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Источник: Леончик В.П. : </a:t>
            </a:r>
            <a:r>
              <a:rPr lang="en-GB" i="1" dirty="0" smtClean="0"/>
              <a:t>http</a:t>
            </a:r>
            <a:r>
              <a:rPr lang="en-GB" i="1" dirty="0"/>
              <a:t>://www.bstbel.by/#!untitled/c7wh</a:t>
            </a:r>
            <a:endParaRPr lang="be-BY" i="1" dirty="0"/>
          </a:p>
        </p:txBody>
      </p:sp>
    </p:spTree>
    <p:extLst>
      <p:ext uri="{BB962C8B-B14F-4D97-AF65-F5344CB8AC3E}">
        <p14:creationId xmlns:p14="http://schemas.microsoft.com/office/powerpoint/2010/main" val="386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8" y="0"/>
            <a:ext cx="9135072" cy="16348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i="1" dirty="0">
                <a:solidFill>
                  <a:srgbClr val="0066CC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Акции в поддержку Европейской </a:t>
            </a:r>
            <a:r>
              <a:rPr lang="ru-RU" sz="3600" b="1" i="1" dirty="0" smtClean="0">
                <a:solidFill>
                  <a:srgbClr val="0066CC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инициативы: вовлечение населения</a:t>
            </a:r>
            <a:endParaRPr lang="ru-RU" sz="3600" b="1" i="1" dirty="0">
              <a:solidFill>
                <a:srgbClr val="0066CC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3" b="12819"/>
          <a:stretch/>
        </p:blipFill>
        <p:spPr>
          <a:xfrm>
            <a:off x="4051936" y="1700219"/>
            <a:ext cx="4427984" cy="2279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19" y="4242033"/>
            <a:ext cx="2589110" cy="1726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4" b="12438"/>
          <a:stretch/>
        </p:blipFill>
        <p:spPr>
          <a:xfrm>
            <a:off x="432048" y="1744636"/>
            <a:ext cx="3312368" cy="15694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1"/>
          <a:stretch/>
        </p:blipFill>
        <p:spPr>
          <a:xfrm>
            <a:off x="2439353" y="2990906"/>
            <a:ext cx="2587155" cy="1826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7"/>
          <a:stretch/>
        </p:blipFill>
        <p:spPr>
          <a:xfrm>
            <a:off x="4006227" y="4349415"/>
            <a:ext cx="1593094" cy="21698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12776"/>
            <a:ext cx="1594464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b="1"/>
          <a:stretch/>
        </p:blipFill>
        <p:spPr>
          <a:xfrm>
            <a:off x="1411826" y="4959568"/>
            <a:ext cx="2351829" cy="1514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7" y="3566970"/>
            <a:ext cx="1512168" cy="22682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67745" y="6423973"/>
            <a:ext cx="6457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Источник: Леончик В.П. : </a:t>
            </a:r>
            <a:r>
              <a:rPr lang="en-GB" i="1" dirty="0" smtClean="0"/>
              <a:t>http</a:t>
            </a:r>
            <a:r>
              <a:rPr lang="en-GB" i="1" dirty="0"/>
              <a:t>://www.bstbel.by/#!untitled/c7wh</a:t>
            </a:r>
            <a:endParaRPr lang="be-BY" i="1" dirty="0"/>
          </a:p>
        </p:txBody>
      </p:sp>
    </p:spTree>
    <p:extLst>
      <p:ext uri="{BB962C8B-B14F-4D97-AF65-F5344CB8AC3E}">
        <p14:creationId xmlns:p14="http://schemas.microsoft.com/office/powerpoint/2010/main" val="1217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1196752"/>
            <a:ext cx="8763000" cy="5291916"/>
          </a:xfrm>
        </p:spPr>
        <p:txBody>
          <a:bodyPr>
            <a:normAutofit/>
          </a:bodyPr>
          <a:lstStyle/>
          <a:p>
            <a:r>
              <a:rPr lang="ru-RU" sz="2400" b="1" i="0" dirty="0" smtClean="0">
                <a:solidFill>
                  <a:srgbClr val="002060"/>
                </a:solidFill>
                <a:sym typeface="Symbol"/>
              </a:rPr>
              <a:t>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528" y="395953"/>
            <a:ext cx="8064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Выводы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17</a:t>
            </a:fld>
            <a:endParaRPr lang="en-US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268760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Стратегии мобильности должны стать неотъемлемыми составляющими стратегий устойчивого развития территорий всех уровней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 Эти стратегии должны исходить из целевых установок (образа желаемого будущего), разработанного на междисциплинарной основе с привлечением экспертов из различных областей знаний, а также с участием заинтересованной общественности (общественных организаций, населения) и базироваться на принципах устойчивого развития.</a:t>
            </a:r>
            <a:endParaRPr lang="be-BY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3240361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Спасибо за внимание</a:t>
            </a:r>
            <a:r>
              <a:rPr lang="ru-RU" sz="4000" dirty="0"/>
              <a:t>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Сивограков О.В.</a:t>
            </a:r>
            <a:br>
              <a:rPr lang="ru-RU" sz="4000" dirty="0" smtClean="0"/>
            </a:br>
            <a:r>
              <a:rPr lang="en-US" sz="4000" dirty="0" smtClean="0"/>
              <a:t>sivagrak@yahoo.com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1252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528" y="276090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00B050"/>
                </a:solidFill>
              </a:rPr>
              <a:t>Беларусь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2</a:t>
            </a:fld>
            <a:endParaRPr lang="en-US" sz="12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9985" y="973277"/>
            <a:ext cx="8876556" cy="590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Symbol"/>
              </a:rPr>
              <a:t>Население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  <a:sym typeface="Symbol"/>
              </a:rPr>
              <a:t>– 9,5 млн.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  <a:sym typeface="Symbol"/>
              </a:rPr>
              <a:t>Из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Symbol"/>
              </a:rPr>
              <a:t>них городское население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  <a:sym typeface="Symbol"/>
              </a:rPr>
              <a:t>– 7,2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Symbol"/>
              </a:rPr>
              <a:t>млн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  <a:sym typeface="Symbol"/>
              </a:rPr>
              <a:t>. (76%)</a:t>
            </a:r>
            <a:endParaRPr lang="ru-RU" sz="2400" dirty="0">
              <a:solidFill>
                <a:srgbClr val="002060"/>
              </a:solidFill>
              <a:latin typeface="+mj-lt"/>
              <a:ea typeface="+mj-ea"/>
              <a:cs typeface="+mj-cs"/>
              <a:sym typeface="Symbo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755298"/>
              </p:ext>
            </p:extLst>
          </p:nvPr>
        </p:nvGraphicFramePr>
        <p:xfrm>
          <a:off x="467544" y="1689924"/>
          <a:ext cx="3816424" cy="5048250"/>
        </p:xfrm>
        <a:graphic>
          <a:graphicData uri="http://schemas.openxmlformats.org/drawingml/2006/table">
            <a:tbl>
              <a:tblPr/>
              <a:tblGrid>
                <a:gridCol w="2675285"/>
                <a:gridCol w="1141139"/>
              </a:tblGrid>
              <a:tr h="307590"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Города с населением свыше 50 тысяч </a:t>
                      </a:r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человек</a:t>
                      </a:r>
                      <a:endParaRPr lang="ru-RU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3941" marR="43941" marT="21971" marB="21971" anchor="ctr"/>
                </a:tc>
                <a:tc hMerge="1">
                  <a:txBody>
                    <a:bodyPr/>
                    <a:lstStyle/>
                    <a:p>
                      <a:endParaRPr lang="be-BY"/>
                    </a:p>
                  </a:txBody>
                  <a:tcPr/>
                </a:tc>
              </a:tr>
              <a:tr h="175766">
                <a:tc>
                  <a:txBody>
                    <a:bodyPr/>
                    <a:lstStyle/>
                    <a:p>
                      <a:r>
                        <a:rPr lang="be-BY" sz="1800" b="1" u="none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город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2013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Минск</a:t>
                      </a:r>
                      <a:endParaRPr lang="be-BY" sz="1800" u="none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1901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Гомель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505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Витебск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372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Могилёв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371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Гродно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352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Брест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326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Бобруйск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217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Барановичи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171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Борисов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146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Пинск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136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Орша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117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Мозырь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111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Солигорск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105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779541"/>
              </p:ext>
            </p:extLst>
          </p:nvPr>
        </p:nvGraphicFramePr>
        <p:xfrm>
          <a:off x="4626941" y="2636912"/>
          <a:ext cx="4267398" cy="3182620"/>
        </p:xfrm>
        <a:graphic>
          <a:graphicData uri="http://schemas.openxmlformats.org/drawingml/2006/table">
            <a:tbl>
              <a:tblPr/>
              <a:tblGrid>
                <a:gridCol w="3122511"/>
                <a:gridCol w="1144887"/>
              </a:tblGrid>
              <a:tr h="311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Новополоцк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101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Лида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Молодечно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94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Полоцк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Жлобин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Светлогорск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Речица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Жодино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63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Слуцк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e-BY" sz="1800" u="none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Кобрин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1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acy; &amp;bcy;&amp;iecy;&amp;lcy;&amp;acy;&amp;rcy;&amp;ucy;&amp;s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9" y="548680"/>
            <a:ext cx="8300838" cy="61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458" y="1052736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настоящее время в Белоруссии установлены следующие административно-территориальные единицы различных уровней:</a:t>
            </a:r>
          </a:p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столица —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город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Минск;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областей;</a:t>
            </a:r>
          </a:p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118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районов;</a:t>
            </a:r>
          </a:p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городов областного подчинения (из них 5 являются областными центрами, 5 — районными центрами);</a:t>
            </a:r>
          </a:p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102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городов районного подчинения;</a:t>
            </a:r>
          </a:p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90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посёлков городского типа;</a:t>
            </a:r>
          </a:p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1295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сельсоветов;</a:t>
            </a:r>
          </a:p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24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городских районов в 5 городах областного подчинения и столице страны</a:t>
            </a:r>
          </a:p>
        </p:txBody>
      </p:sp>
    </p:spTree>
    <p:extLst>
      <p:ext uri="{BB962C8B-B14F-4D97-AF65-F5344CB8AC3E}">
        <p14:creationId xmlns:p14="http://schemas.microsoft.com/office/powerpoint/2010/main" val="35255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76" y="1412776"/>
            <a:ext cx="8763000" cy="3873612"/>
          </a:xfrm>
        </p:spPr>
        <p:txBody>
          <a:bodyPr>
            <a:normAutofit/>
          </a:bodyPr>
          <a:lstStyle/>
          <a:p>
            <a:r>
              <a:rPr lang="uk-UA" sz="3200" i="0" dirty="0" smtClean="0">
                <a:solidFill>
                  <a:srgbClr val="002060"/>
                </a:solidFill>
                <a:sym typeface="Symbol"/>
              </a:rPr>
              <a:t> 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520" y="395953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Транспорт в </a:t>
            </a:r>
            <a:r>
              <a:rPr lang="ru-RU" sz="3200" b="1" dirty="0">
                <a:solidFill>
                  <a:srgbClr val="002060"/>
                </a:solidFill>
              </a:rPr>
              <a:t>городах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5</a:t>
            </a:fld>
            <a:endParaRPr lang="en-US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28257"/>
            <a:ext cx="8473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Городской общественный транспорт в Беларуси представлен автобусами, троллейбусами, трамваями, метро и маршрутными такси. Автобусное сообщение существует почти во всех городах республики.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Троллейбусное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движение открыто в семи городах: Минске, Гомеле, Могилеве, Витебске, Гродно, Бресте, Бобруйске.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Трамвайные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линии проложены по улицам четырех городов: Витебска, Минска, Мозыря и Новополоцка.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Две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линии метрополитена работают в столице республики –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Минске.</a:t>
            </a:r>
            <a:endParaRPr lang="be-BY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76" y="1412776"/>
            <a:ext cx="8763000" cy="3873612"/>
          </a:xfrm>
        </p:spPr>
        <p:txBody>
          <a:bodyPr>
            <a:normAutofit/>
          </a:bodyPr>
          <a:lstStyle/>
          <a:p>
            <a:r>
              <a:rPr lang="en-US" sz="3200" i="0" dirty="0" smtClean="0">
                <a:solidFill>
                  <a:srgbClr val="002060"/>
                </a:solidFill>
                <a:sym typeface="Symbol"/>
              </a:rPr>
              <a:t/>
            </a:r>
            <a:br>
              <a:rPr lang="en-US" sz="3200" i="0" dirty="0" smtClean="0">
                <a:solidFill>
                  <a:srgbClr val="002060"/>
                </a:solidFill>
                <a:sym typeface="Symbol"/>
              </a:rPr>
            </a:br>
            <a:r>
              <a:rPr lang="uk-UA" sz="3200" i="0" dirty="0" smtClean="0">
                <a:solidFill>
                  <a:srgbClr val="002060"/>
                </a:solidFill>
                <a:sym typeface="Symbol"/>
              </a:rPr>
              <a:t> 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520" y="395953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Транспорт в </a:t>
            </a:r>
            <a:r>
              <a:rPr lang="ru-RU" sz="3200" b="1" dirty="0">
                <a:solidFill>
                  <a:srgbClr val="002060"/>
                </a:solidFill>
              </a:rPr>
              <a:t>городах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6</a:t>
            </a:fld>
            <a:endParaRPr lang="en-US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24744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 2012 г. выбросы загрязняющих веществ в атмосферный воздух от работы мобильных источников составили 955б8 тыс. т (+11,1 тыс. т или 1,2% к уровню 2011 г.). Из них выбросы от автотранспорта составили 694,9 тыс. т (72,7%),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железнодорожного – 59,4 тыс. т (6,2%), от воздушного – 2,5 тыс. т (0,3%),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водного – 1,4 тыс. т (0,1%)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 прочих мобильных источников – 197,7 тыс. т (20,7%).</a:t>
            </a:r>
            <a:endParaRPr lang="be-BY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520" y="395953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Транспорт в </a:t>
            </a:r>
            <a:r>
              <a:rPr lang="ru-RU" sz="3200" b="1" dirty="0">
                <a:solidFill>
                  <a:srgbClr val="002060"/>
                </a:solidFill>
              </a:rPr>
              <a:t>городах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7</a:t>
            </a:fld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3" y="1484784"/>
            <a:ext cx="865157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0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633" y="1700808"/>
            <a:ext cx="8763000" cy="4104456"/>
          </a:xfrm>
        </p:spPr>
        <p:txBody>
          <a:bodyPr>
            <a:normAutofit/>
          </a:bodyPr>
          <a:lstStyle/>
          <a:p>
            <a:r>
              <a:rPr lang="ru-RU" sz="3200" i="0" dirty="0" smtClean="0">
                <a:solidFill>
                  <a:srgbClr val="002060"/>
                </a:solidFill>
                <a:sym typeface="Symbol"/>
              </a:rPr>
              <a:t/>
            </a:r>
            <a:br>
              <a:rPr lang="ru-RU" sz="3200" i="0" dirty="0" smtClean="0">
                <a:solidFill>
                  <a:srgbClr val="002060"/>
                </a:solidFill>
                <a:sym typeface="Symbol"/>
              </a:rPr>
            </a:b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520" y="395953"/>
            <a:ext cx="8644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Мероприятия по снижению уровней в городах </a:t>
            </a:r>
            <a:endParaRPr lang="en-GB" sz="3200" b="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8</a:t>
            </a:fld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9" y="1196752"/>
            <a:ext cx="838866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8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520" y="395953"/>
            <a:ext cx="8644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Мероприятия по снижению уровней в городах </a:t>
            </a:r>
            <a:endParaRPr lang="en-GB" sz="3200" b="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9</a:t>
            </a:fld>
            <a:endParaRPr lang="en-US" sz="12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6517" y="1268760"/>
            <a:ext cx="869154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Calibri" pitchFamily="34" charset="0"/>
              </a:rPr>
              <a:t>В целях мобилизации творческой инициативы работников автотранспортных организаций республики на выполнение требований Закона Республики Беларусь «Об охране атмосферного воздуха» в части соблюдения нормативов допустимого содержания загрязняющих веществ в отработанных газах автотранспортных средств и снижения выбросов, оказывающих вредное влияние на организм человека и окружающую среду, и на основании постановления Министерства природных ресурсов и охраны окружающей среды Республики Беларусь от 4 марта 2004 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Calibri" pitchFamily="34" charset="0"/>
              </a:rPr>
              <a:t>№ 2 «О проведении республиканского конкурса на лучшую автотранспортную организацию в работе по снижению загрязнения атмосферного воздуха», </a:t>
            </a: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Calibri" pitchFamily="34" charset="0"/>
              </a:rPr>
              <a:t>ежегодно проводится республиканский конкурс на лучшую автотранспортную организацию в работе по снижению загрязнения атмосферного воздуха.</a:t>
            </a:r>
            <a:endParaRPr kumimoji="0" lang="be-BY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5491</TotalTime>
  <Words>1130</Words>
  <Application>Microsoft Office PowerPoint</Application>
  <PresentationFormat>Экран (4:3)</PresentationFormat>
  <Paragraphs>201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Акции в поддержку Европейской инициативы: вовлечение населения</vt:lpstr>
      <vt:lpstr></vt:lpstr>
      <vt:lpstr>Спасибо за внимание.      Сивограков О.В. sivagrak@yahoo.com</vt:lpstr>
    </vt:vector>
  </TitlesOfParts>
  <Company>MWH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Pasha</cp:lastModifiedBy>
  <cp:revision>479</cp:revision>
  <cp:lastPrinted>2013-02-19T13:53:57Z</cp:lastPrinted>
  <dcterms:created xsi:type="dcterms:W3CDTF">2011-10-12T15:30:18Z</dcterms:created>
  <dcterms:modified xsi:type="dcterms:W3CDTF">2014-10-19T17:53:42Z</dcterms:modified>
</cp:coreProperties>
</file>