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95" r:id="rId3"/>
    <p:sldId id="318" r:id="rId4"/>
    <p:sldId id="319" r:id="rId5"/>
    <p:sldId id="296" r:id="rId6"/>
    <p:sldId id="297" r:id="rId7"/>
    <p:sldId id="321" r:id="rId8"/>
    <p:sldId id="324" r:id="rId9"/>
    <p:sldId id="323" r:id="rId10"/>
    <p:sldId id="325" r:id="rId11"/>
    <p:sldId id="327" r:id="rId12"/>
    <p:sldId id="328" r:id="rId13"/>
    <p:sldId id="329" r:id="rId14"/>
  </p:sldIdLst>
  <p:sldSz cx="9144000" cy="6858000" type="screen4x3"/>
  <p:notesSz cx="6811963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B7"/>
    <a:srgbClr val="0071AA"/>
    <a:srgbClr val="009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0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ჯამური!$A$6</c:f>
              <c:strCache>
                <c:ptCount val="1"/>
                <c:pt idx="0">
                  <c:v>ტრანსპორტი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ჯამური!$B$5:$D$5</c:f>
              <c:strCache>
                <c:ptCount val="3"/>
                <c:pt idx="0">
                  <c:v>2012</c:v>
                </c:pt>
                <c:pt idx="1">
                  <c:v>2020 (BAU)</c:v>
                </c:pt>
                <c:pt idx="2">
                  <c:v>2020 (SEAP)</c:v>
                </c:pt>
              </c:strCache>
            </c:strRef>
          </c:cat>
          <c:val>
            <c:numRef>
              <c:f>ჯამური!$B$6:$D$6</c:f>
              <c:numCache>
                <c:formatCode>#,##0</c:formatCode>
                <c:ptCount val="3"/>
                <c:pt idx="0" formatCode="General">
                  <c:v>126555.86296303963</c:v>
                </c:pt>
                <c:pt idx="1">
                  <c:v>221694.97015992095</c:v>
                </c:pt>
                <c:pt idx="2">
                  <c:v>195320.27015992094</c:v>
                </c:pt>
              </c:numCache>
            </c:numRef>
          </c:val>
        </c:ser>
        <c:ser>
          <c:idx val="1"/>
          <c:order val="1"/>
          <c:tx>
            <c:strRef>
              <c:f>ჯამური!$A$7</c:f>
              <c:strCache>
                <c:ptCount val="1"/>
                <c:pt idx="0">
                  <c:v>შენობები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ჯამური!$B$5:$D$5</c:f>
              <c:strCache>
                <c:ptCount val="3"/>
                <c:pt idx="0">
                  <c:v>2012</c:v>
                </c:pt>
                <c:pt idx="1">
                  <c:v>2020 (BAU)</c:v>
                </c:pt>
                <c:pt idx="2">
                  <c:v>2020 (SEAP)</c:v>
                </c:pt>
              </c:strCache>
            </c:strRef>
          </c:cat>
          <c:val>
            <c:numRef>
              <c:f>ჯამური!$B$7:$D$7</c:f>
              <c:numCache>
                <c:formatCode>General</c:formatCode>
                <c:ptCount val="3"/>
                <c:pt idx="0">
                  <c:v>93621.367904325001</c:v>
                </c:pt>
                <c:pt idx="1">
                  <c:v>141770.07016403097</c:v>
                </c:pt>
                <c:pt idx="2" formatCode="#,##0">
                  <c:v>122129.56731063097</c:v>
                </c:pt>
              </c:numCache>
            </c:numRef>
          </c:val>
        </c:ser>
        <c:ser>
          <c:idx val="2"/>
          <c:order val="2"/>
          <c:tx>
            <c:strRef>
              <c:f>ჯამური!$A$8</c:f>
              <c:strCache>
                <c:ptCount val="1"/>
                <c:pt idx="0">
                  <c:v>გარე განათება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ჯამური!$B$5:$D$5</c:f>
              <c:strCache>
                <c:ptCount val="3"/>
                <c:pt idx="0">
                  <c:v>2012</c:v>
                </c:pt>
                <c:pt idx="1">
                  <c:v>2020 (BAU)</c:v>
                </c:pt>
                <c:pt idx="2">
                  <c:v>2020 (SEAP)</c:v>
                </c:pt>
              </c:strCache>
            </c:strRef>
          </c:cat>
          <c:val>
            <c:numRef>
              <c:f>ჯამური!$B$8:$D$8</c:f>
              <c:numCache>
                <c:formatCode>#,##0</c:formatCode>
                <c:ptCount val="3"/>
                <c:pt idx="0" formatCode="General">
                  <c:v>1959.3273683164109</c:v>
                </c:pt>
                <c:pt idx="1">
                  <c:v>2221.6328400790617</c:v>
                </c:pt>
                <c:pt idx="2">
                  <c:v>1006.6928400790616</c:v>
                </c:pt>
              </c:numCache>
            </c:numRef>
          </c:val>
        </c:ser>
        <c:ser>
          <c:idx val="3"/>
          <c:order val="3"/>
          <c:tx>
            <c:strRef>
              <c:f>ჯამური!$A$9</c:f>
              <c:strCache>
                <c:ptCount val="1"/>
                <c:pt idx="0">
                  <c:v>ნარჩენები (მყარი ნარჩენები და ნახმარი წყლები)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ჯამური!$B$5:$D$5</c:f>
              <c:strCache>
                <c:ptCount val="3"/>
                <c:pt idx="0">
                  <c:v>2012</c:v>
                </c:pt>
                <c:pt idx="1">
                  <c:v>2020 (BAU)</c:v>
                </c:pt>
                <c:pt idx="2">
                  <c:v>2020 (SEAP)</c:v>
                </c:pt>
              </c:strCache>
            </c:strRef>
          </c:cat>
          <c:val>
            <c:numRef>
              <c:f>ჯამური!$B$9:$D$9</c:f>
              <c:numCache>
                <c:formatCode>General</c:formatCode>
                <c:ptCount val="3"/>
                <c:pt idx="0">
                  <c:v>37653</c:v>
                </c:pt>
                <c:pt idx="1">
                  <c:v>72597.209999999992</c:v>
                </c:pt>
                <c:pt idx="2" formatCode="#,##0">
                  <c:v>22850.289999999994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68224"/>
        <c:axId val="25686400"/>
      </c:barChart>
      <c:catAx>
        <c:axId val="2566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86400"/>
        <c:crosses val="autoZero"/>
        <c:auto val="1"/>
        <c:lblAlgn val="ctr"/>
        <c:lblOffset val="100"/>
        <c:noMultiLvlLbl val="0"/>
      </c:catAx>
      <c:valAx>
        <c:axId val="256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68224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ru-RU" b="1" dirty="0" smtClean="0"/>
                    <a:t>тысячи тонн</a:t>
                  </a:r>
                  <a:r>
                    <a:rPr lang="ka-GE" baseline="0" dirty="0" smtClean="0"/>
                    <a:t>, </a:t>
                  </a:r>
                  <a:r>
                    <a:rPr lang="en-US" b="1" baseline="0" dirty="0" smtClean="0"/>
                    <a:t>CO</a:t>
                  </a:r>
                  <a:r>
                    <a:rPr lang="en-US" b="1" baseline="-25000" dirty="0" smtClean="0"/>
                    <a:t>2</a:t>
                  </a:r>
                  <a:endParaRPr lang="en-US" b="1" dirty="0"/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>
                <a:effectLst/>
              </a:rPr>
              <a:t>Эмис</a:t>
            </a:r>
            <a:r>
              <a:rPr lang="ru-RU" sz="1800" b="1" i="0" u="none" strike="noStrike" baseline="0" dirty="0" smtClean="0">
                <a:effectLst>
                  <a:reflection blurRad="6350" stA="55000" endA="300" endPos="45500" dir="5400000" sy="-100000" algn="bl"/>
                </a:effectLst>
              </a:rPr>
              <a:t>с</a:t>
            </a:r>
            <a:r>
              <a:rPr lang="ru-RU" sz="1800" b="1" i="0" baseline="0" dirty="0" smtClean="0">
                <a:effectLst/>
              </a:rPr>
              <a:t>ии</a:t>
            </a:r>
            <a:r>
              <a:rPr lang="en-US" sz="1800" b="1" i="0" baseline="0" dirty="0" smtClean="0">
                <a:effectLst/>
              </a:rPr>
              <a:t>,</a:t>
            </a:r>
            <a:r>
              <a:rPr lang="ka-GE" sz="1800" b="1" i="0" baseline="0" dirty="0" smtClean="0">
                <a:effectLst/>
              </a:rPr>
              <a:t> </a:t>
            </a:r>
            <a:r>
              <a:rPr lang="en-US" sz="1800" b="1" i="0" baseline="0" dirty="0">
                <a:effectLst/>
              </a:rPr>
              <a:t>t </a:t>
            </a:r>
            <a:r>
              <a:rPr lang="en-US" sz="1800" b="1" i="0" baseline="0" dirty="0" smtClean="0">
                <a:effectLst/>
              </a:rPr>
              <a:t>CO2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598963669194002E-2"/>
          <c:y val="0.13068557532307826"/>
          <c:w val="0.85261157400684229"/>
          <c:h val="0.71867320291110937"/>
        </c:manualLayout>
      </c:layout>
      <c:lineChart>
        <c:grouping val="standard"/>
        <c:varyColors val="0"/>
        <c:ser>
          <c:idx val="0"/>
          <c:order val="0"/>
          <c:tx>
            <c:strRef>
              <c:f>chart3!$A$10</c:f>
              <c:strCache>
                <c:ptCount val="1"/>
                <c:pt idx="0">
                  <c:v>BAU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chart3!$B$9:$J$9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chart3!$B$10:$J$10</c:f>
              <c:numCache>
                <c:formatCode>General</c:formatCode>
                <c:ptCount val="9"/>
                <c:pt idx="0">
                  <c:v>259804.52117668104</c:v>
                </c:pt>
                <c:pt idx="1">
                  <c:v>279639.07304272475</c:v>
                </c:pt>
                <c:pt idx="2">
                  <c:v>299935.0767443417</c:v>
                </c:pt>
                <c:pt idx="3">
                  <c:v>320240.43707410258</c:v>
                </c:pt>
                <c:pt idx="4">
                  <c:v>355661.95503406692</c:v>
                </c:pt>
                <c:pt idx="5">
                  <c:v>376292.91082964576</c:v>
                </c:pt>
                <c:pt idx="6">
                  <c:v>396940.01490950183</c:v>
                </c:pt>
                <c:pt idx="7">
                  <c:v>417603.59470432129</c:v>
                </c:pt>
                <c:pt idx="8">
                  <c:v>438283.98428393865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chart3!$A$11</c:f>
              <c:strCache>
                <c:ptCount val="1"/>
                <c:pt idx="0">
                  <c:v>SEAP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chart3!$B$9:$J$9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chart3!$B$11:$J$11</c:f>
              <c:numCache>
                <c:formatCode>General</c:formatCode>
                <c:ptCount val="9"/>
                <c:pt idx="0">
                  <c:v>259804.52117668104</c:v>
                </c:pt>
                <c:pt idx="1">
                  <c:v>275455.30468738818</c:v>
                </c:pt>
                <c:pt idx="2">
                  <c:v>290887.54003366851</c:v>
                </c:pt>
                <c:pt idx="3">
                  <c:v>307009.13200809277</c:v>
                </c:pt>
                <c:pt idx="4">
                  <c:v>295588.55514535174</c:v>
                </c:pt>
                <c:pt idx="5">
                  <c:v>308733.22619062749</c:v>
                </c:pt>
                <c:pt idx="6">
                  <c:v>321881.12689275871</c:v>
                </c:pt>
                <c:pt idx="7">
                  <c:v>335032.32273788261</c:v>
                </c:pt>
                <c:pt idx="8">
                  <c:v>341306.88253461255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53344"/>
        <c:axId val="28175744"/>
      </c:lineChart>
      <c:catAx>
        <c:axId val="2615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75744"/>
        <c:crosses val="autoZero"/>
        <c:auto val="1"/>
        <c:lblAlgn val="ctr"/>
        <c:lblOffset val="100"/>
        <c:noMultiLvlLbl val="0"/>
      </c:catAx>
      <c:valAx>
        <c:axId val="2817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5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94161343039667"/>
          <c:y val="4.2295313085864268E-2"/>
          <c:w val="0.84687651175955936"/>
          <c:h val="0.846964966396975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CO!$A$10</c:f>
              <c:strCache>
                <c:ptCount val="1"/>
                <c:pt idx="0">
                  <c:v>ბათუმი</c:v>
                </c:pt>
              </c:strCache>
            </c:strRef>
          </c:tx>
          <c:invertIfNegative val="0"/>
          <c:cat>
            <c:numRef>
              <c:f>CO!$C$2:$F$2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CO!$C$10:$F$10</c:f>
              <c:numCache>
                <c:formatCode>#,##0.00</c:formatCode>
                <c:ptCount val="4"/>
                <c:pt idx="0">
                  <c:v>6271.9600000000009</c:v>
                </c:pt>
                <c:pt idx="1">
                  <c:v>6828.7599999999993</c:v>
                </c:pt>
                <c:pt idx="2">
                  <c:v>7235.2000000000007</c:v>
                </c:pt>
                <c:pt idx="3">
                  <c:v>7710.2800000000007</c:v>
                </c:pt>
              </c:numCache>
            </c:numRef>
          </c:val>
        </c:ser>
        <c:ser>
          <c:idx val="1"/>
          <c:order val="1"/>
          <c:tx>
            <c:strRef>
              <c:f>CO!$A$11</c:f>
              <c:strCache>
                <c:ptCount val="1"/>
                <c:pt idx="0">
                  <c:v>ქუთაისი</c:v>
                </c:pt>
              </c:strCache>
            </c:strRef>
          </c:tx>
          <c:invertIfNegative val="0"/>
          <c:cat>
            <c:numRef>
              <c:f>CO!$C$2:$F$2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CO!$C$11:$F$11</c:f>
              <c:numCache>
                <c:formatCode>#,##0.00</c:formatCode>
                <c:ptCount val="4"/>
                <c:pt idx="0">
                  <c:v>10308.85</c:v>
                </c:pt>
                <c:pt idx="1">
                  <c:v>10479.459999999999</c:v>
                </c:pt>
                <c:pt idx="2">
                  <c:v>10573.79</c:v>
                </c:pt>
                <c:pt idx="3">
                  <c:v>11172</c:v>
                </c:pt>
              </c:numCache>
            </c:numRef>
          </c:val>
        </c:ser>
        <c:ser>
          <c:idx val="2"/>
          <c:order val="2"/>
          <c:tx>
            <c:strRef>
              <c:f>CO!$A$12</c:f>
              <c:strCache>
                <c:ptCount val="1"/>
                <c:pt idx="0">
                  <c:v>ზუგდიდი</c:v>
                </c:pt>
              </c:strCache>
            </c:strRef>
          </c:tx>
          <c:invertIfNegative val="0"/>
          <c:cat>
            <c:numRef>
              <c:f>CO!$C$2:$F$2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CO!$C$12:$F$12</c:f>
              <c:numCache>
                <c:formatCode>#,##0.00</c:formatCode>
                <c:ptCount val="4"/>
                <c:pt idx="0">
                  <c:v>3755.3399999999997</c:v>
                </c:pt>
                <c:pt idx="1">
                  <c:v>3826.7999999999997</c:v>
                </c:pt>
                <c:pt idx="2">
                  <c:v>3951.5399999999995</c:v>
                </c:pt>
                <c:pt idx="3">
                  <c:v>3951.5399999999995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25404160"/>
        <c:axId val="25406080"/>
        <c:axId val="0"/>
      </c:bar3DChart>
      <c:catAx>
        <c:axId val="25404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</a:t>
                </a:r>
                <a:endParaRPr lang="ka-GE" dirty="0"/>
              </a:p>
            </c:rich>
          </c:tx>
          <c:layout>
            <c:manualLayout>
              <c:xMode val="edge"/>
              <c:yMode val="edge"/>
              <c:x val="0.42474139262004007"/>
              <c:y val="0.8975412275865353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5406080"/>
        <c:crosses val="autoZero"/>
        <c:auto val="1"/>
        <c:lblAlgn val="ctr"/>
        <c:lblOffset val="100"/>
        <c:noMultiLvlLbl val="0"/>
      </c:catAx>
      <c:valAx>
        <c:axId val="2540608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Тон</a:t>
                </a:r>
                <a:endParaRPr lang="ka-GE" dirty="0"/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254041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86726965154605"/>
          <c:y val="3.8394415357766144E-2"/>
          <c:w val="0.80928413604963378"/>
          <c:h val="0.91197622356029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'CO2'!$A$9</c:f>
              <c:strCache>
                <c:ptCount val="1"/>
                <c:pt idx="0">
                  <c:v>ბათუმი</c:v>
                </c:pt>
              </c:strCache>
            </c:strRef>
          </c:tx>
          <c:invertIfNegative val="0"/>
          <c:cat>
            <c:numRef>
              <c:f>'CO2'!$C$2:$M$2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'CO2'!$C$9:$M$9</c:f>
              <c:numCache>
                <c:formatCode>#,##0.00</c:formatCode>
                <c:ptCount val="4"/>
                <c:pt idx="0">
                  <c:v>92422.180000000022</c:v>
                </c:pt>
                <c:pt idx="1">
                  <c:v>94237.4</c:v>
                </c:pt>
                <c:pt idx="2">
                  <c:v>102705.19</c:v>
                </c:pt>
                <c:pt idx="3">
                  <c:v>113256.23000000001</c:v>
                </c:pt>
              </c:numCache>
            </c:numRef>
          </c:val>
        </c:ser>
        <c:ser>
          <c:idx val="1"/>
          <c:order val="1"/>
          <c:tx>
            <c:strRef>
              <c:f>'CO2'!$A$10</c:f>
              <c:strCache>
                <c:ptCount val="1"/>
                <c:pt idx="0">
                  <c:v>ქუთაისი</c:v>
                </c:pt>
              </c:strCache>
            </c:strRef>
          </c:tx>
          <c:invertIfNegative val="0"/>
          <c:cat>
            <c:numRef>
              <c:f>'CO2'!$C$2:$M$2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'CO2'!$C$10:$M$10</c:f>
              <c:numCache>
                <c:formatCode>General</c:formatCode>
                <c:ptCount val="4"/>
                <c:pt idx="0">
                  <c:v>141504.92000000001</c:v>
                </c:pt>
                <c:pt idx="1">
                  <c:v>156613.02000000002</c:v>
                </c:pt>
                <c:pt idx="2">
                  <c:v>164271.95000000001</c:v>
                </c:pt>
                <c:pt idx="3">
                  <c:v>171930.88</c:v>
                </c:pt>
              </c:numCache>
            </c:numRef>
          </c:val>
        </c:ser>
        <c:ser>
          <c:idx val="2"/>
          <c:order val="2"/>
          <c:tx>
            <c:strRef>
              <c:f>'CO2'!$A$11</c:f>
              <c:strCache>
                <c:ptCount val="1"/>
                <c:pt idx="0">
                  <c:v>ზუგდიდი</c:v>
                </c:pt>
              </c:strCache>
            </c:strRef>
          </c:tx>
          <c:invertIfNegative val="0"/>
          <c:cat>
            <c:numRef>
              <c:f>'CO2'!$C$2:$M$2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'CO2'!$C$11:$M$11</c:f>
              <c:numCache>
                <c:formatCode>General</c:formatCode>
                <c:ptCount val="4"/>
                <c:pt idx="0">
                  <c:v>35677.64</c:v>
                </c:pt>
                <c:pt idx="1">
                  <c:v>36043.450000000004</c:v>
                </c:pt>
                <c:pt idx="2">
                  <c:v>37412.87000000001</c:v>
                </c:pt>
                <c:pt idx="3">
                  <c:v>38526.949999999997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25607552"/>
        <c:axId val="25494656"/>
        <c:axId val="0"/>
      </c:bar3DChart>
      <c:catAx>
        <c:axId val="2560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494656"/>
        <c:crosses val="autoZero"/>
        <c:auto val="1"/>
        <c:lblAlgn val="ctr"/>
        <c:lblOffset val="100"/>
        <c:noMultiLvlLbl val="0"/>
      </c:catAx>
      <c:valAx>
        <c:axId val="25494656"/>
        <c:scaling>
          <c:orientation val="minMax"/>
        </c:scaling>
        <c:delete val="0"/>
        <c:axPos val="l"/>
        <c:majorGridlines/>
        <c:minorGridlines/>
        <c:numFmt formatCode="#,##0.00" sourceLinked="1"/>
        <c:majorTickMark val="out"/>
        <c:minorTickMark val="none"/>
        <c:tickLblPos val="nextTo"/>
        <c:crossAx val="2560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D0B85-DC7D-4210-91BD-A3DCF214F54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3320-A1A9-4A59-960D-E1948281A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9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B3320-A1A9-4A59-960D-E1948281A7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5895-DB92-4F77-B017-C63C952F4B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7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2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1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4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4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8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4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6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62B9-9100-4876-A419-ADDC4EDD6193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825B-0A00-4FC9-ADD5-1E569639D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-Fix\Desktop\556px-Greater_coat_of_arms_of_Georg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87" y="142852"/>
            <a:ext cx="1010589" cy="8815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J:\batumi_city_co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14290"/>
            <a:ext cx="714380" cy="79131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55496" y="336323"/>
            <a:ext cx="4929222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cadMtavr" pitchFamily="2" charset="0"/>
                <a:cs typeface="Times New Roman" pitchFamily="18" charset="0"/>
              </a:rPr>
              <a:t>Город Батуми    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cadMtavr" pitchFamily="2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472" y="3124200"/>
            <a:ext cx="8072494" cy="2877467"/>
            <a:chOff x="785786" y="2857496"/>
            <a:chExt cx="7640007" cy="2520277"/>
          </a:xfrm>
        </p:grpSpPr>
        <p:pic>
          <p:nvPicPr>
            <p:cNvPr id="11" name="Picture 5" descr="http://oldbatumi.files.wordpress.com/2009/11/2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2857496"/>
              <a:ext cx="3737085" cy="25202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3" name="Picture 3" descr="D:\Hard bolo\Desktop\323468_303410869671763_141053099240875_1395949_1503291641_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3438" y="2857496"/>
              <a:ext cx="3782355" cy="25003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81" y="129441"/>
            <a:ext cx="1966912" cy="14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499" y="1135559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Грузия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1" y="1905000"/>
            <a:ext cx="8438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Экономические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инструменты в секторе транспорта, для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устойчивого развития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города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Батуми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5794" y="142852"/>
            <a:ext cx="818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Данный проект </a:t>
            </a:r>
            <a:r>
              <a:rPr lang="en-US" sz="2800" b="1" dirty="0" smtClean="0">
                <a:effectLst>
                  <a:reflection blurRad="6350" stA="55000" endA="300" endPos="45500" dir="5400000" sy="-100000" algn="bl" rotWithShape="0"/>
                </a:effectLst>
              </a:rPr>
              <a:t>– “BATUMIVELO”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938" y="2438400"/>
            <a:ext cx="8591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685800" y="9906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Имеется </a:t>
            </a:r>
            <a:r>
              <a:rPr lang="ru-RU" dirty="0"/>
              <a:t>370 </a:t>
            </a:r>
            <a:r>
              <a:rPr lang="ru-RU" dirty="0" smtClean="0"/>
              <a:t>велосипедов</a:t>
            </a:r>
            <a:r>
              <a:rPr lang="ka-GE" dirty="0" smtClean="0"/>
              <a:t>;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/>
              <a:t>22 терминалов - </a:t>
            </a:r>
            <a:r>
              <a:rPr lang="ru-RU" dirty="0" smtClean="0"/>
              <a:t>терминалы расположены </a:t>
            </a:r>
            <a:r>
              <a:rPr lang="ru-RU" dirty="0"/>
              <a:t>в центральной зоне и </a:t>
            </a:r>
            <a:r>
              <a:rPr lang="ru-RU" dirty="0" smtClean="0"/>
              <a:t>в приморских </a:t>
            </a:r>
            <a:r>
              <a:rPr lang="ru-RU" dirty="0"/>
              <a:t>областях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                                                                      </a:t>
            </a:r>
            <a:r>
              <a:rPr lang="ru-RU" sz="1400" dirty="0" smtClean="0"/>
              <a:t>Терминал</a:t>
            </a:r>
            <a:r>
              <a:rPr lang="ru-RU" sz="1400" dirty="0"/>
              <a:t>, с которого вы можете взять </a:t>
            </a:r>
            <a:r>
              <a:rPr lang="ru-RU" sz="1400" dirty="0" smtClean="0"/>
              <a:t>велосипед</a:t>
            </a:r>
            <a:endParaRPr lang="ru-RU" dirty="0"/>
          </a:p>
          <a:p>
            <a:pPr marL="285750" indent="-285750" algn="just">
              <a:buFontTx/>
              <a:buChar char="-"/>
            </a:pPr>
            <a:endParaRPr lang="ka-GE" dirty="0" smtClean="0"/>
          </a:p>
          <a:p>
            <a:pPr marL="285750" indent="-285750">
              <a:buFontTx/>
              <a:buChar char="-"/>
            </a:pPr>
            <a:endParaRPr lang="ka-GE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487679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07" y="2209800"/>
            <a:ext cx="427909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3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2338" y="142852"/>
            <a:ext cx="855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</a:rPr>
              <a:t>Сравнение различных городов с точки зрения выбросов парниковых газов </a:t>
            </a:r>
            <a:r>
              <a:rPr lang="ru-RU" sz="1600" b="1" dirty="0" smtClean="0">
                <a:effectLst>
                  <a:reflection blurRad="6350" stA="55000" endA="300" endPos="45500" dir="5400000" sy="-100000" algn="bl" rotWithShape="0"/>
                </a:effectLst>
              </a:rPr>
              <a:t>из транспортных </a:t>
            </a:r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</a:rPr>
              <a:t>средств</a:t>
            </a:r>
            <a:endParaRPr lang="en-US" sz="1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938" y="2438400"/>
            <a:ext cx="8591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381568" y="838200"/>
            <a:ext cx="218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Окись углерода (СО)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322110"/>
              </p:ext>
            </p:extLst>
          </p:nvPr>
        </p:nvGraphicFramePr>
        <p:xfrm>
          <a:off x="280509" y="1411968"/>
          <a:ext cx="7772400" cy="436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 rot="16200000">
            <a:off x="1758256" y="3661765"/>
            <a:ext cx="753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Б</a:t>
            </a:r>
            <a:r>
              <a:rPr lang="ru-RU" sz="1400" b="1" dirty="0" smtClean="0"/>
              <a:t>атуми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2074618" y="3022405"/>
            <a:ext cx="798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Кутаиси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2411546" y="4024540"/>
            <a:ext cx="818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Зугдиди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751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282338" y="755525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2338" y="142853"/>
            <a:ext cx="840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</a:rPr>
              <a:t>Сравнение различных городов с точки зрения выбросов парниковых газов </a:t>
            </a:r>
            <a:r>
              <a:rPr lang="ru-RU" sz="1600" b="1" dirty="0" smtClean="0">
                <a:effectLst>
                  <a:reflection blurRad="6350" stA="55000" endA="300" endPos="45500" dir="5400000" sy="-100000" algn="bl" rotWithShape="0"/>
                </a:effectLst>
              </a:rPr>
              <a:t>из транспортных </a:t>
            </a:r>
            <a:r>
              <a:rPr lang="ru-RU" sz="1600" b="1" dirty="0">
                <a:effectLst>
                  <a:reflection blurRad="6350" stA="55000" endA="300" endPos="45500" dir="5400000" sy="-100000" algn="bl" rotWithShape="0"/>
                </a:effectLst>
              </a:rPr>
              <a:t>средств</a:t>
            </a:r>
            <a:endParaRPr lang="en-US" sz="1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938" y="2438400"/>
            <a:ext cx="8591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381568" y="838200"/>
            <a:ext cx="3489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Углекислый газ (</a:t>
            </a:r>
            <a:r>
              <a:rPr lang="en-US" sz="1600" dirty="0"/>
              <a:t>CO2</a:t>
            </a:r>
            <a:r>
              <a:rPr lang="en-US" sz="1600" dirty="0" smtClean="0"/>
              <a:t>)</a:t>
            </a:r>
            <a:r>
              <a:rPr lang="ru-RU" sz="1600" dirty="0" smtClean="0"/>
              <a:t> - </a:t>
            </a:r>
            <a:r>
              <a:rPr lang="en-US" sz="1600" b="1" dirty="0"/>
              <a:t>carbon </a:t>
            </a:r>
            <a:r>
              <a:rPr lang="en-US" sz="1600" b="1" dirty="0" smtClean="0"/>
              <a:t>dioxide</a:t>
            </a:r>
            <a:endParaRPr lang="en-US" sz="1600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087343"/>
              </p:ext>
            </p:extLst>
          </p:nvPr>
        </p:nvGraphicFramePr>
        <p:xfrm>
          <a:off x="282338" y="1371600"/>
          <a:ext cx="807587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 rot="16200000">
            <a:off x="1834455" y="4415433"/>
            <a:ext cx="753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Б</a:t>
            </a:r>
            <a:r>
              <a:rPr lang="ru-RU" sz="1400" b="1" dirty="0" smtClean="0"/>
              <a:t>атуми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2119726" y="3821085"/>
            <a:ext cx="798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Кутаиси</a:t>
            </a:r>
            <a:endParaRPr lang="en-US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365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6670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Спасибо за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0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img-140123172022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40729"/>
            <a:ext cx="2520562" cy="356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9806"/>
            <a:ext cx="2425426" cy="356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923925" y="1888331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99081" y="1889839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  <a:endParaRPr lang="en-US" b="1" dirty="0"/>
          </a:p>
        </p:txBody>
      </p:sp>
      <p:pic>
        <p:nvPicPr>
          <p:cNvPr id="10" name="Picture 3" descr="C:\Users\user\Desktop\covenant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3" y="685800"/>
            <a:ext cx="1524000" cy="120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6" descr="Climate_Alliance_colour_300dp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43" y="780652"/>
            <a:ext cx="14890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596" y="142852"/>
            <a:ext cx="818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Обязательства Евросоюза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778316"/>
            <a:ext cx="32765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2011 </a:t>
            </a:r>
            <a:r>
              <a:rPr lang="ru-RU" dirty="0"/>
              <a:t>году город </a:t>
            </a:r>
            <a:r>
              <a:rPr lang="ru-RU" dirty="0" smtClean="0"/>
              <a:t>Батуми </a:t>
            </a:r>
            <a:r>
              <a:rPr lang="ru-RU" dirty="0"/>
              <a:t>присоединился </a:t>
            </a:r>
            <a:r>
              <a:rPr lang="ru-RU" dirty="0" smtClean="0"/>
              <a:t>к инициативе </a:t>
            </a:r>
            <a:r>
              <a:rPr lang="ru-RU" dirty="0"/>
              <a:t>Е</a:t>
            </a:r>
            <a:r>
              <a:rPr lang="ru-RU" dirty="0" smtClean="0"/>
              <a:t>вросоюза «Соглашение </a:t>
            </a:r>
            <a:r>
              <a:rPr lang="ru-RU" dirty="0"/>
              <a:t>М</a:t>
            </a:r>
            <a:r>
              <a:rPr lang="ru-RU" dirty="0" smtClean="0"/>
              <a:t>эров", взяв  </a:t>
            </a:r>
            <a:r>
              <a:rPr lang="ru-RU" dirty="0"/>
              <a:t>ответственность </a:t>
            </a:r>
            <a:r>
              <a:rPr lang="ru-RU" dirty="0" smtClean="0"/>
              <a:t>разработать план </a:t>
            </a:r>
            <a:r>
              <a:rPr lang="ru-RU" dirty="0"/>
              <a:t>действий по </a:t>
            </a:r>
            <a:r>
              <a:rPr lang="ru-RU" dirty="0" smtClean="0"/>
              <a:t>устойчивому развитию  энергетики</a:t>
            </a:r>
            <a:r>
              <a:rPr lang="en-US" dirty="0" smtClean="0"/>
              <a:t>, </a:t>
            </a:r>
            <a:r>
              <a:rPr lang="ru-RU" dirty="0"/>
              <a:t>который </a:t>
            </a:r>
            <a:r>
              <a:rPr lang="ru-RU" dirty="0" smtClean="0"/>
              <a:t>подразумевает </a:t>
            </a:r>
            <a:r>
              <a:rPr lang="ru-RU" dirty="0"/>
              <a:t>сокращение выбросов парниковых газов не </a:t>
            </a:r>
            <a:r>
              <a:rPr lang="ru-RU" dirty="0" smtClean="0"/>
              <a:t>менее чем на  </a:t>
            </a:r>
            <a:r>
              <a:rPr lang="ru-RU" dirty="0"/>
              <a:t>20</a:t>
            </a:r>
            <a:r>
              <a:rPr lang="ru-RU" dirty="0" smtClean="0"/>
              <a:t>%.</a:t>
            </a:r>
            <a:endParaRPr lang="ru-RU" dirty="0"/>
          </a:p>
          <a:p>
            <a:pPr algn="just"/>
            <a:r>
              <a:rPr lang="ru-RU" dirty="0"/>
              <a:t>Т</a:t>
            </a:r>
            <a:r>
              <a:rPr lang="ru-RU" dirty="0" smtClean="0"/>
              <a:t>ак </a:t>
            </a:r>
            <a:r>
              <a:rPr lang="ru-RU" dirty="0"/>
              <a:t>же город Б</a:t>
            </a:r>
            <a:r>
              <a:rPr lang="ru-RU" dirty="0" smtClean="0"/>
              <a:t>атуми </a:t>
            </a:r>
            <a:r>
              <a:rPr lang="ru-RU" dirty="0"/>
              <a:t>2013 году стал членом ассоциации </a:t>
            </a:r>
            <a:r>
              <a:rPr lang="ru-RU" dirty="0" smtClean="0"/>
              <a:t>«Климат </a:t>
            </a:r>
            <a:r>
              <a:rPr lang="ru-RU" dirty="0"/>
              <a:t>А</a:t>
            </a:r>
            <a:r>
              <a:rPr lang="ru-RU" dirty="0" smtClean="0"/>
              <a:t>льянса</a:t>
            </a:r>
            <a:r>
              <a:rPr lang="ka-GE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651" y="142851"/>
            <a:ext cx="786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Уменьшение </a:t>
            </a:r>
            <a:r>
              <a:rPr lang="ru-RU" sz="2400" b="1" dirty="0">
                <a:effectLst>
                  <a:reflection blurRad="6350" stA="55000" endA="300" endPos="45500" dir="5400000" sy="-100000" algn="bl" rotWithShape="0"/>
                </a:effectLst>
              </a:rPr>
              <a:t>парниковых газов до 2020 года - сценарий</a:t>
            </a:r>
            <a:endParaRPr lang="en-US" sz="2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72359"/>
              </p:ext>
            </p:extLst>
          </p:nvPr>
        </p:nvGraphicFramePr>
        <p:xfrm>
          <a:off x="762000" y="10668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158491" y="320399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отходы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057400" y="3613666"/>
            <a:ext cx="798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здания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958246" y="3340311"/>
            <a:ext cx="1070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внешнее освещение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010458" y="4495800"/>
            <a:ext cx="957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транспорт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720" y="142852"/>
            <a:ext cx="771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Уменьшения эмиссии к 2020 г</a:t>
            </a:r>
            <a:r>
              <a:rPr lang="ka-GE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  <a:endParaRPr lang="en-US" sz="2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51334801"/>
              </p:ext>
            </p:extLst>
          </p:nvPr>
        </p:nvGraphicFramePr>
        <p:xfrm>
          <a:off x="1066800" y="1371600"/>
          <a:ext cx="685799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ight Brace 1"/>
          <p:cNvSpPr/>
          <p:nvPr/>
        </p:nvSpPr>
        <p:spPr>
          <a:xfrm>
            <a:off x="7239000" y="2209800"/>
            <a:ext cx="76200" cy="609600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15200" y="2383795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b="1" dirty="0" smtClean="0">
                <a:solidFill>
                  <a:schemeClr val="accent3"/>
                </a:solidFill>
              </a:rPr>
              <a:t>22,1%</a:t>
            </a:r>
            <a:endParaRPr lang="en-US" sz="11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80401" y="1263878"/>
            <a:ext cx="1907849" cy="1828800"/>
            <a:chOff x="685800" y="2001852"/>
            <a:chExt cx="1907849" cy="1828800"/>
          </a:xfr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3424" y="2770604"/>
              <a:ext cx="1752600" cy="400110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bg1">
                      <a:lumMod val="95000"/>
                    </a:schemeClr>
                  </a:solidFill>
                </a:rPr>
                <a:t>Здания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3565673" y="1318285"/>
            <a:ext cx="1907849" cy="1828800"/>
            <a:chOff x="685800" y="2001852"/>
            <a:chExt cx="1907849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2731586"/>
              <a:ext cx="1752600" cy="400110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bg1">
                      <a:lumMod val="95000"/>
                    </a:schemeClr>
                  </a:solidFill>
                </a:rPr>
                <a:t>Транспорт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6651120" y="1263878"/>
            <a:ext cx="1907849" cy="1828800"/>
            <a:chOff x="685800" y="2001852"/>
            <a:chExt cx="1907849" cy="1828800"/>
          </a:xfr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6955" y="2562309"/>
              <a:ext cx="1752600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bg1">
                      <a:lumMod val="95000"/>
                    </a:schemeClr>
                  </a:solidFill>
                </a:rPr>
                <a:t>Внешнее </a:t>
              </a:r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</a:rPr>
                <a:t>освещение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685800" y="4191000"/>
            <a:ext cx="1907849" cy="1828800"/>
            <a:chOff x="685800" y="2001852"/>
            <a:chExt cx="1907849" cy="1828800"/>
          </a:xfr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6955" y="2562309"/>
              <a:ext cx="1752600" cy="707886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bg1">
                      <a:lumMod val="95000"/>
                    </a:schemeClr>
                  </a:solidFill>
                </a:rPr>
                <a:t>Твёрдые </a:t>
              </a:r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</a:rPr>
                <a:t>отходы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3564248" y="4267200"/>
            <a:ext cx="1907849" cy="1828800"/>
            <a:chOff x="685800" y="2001852"/>
            <a:chExt cx="1907849" cy="1828800"/>
          </a:xfr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6955" y="2562309"/>
              <a:ext cx="1752600" cy="707886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</a:rPr>
                <a:t>Сточные воды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6651119" y="4267200"/>
            <a:ext cx="1907849" cy="1828800"/>
            <a:chOff x="685800" y="2001852"/>
            <a:chExt cx="1907849" cy="1828800"/>
          </a:xfr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685800" y="2001852"/>
              <a:ext cx="1907849" cy="1828800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6955" y="2562309"/>
              <a:ext cx="1752600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bg1">
                      <a:lumMod val="95000"/>
                    </a:schemeClr>
                  </a:solidFill>
                </a:rPr>
                <a:t>Озеленение </a:t>
              </a:r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</a:rPr>
                <a:t>города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0" y="666750"/>
            <a:ext cx="83581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8596" y="142852"/>
            <a:ext cx="818200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Приоритетные </a:t>
            </a:r>
            <a:r>
              <a:rPr lang="ru-RU" sz="2000" b="1" dirty="0">
                <a:effectLst>
                  <a:reflection blurRad="6350" stA="55000" endA="300" endPos="45500" dir="5400000" sy="-100000" algn="bl" rotWithShape="0"/>
                </a:effectLst>
              </a:rPr>
              <a:t>направления для уменьшении парниковых газов</a:t>
            </a:r>
            <a:endParaRPr lang="en-US" sz="2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8596" y="142852"/>
            <a:ext cx="818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Стратегическое видение - Транспорт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3400" y="700343"/>
            <a:ext cx="1580689" cy="1432410"/>
          </a:xfrm>
          <a:prstGeom prst="ellips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Транспорт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165" y="2133600"/>
            <a:ext cx="8591089" cy="457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/>
              <a:t>Транспортный сектор:</a:t>
            </a:r>
            <a:endParaRPr lang="en-US" sz="1600" b="1" dirty="0" smtClean="0"/>
          </a:p>
          <a:p>
            <a:pPr algn="just">
              <a:lnSpc>
                <a:spcPct val="150000"/>
              </a:lnSpc>
            </a:pPr>
            <a:r>
              <a:rPr lang="ru-RU" sz="1600" b="1" dirty="0"/>
              <a:t>Краткосрочная стратегия</a:t>
            </a:r>
            <a:r>
              <a:rPr lang="ru-RU" sz="1600" b="1" dirty="0" smtClean="0"/>
              <a:t>: </a:t>
            </a:r>
            <a:r>
              <a:rPr lang="ru-RU" dirty="0"/>
              <a:t>восстановление и развитие транспортной инфраструктуры, в том числе ремонт и </a:t>
            </a:r>
            <a:r>
              <a:rPr lang="ru-RU" dirty="0" smtClean="0"/>
              <a:t>улучшение </a:t>
            </a:r>
            <a:r>
              <a:rPr lang="ru-RU" dirty="0"/>
              <a:t>дорожного покрытия, строительства объездных дорог, мостов</a:t>
            </a:r>
            <a:r>
              <a:rPr lang="ru-RU" dirty="0" smtClean="0"/>
              <a:t>, </a:t>
            </a:r>
            <a:r>
              <a:rPr lang="ru-RU" dirty="0"/>
              <a:t>э</a:t>
            </a:r>
            <a:r>
              <a:rPr lang="ru-RU" dirty="0" smtClean="0"/>
              <a:t>ффективное </a:t>
            </a:r>
            <a:r>
              <a:rPr lang="ru-RU" dirty="0"/>
              <a:t>регулирование движения на </a:t>
            </a:r>
            <a:r>
              <a:rPr lang="ru-RU" dirty="0" smtClean="0"/>
              <a:t>перекрестках</a:t>
            </a:r>
            <a:r>
              <a:rPr lang="ka-GE" dirty="0" smtClean="0"/>
              <a:t>;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b="1" dirty="0"/>
              <a:t>Среднесрочная стратегия:</a:t>
            </a:r>
            <a:r>
              <a:rPr lang="en-US" b="1" dirty="0" smtClean="0"/>
              <a:t> </a:t>
            </a:r>
            <a:r>
              <a:rPr lang="ru-RU" dirty="0"/>
              <a:t>Улучшение системы общественного </a:t>
            </a:r>
            <a:r>
              <a:rPr lang="ru-RU" dirty="0" smtClean="0"/>
              <a:t>транспорта</a:t>
            </a:r>
            <a:r>
              <a:rPr lang="ka-GE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введение энергосберегающих </a:t>
            </a:r>
            <a:r>
              <a:rPr lang="ru-RU" dirty="0" smtClean="0"/>
              <a:t>технологий</a:t>
            </a:r>
            <a:r>
              <a:rPr lang="ka-GE" dirty="0" smtClean="0"/>
              <a:t> </a:t>
            </a:r>
            <a:r>
              <a:rPr lang="ru-RU" dirty="0"/>
              <a:t>(модернизация общественных автобусов, общественного транспорта, </a:t>
            </a:r>
            <a:r>
              <a:rPr lang="ru-RU" dirty="0" smtClean="0"/>
              <a:t>оптимизация </a:t>
            </a:r>
            <a:r>
              <a:rPr lang="ru-RU" dirty="0"/>
              <a:t>услуг общественного транспорта, продвижение альтернатив, электрический транспорт и т.д</a:t>
            </a:r>
            <a:r>
              <a:rPr lang="ru-RU" dirty="0" smtClean="0"/>
              <a:t>.)</a:t>
            </a:r>
            <a:r>
              <a:rPr lang="ka-GE" dirty="0" smtClean="0"/>
              <a:t>;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ru-RU" sz="1600" b="1" dirty="0"/>
              <a:t>Долгосрочная стратегия</a:t>
            </a:r>
            <a:r>
              <a:rPr lang="ru-RU" b="1" dirty="0" smtClean="0"/>
              <a:t>:</a:t>
            </a:r>
            <a:r>
              <a:rPr lang="ka-GE" b="1" dirty="0" smtClean="0"/>
              <a:t> </a:t>
            </a:r>
            <a:r>
              <a:rPr lang="ru-RU" dirty="0" smtClean="0"/>
              <a:t>Уменьшение </a:t>
            </a:r>
            <a:r>
              <a:rPr lang="ru-RU" dirty="0"/>
              <a:t>движения частных автомобильных </a:t>
            </a:r>
            <a:r>
              <a:rPr lang="ru-RU" dirty="0" smtClean="0"/>
              <a:t>средств</a:t>
            </a:r>
            <a:r>
              <a:rPr lang="ka-GE" dirty="0" smtClean="0"/>
              <a:t>, </a:t>
            </a:r>
            <a:r>
              <a:rPr lang="ru-RU" dirty="0"/>
              <a:t>о</a:t>
            </a:r>
            <a:r>
              <a:rPr lang="ru-RU" dirty="0" smtClean="0"/>
              <a:t>граничения </a:t>
            </a:r>
            <a:r>
              <a:rPr lang="ru-RU" dirty="0"/>
              <a:t>и стимулы для поощрения автомобили с низким уровнем выбросов (Зеленые острова, управления парковкой, тарифы и т.д</a:t>
            </a:r>
            <a:r>
              <a:rPr lang="ru-RU" dirty="0" smtClean="0"/>
              <a:t>.)</a:t>
            </a:r>
            <a:r>
              <a:rPr lang="ka-GE" dirty="0" smtClean="0"/>
              <a:t>.</a:t>
            </a:r>
            <a:endParaRPr lang="en-US" dirty="0"/>
          </a:p>
        </p:txBody>
      </p:sp>
      <p:pic>
        <p:nvPicPr>
          <p:cNvPr id="6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7600" y="853590"/>
            <a:ext cx="1462110" cy="113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4" descr="http://batumitransport.ge/New/gall/siaxle/6d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53590"/>
            <a:ext cx="1500202" cy="113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2" descr="C:\Documents and Settings\All Users\Документы\suratebi\537747_417375955025870_50000419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47" y="852018"/>
            <a:ext cx="1557367" cy="1129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019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9.radikal.ru/i084/0911/3e/d90d46605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71" y="457201"/>
            <a:ext cx="8368929" cy="6089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210" y="142852"/>
            <a:ext cx="818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Проблемы в транспортном секторе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938" y="2438400"/>
            <a:ext cx="8591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97152" y="920997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/>
              <a:t>Дефицит </a:t>
            </a:r>
            <a:r>
              <a:rPr lang="ru-RU" dirty="0"/>
              <a:t>количество городских </a:t>
            </a:r>
            <a:r>
              <a:rPr lang="ru-RU" dirty="0" smtClean="0"/>
              <a:t>автобусов</a:t>
            </a:r>
            <a:r>
              <a:rPr lang="ka-GE" dirty="0" smtClean="0"/>
              <a:t>;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Амортизированная </a:t>
            </a:r>
            <a:r>
              <a:rPr lang="ru-RU" dirty="0" smtClean="0"/>
              <a:t>парков, </a:t>
            </a:r>
            <a:r>
              <a:rPr lang="ru-RU" dirty="0"/>
              <a:t>который в свою очередь увеличивает воздействие на окружающую </a:t>
            </a:r>
            <a:r>
              <a:rPr lang="ru-RU" dirty="0" smtClean="0"/>
              <a:t>среду</a:t>
            </a:r>
            <a:r>
              <a:rPr lang="en-US" dirty="0" smtClean="0"/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smtClean="0"/>
              <a:t>Существование </a:t>
            </a:r>
            <a:r>
              <a:rPr lang="ru-RU" dirty="0"/>
              <a:t>нестандартных пассажирских </a:t>
            </a:r>
            <a:r>
              <a:rPr lang="ru-RU" dirty="0" smtClean="0"/>
              <a:t>микроавтобусов</a:t>
            </a:r>
            <a:r>
              <a:rPr lang="en-US" dirty="0" smtClean="0"/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/>
              <a:t>Старые частные транспортные </a:t>
            </a:r>
            <a:r>
              <a:rPr lang="ru-RU" dirty="0" smtClean="0"/>
              <a:t>средства</a:t>
            </a:r>
            <a:r>
              <a:rPr lang="en-US" dirty="0" smtClean="0"/>
              <a:t>;</a:t>
            </a:r>
            <a:endParaRPr lang="ka-GE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ka-GE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ka-GE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78952"/>
            <a:ext cx="7391400" cy="366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8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666072"/>
            <a:ext cx="83582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8596" y="142852"/>
            <a:ext cx="818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Запланированные мероприятия</a:t>
            </a:r>
            <a:endParaRPr lang="en-US" sz="28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4311" y="853590"/>
            <a:ext cx="1580689" cy="1432410"/>
          </a:xfrm>
          <a:prstGeom prst="ellips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Транспорт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938" y="2438400"/>
            <a:ext cx="8591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pic>
        <p:nvPicPr>
          <p:cNvPr id="8" name="Picture 2" descr="C:\Documents and Settings\All Users\Документы\suratebi\537747_417375955025870_5000041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852017"/>
            <a:ext cx="1557367" cy="1129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685800" y="26670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Введение </a:t>
            </a:r>
            <a:r>
              <a:rPr lang="ru-RU" dirty="0"/>
              <a:t>муниципального э</a:t>
            </a:r>
            <a:r>
              <a:rPr lang="ru-RU" dirty="0" smtClean="0"/>
              <a:t>л</a:t>
            </a:r>
            <a:r>
              <a:rPr lang="ka-GE" dirty="0" smtClean="0"/>
              <a:t>.</a:t>
            </a:r>
            <a:r>
              <a:rPr lang="ru-RU" dirty="0" smtClean="0"/>
              <a:t> Такси</a:t>
            </a:r>
            <a:r>
              <a:rPr lang="ka-GE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Замена </a:t>
            </a:r>
            <a:r>
              <a:rPr lang="ru-RU" dirty="0"/>
              <a:t>старых автобусов на современные </a:t>
            </a:r>
            <a:r>
              <a:rPr lang="ru-RU" dirty="0" smtClean="0"/>
              <a:t>автобусы</a:t>
            </a:r>
            <a:r>
              <a:rPr lang="ka-GE" dirty="0" smtClean="0"/>
              <a:t>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Улучшение </a:t>
            </a:r>
            <a:r>
              <a:rPr lang="ru-RU" dirty="0"/>
              <a:t>вело систем - </a:t>
            </a:r>
            <a:r>
              <a:rPr lang="ru-RU" dirty="0" smtClean="0"/>
              <a:t>увеличение </a:t>
            </a:r>
            <a:r>
              <a:rPr lang="ru-RU" dirty="0"/>
              <a:t>количества велосипедов, </a:t>
            </a:r>
            <a:r>
              <a:rPr lang="ru-RU" dirty="0" smtClean="0"/>
              <a:t>увеличение </a:t>
            </a:r>
            <a:r>
              <a:rPr lang="ru-RU" dirty="0"/>
              <a:t>велосипедных трасс, </a:t>
            </a:r>
            <a:r>
              <a:rPr lang="ru-RU" dirty="0" smtClean="0"/>
              <a:t>добавление </a:t>
            </a:r>
            <a:r>
              <a:rPr lang="ru-RU" dirty="0"/>
              <a:t>количество </a:t>
            </a:r>
            <a:r>
              <a:rPr lang="ru-RU" dirty="0" smtClean="0"/>
              <a:t>терминалов</a:t>
            </a:r>
            <a:r>
              <a:rPr lang="ka-GE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омплексное </a:t>
            </a:r>
            <a:r>
              <a:rPr lang="ru-RU" dirty="0"/>
              <a:t>упорядочение системы для остановки городских </a:t>
            </a:r>
            <a:r>
              <a:rPr lang="ru-RU" dirty="0" smtClean="0"/>
              <a:t>автобусов</a:t>
            </a:r>
            <a:r>
              <a:rPr lang="ka-GE" dirty="0" smtClean="0"/>
              <a:t>.</a:t>
            </a:r>
          </a:p>
          <a:p>
            <a:pPr marL="285750" indent="-285750">
              <a:buFontTx/>
              <a:buChar char="-"/>
            </a:pPr>
            <a:endParaRPr lang="ka-GE" dirty="0" smtClean="0"/>
          </a:p>
          <a:p>
            <a:pPr marL="285750" indent="-285750">
              <a:buFontTx/>
              <a:buChar char="-"/>
            </a:pPr>
            <a:endParaRPr lang="ka-GE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07" y="796917"/>
            <a:ext cx="2019300" cy="120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39263"/>
            <a:ext cx="2011365" cy="1292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609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</TotalTime>
  <Words>361</Words>
  <Application>Microsoft Office PowerPoint</Application>
  <PresentationFormat>Экран (4:3)</PresentationFormat>
  <Paragraphs>61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Galina</cp:lastModifiedBy>
  <cp:revision>156</cp:revision>
  <cp:lastPrinted>2013-05-21T11:52:35Z</cp:lastPrinted>
  <dcterms:created xsi:type="dcterms:W3CDTF">2013-05-17T12:09:56Z</dcterms:created>
  <dcterms:modified xsi:type="dcterms:W3CDTF">2014-10-13T11:59:52Z</dcterms:modified>
</cp:coreProperties>
</file>