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6" r:id="rId2"/>
    <p:sldId id="295" r:id="rId3"/>
    <p:sldId id="318" r:id="rId4"/>
    <p:sldId id="319" r:id="rId5"/>
    <p:sldId id="296" r:id="rId6"/>
    <p:sldId id="297" r:id="rId7"/>
    <p:sldId id="321" r:id="rId8"/>
    <p:sldId id="324" r:id="rId9"/>
    <p:sldId id="323" r:id="rId10"/>
    <p:sldId id="325" r:id="rId11"/>
    <p:sldId id="327" r:id="rId12"/>
    <p:sldId id="328" r:id="rId13"/>
    <p:sldId id="329" r:id="rId14"/>
  </p:sldIdLst>
  <p:sldSz cx="9144000" cy="6858000" type="screen4x3"/>
  <p:notesSz cx="6811963" cy="99456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2B7"/>
    <a:srgbClr val="0071AA"/>
    <a:srgbClr val="0099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655" autoAdjust="0"/>
  </p:normalViewPr>
  <p:slideViewPr>
    <p:cSldViewPr>
      <p:cViewPr>
        <p:scale>
          <a:sx n="100" d="100"/>
          <a:sy n="100" d="100"/>
        </p:scale>
        <p:origin x="-1944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ჯამური!$A$6</c:f>
              <c:strCache>
                <c:ptCount val="1"/>
                <c:pt idx="0">
                  <c:v>ტრანსპორტი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ჯამური!$B$5:$D$5</c:f>
              <c:strCache>
                <c:ptCount val="3"/>
                <c:pt idx="0">
                  <c:v>2012</c:v>
                </c:pt>
                <c:pt idx="1">
                  <c:v>2020 (BAU)</c:v>
                </c:pt>
                <c:pt idx="2">
                  <c:v>2020 (SEAP)</c:v>
                </c:pt>
              </c:strCache>
            </c:strRef>
          </c:cat>
          <c:val>
            <c:numRef>
              <c:f>ჯამური!$B$6:$D$6</c:f>
              <c:numCache>
                <c:formatCode>#,##0</c:formatCode>
                <c:ptCount val="3"/>
                <c:pt idx="0" formatCode="General">
                  <c:v>126555.86296303963</c:v>
                </c:pt>
                <c:pt idx="1">
                  <c:v>221694.97015992095</c:v>
                </c:pt>
                <c:pt idx="2">
                  <c:v>195320.27015992094</c:v>
                </c:pt>
              </c:numCache>
            </c:numRef>
          </c:val>
        </c:ser>
        <c:ser>
          <c:idx val="1"/>
          <c:order val="1"/>
          <c:tx>
            <c:strRef>
              <c:f>ჯამური!$A$7</c:f>
              <c:strCache>
                <c:ptCount val="1"/>
                <c:pt idx="0">
                  <c:v>შენობები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ჯამური!$B$5:$D$5</c:f>
              <c:strCache>
                <c:ptCount val="3"/>
                <c:pt idx="0">
                  <c:v>2012</c:v>
                </c:pt>
                <c:pt idx="1">
                  <c:v>2020 (BAU)</c:v>
                </c:pt>
                <c:pt idx="2">
                  <c:v>2020 (SEAP)</c:v>
                </c:pt>
              </c:strCache>
            </c:strRef>
          </c:cat>
          <c:val>
            <c:numRef>
              <c:f>ჯამური!$B$7:$D$7</c:f>
              <c:numCache>
                <c:formatCode>General</c:formatCode>
                <c:ptCount val="3"/>
                <c:pt idx="0">
                  <c:v>93621.367904325001</c:v>
                </c:pt>
                <c:pt idx="1">
                  <c:v>141770.07016403097</c:v>
                </c:pt>
                <c:pt idx="2" formatCode="#,##0">
                  <c:v>122129.56731063097</c:v>
                </c:pt>
              </c:numCache>
            </c:numRef>
          </c:val>
        </c:ser>
        <c:ser>
          <c:idx val="2"/>
          <c:order val="2"/>
          <c:tx>
            <c:strRef>
              <c:f>ჯამური!$A$8</c:f>
              <c:strCache>
                <c:ptCount val="1"/>
                <c:pt idx="0">
                  <c:v>გარე განათება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ჯამური!$B$5:$D$5</c:f>
              <c:strCache>
                <c:ptCount val="3"/>
                <c:pt idx="0">
                  <c:v>2012</c:v>
                </c:pt>
                <c:pt idx="1">
                  <c:v>2020 (BAU)</c:v>
                </c:pt>
                <c:pt idx="2">
                  <c:v>2020 (SEAP)</c:v>
                </c:pt>
              </c:strCache>
            </c:strRef>
          </c:cat>
          <c:val>
            <c:numRef>
              <c:f>ჯამური!$B$8:$D$8</c:f>
              <c:numCache>
                <c:formatCode>#,##0</c:formatCode>
                <c:ptCount val="3"/>
                <c:pt idx="0" formatCode="General">
                  <c:v>1959.3273683164109</c:v>
                </c:pt>
                <c:pt idx="1">
                  <c:v>2221.6328400790617</c:v>
                </c:pt>
                <c:pt idx="2">
                  <c:v>1006.6928400790616</c:v>
                </c:pt>
              </c:numCache>
            </c:numRef>
          </c:val>
        </c:ser>
        <c:ser>
          <c:idx val="3"/>
          <c:order val="3"/>
          <c:tx>
            <c:strRef>
              <c:f>ჯამური!$A$9</c:f>
              <c:strCache>
                <c:ptCount val="1"/>
                <c:pt idx="0">
                  <c:v>ნარჩენები (მყარი ნარჩენები და ნახმარი წყლები)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ჯამური!$B$5:$D$5</c:f>
              <c:strCache>
                <c:ptCount val="3"/>
                <c:pt idx="0">
                  <c:v>2012</c:v>
                </c:pt>
                <c:pt idx="1">
                  <c:v>2020 (BAU)</c:v>
                </c:pt>
                <c:pt idx="2">
                  <c:v>2020 (SEAP)</c:v>
                </c:pt>
              </c:strCache>
            </c:strRef>
          </c:cat>
          <c:val>
            <c:numRef>
              <c:f>ჯამური!$B$9:$D$9</c:f>
              <c:numCache>
                <c:formatCode>General</c:formatCode>
                <c:ptCount val="3"/>
                <c:pt idx="0">
                  <c:v>37653</c:v>
                </c:pt>
                <c:pt idx="1">
                  <c:v>72597.209999999992</c:v>
                </c:pt>
                <c:pt idx="2" formatCode="#,##0">
                  <c:v>22850.289999999994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3911424"/>
        <c:axId val="43945984"/>
      </c:barChart>
      <c:catAx>
        <c:axId val="43911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3945984"/>
        <c:crosses val="autoZero"/>
        <c:auto val="1"/>
        <c:lblAlgn val="ctr"/>
        <c:lblOffset val="100"/>
        <c:noMultiLvlLbl val="0"/>
      </c:catAx>
      <c:valAx>
        <c:axId val="43945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3911424"/>
        <c:crosses val="autoZero"/>
        <c:crossBetween val="between"/>
        <c:dispUnits>
          <c:builtInUnit val="thousands"/>
          <c:dispUnitsLbl>
            <c:layout/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en-US" b="1" dirty="0" smtClean="0"/>
                    <a:t>thousand tons</a:t>
                  </a:r>
                  <a:r>
                    <a:rPr lang="ka-GE" baseline="0" dirty="0" smtClean="0"/>
                    <a:t>, </a:t>
                  </a:r>
                  <a:r>
                    <a:rPr lang="en-US" b="1" baseline="0" dirty="0" smtClean="0"/>
                    <a:t>CO</a:t>
                  </a:r>
                  <a:r>
                    <a:rPr lang="en-US" b="1" baseline="-25000" dirty="0" smtClean="0"/>
                    <a:t>2</a:t>
                  </a:r>
                  <a:endParaRPr lang="en-US" b="1" dirty="0"/>
                </a:p>
              </c:rich>
            </c:tx>
            <c:spPr>
              <a:noFill/>
              <a:ln>
                <a:noFill/>
              </a:ln>
              <a:effectLst/>
            </c:spPr>
          </c:dispUnitsLbl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baseline="0" dirty="0" smtClean="0">
                <a:effectLst/>
              </a:rPr>
              <a:t>Emissions,</a:t>
            </a:r>
            <a:r>
              <a:rPr lang="ka-GE" sz="1800" b="1" i="0" baseline="0" dirty="0" smtClean="0">
                <a:effectLst/>
              </a:rPr>
              <a:t> </a:t>
            </a:r>
            <a:r>
              <a:rPr lang="en-US" sz="1800" b="1" i="0" baseline="0" dirty="0">
                <a:effectLst/>
              </a:rPr>
              <a:t>t </a:t>
            </a:r>
            <a:r>
              <a:rPr lang="en-US" sz="1800" b="1" i="0" baseline="0" dirty="0" smtClean="0">
                <a:effectLst/>
              </a:rPr>
              <a:t>CO2</a:t>
            </a:r>
            <a:endParaRPr lang="en-US" dirty="0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8.1598963669194002E-2"/>
          <c:y val="0.13068557532307826"/>
          <c:w val="0.85261157400684229"/>
          <c:h val="0.71867320291110937"/>
        </c:manualLayout>
      </c:layout>
      <c:lineChart>
        <c:grouping val="standard"/>
        <c:varyColors val="0"/>
        <c:ser>
          <c:idx val="0"/>
          <c:order val="0"/>
          <c:tx>
            <c:strRef>
              <c:f>chart3!$A$10</c:f>
              <c:strCache>
                <c:ptCount val="1"/>
                <c:pt idx="0">
                  <c:v>BAU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chart3!$B$9:$J$9</c:f>
              <c:numCache>
                <c:formatCode>General</c:formatCode>
                <c:ptCount val="9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</c:numCache>
            </c:numRef>
          </c:cat>
          <c:val>
            <c:numRef>
              <c:f>chart3!$B$10:$J$10</c:f>
              <c:numCache>
                <c:formatCode>General</c:formatCode>
                <c:ptCount val="9"/>
                <c:pt idx="0">
                  <c:v>259804.52117668104</c:v>
                </c:pt>
                <c:pt idx="1">
                  <c:v>279639.07304272475</c:v>
                </c:pt>
                <c:pt idx="2">
                  <c:v>299935.0767443417</c:v>
                </c:pt>
                <c:pt idx="3">
                  <c:v>320240.43707410258</c:v>
                </c:pt>
                <c:pt idx="4">
                  <c:v>355661.95503406692</c:v>
                </c:pt>
                <c:pt idx="5">
                  <c:v>376292.91082964576</c:v>
                </c:pt>
                <c:pt idx="6">
                  <c:v>396940.01490950183</c:v>
                </c:pt>
                <c:pt idx="7">
                  <c:v>417603.59470432129</c:v>
                </c:pt>
                <c:pt idx="8">
                  <c:v>438283.98428393865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chart3!$A$11</c:f>
              <c:strCache>
                <c:ptCount val="1"/>
                <c:pt idx="0">
                  <c:v>SEAP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chart3!$B$9:$J$9</c:f>
              <c:numCache>
                <c:formatCode>General</c:formatCode>
                <c:ptCount val="9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</c:numCache>
            </c:numRef>
          </c:cat>
          <c:val>
            <c:numRef>
              <c:f>chart3!$B$11:$J$11</c:f>
              <c:numCache>
                <c:formatCode>General</c:formatCode>
                <c:ptCount val="9"/>
                <c:pt idx="0">
                  <c:v>259804.52117668104</c:v>
                </c:pt>
                <c:pt idx="1">
                  <c:v>275455.30468738818</c:v>
                </c:pt>
                <c:pt idx="2">
                  <c:v>290887.54003366851</c:v>
                </c:pt>
                <c:pt idx="3">
                  <c:v>307009.13200809277</c:v>
                </c:pt>
                <c:pt idx="4">
                  <c:v>295588.55514535174</c:v>
                </c:pt>
                <c:pt idx="5">
                  <c:v>308733.22619062749</c:v>
                </c:pt>
                <c:pt idx="6">
                  <c:v>321881.12689275871</c:v>
                </c:pt>
                <c:pt idx="7">
                  <c:v>335032.32273788261</c:v>
                </c:pt>
                <c:pt idx="8">
                  <c:v>341306.88253461255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3137408"/>
        <c:axId val="33139328"/>
      </c:lineChart>
      <c:catAx>
        <c:axId val="33137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3139328"/>
        <c:crosses val="autoZero"/>
        <c:auto val="1"/>
        <c:lblAlgn val="ctr"/>
        <c:lblOffset val="100"/>
        <c:noMultiLvlLbl val="0"/>
      </c:catAx>
      <c:valAx>
        <c:axId val="33139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3137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294161343039667"/>
          <c:y val="4.2295313085864268E-2"/>
          <c:w val="0.84687651175955936"/>
          <c:h val="0.8469649663969754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CO!$A$10</c:f>
              <c:strCache>
                <c:ptCount val="1"/>
                <c:pt idx="0">
                  <c:v>ბათუმი</c:v>
                </c:pt>
              </c:strCache>
            </c:strRef>
          </c:tx>
          <c:invertIfNegative val="0"/>
          <c:cat>
            <c:numRef>
              <c:f>CO!$C$2:$F$2</c:f>
              <c:numCache>
                <c:formatCode>General</c:formatCode>
                <c:ptCount val="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</c:numCache>
            </c:numRef>
          </c:cat>
          <c:val>
            <c:numRef>
              <c:f>CO!$C$10:$F$10</c:f>
              <c:numCache>
                <c:formatCode>#,##0.00</c:formatCode>
                <c:ptCount val="4"/>
                <c:pt idx="0">
                  <c:v>6271.9600000000009</c:v>
                </c:pt>
                <c:pt idx="1">
                  <c:v>6828.7599999999993</c:v>
                </c:pt>
                <c:pt idx="2">
                  <c:v>7235.2000000000007</c:v>
                </c:pt>
                <c:pt idx="3">
                  <c:v>7710.2800000000007</c:v>
                </c:pt>
              </c:numCache>
            </c:numRef>
          </c:val>
        </c:ser>
        <c:ser>
          <c:idx val="1"/>
          <c:order val="1"/>
          <c:tx>
            <c:strRef>
              <c:f>CO!$A$11</c:f>
              <c:strCache>
                <c:ptCount val="1"/>
                <c:pt idx="0">
                  <c:v>ქუთაისი</c:v>
                </c:pt>
              </c:strCache>
            </c:strRef>
          </c:tx>
          <c:invertIfNegative val="0"/>
          <c:cat>
            <c:numRef>
              <c:f>CO!$C$2:$F$2</c:f>
              <c:numCache>
                <c:formatCode>General</c:formatCode>
                <c:ptCount val="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</c:numCache>
            </c:numRef>
          </c:cat>
          <c:val>
            <c:numRef>
              <c:f>CO!$C$11:$F$11</c:f>
              <c:numCache>
                <c:formatCode>#,##0.00</c:formatCode>
                <c:ptCount val="4"/>
                <c:pt idx="0">
                  <c:v>10308.85</c:v>
                </c:pt>
                <c:pt idx="1">
                  <c:v>10479.459999999999</c:v>
                </c:pt>
                <c:pt idx="2">
                  <c:v>10573.79</c:v>
                </c:pt>
                <c:pt idx="3">
                  <c:v>11172</c:v>
                </c:pt>
              </c:numCache>
            </c:numRef>
          </c:val>
        </c:ser>
        <c:ser>
          <c:idx val="2"/>
          <c:order val="2"/>
          <c:tx>
            <c:strRef>
              <c:f>CO!$A$12</c:f>
              <c:strCache>
                <c:ptCount val="1"/>
                <c:pt idx="0">
                  <c:v>ზუგდიდი</c:v>
                </c:pt>
              </c:strCache>
            </c:strRef>
          </c:tx>
          <c:invertIfNegative val="0"/>
          <c:cat>
            <c:numRef>
              <c:f>CO!$C$2:$F$2</c:f>
              <c:numCache>
                <c:formatCode>General</c:formatCode>
                <c:ptCount val="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</c:numCache>
            </c:numRef>
          </c:cat>
          <c:val>
            <c:numRef>
              <c:f>CO!$C$12:$F$12</c:f>
              <c:numCache>
                <c:formatCode>#,##0.00</c:formatCode>
                <c:ptCount val="4"/>
                <c:pt idx="0">
                  <c:v>3755.3399999999997</c:v>
                </c:pt>
                <c:pt idx="1">
                  <c:v>3826.7999999999997</c:v>
                </c:pt>
                <c:pt idx="2">
                  <c:v>3951.5399999999995</c:v>
                </c:pt>
                <c:pt idx="3">
                  <c:v>3951.5399999999995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gapDepth val="75"/>
        <c:shape val="box"/>
        <c:axId val="33979392"/>
        <c:axId val="35034240"/>
        <c:axId val="0"/>
      </c:bar3DChart>
      <c:catAx>
        <c:axId val="3397939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Year</a:t>
                </a:r>
                <a:endParaRPr lang="ka-GE" dirty="0"/>
              </a:p>
            </c:rich>
          </c:tx>
          <c:layout>
            <c:manualLayout>
              <c:xMode val="edge"/>
              <c:yMode val="edge"/>
              <c:x val="0.42474139262004007"/>
              <c:y val="0.8975412275865353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crossAx val="35034240"/>
        <c:crosses val="autoZero"/>
        <c:auto val="1"/>
        <c:lblAlgn val="ctr"/>
        <c:lblOffset val="100"/>
        <c:noMultiLvlLbl val="0"/>
      </c:catAx>
      <c:valAx>
        <c:axId val="35034240"/>
        <c:scaling>
          <c:orientation val="minMax"/>
        </c:scaling>
        <c:delete val="0"/>
        <c:axPos val="l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Tons</a:t>
                </a:r>
                <a:endParaRPr lang="ka-GE" dirty="0"/>
              </a:p>
            </c:rich>
          </c:tx>
          <c:overlay val="0"/>
        </c:title>
        <c:numFmt formatCode="#,##0.00" sourceLinked="1"/>
        <c:majorTickMark val="out"/>
        <c:minorTickMark val="none"/>
        <c:tickLblPos val="nextTo"/>
        <c:crossAx val="33979392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086726965154605"/>
          <c:y val="3.8394415357766144E-2"/>
          <c:w val="0.80928413604963378"/>
          <c:h val="0.9119762235602902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'CO2'!$A$9</c:f>
              <c:strCache>
                <c:ptCount val="1"/>
                <c:pt idx="0">
                  <c:v>ბათუმი</c:v>
                </c:pt>
              </c:strCache>
            </c:strRef>
          </c:tx>
          <c:invertIfNegative val="0"/>
          <c:cat>
            <c:numRef>
              <c:f>'CO2'!$C$2:$M$2</c:f>
              <c:numCache>
                <c:formatCode>General</c:formatCode>
                <c:ptCount val="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</c:numCache>
            </c:numRef>
          </c:cat>
          <c:val>
            <c:numRef>
              <c:f>'CO2'!$C$9:$M$9</c:f>
              <c:numCache>
                <c:formatCode>#,##0.00</c:formatCode>
                <c:ptCount val="4"/>
                <c:pt idx="0">
                  <c:v>92422.180000000022</c:v>
                </c:pt>
                <c:pt idx="1">
                  <c:v>94237.4</c:v>
                </c:pt>
                <c:pt idx="2">
                  <c:v>102705.19</c:v>
                </c:pt>
                <c:pt idx="3">
                  <c:v>113256.23000000001</c:v>
                </c:pt>
              </c:numCache>
            </c:numRef>
          </c:val>
        </c:ser>
        <c:ser>
          <c:idx val="1"/>
          <c:order val="1"/>
          <c:tx>
            <c:strRef>
              <c:f>'CO2'!$A$10</c:f>
              <c:strCache>
                <c:ptCount val="1"/>
                <c:pt idx="0">
                  <c:v>ქუთაისი</c:v>
                </c:pt>
              </c:strCache>
            </c:strRef>
          </c:tx>
          <c:invertIfNegative val="0"/>
          <c:cat>
            <c:numRef>
              <c:f>'CO2'!$C$2:$M$2</c:f>
              <c:numCache>
                <c:formatCode>General</c:formatCode>
                <c:ptCount val="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</c:numCache>
            </c:numRef>
          </c:cat>
          <c:val>
            <c:numRef>
              <c:f>'CO2'!$C$10:$M$10</c:f>
              <c:numCache>
                <c:formatCode>General</c:formatCode>
                <c:ptCount val="4"/>
                <c:pt idx="0">
                  <c:v>141504.92000000001</c:v>
                </c:pt>
                <c:pt idx="1">
                  <c:v>156613.02000000002</c:v>
                </c:pt>
                <c:pt idx="2">
                  <c:v>164271.95000000001</c:v>
                </c:pt>
                <c:pt idx="3">
                  <c:v>171930.88</c:v>
                </c:pt>
              </c:numCache>
            </c:numRef>
          </c:val>
        </c:ser>
        <c:ser>
          <c:idx val="2"/>
          <c:order val="2"/>
          <c:tx>
            <c:strRef>
              <c:f>'CO2'!$A$11</c:f>
              <c:strCache>
                <c:ptCount val="1"/>
                <c:pt idx="0">
                  <c:v>ზუგდიდი</c:v>
                </c:pt>
              </c:strCache>
            </c:strRef>
          </c:tx>
          <c:invertIfNegative val="0"/>
          <c:cat>
            <c:numRef>
              <c:f>'CO2'!$C$2:$M$2</c:f>
              <c:numCache>
                <c:formatCode>General</c:formatCode>
                <c:ptCount val="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</c:numCache>
            </c:numRef>
          </c:cat>
          <c:val>
            <c:numRef>
              <c:f>'CO2'!$C$11:$M$11</c:f>
              <c:numCache>
                <c:formatCode>General</c:formatCode>
                <c:ptCount val="4"/>
                <c:pt idx="0">
                  <c:v>35677.64</c:v>
                </c:pt>
                <c:pt idx="1">
                  <c:v>36043.450000000004</c:v>
                </c:pt>
                <c:pt idx="2">
                  <c:v>37412.87000000001</c:v>
                </c:pt>
                <c:pt idx="3">
                  <c:v>38526.949999999997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gapDepth val="75"/>
        <c:shape val="box"/>
        <c:axId val="35398016"/>
        <c:axId val="35399552"/>
        <c:axId val="0"/>
      </c:bar3DChart>
      <c:catAx>
        <c:axId val="35398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35399552"/>
        <c:crosses val="autoZero"/>
        <c:auto val="1"/>
        <c:lblAlgn val="ctr"/>
        <c:lblOffset val="100"/>
        <c:noMultiLvlLbl val="0"/>
      </c:catAx>
      <c:valAx>
        <c:axId val="35399552"/>
        <c:scaling>
          <c:orientation val="minMax"/>
        </c:scaling>
        <c:delete val="0"/>
        <c:axPos val="l"/>
        <c:majorGridlines/>
        <c:minorGridlines/>
        <c:numFmt formatCode="#,##0.00" sourceLinked="1"/>
        <c:majorTickMark val="out"/>
        <c:minorTickMark val="none"/>
        <c:tickLblPos val="nextTo"/>
        <c:crossAx val="353980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900"/>
      </a:pPr>
      <a:endParaRPr lang="ru-RU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851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8536" y="0"/>
            <a:ext cx="2951851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3D0B85-DC7D-4210-91BD-A3DCF214F546}" type="datetimeFigureOut">
              <a:rPr lang="en-US" smtClean="0"/>
              <a:pPr/>
              <a:t>10/16/2014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7046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197" y="4724202"/>
            <a:ext cx="5449570" cy="447556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51851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8536" y="9446678"/>
            <a:ext cx="2951851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1B3320-A1A9-4A59-960D-E1948281A7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790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1B3320-A1A9-4A59-960D-E1948281A78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7511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E85895-DB92-4F77-B017-C63C952F4BC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470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962B9-9100-4876-A419-ADDC4EDD6193}" type="datetimeFigureOut">
              <a:rPr lang="en-US" smtClean="0"/>
              <a:pPr/>
              <a:t>10/16/2014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D825B-0A00-4FC9-ADD5-1E569639DB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231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962B9-9100-4876-A419-ADDC4EDD6193}" type="datetimeFigureOut">
              <a:rPr lang="en-US" smtClean="0"/>
              <a:pPr/>
              <a:t>10/16/2014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D825B-0A00-4FC9-ADD5-1E569639DB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423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962B9-9100-4876-A419-ADDC4EDD6193}" type="datetimeFigureOut">
              <a:rPr lang="en-US" smtClean="0"/>
              <a:pPr/>
              <a:t>10/16/2014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D825B-0A00-4FC9-ADD5-1E569639DB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326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962B9-9100-4876-A419-ADDC4EDD6193}" type="datetimeFigureOut">
              <a:rPr lang="en-US" smtClean="0"/>
              <a:pPr/>
              <a:t>10/16/2014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D825B-0A00-4FC9-ADD5-1E569639DB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310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962B9-9100-4876-A419-ADDC4EDD6193}" type="datetimeFigureOut">
              <a:rPr lang="en-US" smtClean="0"/>
              <a:pPr/>
              <a:t>10/16/2014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D825B-0A00-4FC9-ADD5-1E569639DB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626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962B9-9100-4876-A419-ADDC4EDD6193}" type="datetimeFigureOut">
              <a:rPr lang="en-US" smtClean="0"/>
              <a:pPr/>
              <a:t>10/16/2014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D825B-0A00-4FC9-ADD5-1E569639DB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343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962B9-9100-4876-A419-ADDC4EDD6193}" type="datetimeFigureOut">
              <a:rPr lang="en-US" smtClean="0"/>
              <a:pPr/>
              <a:t>10/16/2014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D825B-0A00-4FC9-ADD5-1E569639DB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442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962B9-9100-4876-A419-ADDC4EDD6193}" type="datetimeFigureOut">
              <a:rPr lang="en-US" smtClean="0"/>
              <a:pPr/>
              <a:t>10/16/2014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D825B-0A00-4FC9-ADD5-1E569639DB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081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962B9-9100-4876-A419-ADDC4EDD6193}" type="datetimeFigureOut">
              <a:rPr lang="en-US" smtClean="0"/>
              <a:pPr/>
              <a:t>10/16/2014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D825B-0A00-4FC9-ADD5-1E569639DB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846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962B9-9100-4876-A419-ADDC4EDD6193}" type="datetimeFigureOut">
              <a:rPr lang="en-US" smtClean="0"/>
              <a:pPr/>
              <a:t>10/16/2014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D825B-0A00-4FC9-ADD5-1E569639DB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445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962B9-9100-4876-A419-ADDC4EDD6193}" type="datetimeFigureOut">
              <a:rPr lang="en-US" smtClean="0"/>
              <a:pPr/>
              <a:t>10/16/2014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D825B-0A00-4FC9-ADD5-1E569639DB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466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E962B9-9100-4876-A419-ADDC4EDD6193}" type="datetimeFigureOut">
              <a:rPr lang="en-US" smtClean="0"/>
              <a:pPr/>
              <a:t>10/16/2014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AD825B-0A00-4FC9-ADD5-1E569639DB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013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T-Fix\Desktop\556px-Greater_coat_of_arms_of_Georgia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2387" y="142852"/>
            <a:ext cx="1010589" cy="881539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</p:pic>
      <p:pic>
        <p:nvPicPr>
          <p:cNvPr id="1027" name="Picture 3" descr="J:\batumi_city_coa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52" y="214290"/>
            <a:ext cx="714380" cy="791313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1999759" y="322011"/>
            <a:ext cx="4929222" cy="523220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CITY OF BATUMI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cadMtavr" pitchFamily="2" charset="0"/>
                <a:cs typeface="Times New Roman" pitchFamily="18" charset="0"/>
              </a:rPr>
              <a:t>   </a:t>
            </a:r>
            <a:endParaRPr lang="en-US" sz="2800" b="1" dirty="0" smtClean="0">
              <a:solidFill>
                <a:schemeClr val="accent1">
                  <a:lumMod val="75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AcadMtavr" pitchFamily="2" charset="0"/>
              <a:cs typeface="Times New Roman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571472" y="3124200"/>
            <a:ext cx="8072494" cy="2877467"/>
            <a:chOff x="785786" y="2857496"/>
            <a:chExt cx="7640007" cy="2520277"/>
          </a:xfrm>
        </p:grpSpPr>
        <p:pic>
          <p:nvPicPr>
            <p:cNvPr id="11" name="Picture 5" descr="http://oldbatumi.files.wordpress.com/2009/11/28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786" y="2857496"/>
              <a:ext cx="3737085" cy="252027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pic>
          <p:nvPicPr>
            <p:cNvPr id="3" name="Picture 3" descr="D:\Hard bolo\Desktop\323468_303410869671763_141053099240875_1395949_1503291641_o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643438" y="2857496"/>
              <a:ext cx="3782355" cy="250033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8981" y="129441"/>
            <a:ext cx="1966912" cy="1496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123499" y="1135559"/>
            <a:ext cx="3048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</a:rPr>
              <a:t>Georgia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1" y="1905000"/>
            <a:ext cx="84386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Economic Instruments in Transport 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Sector 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for Sustainable Development of the City of Batumi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15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/>
          <p:cNvCxnSpPr/>
          <p:nvPr/>
        </p:nvCxnSpPr>
        <p:spPr>
          <a:xfrm>
            <a:off x="0" y="666072"/>
            <a:ext cx="8358214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15794" y="142852"/>
            <a:ext cx="81820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reflection blurRad="6350" stA="55000" endA="300" endPos="45500" dir="5400000" sy="-100000" algn="bl" rotWithShape="0"/>
                </a:effectLst>
              </a:rPr>
              <a:t>“BATUMIVELO” Project</a:t>
            </a:r>
            <a:endParaRPr lang="en-US" sz="2800" b="1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6938" y="2438400"/>
            <a:ext cx="859108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1600" dirty="0"/>
          </a:p>
        </p:txBody>
      </p:sp>
      <p:sp>
        <p:nvSpPr>
          <p:cNvPr id="2" name="Rectangle 1"/>
          <p:cNvSpPr/>
          <p:nvPr/>
        </p:nvSpPr>
        <p:spPr>
          <a:xfrm>
            <a:off x="685800" y="990600"/>
            <a:ext cx="8001000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dirty="0" smtClean="0"/>
              <a:t>370 </a:t>
            </a:r>
            <a:r>
              <a:rPr lang="en-US" dirty="0" smtClean="0"/>
              <a:t>bikes</a:t>
            </a:r>
            <a:r>
              <a:rPr lang="ka-GE" dirty="0" smtClean="0"/>
              <a:t>;</a:t>
            </a:r>
            <a:endParaRPr lang="ru-RU" dirty="0" smtClean="0"/>
          </a:p>
          <a:p>
            <a:pPr marL="285750" indent="-285750" algn="just">
              <a:buFontTx/>
              <a:buChar char="-"/>
            </a:pPr>
            <a:r>
              <a:rPr lang="ru-RU" dirty="0"/>
              <a:t>22 </a:t>
            </a:r>
            <a:r>
              <a:rPr lang="en-US" dirty="0" smtClean="0"/>
              <a:t>terminals </a:t>
            </a:r>
            <a:r>
              <a:rPr lang="ru-RU" dirty="0" smtClean="0"/>
              <a:t>– </a:t>
            </a:r>
            <a:r>
              <a:rPr lang="en-US" dirty="0" smtClean="0"/>
              <a:t>they are located in central zone and in seaside areas</a:t>
            </a:r>
            <a:r>
              <a:rPr lang="ru-RU" dirty="0" smtClean="0"/>
              <a:t>;</a:t>
            </a:r>
          </a:p>
          <a:p>
            <a:pPr algn="just"/>
            <a:r>
              <a:rPr lang="ru-RU" dirty="0" smtClean="0"/>
              <a:t>                                                                       </a:t>
            </a:r>
            <a:endParaRPr lang="en-US" sz="1400" dirty="0"/>
          </a:p>
          <a:p>
            <a:pPr algn="r"/>
            <a:r>
              <a:rPr lang="en-US" sz="1400" dirty="0" smtClean="0"/>
              <a:t> Terminal where one can rent a bike</a:t>
            </a:r>
            <a:endParaRPr lang="ru-RU" dirty="0"/>
          </a:p>
          <a:p>
            <a:pPr marL="285750" indent="-285750" algn="just">
              <a:buFontTx/>
              <a:buChar char="-"/>
            </a:pPr>
            <a:endParaRPr lang="ka-GE" dirty="0" smtClean="0"/>
          </a:p>
          <a:p>
            <a:pPr marL="285750" indent="-285750">
              <a:buFontTx/>
              <a:buChar char="-"/>
            </a:pPr>
            <a:endParaRPr lang="ka-GE" dirty="0" smtClean="0"/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209800"/>
            <a:ext cx="4876798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9107" y="2209800"/>
            <a:ext cx="4279093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334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/>
          <p:cNvCxnSpPr/>
          <p:nvPr/>
        </p:nvCxnSpPr>
        <p:spPr>
          <a:xfrm>
            <a:off x="0" y="666072"/>
            <a:ext cx="8358214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82338" y="142852"/>
            <a:ext cx="85568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effectLst>
                  <a:reflection blurRad="6350" stA="55000" endA="300" endPos="45500" dir="5400000" sy="-100000" algn="bl" rotWithShape="0"/>
                </a:effectLst>
              </a:rPr>
              <a:t>Comparison of Different Cities from the Point of View of Green-house Gas Emissions from Motor Vehicles</a:t>
            </a:r>
            <a:endParaRPr lang="en-US" sz="1600" b="1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6938" y="2438400"/>
            <a:ext cx="859108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1600" dirty="0"/>
          </a:p>
        </p:txBody>
      </p:sp>
      <p:sp>
        <p:nvSpPr>
          <p:cNvPr id="3" name="Rectangle 2"/>
          <p:cNvSpPr/>
          <p:nvPr/>
        </p:nvSpPr>
        <p:spPr>
          <a:xfrm>
            <a:off x="381568" y="838200"/>
            <a:ext cx="18937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Carbon oxide</a:t>
            </a:r>
            <a:r>
              <a:rPr lang="ru-RU" dirty="0" smtClean="0"/>
              <a:t> </a:t>
            </a:r>
            <a:r>
              <a:rPr lang="ru-RU" dirty="0"/>
              <a:t>(СО)</a:t>
            </a:r>
            <a:endParaRPr lang="en-US" dirty="0"/>
          </a:p>
        </p:txBody>
      </p:sp>
      <p:graphicFrame>
        <p:nvGraphicFramePr>
          <p:cNvPr id="9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3924706"/>
              </p:ext>
            </p:extLst>
          </p:nvPr>
        </p:nvGraphicFramePr>
        <p:xfrm>
          <a:off x="280509" y="1411968"/>
          <a:ext cx="7772400" cy="4367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/>
          <p:cNvSpPr/>
          <p:nvPr/>
        </p:nvSpPr>
        <p:spPr>
          <a:xfrm rot="16200000">
            <a:off x="1774287" y="3661765"/>
            <a:ext cx="7216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/>
              <a:t>Batumi</a:t>
            </a:r>
            <a:endParaRPr lang="en-US" sz="1400" b="1" dirty="0"/>
          </a:p>
        </p:txBody>
      </p:sp>
      <p:sp>
        <p:nvSpPr>
          <p:cNvPr id="5" name="Rectangle 4"/>
          <p:cNvSpPr/>
          <p:nvPr/>
        </p:nvSpPr>
        <p:spPr>
          <a:xfrm rot="16200000">
            <a:off x="2130176" y="3022405"/>
            <a:ext cx="6875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/>
              <a:t>Kutaisi</a:t>
            </a:r>
            <a:endParaRPr lang="en-US" sz="1400" b="1" dirty="0"/>
          </a:p>
        </p:txBody>
      </p:sp>
      <p:sp>
        <p:nvSpPr>
          <p:cNvPr id="6" name="Rectangle 5"/>
          <p:cNvSpPr/>
          <p:nvPr/>
        </p:nvSpPr>
        <p:spPr>
          <a:xfrm rot="16200000">
            <a:off x="2454634" y="4024540"/>
            <a:ext cx="7325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err="1" smtClean="0"/>
              <a:t>Zugdidi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57519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/>
          <p:cNvCxnSpPr/>
          <p:nvPr/>
        </p:nvCxnSpPr>
        <p:spPr>
          <a:xfrm>
            <a:off x="282338" y="755525"/>
            <a:ext cx="8358214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36090" y="176480"/>
            <a:ext cx="84044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effectLst>
                  <a:reflection blurRad="6350" stA="55000" endA="300" endPos="45500" dir="5400000" sy="-100000" algn="bl" rotWithShape="0"/>
                </a:effectLst>
              </a:rPr>
              <a:t>Comparison of Different Cities from the Point of View of Green-house Gas Emissions from Motor Vehicles</a:t>
            </a:r>
          </a:p>
          <a:p>
            <a:endParaRPr lang="en-US" sz="1600" b="1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6938" y="2438400"/>
            <a:ext cx="859108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1600" dirty="0"/>
          </a:p>
        </p:txBody>
      </p:sp>
      <p:sp>
        <p:nvSpPr>
          <p:cNvPr id="3" name="Rectangle 2"/>
          <p:cNvSpPr/>
          <p:nvPr/>
        </p:nvSpPr>
        <p:spPr>
          <a:xfrm>
            <a:off x="381568" y="838200"/>
            <a:ext cx="203664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/>
              <a:t>Carbon dioxide </a:t>
            </a:r>
            <a:r>
              <a:rPr lang="ru-RU" sz="1600" dirty="0" smtClean="0"/>
              <a:t>(</a:t>
            </a:r>
            <a:r>
              <a:rPr lang="en-US" sz="1600" dirty="0"/>
              <a:t>CO2</a:t>
            </a:r>
            <a:r>
              <a:rPr lang="en-US" sz="1600" dirty="0" smtClean="0"/>
              <a:t>)</a:t>
            </a:r>
            <a:r>
              <a:rPr lang="ru-RU" sz="1600" dirty="0" smtClean="0"/>
              <a:t> </a:t>
            </a:r>
            <a:endParaRPr lang="en-US" sz="1600" dirty="0"/>
          </a:p>
        </p:txBody>
      </p:sp>
      <p:graphicFrame>
        <p:nvGraphicFramePr>
          <p:cNvPr id="11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0087343"/>
              </p:ext>
            </p:extLst>
          </p:nvPr>
        </p:nvGraphicFramePr>
        <p:xfrm>
          <a:off x="282338" y="1371600"/>
          <a:ext cx="8075876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Rectangle 12"/>
          <p:cNvSpPr/>
          <p:nvPr/>
        </p:nvSpPr>
        <p:spPr>
          <a:xfrm rot="16200000">
            <a:off x="1850486" y="4415433"/>
            <a:ext cx="7216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/>
              <a:t>Batumi</a:t>
            </a:r>
            <a:endParaRPr lang="en-US" sz="1400" b="1" dirty="0"/>
          </a:p>
        </p:txBody>
      </p:sp>
      <p:sp>
        <p:nvSpPr>
          <p:cNvPr id="14" name="Rectangle 13"/>
          <p:cNvSpPr/>
          <p:nvPr/>
        </p:nvSpPr>
        <p:spPr>
          <a:xfrm rot="16200000">
            <a:off x="2175285" y="3821085"/>
            <a:ext cx="6875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/>
              <a:t>Kutaisi</a:t>
            </a:r>
            <a:endParaRPr lang="en-US" sz="14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716352"/>
            <a:ext cx="457200" cy="998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203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43000" y="2667000"/>
            <a:ext cx="6858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accent1">
                    <a:lumMod val="75000"/>
                  </a:schemeClr>
                </a:solidFill>
              </a:rPr>
              <a:t>Thanks for your attention</a:t>
            </a:r>
            <a:endParaRPr lang="en-US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002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Pictures\img-140123172022-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340729"/>
            <a:ext cx="2520562" cy="3562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59806"/>
            <a:ext cx="2425426" cy="3562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2" name="TextBox 1"/>
          <p:cNvSpPr txBox="1"/>
          <p:nvPr/>
        </p:nvSpPr>
        <p:spPr>
          <a:xfrm>
            <a:off x="923925" y="1888331"/>
            <a:ext cx="1371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2011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899081" y="1889839"/>
            <a:ext cx="1371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2013</a:t>
            </a:r>
            <a:endParaRPr lang="en-US" b="1" dirty="0"/>
          </a:p>
        </p:txBody>
      </p:sp>
      <p:pic>
        <p:nvPicPr>
          <p:cNvPr id="10" name="Picture 3" descr="C:\Users\user\Desktop\covenant_logo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913" y="685800"/>
            <a:ext cx="1524000" cy="1202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afik 6" descr="Climate_Alliance_colour_300dpi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343" y="780652"/>
            <a:ext cx="1489075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/>
          <p:cNvCxnSpPr/>
          <p:nvPr/>
        </p:nvCxnSpPr>
        <p:spPr>
          <a:xfrm>
            <a:off x="0" y="666072"/>
            <a:ext cx="8358214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28596" y="142852"/>
            <a:ext cx="81820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reflection blurRad="6350" stA="55000" endA="300" endPos="45500" dir="5400000" sy="-100000" algn="bl" rotWithShape="0"/>
                </a:effectLst>
              </a:rPr>
              <a:t>Commitments of the European Union</a:t>
            </a:r>
            <a:endParaRPr lang="en-US" sz="2800" b="1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0" y="1778316"/>
            <a:ext cx="3581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In </a:t>
            </a:r>
            <a:r>
              <a:rPr lang="ru-RU" dirty="0" smtClean="0"/>
              <a:t>2011 </a:t>
            </a:r>
            <a:r>
              <a:rPr lang="en-US" dirty="0" smtClean="0"/>
              <a:t>the City of Batumi joined the European Union’s Initiative “Covenant of Mayors” having taken a commitment to elaborate the action plan on energy sustainable development; such plan foresees reduction of green-house gas emissions by at least </a:t>
            </a:r>
            <a:r>
              <a:rPr lang="ru-RU" dirty="0" smtClean="0"/>
              <a:t>20%.</a:t>
            </a:r>
            <a:endParaRPr lang="ru-RU" dirty="0"/>
          </a:p>
          <a:p>
            <a:pPr algn="just"/>
            <a:r>
              <a:rPr lang="en-US" dirty="0" smtClean="0"/>
              <a:t>Additionally the City of Batumi in </a:t>
            </a:r>
            <a:r>
              <a:rPr lang="ru-RU" dirty="0" smtClean="0"/>
              <a:t> </a:t>
            </a:r>
            <a:r>
              <a:rPr lang="ru-RU" dirty="0"/>
              <a:t>2013 </a:t>
            </a:r>
            <a:r>
              <a:rPr lang="en-US" dirty="0" smtClean="0"/>
              <a:t>became the member of “Climate Alliance” Association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85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>
            <a:off x="0" y="666072"/>
            <a:ext cx="8358214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81000" y="142851"/>
            <a:ext cx="7997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effectLst>
                  <a:reflection blurRad="6350" stA="55000" endA="300" endPos="45500" dir="5400000" sy="-100000" algn="bl" rotWithShape="0"/>
                </a:effectLst>
              </a:rPr>
              <a:t>Reduction of Green-house Gas Emissions until </a:t>
            </a:r>
            <a:r>
              <a:rPr lang="ru-RU" sz="2400" b="1" dirty="0" smtClean="0">
                <a:effectLst>
                  <a:reflection blurRad="6350" stA="55000" endA="300" endPos="45500" dir="5400000" sy="-100000" algn="bl" rotWithShape="0"/>
                </a:effectLst>
              </a:rPr>
              <a:t>2020 -</a:t>
            </a:r>
            <a:r>
              <a:rPr lang="en-US" sz="2400" b="1" dirty="0" smtClean="0">
                <a:effectLst>
                  <a:reflection blurRad="6350" stA="55000" endA="300" endPos="45500" dir="5400000" sy="-100000" algn="bl" rotWithShape="0"/>
                </a:effectLst>
              </a:rPr>
              <a:t> Scenario</a:t>
            </a:r>
            <a:endParaRPr lang="en-US" sz="2400" b="1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0800313"/>
              </p:ext>
            </p:extLst>
          </p:nvPr>
        </p:nvGraphicFramePr>
        <p:xfrm>
          <a:off x="762000" y="1066800"/>
          <a:ext cx="73152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ectangle 1"/>
          <p:cNvSpPr/>
          <p:nvPr/>
        </p:nvSpPr>
        <p:spPr>
          <a:xfrm>
            <a:off x="2158491" y="320399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 smtClean="0"/>
              <a:t>waste</a:t>
            </a:r>
            <a:endParaRPr lang="en-US" sz="1400" dirty="0"/>
          </a:p>
        </p:txBody>
      </p:sp>
      <p:sp>
        <p:nvSpPr>
          <p:cNvPr id="4" name="Rectangle 3"/>
          <p:cNvSpPr/>
          <p:nvPr/>
        </p:nvSpPr>
        <p:spPr>
          <a:xfrm>
            <a:off x="2057400" y="3613666"/>
            <a:ext cx="93006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buildings</a:t>
            </a:r>
            <a:endParaRPr lang="en-US" sz="1600" dirty="0"/>
          </a:p>
        </p:txBody>
      </p:sp>
      <p:sp>
        <p:nvSpPr>
          <p:cNvPr id="5" name="Rectangle 4"/>
          <p:cNvSpPr/>
          <p:nvPr/>
        </p:nvSpPr>
        <p:spPr>
          <a:xfrm>
            <a:off x="2958246" y="3340311"/>
            <a:ext cx="10708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external lighting</a:t>
            </a:r>
            <a:endParaRPr lang="en-US" sz="1400" dirty="0"/>
          </a:p>
        </p:txBody>
      </p:sp>
      <p:sp>
        <p:nvSpPr>
          <p:cNvPr id="6" name="Rectangle 5"/>
          <p:cNvSpPr/>
          <p:nvPr/>
        </p:nvSpPr>
        <p:spPr>
          <a:xfrm>
            <a:off x="2010458" y="4495800"/>
            <a:ext cx="8686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transport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666072"/>
            <a:ext cx="8358214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85720" y="142852"/>
            <a:ext cx="7715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effectLst>
                  <a:reflection blurRad="6350" stA="55000" endA="300" endPos="45500" dir="5400000" sy="-100000" algn="bl" rotWithShape="0"/>
                </a:effectLst>
              </a:rPr>
              <a:t>Reduction of Emissions by </a:t>
            </a:r>
            <a:r>
              <a:rPr lang="ru-RU" sz="2400" b="1" dirty="0" smtClean="0">
                <a:effectLst>
                  <a:reflection blurRad="6350" stA="55000" endA="300" endPos="45500" dir="5400000" sy="-100000" algn="bl" rotWithShape="0"/>
                </a:effectLst>
              </a:rPr>
              <a:t>2020</a:t>
            </a:r>
            <a:endParaRPr lang="en-US" sz="2400" b="1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2386814338"/>
              </p:ext>
            </p:extLst>
          </p:nvPr>
        </p:nvGraphicFramePr>
        <p:xfrm>
          <a:off x="1066800" y="1371600"/>
          <a:ext cx="6857999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ight Brace 1"/>
          <p:cNvSpPr/>
          <p:nvPr/>
        </p:nvSpPr>
        <p:spPr>
          <a:xfrm>
            <a:off x="7239000" y="2209800"/>
            <a:ext cx="76200" cy="609600"/>
          </a:xfrm>
          <a:prstGeom prst="rightBrac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315200" y="2383795"/>
            <a:ext cx="685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100" b="1" dirty="0" smtClean="0">
                <a:solidFill>
                  <a:schemeClr val="accent3"/>
                </a:solidFill>
              </a:rPr>
              <a:t>22,1%</a:t>
            </a:r>
            <a:endParaRPr lang="en-US" sz="1100" b="1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/>
          <p:nvPr/>
        </p:nvGrpSpPr>
        <p:grpSpPr>
          <a:xfrm>
            <a:off x="580401" y="1263878"/>
            <a:ext cx="1907849" cy="1828800"/>
            <a:chOff x="685800" y="2001852"/>
            <a:chExt cx="1907849" cy="1828800"/>
          </a:xfrm>
          <a:solidFill>
            <a:schemeClr val="accent2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" name="Oval 5"/>
            <p:cNvSpPr/>
            <p:nvPr/>
          </p:nvSpPr>
          <p:spPr>
            <a:xfrm>
              <a:off x="685800" y="2001852"/>
              <a:ext cx="1907849" cy="1828800"/>
            </a:xfrm>
            <a:prstGeom prst="ellipse">
              <a:avLst/>
            </a:prstGeom>
            <a:grp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63424" y="2770604"/>
              <a:ext cx="1752600" cy="400110"/>
            </a:xfrm>
            <a:prstGeom prst="rect">
              <a:avLst/>
            </a:prstGeom>
            <a:grpFill/>
            <a:ln>
              <a:solidFill>
                <a:schemeClr val="accent2">
                  <a:lumMod val="75000"/>
                </a:schemeClr>
              </a:solidFill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 smtClean="0">
                  <a:solidFill>
                    <a:schemeClr val="bg1">
                      <a:lumMod val="95000"/>
                    </a:schemeClr>
                  </a:solidFill>
                </a:rPr>
                <a:t>Buildings</a:t>
              </a:r>
              <a:endParaRPr lang="en-US" sz="2000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grpSp>
        <p:nvGrpSpPr>
          <p:cNvPr id="3" name="Group 10"/>
          <p:cNvGrpSpPr/>
          <p:nvPr/>
        </p:nvGrpSpPr>
        <p:grpSpPr>
          <a:xfrm>
            <a:off x="3565673" y="1318285"/>
            <a:ext cx="1907849" cy="1828800"/>
            <a:chOff x="685800" y="2001852"/>
            <a:chExt cx="1907849" cy="18288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2" name="Oval 11"/>
            <p:cNvSpPr/>
            <p:nvPr/>
          </p:nvSpPr>
          <p:spPr>
            <a:xfrm>
              <a:off x="685800" y="2001852"/>
              <a:ext cx="1907849" cy="1828800"/>
            </a:xfrm>
            <a:prstGeom prst="ellipse">
              <a:avLst/>
            </a:prstGeom>
            <a:ln>
              <a:solidFill>
                <a:srgbClr val="4F81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62000" y="2731586"/>
              <a:ext cx="1752600" cy="400110"/>
            </a:xfrm>
            <a:prstGeom prst="rect">
              <a:avLst/>
            </a:prstGeom>
            <a:noFill/>
            <a:ln>
              <a:solidFill>
                <a:srgbClr val="4F81BD"/>
              </a:solidFill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 smtClean="0">
                  <a:solidFill>
                    <a:schemeClr val="bg1">
                      <a:lumMod val="95000"/>
                    </a:schemeClr>
                  </a:solidFill>
                </a:rPr>
                <a:t>Transport </a:t>
              </a:r>
              <a:endParaRPr lang="en-US" sz="2000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grpSp>
        <p:nvGrpSpPr>
          <p:cNvPr id="4" name="Group 13"/>
          <p:cNvGrpSpPr/>
          <p:nvPr/>
        </p:nvGrpSpPr>
        <p:grpSpPr>
          <a:xfrm>
            <a:off x="6651120" y="1263878"/>
            <a:ext cx="1907849" cy="1828800"/>
            <a:chOff x="685800" y="2001852"/>
            <a:chExt cx="1907849" cy="1828800"/>
          </a:xfrm>
          <a:solidFill>
            <a:schemeClr val="accent6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5" name="Oval 14"/>
            <p:cNvSpPr/>
            <p:nvPr/>
          </p:nvSpPr>
          <p:spPr>
            <a:xfrm>
              <a:off x="685800" y="2001852"/>
              <a:ext cx="1907849" cy="18288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76955" y="2562309"/>
              <a:ext cx="1752600" cy="707886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 smtClean="0">
                  <a:solidFill>
                    <a:schemeClr val="bg1">
                      <a:lumMod val="95000"/>
                    </a:schemeClr>
                  </a:solidFill>
                </a:rPr>
                <a:t>External lighting</a:t>
              </a:r>
              <a:endParaRPr lang="en-US" sz="2000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grpSp>
        <p:nvGrpSpPr>
          <p:cNvPr id="5" name="Group 16"/>
          <p:cNvGrpSpPr/>
          <p:nvPr/>
        </p:nvGrpSpPr>
        <p:grpSpPr>
          <a:xfrm>
            <a:off x="685800" y="4191000"/>
            <a:ext cx="1907849" cy="1828800"/>
            <a:chOff x="685800" y="2001852"/>
            <a:chExt cx="1907849" cy="1828800"/>
          </a:xfrm>
          <a:solidFill>
            <a:schemeClr val="bg2">
              <a:lumMod val="2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8" name="Oval 17"/>
            <p:cNvSpPr/>
            <p:nvPr/>
          </p:nvSpPr>
          <p:spPr>
            <a:xfrm>
              <a:off x="685800" y="2001852"/>
              <a:ext cx="1907849" cy="1828800"/>
            </a:xfrm>
            <a:prstGeom prst="ellipse">
              <a:avLst/>
            </a:prstGeom>
            <a:grpFill/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76955" y="2562309"/>
              <a:ext cx="1752600" cy="707886"/>
            </a:xfrm>
            <a:prstGeom prst="rect">
              <a:avLst/>
            </a:prstGeom>
            <a:grpFill/>
            <a:ln>
              <a:solidFill>
                <a:schemeClr val="bg2">
                  <a:lumMod val="25000"/>
                </a:schemeClr>
              </a:solidFill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 smtClean="0">
                  <a:solidFill>
                    <a:schemeClr val="bg1">
                      <a:lumMod val="95000"/>
                    </a:schemeClr>
                  </a:solidFill>
                </a:rPr>
                <a:t>Solid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 smtClean="0">
                  <a:solidFill>
                    <a:schemeClr val="bg1">
                      <a:lumMod val="95000"/>
                    </a:schemeClr>
                  </a:solidFill>
                </a:rPr>
                <a:t>Waste</a:t>
              </a:r>
              <a:endParaRPr lang="en-US" sz="2000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grpSp>
        <p:nvGrpSpPr>
          <p:cNvPr id="7" name="Group 19"/>
          <p:cNvGrpSpPr/>
          <p:nvPr/>
        </p:nvGrpSpPr>
        <p:grpSpPr>
          <a:xfrm>
            <a:off x="3564248" y="4267200"/>
            <a:ext cx="1907849" cy="1828800"/>
            <a:chOff x="685800" y="2001852"/>
            <a:chExt cx="1907849" cy="1828800"/>
          </a:xfrm>
          <a:solidFill>
            <a:schemeClr val="accent4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1" name="Oval 20"/>
            <p:cNvSpPr/>
            <p:nvPr/>
          </p:nvSpPr>
          <p:spPr>
            <a:xfrm>
              <a:off x="685800" y="2001852"/>
              <a:ext cx="1907849" cy="1828800"/>
            </a:xfrm>
            <a:prstGeom prst="ellipse">
              <a:avLst/>
            </a:prstGeom>
            <a:grp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76955" y="2562309"/>
              <a:ext cx="1752600" cy="707886"/>
            </a:xfrm>
            <a:prstGeom prst="rect">
              <a:avLst/>
            </a:prstGeom>
            <a:grpFill/>
            <a:ln>
              <a:solidFill>
                <a:schemeClr val="accent4">
                  <a:lumMod val="75000"/>
                </a:schemeClr>
              </a:solidFill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 smtClean="0">
                  <a:solidFill>
                    <a:schemeClr val="bg1">
                      <a:lumMod val="95000"/>
                    </a:schemeClr>
                  </a:solidFill>
                </a:rPr>
                <a:t>Waste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 smtClean="0">
                  <a:solidFill>
                    <a:schemeClr val="bg1">
                      <a:lumMod val="95000"/>
                    </a:schemeClr>
                  </a:solidFill>
                </a:rPr>
                <a:t>water</a:t>
              </a:r>
              <a:endParaRPr lang="en-US" sz="2000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grpSp>
        <p:nvGrpSpPr>
          <p:cNvPr id="9" name="Group 22"/>
          <p:cNvGrpSpPr/>
          <p:nvPr/>
        </p:nvGrpSpPr>
        <p:grpSpPr>
          <a:xfrm>
            <a:off x="6651119" y="4267200"/>
            <a:ext cx="1907849" cy="1828800"/>
            <a:chOff x="685800" y="2001852"/>
            <a:chExt cx="1907849" cy="1828800"/>
          </a:xfrm>
          <a:solidFill>
            <a:schemeClr val="accent3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4" name="Oval 23"/>
            <p:cNvSpPr/>
            <p:nvPr/>
          </p:nvSpPr>
          <p:spPr>
            <a:xfrm>
              <a:off x="685800" y="2001852"/>
              <a:ext cx="1907849" cy="1828800"/>
            </a:xfrm>
            <a:prstGeom prst="ellips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76955" y="2562309"/>
              <a:ext cx="1752600" cy="707886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 smtClean="0">
                  <a:solidFill>
                    <a:schemeClr val="bg1">
                      <a:lumMod val="95000"/>
                    </a:schemeClr>
                  </a:solidFill>
                </a:rPr>
                <a:t>City landscaping</a:t>
              </a:r>
              <a:endParaRPr lang="en-US" sz="2000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cxnSp>
        <p:nvCxnSpPr>
          <p:cNvPr id="27" name="Straight Connector 26"/>
          <p:cNvCxnSpPr/>
          <p:nvPr/>
        </p:nvCxnSpPr>
        <p:spPr>
          <a:xfrm>
            <a:off x="0" y="666750"/>
            <a:ext cx="8358188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28596" y="142852"/>
            <a:ext cx="8182004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effectLst>
                  <a:reflection blurRad="6350" stA="55000" endA="300" endPos="45500" dir="5400000" sy="-100000" algn="bl" rotWithShape="0"/>
                </a:effectLst>
              </a:rPr>
              <a:t>Priorities for Reduction of Green-house Gas Emissions</a:t>
            </a:r>
            <a:endParaRPr lang="en-US" sz="2000" b="1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/>
          <p:cNvCxnSpPr/>
          <p:nvPr/>
        </p:nvCxnSpPr>
        <p:spPr>
          <a:xfrm>
            <a:off x="0" y="666072"/>
            <a:ext cx="8358214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28596" y="142852"/>
            <a:ext cx="81820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reflection blurRad="6350" stA="55000" endA="300" endPos="45500" dir="5400000" sy="-100000" algn="bl" rotWithShape="0"/>
                </a:effectLst>
              </a:rPr>
              <a:t>Strategic Vision - Transport</a:t>
            </a:r>
            <a:endParaRPr lang="en-US" sz="2800" b="1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1" name="Oval 30"/>
          <p:cNvSpPr/>
          <p:nvPr/>
        </p:nvSpPr>
        <p:spPr>
          <a:xfrm>
            <a:off x="533400" y="700343"/>
            <a:ext cx="1580689" cy="1432410"/>
          </a:xfrm>
          <a:prstGeom prst="ellipse">
            <a:avLst/>
          </a:prstGeom>
          <a:ln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Transport</a:t>
            </a:r>
            <a:endParaRPr lang="ru-RU" sz="1200" b="1" dirty="0"/>
          </a:p>
        </p:txBody>
      </p:sp>
      <p:sp>
        <p:nvSpPr>
          <p:cNvPr id="10" name="Rectangle 9"/>
          <p:cNvSpPr/>
          <p:nvPr/>
        </p:nvSpPr>
        <p:spPr>
          <a:xfrm>
            <a:off x="228601" y="2133600"/>
            <a:ext cx="8766654" cy="4201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b="1" dirty="0" smtClean="0"/>
              <a:t>Transport</a:t>
            </a:r>
            <a:r>
              <a:rPr lang="ru-RU" sz="1600" b="1" dirty="0" smtClean="0"/>
              <a:t>:</a:t>
            </a:r>
            <a:endParaRPr lang="en-US" sz="1600" b="1" dirty="0" smtClean="0"/>
          </a:p>
          <a:p>
            <a:pPr algn="just">
              <a:lnSpc>
                <a:spcPct val="150000"/>
              </a:lnSpc>
            </a:pPr>
            <a:r>
              <a:rPr lang="en-US" b="1" dirty="0" smtClean="0"/>
              <a:t>Short-term Strategy</a:t>
            </a:r>
            <a:r>
              <a:rPr lang="ru-RU" sz="1600" b="1" dirty="0" smtClean="0"/>
              <a:t>: </a:t>
            </a:r>
            <a:r>
              <a:rPr lang="en-US" dirty="0" smtClean="0"/>
              <a:t>restoration and development of transport </a:t>
            </a:r>
            <a:r>
              <a:rPr lang="en-US" dirty="0" err="1" smtClean="0"/>
              <a:t>infrastrucrure</a:t>
            </a:r>
            <a:r>
              <a:rPr lang="en-US" dirty="0" smtClean="0"/>
              <a:t>, including repair and improvement of pavement, construction of bypass roads, bridges, efficient traffic regulation on intersections</a:t>
            </a:r>
            <a:r>
              <a:rPr lang="ka-GE" dirty="0" smtClean="0"/>
              <a:t>;</a:t>
            </a:r>
            <a:endParaRPr lang="ru-RU" dirty="0" smtClean="0"/>
          </a:p>
          <a:p>
            <a:pPr algn="just">
              <a:lnSpc>
                <a:spcPct val="150000"/>
              </a:lnSpc>
            </a:pPr>
            <a:r>
              <a:rPr lang="en-US" b="1" dirty="0" smtClean="0"/>
              <a:t>Mid-term Strategy</a:t>
            </a:r>
            <a:r>
              <a:rPr lang="ru-RU" b="1" dirty="0" smtClean="0"/>
              <a:t>:</a:t>
            </a:r>
            <a:r>
              <a:rPr lang="en-US" b="1" dirty="0" smtClean="0"/>
              <a:t> </a:t>
            </a:r>
            <a:r>
              <a:rPr lang="en-US" dirty="0" smtClean="0"/>
              <a:t>improvement of public transport system, introduction of energy saving technologies </a:t>
            </a:r>
            <a:r>
              <a:rPr lang="ru-RU" dirty="0" smtClean="0"/>
              <a:t>(</a:t>
            </a:r>
            <a:r>
              <a:rPr lang="en-US" dirty="0" smtClean="0"/>
              <a:t>modernization of public buses, public transport, optimization of public transport services</a:t>
            </a:r>
            <a:r>
              <a:rPr lang="ru-RU" dirty="0" smtClean="0"/>
              <a:t>, </a:t>
            </a:r>
            <a:r>
              <a:rPr lang="en-US" dirty="0" smtClean="0"/>
              <a:t>promotion of alternatives, electric transport etc.</a:t>
            </a:r>
            <a:r>
              <a:rPr lang="ru-RU" dirty="0" smtClean="0"/>
              <a:t>)</a:t>
            </a:r>
            <a:r>
              <a:rPr lang="ka-GE" dirty="0" smtClean="0"/>
              <a:t>;</a:t>
            </a:r>
            <a:endParaRPr lang="en-US" dirty="0" smtClean="0"/>
          </a:p>
          <a:p>
            <a:pPr algn="just">
              <a:lnSpc>
                <a:spcPct val="150000"/>
              </a:lnSpc>
            </a:pPr>
            <a:r>
              <a:rPr lang="en-US" b="1" dirty="0" smtClean="0"/>
              <a:t>Long-term Strategy</a:t>
            </a:r>
            <a:r>
              <a:rPr lang="ru-RU" b="1" dirty="0" smtClean="0"/>
              <a:t>:</a:t>
            </a:r>
            <a:r>
              <a:rPr lang="ka-GE" b="1" dirty="0" smtClean="0"/>
              <a:t> </a:t>
            </a:r>
            <a:r>
              <a:rPr lang="en-US" dirty="0" smtClean="0"/>
              <a:t>Decrease of traffic of private vehicles, restrictions and incentives to encourage motor vehicles with low level of emissions </a:t>
            </a:r>
            <a:r>
              <a:rPr lang="ru-RU" dirty="0" smtClean="0"/>
              <a:t>(</a:t>
            </a:r>
            <a:r>
              <a:rPr lang="en-US" dirty="0" smtClean="0"/>
              <a:t>green islands, parking management, tariffs etc.</a:t>
            </a:r>
            <a:r>
              <a:rPr lang="ru-RU" dirty="0" smtClean="0"/>
              <a:t>)</a:t>
            </a:r>
            <a:r>
              <a:rPr lang="ka-GE" dirty="0" smtClean="0"/>
              <a:t>.</a:t>
            </a:r>
            <a:endParaRPr lang="en-US" dirty="0"/>
          </a:p>
        </p:txBody>
      </p:sp>
      <p:pic>
        <p:nvPicPr>
          <p:cNvPr id="6" name="Picture 3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7600" y="853590"/>
            <a:ext cx="1462110" cy="11383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7" name="Picture 4" descr="http://batumitransport.ge/New/gall/siaxle/6d.jpg"/>
          <p:cNvPicPr preferRelativeResize="0"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853590"/>
            <a:ext cx="1500202" cy="11383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pic>
        <p:nvPicPr>
          <p:cNvPr id="8" name="Picture 2" descr="C:\Documents and Settings\All Users\Документы\suratebi\537747_417375955025870_500004194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0847" y="852018"/>
            <a:ext cx="1557367" cy="11290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90199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39.radikal.ru/i084/0911/3e/d90d466053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4071" y="457201"/>
            <a:ext cx="8368929" cy="60897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040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/>
          <p:cNvCxnSpPr/>
          <p:nvPr/>
        </p:nvCxnSpPr>
        <p:spPr>
          <a:xfrm>
            <a:off x="0" y="666072"/>
            <a:ext cx="8358214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76210" y="142852"/>
            <a:ext cx="81820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reflection blurRad="6350" stA="55000" endA="300" endPos="45500" dir="5400000" sy="-100000" algn="bl" rotWithShape="0"/>
                </a:effectLst>
              </a:rPr>
              <a:t>Problems in Transport Sector</a:t>
            </a:r>
            <a:endParaRPr lang="en-US" sz="2800" b="1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6938" y="2438400"/>
            <a:ext cx="859108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1600" dirty="0"/>
          </a:p>
        </p:txBody>
      </p:sp>
      <p:sp>
        <p:nvSpPr>
          <p:cNvPr id="2" name="Rectangle 1"/>
          <p:cNvSpPr/>
          <p:nvPr/>
        </p:nvSpPr>
        <p:spPr>
          <a:xfrm>
            <a:off x="497152" y="920997"/>
            <a:ext cx="8001000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dirty="0" smtClean="0"/>
              <a:t>Shortage of a number of city buses</a:t>
            </a:r>
            <a:r>
              <a:rPr lang="ka-GE" dirty="0" smtClean="0"/>
              <a:t>;</a:t>
            </a:r>
            <a:endParaRPr lang="ru-RU" dirty="0" smtClean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dirty="0" smtClean="0"/>
              <a:t>Depreciation of fleets that, in its turn, increases impact on environment;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dirty="0" smtClean="0"/>
              <a:t>Availability of non-standard passenger minivans;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dirty="0" smtClean="0"/>
              <a:t>Old private motor vehicles;</a:t>
            </a:r>
            <a:endParaRPr lang="ka-GE" dirty="0" smtClean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ka-GE" dirty="0" smtClean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ka-GE" dirty="0" smtClean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2978952"/>
            <a:ext cx="7391400" cy="3664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682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/>
          <p:cNvCxnSpPr/>
          <p:nvPr/>
        </p:nvCxnSpPr>
        <p:spPr>
          <a:xfrm>
            <a:off x="0" y="666072"/>
            <a:ext cx="8358214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28596" y="142852"/>
            <a:ext cx="81820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reflection blurRad="6350" stA="55000" endA="300" endPos="45500" dir="5400000" sy="-100000" algn="bl" rotWithShape="0"/>
                </a:effectLst>
              </a:rPr>
              <a:t>Planned Activities</a:t>
            </a:r>
            <a:endParaRPr lang="en-US" sz="2800" b="1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1" name="Oval 30"/>
          <p:cNvSpPr/>
          <p:nvPr/>
        </p:nvSpPr>
        <p:spPr>
          <a:xfrm>
            <a:off x="324311" y="853590"/>
            <a:ext cx="1580689" cy="1432410"/>
          </a:xfrm>
          <a:prstGeom prst="ellipse">
            <a:avLst/>
          </a:prstGeom>
          <a:ln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Transport</a:t>
            </a:r>
            <a:endParaRPr lang="ru-RU" sz="1200" b="1" dirty="0"/>
          </a:p>
        </p:txBody>
      </p:sp>
      <p:sp>
        <p:nvSpPr>
          <p:cNvPr id="10" name="Rectangle 9"/>
          <p:cNvSpPr/>
          <p:nvPr/>
        </p:nvSpPr>
        <p:spPr>
          <a:xfrm>
            <a:off x="366938" y="2438400"/>
            <a:ext cx="859108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1600" dirty="0"/>
          </a:p>
        </p:txBody>
      </p:sp>
      <p:pic>
        <p:nvPicPr>
          <p:cNvPr id="8" name="Picture 2" descr="C:\Documents and Settings\All Users\Документы\suratebi\537747_417375955025870_500004194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852017"/>
            <a:ext cx="1557367" cy="11290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2" name="Rectangle 1"/>
          <p:cNvSpPr/>
          <p:nvPr/>
        </p:nvSpPr>
        <p:spPr>
          <a:xfrm>
            <a:off x="685800" y="2667000"/>
            <a:ext cx="8001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/>
              <a:t>Introduction of municipal electric taxi</a:t>
            </a:r>
            <a:r>
              <a:rPr lang="ka-GE" dirty="0" smtClean="0"/>
              <a:t>;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Replacement of old buses into the modern ones</a:t>
            </a:r>
            <a:r>
              <a:rPr lang="ka-GE" dirty="0" smtClean="0"/>
              <a:t>;</a:t>
            </a:r>
            <a:endParaRPr lang="ru-RU" dirty="0" smtClean="0"/>
          </a:p>
          <a:p>
            <a:pPr marL="285750" indent="-285750">
              <a:buFontTx/>
              <a:buChar char="-"/>
            </a:pPr>
            <a:r>
              <a:rPr lang="en-US" dirty="0" smtClean="0"/>
              <a:t>Improvement of cycling systems</a:t>
            </a:r>
            <a:r>
              <a:rPr lang="ru-RU" dirty="0" smtClean="0"/>
              <a:t> – </a:t>
            </a:r>
            <a:r>
              <a:rPr lang="en-US" dirty="0" smtClean="0"/>
              <a:t>increase a number of bikes, expand cycle lane networks, add a number of terminals</a:t>
            </a:r>
            <a:r>
              <a:rPr lang="ka-GE" dirty="0" smtClean="0"/>
              <a:t>;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Comprehensive regulation of system for public bus stops.</a:t>
            </a:r>
            <a:endParaRPr lang="ka-GE" dirty="0" smtClean="0"/>
          </a:p>
          <a:p>
            <a:pPr marL="285750" indent="-285750">
              <a:buFontTx/>
              <a:buChar char="-"/>
            </a:pPr>
            <a:endParaRPr lang="ka-GE" dirty="0" smtClean="0"/>
          </a:p>
          <a:p>
            <a:pPr marL="285750" indent="-285750">
              <a:buFontTx/>
              <a:buChar char="-"/>
            </a:pPr>
            <a:endParaRPr lang="ka-GE" dirty="0" smtClean="0"/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807" y="796917"/>
            <a:ext cx="2019300" cy="12089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739263"/>
            <a:ext cx="2011365" cy="12927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114800"/>
            <a:ext cx="60960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875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3727</TotalTime>
  <Words>406</Words>
  <Application>Microsoft Office PowerPoint</Application>
  <PresentationFormat>Экран (4:3)</PresentationFormat>
  <Paragraphs>64</Paragraphs>
  <Slides>13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Galina</cp:lastModifiedBy>
  <cp:revision>165</cp:revision>
  <cp:lastPrinted>2013-05-21T11:52:35Z</cp:lastPrinted>
  <dcterms:created xsi:type="dcterms:W3CDTF">2013-05-17T12:09:56Z</dcterms:created>
  <dcterms:modified xsi:type="dcterms:W3CDTF">2014-10-16T06:26:59Z</dcterms:modified>
</cp:coreProperties>
</file>