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65" r:id="rId2"/>
    <p:sldId id="425" r:id="rId3"/>
    <p:sldId id="435" r:id="rId4"/>
    <p:sldId id="451" r:id="rId5"/>
    <p:sldId id="456" r:id="rId6"/>
    <p:sldId id="455" r:id="rId7"/>
    <p:sldId id="424" r:id="rId8"/>
    <p:sldId id="457" r:id="rId9"/>
    <p:sldId id="352" r:id="rId10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E9E53B"/>
    <a:srgbClr val="0066FF"/>
    <a:srgbClr val="FF5050"/>
    <a:srgbClr val="FFFF99"/>
    <a:srgbClr val="FFCC66"/>
    <a:srgbClr val="FFFF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482" autoAdjust="0"/>
    <p:restoredTop sz="94707" autoAdjust="0"/>
  </p:normalViewPr>
  <p:slideViewPr>
    <p:cSldViewPr>
      <p:cViewPr>
        <p:scale>
          <a:sx n="100" d="100"/>
          <a:sy n="100" d="100"/>
        </p:scale>
        <p:origin x="642" y="111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1" d="100"/>
          <a:sy n="81" d="100"/>
        </p:scale>
        <p:origin x="-3972" y="-102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023899-E46B-46DE-9D02-0164906A279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475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2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r">
              <a:defRPr sz="1200"/>
            </a:lvl1pPr>
          </a:lstStyle>
          <a:p>
            <a:fld id="{D5F3A010-5C24-4441-AA09-F84D667FBE29}" type="datetimeFigureOut">
              <a:rPr lang="en-GB" smtClean="0"/>
              <a:pPr/>
              <a:t>22/10/2014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08" tIns="46054" rIns="92108" bIns="4605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2108" tIns="46054" rIns="92108" bIns="4605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2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r">
              <a:defRPr sz="1200"/>
            </a:lvl1pPr>
          </a:lstStyle>
          <a:p>
            <a:fld id="{F12E0633-D742-427C-95D8-0F1C541939B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1245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18958-F946-4E52-80DC-D02C8EECAE73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8471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2341DF-17B2-436A-95D2-60A78B8AD168}" type="slidenum">
              <a:rPr lang="ru-RU"/>
              <a:pPr/>
              <a:t>2</a:t>
            </a:fld>
            <a:endParaRPr lang="ru-RU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2341DF-17B2-436A-95D2-60A78B8AD168}" type="slidenum">
              <a:rPr lang="ru-RU"/>
              <a:pPr/>
              <a:t>3</a:t>
            </a:fld>
            <a:endParaRPr lang="ru-RU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2341DF-17B2-436A-95D2-60A78B8AD168}" type="slidenum">
              <a:rPr lang="ru-RU"/>
              <a:pPr/>
              <a:t>4</a:t>
            </a:fld>
            <a:endParaRPr lang="ru-RU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2341DF-17B2-436A-95D2-60A78B8AD168}" type="slidenum">
              <a:rPr lang="ru-RU"/>
              <a:pPr/>
              <a:t>7</a:t>
            </a:fld>
            <a:endParaRPr lang="ru-RU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18958-F946-4E52-80DC-D02C8EECAE73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5049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6992"/>
            <a:ext cx="7772400" cy="1470025"/>
          </a:xfrm>
        </p:spPr>
        <p:txBody>
          <a:bodyPr/>
          <a:lstStyle>
            <a:lvl1pPr algn="ctr">
              <a:defRPr b="0" i="0">
                <a:solidFill>
                  <a:srgbClr val="FFFFE1"/>
                </a:solidFill>
                <a:latin typeface="Eras Light ITC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41168"/>
            <a:ext cx="6400800" cy="144016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pic>
        <p:nvPicPr>
          <p:cNvPr id="8" name="Picture 2" descr="800px-Flag_of_Europe_sv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6093296"/>
            <a:ext cx="842184" cy="56383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6199806"/>
            <a:ext cx="7308304" cy="4573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22/10/2014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22/10/2014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B98E55BF-95E0-4CAA-ADAA-2F3953F8BCB0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Document 9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bg1"/>
          </a:solidFill>
          <a:ln>
            <a:noFill/>
          </a:ln>
          <a:effectLst>
            <a:outerShdw blurRad="279400" dist="38100" dir="5400000" algn="t" rotWithShape="0">
              <a:schemeClr val="accent2">
                <a:lumMod val="75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lnSpc>
                <a:spcPct val="80000"/>
              </a:lnSpc>
              <a:defRPr sz="4000" i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464496"/>
          </a:xfrm>
        </p:spPr>
        <p:txBody>
          <a:bodyPr/>
          <a:lstStyle>
            <a:lvl1pPr>
              <a:spcBef>
                <a:spcPts val="1200"/>
              </a:spcBef>
              <a:defRPr sz="2800">
                <a:solidFill>
                  <a:schemeClr val="accent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400">
                <a:solidFill>
                  <a:schemeClr val="tx2"/>
                </a:solidFill>
              </a:defRPr>
            </a:lvl3pPr>
            <a:lvl4pPr>
              <a:defRPr sz="2400">
                <a:solidFill>
                  <a:schemeClr val="tx2"/>
                </a:solidFill>
              </a:defRPr>
            </a:lvl4pPr>
            <a:lvl5pPr>
              <a:defRPr sz="24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22/10/2014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22/10/2014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lowchart: Document 7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22/10/2014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Document 9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22/10/2014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owchart: Document 5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22/10/2014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22/10/2014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22/10/2014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22/10/2014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4ECED63F-EBE3-42E5-807B-7C5B8724F34A}" type="datetimeFigureOut">
              <a:rPr lang="en-GB" smtClean="0"/>
              <a:pPr/>
              <a:t>22/10/2014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2" r:id="rId12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i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itle 9"/>
          <p:cNvSpPr>
            <a:spLocks noGrp="1"/>
          </p:cNvSpPr>
          <p:nvPr>
            <p:ph type="subTitle" idx="1"/>
          </p:nvPr>
        </p:nvSpPr>
        <p:spPr>
          <a:xfrm>
            <a:off x="179512" y="4653136"/>
            <a:ext cx="8784976" cy="1296144"/>
          </a:xfrm>
        </p:spPr>
        <p:txBody>
          <a:bodyPr>
            <a:noAutofit/>
          </a:bodyPr>
          <a:lstStyle/>
          <a:p>
            <a:r>
              <a:rPr lang="ru-RU" dirty="0"/>
              <a:t>Использование экономических инструментов для </a:t>
            </a:r>
            <a:r>
              <a:rPr lang="ru-RU" dirty="0" smtClean="0"/>
              <a:t>обеспечения </a:t>
            </a:r>
            <a:endParaRPr lang="uk-UA" dirty="0"/>
          </a:p>
          <a:p>
            <a:r>
              <a:rPr lang="ru-RU" dirty="0"/>
              <a:t>устойчивого развития  транспорта в </a:t>
            </a:r>
            <a:r>
              <a:rPr lang="ru-RU" dirty="0" smtClean="0"/>
              <a:t>городах</a:t>
            </a:r>
          </a:p>
          <a:p>
            <a:r>
              <a:rPr lang="ru-RU" i="1" dirty="0" smtClean="0"/>
              <a:t>Кишинев, Молдова, 21-22 октября </a:t>
            </a:r>
            <a:r>
              <a:rPr lang="ru-RU" i="1" dirty="0"/>
              <a:t>2014 г</a:t>
            </a:r>
            <a:r>
              <a:rPr lang="ru-RU" i="1" dirty="0" smtClean="0"/>
              <a:t>.</a:t>
            </a:r>
            <a:r>
              <a:rPr lang="en-US" i="1" dirty="0" smtClean="0"/>
              <a:t> </a:t>
            </a:r>
            <a:endParaRPr lang="en-GB" i="1" dirty="0"/>
          </a:p>
        </p:txBody>
      </p:sp>
      <p:sp>
        <p:nvSpPr>
          <p:cNvPr id="4" name="Title 7"/>
          <p:cNvSpPr txBox="1">
            <a:spLocks/>
          </p:cNvSpPr>
          <p:nvPr/>
        </p:nvSpPr>
        <p:spPr>
          <a:xfrm>
            <a:off x="179512" y="1124744"/>
            <a:ext cx="8784976" cy="12241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endParaRPr lang="en-US" sz="3500" b="1" dirty="0" smtClean="0">
              <a:solidFill>
                <a:srgbClr val="FFFFE1"/>
              </a:solidFill>
              <a:latin typeface="Eras Light ITC" pitchFamily="34" charset="0"/>
              <a:ea typeface="+mj-ea"/>
              <a:cs typeface="+mj-cs"/>
            </a:endParaRPr>
          </a:p>
          <a:p>
            <a:pPr algn="ctr"/>
            <a:r>
              <a:rPr lang="ru-RU" sz="3200" dirty="0">
                <a:solidFill>
                  <a:srgbClr val="FFFFE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  <a:ea typeface="+mj-ea"/>
                <a:cs typeface="+mj-cs"/>
              </a:rPr>
              <a:t>Управление качеством воздуха в странах Восточного региона ЕИСП </a:t>
            </a:r>
            <a:endParaRPr lang="en-US" sz="3200" dirty="0">
              <a:solidFill>
                <a:srgbClr val="FFFFE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  <a:ea typeface="+mj-ea"/>
              <a:cs typeface="+mj-cs"/>
            </a:endParaRPr>
          </a:p>
          <a:p>
            <a:pPr algn="ctr"/>
            <a:endParaRPr lang="en-US" sz="3200" dirty="0">
              <a:solidFill>
                <a:srgbClr val="FFFFE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  <a:ea typeface="+mj-ea"/>
              <a:cs typeface="+mj-cs"/>
            </a:endParaRPr>
          </a:p>
          <a:p>
            <a:pPr algn="ctr"/>
            <a:r>
              <a:rPr lang="ru-RU" sz="4000" dirty="0" smtClean="0">
                <a:solidFill>
                  <a:srgbClr val="FFFFE1"/>
                </a:solidFill>
                <a:ea typeface="+mj-ea"/>
                <a:cs typeface="+mj-cs"/>
              </a:rPr>
              <a:t>Применение мероприятий по снижению выбросов от транспорта на городском уровне</a:t>
            </a:r>
            <a:r>
              <a:rPr lang="ro-RO" sz="4000" dirty="0" smtClean="0">
                <a:solidFill>
                  <a:srgbClr val="FFFFE1"/>
                </a:solidFill>
                <a:ea typeface="+mj-ea"/>
                <a:cs typeface="+mj-cs"/>
              </a:rPr>
              <a:t> (</a:t>
            </a:r>
            <a:r>
              <a:rPr lang="ru-RU" sz="4000" dirty="0" smtClean="0">
                <a:solidFill>
                  <a:srgbClr val="FFFFE1"/>
                </a:solidFill>
                <a:ea typeface="+mj-ea"/>
                <a:cs typeface="+mj-cs"/>
              </a:rPr>
              <a:t>Кишинёв</a:t>
            </a:r>
            <a:r>
              <a:rPr lang="ro-RO" sz="4000" dirty="0" smtClean="0">
                <a:solidFill>
                  <a:srgbClr val="FFFFE1"/>
                </a:solidFill>
                <a:ea typeface="+mj-ea"/>
                <a:cs typeface="+mj-cs"/>
              </a:rPr>
              <a:t>)</a:t>
            </a:r>
            <a:endParaRPr lang="ru-RU" sz="4000" dirty="0">
              <a:solidFill>
                <a:srgbClr val="FFFFE1"/>
              </a:solidFill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69604653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323528" y="395953"/>
            <a:ext cx="792088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600" b="1" dirty="0" smtClean="0">
                <a:solidFill>
                  <a:srgbClr val="E9E53B"/>
                </a:solidFill>
              </a:rPr>
              <a:t>Муниципий Кишинэу</a:t>
            </a:r>
            <a:endParaRPr lang="en-GB" sz="3600" b="1" dirty="0">
              <a:solidFill>
                <a:srgbClr val="E9E53B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725296" y="6488668"/>
            <a:ext cx="34176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E16D9DE7-101D-4173-9FB6-AF72C7239E19}" type="slidenum">
              <a:rPr lang="cs-CZ" sz="1200" smtClean="0"/>
              <a:pPr/>
              <a:t>2</a:t>
            </a:fld>
            <a:endParaRPr lang="en-US" sz="1200" dirty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107504" y="2060848"/>
            <a:ext cx="8876556" cy="22322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Aft>
                <a:spcPts val="1800"/>
              </a:spcAft>
            </a:pPr>
            <a:r>
              <a:rPr lang="ro-RO" sz="2700" smtClean="0">
                <a:solidFill>
                  <a:srgbClr val="002060"/>
                </a:solidFill>
                <a:latin typeface="+mj-lt"/>
                <a:ea typeface="+mj-ea"/>
                <a:cs typeface="+mj-cs"/>
                <a:sym typeface="Symbol"/>
              </a:rPr>
              <a:t>      </a:t>
            </a:r>
            <a:r>
              <a:rPr lang="ru-RU" sz="2700" smtClean="0">
                <a:solidFill>
                  <a:srgbClr val="002060"/>
                </a:solidFill>
                <a:latin typeface="+mj-lt"/>
                <a:ea typeface="+mj-ea"/>
                <a:cs typeface="+mj-cs"/>
                <a:sym typeface="Symbol"/>
              </a:rPr>
              <a:t>Население </a:t>
            </a:r>
            <a:r>
              <a:rPr lang="ru-RU" sz="2700" dirty="0" smtClean="0">
                <a:solidFill>
                  <a:srgbClr val="002060"/>
                </a:solidFill>
                <a:latin typeface="+mj-lt"/>
                <a:ea typeface="+mj-ea"/>
                <a:cs typeface="+mj-cs"/>
                <a:sym typeface="Symbol"/>
              </a:rPr>
              <a:t>– 794,8 тыс. чел.</a:t>
            </a:r>
            <a:endParaRPr lang="ru-RU" sz="2700" dirty="0">
              <a:solidFill>
                <a:srgbClr val="002060"/>
              </a:solidFill>
              <a:latin typeface="+mj-lt"/>
              <a:ea typeface="+mj-ea"/>
              <a:cs typeface="+mj-cs"/>
              <a:sym typeface="Symbol"/>
            </a:endParaRPr>
          </a:p>
          <a:p>
            <a:pPr marL="457200" lvl="2">
              <a:spcAft>
                <a:spcPts val="1800"/>
              </a:spcAft>
            </a:pPr>
            <a:r>
              <a:rPr lang="ru-RU" sz="2700" dirty="0">
                <a:solidFill>
                  <a:srgbClr val="002060"/>
                </a:solidFill>
                <a:latin typeface="+mj-lt"/>
                <a:ea typeface="+mj-ea"/>
                <a:cs typeface="+mj-cs"/>
                <a:sym typeface="Symbol"/>
              </a:rPr>
              <a:t>Из </a:t>
            </a:r>
            <a:r>
              <a:rPr lang="ru-RU" sz="2700" dirty="0" smtClean="0">
                <a:solidFill>
                  <a:srgbClr val="002060"/>
                </a:solidFill>
                <a:latin typeface="+mj-lt"/>
                <a:ea typeface="+mj-ea"/>
                <a:cs typeface="+mj-cs"/>
                <a:sym typeface="Symbol"/>
              </a:rPr>
              <a:t>них: </a:t>
            </a:r>
            <a:r>
              <a:rPr lang="ru-RU" sz="2700" dirty="0">
                <a:solidFill>
                  <a:srgbClr val="002060"/>
                </a:solidFill>
                <a:latin typeface="+mj-lt"/>
                <a:ea typeface="+mj-ea"/>
                <a:cs typeface="+mj-cs"/>
                <a:sym typeface="Symbol"/>
              </a:rPr>
              <a:t>городское население </a:t>
            </a:r>
            <a:r>
              <a:rPr lang="ru-RU" sz="2700" dirty="0" smtClean="0">
                <a:solidFill>
                  <a:srgbClr val="002060"/>
                </a:solidFill>
                <a:latin typeface="+mj-lt"/>
                <a:ea typeface="+mj-ea"/>
                <a:cs typeface="+mj-cs"/>
                <a:sym typeface="Symbol"/>
              </a:rPr>
              <a:t>– 723,5 тыс. чел.</a:t>
            </a:r>
          </a:p>
          <a:p>
            <a:pPr marL="457200" lvl="2">
              <a:spcAft>
                <a:spcPts val="1800"/>
              </a:spcAft>
            </a:pPr>
            <a:r>
              <a:rPr lang="ru-RU" sz="2700" dirty="0" smtClean="0">
                <a:solidFill>
                  <a:srgbClr val="002060"/>
                </a:solidFill>
                <a:latin typeface="+mj-lt"/>
                <a:ea typeface="+mj-ea"/>
                <a:cs typeface="+mj-cs"/>
                <a:sym typeface="Symbol"/>
              </a:rPr>
              <a:t>               сельское население – 71,3 тыс. чел.</a:t>
            </a:r>
            <a:endParaRPr lang="ru-RU" sz="2700" dirty="0">
              <a:solidFill>
                <a:srgbClr val="002060"/>
              </a:solidFill>
              <a:latin typeface="+mj-lt"/>
              <a:ea typeface="+mj-ea"/>
              <a:cs typeface="+mj-cs"/>
              <a:sym typeface="Symbol"/>
            </a:endParaRPr>
          </a:p>
        </p:txBody>
      </p:sp>
    </p:spTree>
    <p:extLst>
      <p:ext uri="{BB962C8B-B14F-4D97-AF65-F5344CB8AC3E}">
        <p14:creationId xmlns:p14="http://schemas.microsoft.com/office/powerpoint/2010/main" val="1958160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916832"/>
            <a:ext cx="8763000" cy="3873612"/>
          </a:xfrm>
        </p:spPr>
        <p:txBody>
          <a:bodyPr>
            <a:normAutofit fontScale="90000"/>
          </a:bodyPr>
          <a:lstStyle/>
          <a:p>
            <a:r>
              <a:rPr lang="ru-RU" sz="2700" dirty="0" smtClean="0"/>
              <a:t>В муниципии Кишинёв предоставление услуг по перевозке пассажиров общественный транспортом осуществляется Муниципальными предприятиями «Управление электротранспорта» и «Городской автобусный парк», а также 1</a:t>
            </a:r>
            <a:r>
              <a:rPr lang="ro-RO" sz="2700" dirty="0" smtClean="0"/>
              <a:t>5</a:t>
            </a:r>
            <a:r>
              <a:rPr lang="ru-RU" sz="2700" dirty="0" smtClean="0"/>
              <a:t> экономическими агентами – администраторами </a:t>
            </a:r>
            <a:r>
              <a:rPr lang="ru-RU" sz="2700" dirty="0" err="1" smtClean="0"/>
              <a:t>микроавтобусных</a:t>
            </a:r>
            <a:r>
              <a:rPr lang="ru-RU" sz="2700" dirty="0" smtClean="0"/>
              <a:t> и автобусных маршрутов. Деятельность таксомоторов осуществляется 45  экономическими агентами – обладателями лицензии на перевозку пассажиров в режиме такси.</a:t>
            </a:r>
            <a:br>
              <a:rPr lang="ru-RU" sz="2700" dirty="0" smtClean="0"/>
            </a:br>
            <a:r>
              <a:rPr lang="ru-RU" sz="2700" dirty="0" smtClean="0"/>
              <a:t>Население муниципия Кишинева обслуживается 23 маршрутами троллейбуса, 27 маршрутами автобуса (включая 4 частных маршрута) и 58 маршрутов микроавтобуса. Выход на линию в рабочие дни составляет 296 троллейбусов, </a:t>
            </a:r>
            <a:r>
              <a:rPr lang="ru-RU" sz="2700" dirty="0" smtClean="0"/>
              <a:t>1</a:t>
            </a:r>
            <a:r>
              <a:rPr lang="en-US" sz="2700" dirty="0" smtClean="0"/>
              <a:t>2</a:t>
            </a:r>
            <a:r>
              <a:rPr lang="ru-RU" sz="2700" smtClean="0"/>
              <a:t>0 </a:t>
            </a:r>
            <a:r>
              <a:rPr lang="ru-RU" sz="2700" dirty="0" smtClean="0"/>
              <a:t>автобуса, 1500 микроавтобусов и более 2000 таксомоторов.</a:t>
            </a:r>
            <a:r>
              <a:rPr lang="ru-RU" sz="3200" i="0" dirty="0" smtClean="0">
                <a:solidFill>
                  <a:srgbClr val="002060"/>
                </a:solidFill>
                <a:sym typeface="Symbol"/>
              </a:rPr>
              <a:t/>
            </a:r>
            <a:br>
              <a:rPr lang="ru-RU" sz="3200" i="0" dirty="0" smtClean="0">
                <a:solidFill>
                  <a:srgbClr val="002060"/>
                </a:solidFill>
                <a:sym typeface="Symbol"/>
              </a:rPr>
            </a:br>
            <a:r>
              <a:rPr lang="en-US" sz="3200" i="0" dirty="0" smtClean="0">
                <a:solidFill>
                  <a:srgbClr val="002060"/>
                </a:solidFill>
                <a:sym typeface="Symbol"/>
              </a:rPr>
              <a:t/>
            </a:r>
            <a:br>
              <a:rPr lang="en-US" sz="3200" i="0" dirty="0" smtClean="0">
                <a:solidFill>
                  <a:srgbClr val="002060"/>
                </a:solidFill>
                <a:sym typeface="Symbol"/>
              </a:rPr>
            </a:br>
            <a:r>
              <a:rPr lang="uk-UA" sz="3200" i="0" dirty="0" smtClean="0">
                <a:solidFill>
                  <a:srgbClr val="002060"/>
                </a:solidFill>
                <a:sym typeface="Symbol"/>
              </a:rPr>
              <a:t> </a:t>
            </a:r>
            <a:endParaRPr lang="en-GB" sz="3200" dirty="0">
              <a:solidFill>
                <a:srgbClr val="002060"/>
              </a:solidFill>
            </a:endParaRP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251520" y="395953"/>
            <a:ext cx="799288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 dirty="0" smtClean="0">
                <a:solidFill>
                  <a:srgbClr val="002060"/>
                </a:solidFill>
              </a:rPr>
              <a:t>Транспорт в </a:t>
            </a:r>
            <a:r>
              <a:rPr lang="ru-RU" sz="3200" b="1" dirty="0">
                <a:solidFill>
                  <a:srgbClr val="002060"/>
                </a:solidFill>
              </a:rPr>
              <a:t>городах</a:t>
            </a:r>
            <a:endParaRPr lang="en-GB" sz="3200" b="1" dirty="0">
              <a:solidFill>
                <a:srgbClr val="00206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725296" y="6488668"/>
            <a:ext cx="34176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E16D9DE7-101D-4173-9FB6-AF72C7239E19}" type="slidenum">
              <a:rPr lang="cs-CZ" sz="1200" smtClean="0"/>
              <a:pPr/>
              <a:t>3</a:t>
            </a:fld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780057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79512" y="1916832"/>
            <a:ext cx="8742120" cy="4464496"/>
          </a:xfrm>
        </p:spPr>
        <p:txBody>
          <a:bodyPr>
            <a:normAutofit fontScale="90000"/>
          </a:bodyPr>
          <a:lstStyle/>
          <a:p>
            <a:r>
              <a:rPr lang="ru-RU" sz="3200" i="0" dirty="0" smtClean="0">
                <a:solidFill>
                  <a:srgbClr val="002060"/>
                </a:solidFill>
                <a:sym typeface="Symbol"/>
              </a:rPr>
              <a:t> </a:t>
            </a:r>
            <a:br>
              <a:rPr lang="ru-RU" sz="3200" i="0" dirty="0" smtClean="0">
                <a:solidFill>
                  <a:srgbClr val="002060"/>
                </a:solidFill>
                <a:sym typeface="Symbol"/>
              </a:rPr>
            </a:br>
            <a:r>
              <a:rPr lang="ru-RU" sz="3200" i="0" dirty="0" smtClean="0">
                <a:solidFill>
                  <a:srgbClr val="002060"/>
                </a:solidFill>
                <a:sym typeface="Symbol"/>
              </a:rPr>
              <a:t/>
            </a:r>
            <a:br>
              <a:rPr lang="ru-RU" sz="3200" i="0" dirty="0" smtClean="0">
                <a:solidFill>
                  <a:srgbClr val="002060"/>
                </a:solidFill>
                <a:sym typeface="Symbol"/>
              </a:rPr>
            </a:br>
            <a:r>
              <a:rPr lang="ru-RU" sz="3200" i="0" dirty="0" smtClean="0">
                <a:solidFill>
                  <a:srgbClr val="002060"/>
                </a:solidFill>
                <a:sym typeface="Symbol"/>
              </a:rPr>
              <a:t/>
            </a:r>
            <a:br>
              <a:rPr lang="ru-RU" sz="3200" i="0" dirty="0" smtClean="0">
                <a:solidFill>
                  <a:srgbClr val="002060"/>
                </a:solidFill>
                <a:sym typeface="Symbol"/>
              </a:rPr>
            </a:br>
            <a:r>
              <a:rPr lang="ru-RU" sz="3200" i="0" dirty="0" smtClean="0">
                <a:solidFill>
                  <a:srgbClr val="002060"/>
                </a:solidFill>
                <a:sym typeface="Symbol"/>
              </a:rPr>
              <a:t/>
            </a:r>
            <a:br>
              <a:rPr lang="ru-RU" sz="3200" i="0" dirty="0" smtClean="0">
                <a:solidFill>
                  <a:srgbClr val="002060"/>
                </a:solidFill>
                <a:sym typeface="Symbol"/>
              </a:rPr>
            </a:br>
            <a:r>
              <a:rPr lang="ru-RU" sz="3200" i="0" dirty="0" smtClean="0">
                <a:solidFill>
                  <a:srgbClr val="002060"/>
                </a:solidFill>
                <a:sym typeface="Symbol"/>
              </a:rPr>
              <a:t/>
            </a:r>
            <a:br>
              <a:rPr lang="ru-RU" sz="3200" i="0" dirty="0" smtClean="0">
                <a:solidFill>
                  <a:srgbClr val="002060"/>
                </a:solidFill>
                <a:sym typeface="Symbol"/>
              </a:rPr>
            </a:br>
            <a:r>
              <a:rPr lang="ru-RU" sz="2700" i="0" dirty="0" smtClean="0">
                <a:solidFill>
                  <a:srgbClr val="002060"/>
                </a:solidFill>
                <a:sym typeface="Symbol"/>
              </a:rPr>
              <a:t>- </a:t>
            </a:r>
            <a:r>
              <a:rPr lang="ru-RU" sz="2600" i="0" dirty="0" smtClean="0">
                <a:solidFill>
                  <a:srgbClr val="002060"/>
                </a:solidFill>
                <a:sym typeface="Symbol"/>
              </a:rPr>
              <a:t>совместно с представителями Евросоюза была разработана и вынесена на обсуждения Муниципального совета Стратегия развития общественного транспорта в муниципии Кишинёв на период до 2025 года, которая предполагает:</a:t>
            </a:r>
            <a:br>
              <a:rPr lang="ru-RU" sz="2600" i="0" dirty="0" smtClean="0">
                <a:solidFill>
                  <a:srgbClr val="002060"/>
                </a:solidFill>
                <a:sym typeface="Symbol"/>
              </a:rPr>
            </a:br>
            <a:r>
              <a:rPr lang="ru-RU" sz="2600" i="0" dirty="0" smtClean="0">
                <a:solidFill>
                  <a:srgbClr val="002060"/>
                </a:solidFill>
                <a:sym typeface="Symbol"/>
              </a:rPr>
              <a:t>- строительство троллейбусных линий по улицам </a:t>
            </a:r>
            <a:r>
              <a:rPr lang="ru-RU" sz="2600" i="0" dirty="0" err="1" smtClean="0">
                <a:solidFill>
                  <a:srgbClr val="002060"/>
                </a:solidFill>
                <a:sym typeface="Symbol"/>
              </a:rPr>
              <a:t>Сармизеджетуса</a:t>
            </a:r>
            <a:r>
              <a:rPr lang="ru-RU" sz="2600" i="0" dirty="0" smtClean="0">
                <a:solidFill>
                  <a:srgbClr val="002060"/>
                </a:solidFill>
                <a:sym typeface="Symbol"/>
              </a:rPr>
              <a:t> (проект в стадии завершения), </a:t>
            </a:r>
            <a:r>
              <a:rPr lang="ru-RU" sz="2600" i="0" dirty="0" err="1" smtClean="0">
                <a:solidFill>
                  <a:srgbClr val="002060"/>
                </a:solidFill>
                <a:sym typeface="Symbol"/>
              </a:rPr>
              <a:t>Мунчешть</a:t>
            </a:r>
            <a:r>
              <a:rPr lang="ru-RU" sz="2600" i="0" dirty="0" smtClean="0">
                <a:solidFill>
                  <a:srgbClr val="002060"/>
                </a:solidFill>
                <a:sym typeface="Symbol"/>
              </a:rPr>
              <a:t> (проект в стадии завершения), </a:t>
            </a:r>
            <a:r>
              <a:rPr lang="ru-RU" sz="2600" i="0" dirty="0" err="1" smtClean="0">
                <a:solidFill>
                  <a:srgbClr val="002060"/>
                </a:solidFill>
                <a:sym typeface="Symbol"/>
              </a:rPr>
              <a:t>Грэдина</a:t>
            </a:r>
            <a:r>
              <a:rPr lang="ru-RU" sz="2600" i="0" dirty="0" smtClean="0">
                <a:solidFill>
                  <a:srgbClr val="002060"/>
                </a:solidFill>
                <a:sym typeface="Symbol"/>
              </a:rPr>
              <a:t> </a:t>
            </a:r>
            <a:r>
              <a:rPr lang="ru-RU" sz="2600" i="0" dirty="0" err="1" smtClean="0">
                <a:solidFill>
                  <a:srgbClr val="002060"/>
                </a:solidFill>
                <a:sym typeface="Symbol"/>
              </a:rPr>
              <a:t>Ботаникэ</a:t>
            </a:r>
            <a:r>
              <a:rPr lang="ru-RU" sz="2600" i="0" dirty="0" smtClean="0">
                <a:solidFill>
                  <a:srgbClr val="002060"/>
                </a:solidFill>
                <a:sym typeface="Symbol"/>
              </a:rPr>
              <a:t>, Каля </a:t>
            </a:r>
            <a:r>
              <a:rPr lang="ru-RU" sz="2600" i="0" dirty="0" err="1" smtClean="0">
                <a:solidFill>
                  <a:srgbClr val="002060"/>
                </a:solidFill>
                <a:sym typeface="Symbol"/>
              </a:rPr>
              <a:t>Мошилор</a:t>
            </a:r>
            <a:r>
              <a:rPr lang="ru-RU" sz="2600" i="0" dirty="0" smtClean="0">
                <a:solidFill>
                  <a:srgbClr val="002060"/>
                </a:solidFill>
                <a:sym typeface="Symbol"/>
              </a:rPr>
              <a:t>, что позволит практически полностью покрыть троллейбусной сетью город Кишинёв и организовать движение самого экологического вида транспорта каким является троллейбус;</a:t>
            </a:r>
            <a:br>
              <a:rPr lang="ru-RU" sz="2600" i="0" dirty="0" smtClean="0">
                <a:solidFill>
                  <a:srgbClr val="002060"/>
                </a:solidFill>
                <a:sym typeface="Symbol"/>
              </a:rPr>
            </a:br>
            <a:r>
              <a:rPr lang="ru-RU" sz="2600" i="0" dirty="0" smtClean="0">
                <a:solidFill>
                  <a:srgbClr val="002060"/>
                </a:solidFill>
                <a:sym typeface="Symbol"/>
              </a:rPr>
              <a:t>- приобретение современных троллейбусов (в последнее время были куплены 102 новых белорусских троллейбусов марки АКСМ-321), сборка троллейбусов в условиях муниципия Кишинэу (в настоящее время организована сборка троллейбусов марки АКСМ-321 на базе  Муниципального предприятия «Управление электротранспорта», было собрано 46 троллейбусов);</a:t>
            </a:r>
            <a:br>
              <a:rPr lang="ru-RU" sz="2600" i="0" dirty="0" smtClean="0">
                <a:solidFill>
                  <a:srgbClr val="002060"/>
                </a:solidFill>
                <a:sym typeface="Symbol"/>
              </a:rPr>
            </a:br>
            <a:r>
              <a:rPr lang="ru-RU" sz="2200" i="0" dirty="0" smtClean="0">
                <a:solidFill>
                  <a:srgbClr val="002060"/>
                </a:solidFill>
                <a:sym typeface="Symbol"/>
              </a:rPr>
              <a:t/>
            </a:r>
            <a:br>
              <a:rPr lang="ru-RU" sz="2200" i="0" dirty="0" smtClean="0">
                <a:solidFill>
                  <a:srgbClr val="002060"/>
                </a:solidFill>
                <a:sym typeface="Symbol"/>
              </a:rPr>
            </a:br>
            <a:r>
              <a:rPr lang="ru-RU" sz="3200" i="0" dirty="0" smtClean="0">
                <a:solidFill>
                  <a:srgbClr val="002060"/>
                </a:solidFill>
                <a:sym typeface="Symbol"/>
              </a:rPr>
              <a:t/>
            </a:r>
            <a:br>
              <a:rPr lang="ru-RU" sz="3200" i="0" dirty="0" smtClean="0">
                <a:solidFill>
                  <a:srgbClr val="002060"/>
                </a:solidFill>
                <a:sym typeface="Symbol"/>
              </a:rPr>
            </a:br>
            <a:r>
              <a:rPr lang="ru-RU" sz="3200" i="0" dirty="0" smtClean="0">
                <a:solidFill>
                  <a:srgbClr val="002060"/>
                </a:solidFill>
                <a:sym typeface="Symbol"/>
              </a:rPr>
              <a:t/>
            </a:r>
            <a:br>
              <a:rPr lang="ru-RU" sz="3200" i="0" dirty="0" smtClean="0">
                <a:solidFill>
                  <a:srgbClr val="002060"/>
                </a:solidFill>
                <a:sym typeface="Symbol"/>
              </a:rPr>
            </a:br>
            <a:r>
              <a:rPr lang="ru-RU" sz="3200" i="0" dirty="0" smtClean="0">
                <a:solidFill>
                  <a:srgbClr val="002060"/>
                </a:solidFill>
                <a:sym typeface="Symbol"/>
              </a:rPr>
              <a:t/>
            </a:r>
            <a:br>
              <a:rPr lang="ru-RU" sz="3200" i="0" dirty="0" smtClean="0">
                <a:solidFill>
                  <a:srgbClr val="002060"/>
                </a:solidFill>
                <a:sym typeface="Symbol"/>
              </a:rPr>
            </a:br>
            <a:r>
              <a:rPr lang="ru-RU" sz="3200" i="0" dirty="0" smtClean="0">
                <a:solidFill>
                  <a:srgbClr val="002060"/>
                </a:solidFill>
                <a:sym typeface="Symbol"/>
              </a:rPr>
              <a:t/>
            </a:r>
            <a:br>
              <a:rPr lang="ru-RU" sz="3200" i="0" dirty="0" smtClean="0">
                <a:solidFill>
                  <a:srgbClr val="002060"/>
                </a:solidFill>
                <a:sym typeface="Symbol"/>
              </a:rPr>
            </a:br>
            <a:endParaRPr lang="en-GB" sz="3200" dirty="0">
              <a:solidFill>
                <a:srgbClr val="002060"/>
              </a:solidFill>
            </a:endParaRP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251520" y="395953"/>
            <a:ext cx="8644656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 smtClean="0">
                <a:solidFill>
                  <a:srgbClr val="002060"/>
                </a:solidFill>
              </a:rPr>
              <a:t>Мероприятия по снижению загрязнения окружающей среды (существующие и запланированные)</a:t>
            </a:r>
          </a:p>
        </p:txBody>
      </p:sp>
      <p:sp>
        <p:nvSpPr>
          <p:cNvPr id="6" name="Rectangle 5"/>
          <p:cNvSpPr/>
          <p:nvPr/>
        </p:nvSpPr>
        <p:spPr>
          <a:xfrm>
            <a:off x="8725296" y="6488668"/>
            <a:ext cx="34176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E16D9DE7-101D-4173-9FB6-AF72C7239E19}" type="slidenum">
              <a:rPr lang="cs-CZ" sz="1200" smtClean="0"/>
              <a:pPr/>
              <a:t>4</a:t>
            </a:fld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501888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179512" y="980728"/>
            <a:ext cx="8742120" cy="540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4400" i="1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i="0" dirty="0" smtClean="0">
                <a:solidFill>
                  <a:srgbClr val="002060"/>
                </a:solidFill>
                <a:sym typeface="Symbol"/>
              </a:rPr>
              <a:t> </a:t>
            </a:r>
            <a:br>
              <a:rPr lang="ru-RU" sz="3200" i="0" dirty="0" smtClean="0">
                <a:solidFill>
                  <a:srgbClr val="002060"/>
                </a:solidFill>
                <a:sym typeface="Symbol"/>
              </a:rPr>
            </a:br>
            <a:r>
              <a:rPr lang="ru-RU" sz="3200" i="0" dirty="0" smtClean="0">
                <a:solidFill>
                  <a:srgbClr val="002060"/>
                </a:solidFill>
                <a:sym typeface="Symbol"/>
              </a:rPr>
              <a:t/>
            </a:r>
            <a:br>
              <a:rPr lang="ru-RU" sz="3200" i="0" dirty="0" smtClean="0">
                <a:solidFill>
                  <a:srgbClr val="002060"/>
                </a:solidFill>
                <a:sym typeface="Symbol"/>
              </a:rPr>
            </a:br>
            <a:r>
              <a:rPr lang="ru-RU" sz="3200" i="0" dirty="0" smtClean="0">
                <a:solidFill>
                  <a:srgbClr val="002060"/>
                </a:solidFill>
                <a:sym typeface="Symbol"/>
              </a:rPr>
              <a:t/>
            </a:r>
            <a:br>
              <a:rPr lang="ru-RU" sz="3200" i="0" dirty="0" smtClean="0">
                <a:solidFill>
                  <a:srgbClr val="002060"/>
                </a:solidFill>
                <a:sym typeface="Symbol"/>
              </a:rPr>
            </a:br>
            <a:r>
              <a:rPr lang="ru-RU" sz="3200" i="0" dirty="0" smtClean="0">
                <a:solidFill>
                  <a:srgbClr val="002060"/>
                </a:solidFill>
                <a:sym typeface="Symbol"/>
              </a:rPr>
              <a:t/>
            </a:r>
            <a:br>
              <a:rPr lang="ru-RU" sz="3200" i="0" dirty="0" smtClean="0">
                <a:solidFill>
                  <a:srgbClr val="002060"/>
                </a:solidFill>
                <a:sym typeface="Symbol"/>
              </a:rPr>
            </a:br>
            <a:r>
              <a:rPr lang="ru-RU" sz="3200" i="0" dirty="0" smtClean="0">
                <a:solidFill>
                  <a:srgbClr val="002060"/>
                </a:solidFill>
                <a:sym typeface="Symbol"/>
              </a:rPr>
              <a:t/>
            </a:r>
            <a:br>
              <a:rPr lang="ru-RU" sz="3200" i="0" dirty="0" smtClean="0">
                <a:solidFill>
                  <a:srgbClr val="002060"/>
                </a:solidFill>
                <a:sym typeface="Symbol"/>
              </a:rPr>
            </a:br>
            <a:r>
              <a:rPr lang="ru-RU" sz="2200" i="0" dirty="0" smtClean="0">
                <a:solidFill>
                  <a:srgbClr val="002060"/>
                </a:solidFill>
                <a:sym typeface="Symbol"/>
              </a:rPr>
              <a:t/>
            </a:r>
            <a:br>
              <a:rPr lang="ru-RU" sz="2200" i="0" dirty="0" smtClean="0">
                <a:solidFill>
                  <a:srgbClr val="002060"/>
                </a:solidFill>
                <a:sym typeface="Symbol"/>
              </a:rPr>
            </a:br>
            <a:r>
              <a:rPr lang="ru-RU" sz="3200" i="0" dirty="0" smtClean="0">
                <a:solidFill>
                  <a:srgbClr val="002060"/>
                </a:solidFill>
                <a:sym typeface="Symbol"/>
              </a:rPr>
              <a:t/>
            </a:r>
            <a:br>
              <a:rPr lang="ru-RU" sz="3200" i="0" dirty="0" smtClean="0">
                <a:solidFill>
                  <a:srgbClr val="002060"/>
                </a:solidFill>
                <a:sym typeface="Symbol"/>
              </a:rPr>
            </a:br>
            <a:r>
              <a:rPr lang="ru-RU" sz="3200" i="0" dirty="0" smtClean="0">
                <a:solidFill>
                  <a:srgbClr val="002060"/>
                </a:solidFill>
                <a:sym typeface="Symbol"/>
              </a:rPr>
              <a:t/>
            </a:r>
            <a:br>
              <a:rPr lang="ru-RU" sz="3200" i="0" dirty="0" smtClean="0">
                <a:solidFill>
                  <a:srgbClr val="002060"/>
                </a:solidFill>
                <a:sym typeface="Symbol"/>
              </a:rPr>
            </a:br>
            <a:r>
              <a:rPr lang="ru-RU" sz="3200" i="0" dirty="0" smtClean="0">
                <a:solidFill>
                  <a:srgbClr val="002060"/>
                </a:solidFill>
                <a:sym typeface="Symbol"/>
              </a:rPr>
              <a:t/>
            </a:r>
            <a:br>
              <a:rPr lang="ru-RU" sz="3200" i="0" dirty="0" smtClean="0">
                <a:solidFill>
                  <a:srgbClr val="002060"/>
                </a:solidFill>
                <a:sym typeface="Symbol"/>
              </a:rPr>
            </a:br>
            <a:r>
              <a:rPr lang="ru-RU" sz="3200" i="0" dirty="0" smtClean="0">
                <a:solidFill>
                  <a:srgbClr val="002060"/>
                </a:solidFill>
                <a:sym typeface="Symbol"/>
              </a:rPr>
              <a:t/>
            </a:r>
            <a:br>
              <a:rPr lang="ru-RU" sz="3200" i="0" dirty="0" smtClean="0">
                <a:solidFill>
                  <a:srgbClr val="002060"/>
                </a:solidFill>
                <a:sym typeface="Symbol"/>
              </a:rPr>
            </a:br>
            <a:endParaRPr lang="en-GB" sz="3200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27584" y="836712"/>
            <a:ext cx="756084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sym typeface="Symbol"/>
              </a:rPr>
              <a:t>- приобретение </a:t>
            </a:r>
            <a:r>
              <a:rPr lang="ru-RU" sz="2400" dirty="0">
                <a:solidFill>
                  <a:srgbClr val="002060"/>
                </a:solidFill>
                <a:sym typeface="Symbol"/>
              </a:rPr>
              <a:t>современных экологических автобусов большой и средней вместимости (Е</a:t>
            </a:r>
            <a:r>
              <a:rPr lang="en-US" sz="2400" dirty="0">
                <a:solidFill>
                  <a:srgbClr val="002060"/>
                </a:solidFill>
                <a:sym typeface="Symbol"/>
              </a:rPr>
              <a:t>URO-3</a:t>
            </a:r>
            <a:r>
              <a:rPr lang="en-US" sz="2400" dirty="0" smtClean="0">
                <a:solidFill>
                  <a:srgbClr val="002060"/>
                </a:solidFill>
                <a:sym typeface="Symbol"/>
              </a:rPr>
              <a:t>)</a:t>
            </a:r>
            <a:r>
              <a:rPr lang="ru-RU" sz="2400" dirty="0" smtClean="0">
                <a:solidFill>
                  <a:srgbClr val="002060"/>
                </a:solidFill>
                <a:sym typeface="Symbol"/>
              </a:rPr>
              <a:t> (до настоящего времени были приобретены 20 автобусов немецкого производства </a:t>
            </a:r>
            <a:r>
              <a:rPr lang="en-US" sz="2400" dirty="0" smtClean="0">
                <a:solidFill>
                  <a:srgbClr val="002060"/>
                </a:solidFill>
                <a:sym typeface="Symbol"/>
              </a:rPr>
              <a:t>MAN)</a:t>
            </a:r>
            <a:r>
              <a:rPr lang="ro-RO" sz="2400" dirty="0" smtClean="0">
                <a:solidFill>
                  <a:srgbClr val="002060"/>
                </a:solidFill>
                <a:sym typeface="Symbol"/>
              </a:rPr>
              <a:t>;</a:t>
            </a:r>
            <a:r>
              <a:rPr lang="ru-RU" sz="2400" dirty="0">
                <a:solidFill>
                  <a:srgbClr val="002060"/>
                </a:solidFill>
                <a:sym typeface="Symbol"/>
              </a:rPr>
              <a:t/>
            </a:r>
            <a:br>
              <a:rPr lang="ru-RU" sz="2400" dirty="0">
                <a:solidFill>
                  <a:srgbClr val="002060"/>
                </a:solidFill>
                <a:sym typeface="Symbol"/>
              </a:rPr>
            </a:br>
            <a:r>
              <a:rPr lang="ru-RU" sz="2400" dirty="0">
                <a:solidFill>
                  <a:srgbClr val="002060"/>
                </a:solidFill>
                <a:sym typeface="Symbol"/>
              </a:rPr>
              <a:t>- </a:t>
            </a:r>
            <a:r>
              <a:rPr lang="ru-RU" sz="2400" dirty="0" smtClean="0">
                <a:solidFill>
                  <a:srgbClr val="002060"/>
                </a:solidFill>
                <a:sym typeface="Symbol"/>
              </a:rPr>
              <a:t>раздвижка времени начала работы предприятий, медицинских и учебных заведений, государственных учреждений и др. (в настоящее время ведётся работа по данному вопросу с </a:t>
            </a:r>
            <a:r>
              <a:rPr lang="ru-RU" sz="2400" dirty="0" err="1" smtClean="0">
                <a:solidFill>
                  <a:srgbClr val="002060"/>
                </a:solidFill>
                <a:sym typeface="Symbol"/>
              </a:rPr>
              <a:t>претурами</a:t>
            </a:r>
            <a:r>
              <a:rPr lang="ru-RU" sz="2400" dirty="0" smtClean="0">
                <a:solidFill>
                  <a:srgbClr val="002060"/>
                </a:solidFill>
                <a:sym typeface="Symbol"/>
              </a:rPr>
              <a:t> секторов Кишинёва);</a:t>
            </a:r>
          </a:p>
          <a:p>
            <a:r>
              <a:rPr lang="ru-RU" sz="2400" dirty="0" smtClean="0">
                <a:solidFill>
                  <a:srgbClr val="002060"/>
                </a:solidFill>
                <a:sym typeface="Symbol"/>
              </a:rPr>
              <a:t>- организация </a:t>
            </a:r>
            <a:r>
              <a:rPr lang="ru-RU" sz="2400" dirty="0">
                <a:solidFill>
                  <a:srgbClr val="002060"/>
                </a:solidFill>
                <a:sym typeface="Symbol"/>
              </a:rPr>
              <a:t>выделенных полос на проезжей части для движения общественного </a:t>
            </a:r>
            <a:r>
              <a:rPr lang="ru-RU" sz="2400" dirty="0" smtClean="0">
                <a:solidFill>
                  <a:srgbClr val="002060"/>
                </a:solidFill>
                <a:sym typeface="Symbol"/>
              </a:rPr>
              <a:t>транспорта (в настоящее время только одна улица, а именно ул. </a:t>
            </a:r>
            <a:r>
              <a:rPr lang="ru-RU" sz="2400" dirty="0" err="1" smtClean="0">
                <a:solidFill>
                  <a:srgbClr val="002060"/>
                </a:solidFill>
                <a:sym typeface="Symbol"/>
              </a:rPr>
              <a:t>Букурешть</a:t>
            </a:r>
            <a:r>
              <a:rPr lang="ru-RU" sz="2400" dirty="0" smtClean="0">
                <a:solidFill>
                  <a:srgbClr val="002060"/>
                </a:solidFill>
                <a:sym typeface="Symbol"/>
              </a:rPr>
              <a:t>, которая расположена параллельно главному бульвару Кишинёва – бульвар Стефана Великого) имеет выделенную полосу для движения общественного транспорта;</a:t>
            </a:r>
            <a:r>
              <a:rPr lang="ru-RU" sz="2400" dirty="0">
                <a:solidFill>
                  <a:srgbClr val="002060"/>
                </a:solidFill>
                <a:sym typeface="Symbol"/>
              </a:rPr>
              <a:t/>
            </a:r>
            <a:br>
              <a:rPr lang="ru-RU" sz="2400" dirty="0">
                <a:solidFill>
                  <a:srgbClr val="002060"/>
                </a:solidFill>
                <a:sym typeface="Symbol"/>
              </a:rPr>
            </a:b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720233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27584" y="692696"/>
            <a:ext cx="7488832" cy="64786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ru-RU" sz="2000" dirty="0" smtClean="0">
                <a:solidFill>
                  <a:srgbClr val="002060"/>
                </a:solidFill>
                <a:sym typeface="Symbol"/>
              </a:rPr>
              <a:t> </a:t>
            </a:r>
            <a:r>
              <a:rPr lang="ru-RU" sz="2300" dirty="0" smtClean="0">
                <a:solidFill>
                  <a:srgbClr val="002060"/>
                </a:solidFill>
                <a:sym typeface="Symbol"/>
              </a:rPr>
              <a:t>организация скоротечности транспортных потоков и снижения заторов путём внедрения ряда мер: координированное светофорное регулирование в режиме «зелёная волна» (по примеру ул. </a:t>
            </a:r>
            <a:r>
              <a:rPr lang="ru-RU" sz="2300" dirty="0" err="1" smtClean="0">
                <a:solidFill>
                  <a:srgbClr val="002060"/>
                </a:solidFill>
                <a:sym typeface="Symbol"/>
              </a:rPr>
              <a:t>Букурешть</a:t>
            </a:r>
            <a:r>
              <a:rPr lang="ru-RU" sz="2300" dirty="0" smtClean="0">
                <a:solidFill>
                  <a:srgbClr val="002060"/>
                </a:solidFill>
                <a:sym typeface="Symbol"/>
              </a:rPr>
              <a:t>, бул. </a:t>
            </a:r>
            <a:r>
              <a:rPr lang="ru-RU" sz="2300" dirty="0" err="1" smtClean="0">
                <a:solidFill>
                  <a:srgbClr val="002060"/>
                </a:solidFill>
                <a:sym typeface="Symbol"/>
              </a:rPr>
              <a:t>Дачия</a:t>
            </a:r>
            <a:r>
              <a:rPr lang="ru-RU" sz="2300" dirty="0" smtClean="0">
                <a:solidFill>
                  <a:srgbClr val="002060"/>
                </a:solidFill>
                <a:sym typeface="Symbol"/>
              </a:rPr>
              <a:t>) на основных загруженных магистралях, установка дополнительных табличек с зелёной стрелкой, позволяющих двигаться в указанном стрелкой направлении на красный сигнал светофора когда на пересекаемой дороге отсутствуют транспортные единицы, с соблюдением правил дорожного движения (в настоящее время на 130 перекрёстках установлены указанные таблички, что позволило значительно разгрузить перекрёстки), строительство многоуровневых перекрёстков (в первую очередь предусмотрено </a:t>
            </a:r>
            <a:r>
              <a:rPr lang="ru-RU" sz="2300" dirty="0">
                <a:solidFill>
                  <a:srgbClr val="002060"/>
                </a:solidFill>
                <a:sym typeface="Symbol"/>
              </a:rPr>
              <a:t>строительство </a:t>
            </a:r>
            <a:r>
              <a:rPr lang="ru-RU" sz="2300" dirty="0" smtClean="0">
                <a:solidFill>
                  <a:srgbClr val="002060"/>
                </a:solidFill>
                <a:sym typeface="Symbol"/>
              </a:rPr>
              <a:t>перекрёстка в 2-х </a:t>
            </a:r>
            <a:r>
              <a:rPr lang="ru-RU" sz="2300" dirty="0">
                <a:solidFill>
                  <a:srgbClr val="002060"/>
                </a:solidFill>
                <a:sym typeface="Symbol"/>
              </a:rPr>
              <a:t>уровнях </a:t>
            </a:r>
            <a:r>
              <a:rPr lang="ru-RU" sz="2300" dirty="0" smtClean="0">
                <a:solidFill>
                  <a:srgbClr val="002060"/>
                </a:solidFill>
                <a:sym typeface="Symbol"/>
              </a:rPr>
              <a:t>на пересечении улиц Измаил-</a:t>
            </a:r>
            <a:r>
              <a:rPr lang="ru-RU" sz="2300" dirty="0" err="1" smtClean="0">
                <a:solidFill>
                  <a:srgbClr val="002060"/>
                </a:solidFill>
                <a:sym typeface="Symbol"/>
              </a:rPr>
              <a:t>Вадул</a:t>
            </a:r>
            <a:r>
              <a:rPr lang="ru-RU" sz="2300" dirty="0" smtClean="0">
                <a:solidFill>
                  <a:srgbClr val="002060"/>
                </a:solidFill>
                <a:sym typeface="Symbol"/>
              </a:rPr>
              <a:t> </a:t>
            </a:r>
            <a:r>
              <a:rPr lang="ru-RU" sz="2300" dirty="0" err="1" smtClean="0">
                <a:solidFill>
                  <a:srgbClr val="002060"/>
                </a:solidFill>
                <a:sym typeface="Symbol"/>
              </a:rPr>
              <a:t>луй</a:t>
            </a:r>
            <a:r>
              <a:rPr lang="ru-RU" sz="2300" dirty="0" smtClean="0">
                <a:solidFill>
                  <a:srgbClr val="002060"/>
                </a:solidFill>
                <a:sym typeface="Symbol"/>
              </a:rPr>
              <a:t> </a:t>
            </a:r>
            <a:r>
              <a:rPr lang="ru-RU" sz="2300" dirty="0" err="1" smtClean="0">
                <a:solidFill>
                  <a:srgbClr val="002060"/>
                </a:solidFill>
                <a:sym typeface="Symbol"/>
              </a:rPr>
              <a:t>Водэ</a:t>
            </a:r>
            <a:r>
              <a:rPr lang="ru-RU" sz="2300" dirty="0" smtClean="0">
                <a:solidFill>
                  <a:srgbClr val="002060"/>
                </a:solidFill>
                <a:sym typeface="Symbol"/>
              </a:rPr>
              <a:t>-Каля </a:t>
            </a:r>
            <a:r>
              <a:rPr lang="ru-RU" sz="2300" dirty="0" err="1" smtClean="0">
                <a:solidFill>
                  <a:srgbClr val="002060"/>
                </a:solidFill>
                <a:sym typeface="Symbol"/>
              </a:rPr>
              <a:t>Мошилор</a:t>
            </a:r>
            <a:r>
              <a:rPr lang="ru-RU" sz="2300" dirty="0" smtClean="0">
                <a:solidFill>
                  <a:srgbClr val="002060"/>
                </a:solidFill>
                <a:sym typeface="Symbol"/>
              </a:rPr>
              <a:t>-Каля </a:t>
            </a:r>
            <a:r>
              <a:rPr lang="ru-RU" sz="2300" dirty="0" err="1" smtClean="0">
                <a:solidFill>
                  <a:srgbClr val="002060"/>
                </a:solidFill>
                <a:sym typeface="Symbol"/>
              </a:rPr>
              <a:t>Басарабией</a:t>
            </a:r>
            <a:r>
              <a:rPr lang="ru-RU" sz="2300" smtClean="0">
                <a:solidFill>
                  <a:srgbClr val="002060"/>
                </a:solidFill>
                <a:sym typeface="Symbol"/>
              </a:rPr>
              <a:t>) и </a:t>
            </a:r>
            <a:r>
              <a:rPr lang="ru-RU" sz="2300" dirty="0" smtClean="0">
                <a:solidFill>
                  <a:srgbClr val="002060"/>
                </a:solidFill>
                <a:sym typeface="Symbol"/>
              </a:rPr>
              <a:t>другие меры;</a:t>
            </a:r>
          </a:p>
          <a:p>
            <a:endParaRPr lang="ru-RU" sz="2400" dirty="0" smtClean="0">
              <a:solidFill>
                <a:srgbClr val="002060"/>
              </a:solidFill>
              <a:sym typeface="Symbo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90500" y="1196752"/>
            <a:ext cx="8763000" cy="5291916"/>
          </a:xfrm>
        </p:spPr>
        <p:txBody>
          <a:bodyPr>
            <a:normAutofit/>
          </a:bodyPr>
          <a:lstStyle/>
          <a:p>
            <a:r>
              <a:rPr lang="ru-RU" sz="2400" b="1" i="0" dirty="0" smtClean="0">
                <a:solidFill>
                  <a:srgbClr val="002060"/>
                </a:solidFill>
                <a:sym typeface="Symbol"/>
              </a:rPr>
              <a:t></a:t>
            </a:r>
            <a:endParaRPr lang="en-GB" sz="2400" dirty="0">
              <a:solidFill>
                <a:srgbClr val="002060"/>
              </a:solidFill>
            </a:endParaRP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323528" y="440080"/>
            <a:ext cx="8064896" cy="6124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300" dirty="0">
                <a:solidFill>
                  <a:srgbClr val="002060"/>
                </a:solidFill>
                <a:sym typeface="Symbol"/>
              </a:rPr>
              <a:t>организация выделенных велосипедных </a:t>
            </a:r>
            <a:r>
              <a:rPr lang="ru-RU" sz="2300" dirty="0" smtClean="0">
                <a:solidFill>
                  <a:srgbClr val="002060"/>
                </a:solidFill>
                <a:sym typeface="Symbol"/>
              </a:rPr>
              <a:t>дорожек (на нескольких улицах Кишинёва данный проект уже реализован);</a:t>
            </a:r>
            <a:endParaRPr lang="ru-RU" sz="2300" dirty="0">
              <a:solidFill>
                <a:srgbClr val="002060"/>
              </a:solidFill>
              <a:sym typeface="Symbol"/>
            </a:endParaRPr>
          </a:p>
          <a:p>
            <a:pPr>
              <a:buFontTx/>
              <a:buChar char="-"/>
            </a:pPr>
            <a:r>
              <a:rPr lang="ru-RU" sz="2300" dirty="0">
                <a:solidFill>
                  <a:srgbClr val="002060"/>
                </a:solidFill>
              </a:rPr>
              <a:t> </a:t>
            </a:r>
            <a:r>
              <a:rPr lang="ru-RU" sz="2300" dirty="0" smtClean="0">
                <a:solidFill>
                  <a:srgbClr val="002060"/>
                </a:solidFill>
              </a:rPr>
              <a:t>открытие пешеходных улиц (в настоящее время заканчиваются работы по сдаче в эксплуатацию пешеходной улицы – ул. </a:t>
            </a:r>
            <a:r>
              <a:rPr lang="ru-RU" sz="2300" dirty="0" err="1" smtClean="0">
                <a:solidFill>
                  <a:srgbClr val="002060"/>
                </a:solidFill>
              </a:rPr>
              <a:t>Диордицэ</a:t>
            </a:r>
            <a:r>
              <a:rPr lang="ru-RU" sz="2300" dirty="0" smtClean="0">
                <a:solidFill>
                  <a:srgbClr val="002060"/>
                </a:solidFill>
              </a:rPr>
              <a:t> в самом центре Кишинёва);</a:t>
            </a:r>
          </a:p>
          <a:p>
            <a:pPr>
              <a:buFontTx/>
              <a:buChar char="-"/>
            </a:pPr>
            <a:r>
              <a:rPr lang="ru-RU" sz="2300" dirty="0" smtClean="0">
                <a:solidFill>
                  <a:srgbClr val="002060"/>
                </a:solidFill>
              </a:rPr>
              <a:t>постепенная замена микроавтобусов малой вместимости на автобусы большой вместимости;</a:t>
            </a:r>
          </a:p>
          <a:p>
            <a:pPr>
              <a:buFontTx/>
              <a:buChar char="-"/>
            </a:pPr>
            <a:r>
              <a:rPr lang="ru-RU" sz="2300" dirty="0" smtClean="0">
                <a:solidFill>
                  <a:srgbClr val="002060"/>
                </a:solidFill>
              </a:rPr>
              <a:t> обновление парка микроавтобусов (проект завершён);</a:t>
            </a:r>
          </a:p>
          <a:p>
            <a:pPr>
              <a:buFontTx/>
              <a:buChar char="-"/>
            </a:pPr>
            <a:r>
              <a:rPr lang="ru-RU" sz="2300" dirty="0" smtClean="0">
                <a:solidFill>
                  <a:srgbClr val="002060"/>
                </a:solidFill>
              </a:rPr>
              <a:t> ограничение движения микроавтобусов на улицах в центральной части города и на улицах и бульварах где курсирует троллейбусы и автобусы большой вместимости</a:t>
            </a:r>
            <a:r>
              <a:rPr lang="en-US" sz="2300" dirty="0" smtClean="0">
                <a:solidFill>
                  <a:srgbClr val="002060"/>
                </a:solidFill>
              </a:rPr>
              <a:t> (</a:t>
            </a:r>
            <a:r>
              <a:rPr lang="ru-RU" sz="2300" dirty="0" smtClean="0">
                <a:solidFill>
                  <a:srgbClr val="002060"/>
                </a:solidFill>
              </a:rPr>
              <a:t>согласно решению </a:t>
            </a:r>
            <a:r>
              <a:rPr lang="ru-RU" sz="2300" dirty="0" err="1" smtClean="0">
                <a:solidFill>
                  <a:srgbClr val="002060"/>
                </a:solidFill>
              </a:rPr>
              <a:t>Примэрии</a:t>
            </a:r>
            <a:r>
              <a:rPr lang="ru-RU" sz="2300" dirty="0" smtClean="0">
                <a:solidFill>
                  <a:srgbClr val="002060"/>
                </a:solidFill>
              </a:rPr>
              <a:t> Кишинёва, начиная с 1 ноября текущего года, изменены трассы следования маршрутных микроавтобусов, проходящих через центр города, и перенаправлены на объездные улицы;</a:t>
            </a:r>
          </a:p>
          <a:p>
            <a:pPr>
              <a:buFontTx/>
              <a:buChar char="-"/>
            </a:pPr>
            <a:r>
              <a:rPr lang="ru-RU" sz="2300" dirty="0" smtClean="0">
                <a:solidFill>
                  <a:srgbClr val="002060"/>
                </a:solidFill>
              </a:rPr>
              <a:t> другие меры, направленные на разгрузку транспортных артерий и снижению выбросов токсичных газов в атмосферу.</a:t>
            </a:r>
            <a:endParaRPr lang="en-GB" sz="2300" dirty="0">
              <a:solidFill>
                <a:srgbClr val="00206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725296" y="6488668"/>
            <a:ext cx="34176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E16D9DE7-101D-4173-9FB6-AF72C7239E19}" type="slidenum">
              <a:rPr lang="cs-CZ" sz="1200" smtClean="0"/>
              <a:pPr/>
              <a:t>7</a:t>
            </a:fld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873105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"/>
          <p:cNvSpPr txBox="1">
            <a:spLocks noChangeArrowheads="1"/>
          </p:cNvSpPr>
          <p:nvPr/>
        </p:nvSpPr>
        <p:spPr bwMode="auto">
          <a:xfrm>
            <a:off x="323528" y="440080"/>
            <a:ext cx="8064896" cy="433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ru-RU" sz="2300" dirty="0" smtClean="0">
                <a:solidFill>
                  <a:srgbClr val="002060"/>
                </a:solidFill>
              </a:rPr>
              <a:t> внедрение электронной системы оплаты проезда в транспорте общего пользования, которая позволит повысить привлекательность общественного транспорта и предусматривает, что (на примере троллейбуса) в течении 1 часа пассажир, оплатив один раз тариф на поездку, может пересесть бесплатно на другие маршруты троллейбуса, а если пересаживается в автобус, то доплачивает только разницу в тарифе (проект уже разработан и вынесен на обсуждение Муниципального совета);</a:t>
            </a:r>
          </a:p>
          <a:p>
            <a:pPr>
              <a:buFontTx/>
              <a:buChar char="-"/>
            </a:pPr>
            <a:r>
              <a:rPr lang="ru-RU" sz="2300" dirty="0" smtClean="0">
                <a:solidFill>
                  <a:srgbClr val="002060"/>
                </a:solidFill>
              </a:rPr>
              <a:t> другие меры (платный въезд в центр города для частных автомобилей, строительство объездной дороги вокруг Кишинёва для транзитного транспорта и т. д.).</a:t>
            </a:r>
            <a:endParaRPr lang="en-GB" sz="23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13871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685800" y="3471143"/>
            <a:ext cx="7772400" cy="1470025"/>
          </a:xfrm>
        </p:spPr>
        <p:txBody>
          <a:bodyPr>
            <a:noAutofit/>
          </a:bodyPr>
          <a:lstStyle/>
          <a:p>
            <a:r>
              <a:rPr lang="ru-RU" sz="4000" dirty="0" smtClean="0"/>
              <a:t>Спасибо за внимание. 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smtClean="0"/>
              <a:t/>
            </a:r>
            <a:br>
              <a:rPr lang="en-US" sz="4000" smtClean="0"/>
            </a:b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42125243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6491</TotalTime>
  <Words>513</Words>
  <Application>Microsoft Office PowerPoint</Application>
  <PresentationFormat>Экран (4:3)</PresentationFormat>
  <Paragraphs>39</Paragraphs>
  <Slides>9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Office Theme</vt:lpstr>
      <vt:lpstr>Презентация PowerPoint</vt:lpstr>
      <vt:lpstr>Презентация PowerPoint</vt:lpstr>
      <vt:lpstr>В муниципии Кишинёв предоставление услуг по перевозке пассажиров общественный транспортом осуществляется Муниципальными предприятиями «Управление электротранспорта» и «Городской автобусный парк», а также 15 экономическими агентами – администраторами микроавтобусных и автобусных маршрутов. Деятельность таксомоторов осуществляется 45  экономическими агентами – обладателями лицензии на перевозку пассажиров в режиме такси. Население муниципия Кишинева обслуживается 23 маршрутами троллейбуса, 27 маршрутами автобуса (включая 4 частных маршрута) и 58 маршрутов микроавтобуса. Выход на линию в рабочие дни составляет 296 троллейбусов, 120 автобуса, 1500 микроавтобусов и более 2000 таксомоторов.   </vt:lpstr>
      <vt:lpstr>      - совместно с представителями Евросоюза была разработана и вынесена на обсуждения Муниципального совета Стратегия развития общественного транспорта в муниципии Кишинёв на период до 2025 года, которая предполагает: - строительство троллейбусных линий по улицам Сармизеджетуса (проект в стадии завершения), Мунчешть (проект в стадии завершения), Грэдина Ботаникэ, Каля Мошилор, что позволит практически полностью покрыть троллейбусной сетью город Кишинёв и организовать движение самого экологического вида транспорта каким является троллейбус; - приобретение современных троллейбусов (в последнее время были куплены 102 новых белорусских троллейбусов марки АКСМ-321), сборка троллейбусов в условиях муниципия Кишинэу (в настоящее время организована сборка троллейбусов марки АКСМ-321 на базе  Муниципального предприятия «Управление электротранспорта», было собрано 46 троллейбусов);      </vt:lpstr>
      <vt:lpstr>Презентация PowerPoint</vt:lpstr>
      <vt:lpstr>Презентация PowerPoint</vt:lpstr>
      <vt:lpstr></vt:lpstr>
      <vt:lpstr>Презентация PowerPoint</vt:lpstr>
      <vt:lpstr>Спасибо за внимание.   </vt:lpstr>
    </vt:vector>
  </TitlesOfParts>
  <Company>MWH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Barbara de Campos</dc:creator>
  <cp:lastModifiedBy>Sali</cp:lastModifiedBy>
  <cp:revision>537</cp:revision>
  <cp:lastPrinted>2013-02-19T13:53:57Z</cp:lastPrinted>
  <dcterms:created xsi:type="dcterms:W3CDTF">2011-10-12T15:30:18Z</dcterms:created>
  <dcterms:modified xsi:type="dcterms:W3CDTF">2014-10-22T11:08:20Z</dcterms:modified>
</cp:coreProperties>
</file>