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0" r:id="rId2"/>
    <p:sldMasterId id="2147484087" r:id="rId3"/>
    <p:sldMasterId id="2147484099" r:id="rId4"/>
    <p:sldMasterId id="2147484111" r:id="rId5"/>
    <p:sldMasterId id="2147484123" r:id="rId6"/>
    <p:sldMasterId id="2147484136" r:id="rId7"/>
    <p:sldMasterId id="2147484162" r:id="rId8"/>
    <p:sldMasterId id="2147484174" r:id="rId9"/>
    <p:sldMasterId id="2147484186" r:id="rId10"/>
    <p:sldMasterId id="2147484198" r:id="rId11"/>
  </p:sldMasterIdLst>
  <p:notesMasterIdLst>
    <p:notesMasterId r:id="rId55"/>
  </p:notesMasterIdLst>
  <p:handoutMasterIdLst>
    <p:handoutMasterId r:id="rId56"/>
  </p:handoutMasterIdLst>
  <p:sldIdLst>
    <p:sldId id="265" r:id="rId12"/>
    <p:sldId id="269" r:id="rId13"/>
    <p:sldId id="286" r:id="rId14"/>
    <p:sldId id="287" r:id="rId15"/>
    <p:sldId id="263" r:id="rId16"/>
    <p:sldId id="281" r:id="rId17"/>
    <p:sldId id="277" r:id="rId18"/>
    <p:sldId id="284" r:id="rId19"/>
    <p:sldId id="278" r:id="rId20"/>
    <p:sldId id="297" r:id="rId21"/>
    <p:sldId id="279" r:id="rId22"/>
    <p:sldId id="280" r:id="rId23"/>
    <p:sldId id="264" r:id="rId24"/>
    <p:sldId id="285" r:id="rId25"/>
    <p:sldId id="289" r:id="rId26"/>
    <p:sldId id="310" r:id="rId27"/>
    <p:sldId id="282" r:id="rId28"/>
    <p:sldId id="283" r:id="rId29"/>
    <p:sldId id="290" r:id="rId30"/>
    <p:sldId id="295" r:id="rId31"/>
    <p:sldId id="292" r:id="rId32"/>
    <p:sldId id="296" r:id="rId33"/>
    <p:sldId id="304" r:id="rId34"/>
    <p:sldId id="298" r:id="rId35"/>
    <p:sldId id="299" r:id="rId36"/>
    <p:sldId id="315" r:id="rId37"/>
    <p:sldId id="321" r:id="rId38"/>
    <p:sldId id="317" r:id="rId39"/>
    <p:sldId id="322" r:id="rId40"/>
    <p:sldId id="318" r:id="rId41"/>
    <p:sldId id="324" r:id="rId42"/>
    <p:sldId id="323" r:id="rId43"/>
    <p:sldId id="319" r:id="rId44"/>
    <p:sldId id="325" r:id="rId45"/>
    <p:sldId id="320" r:id="rId46"/>
    <p:sldId id="326" r:id="rId47"/>
    <p:sldId id="305" r:id="rId48"/>
    <p:sldId id="303" r:id="rId49"/>
    <p:sldId id="314" r:id="rId50"/>
    <p:sldId id="308" r:id="rId51"/>
    <p:sldId id="313" r:id="rId52"/>
    <p:sldId id="312" r:id="rId53"/>
    <p:sldId id="258" r:id="rId54"/>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095"/>
    <a:srgbClr val="034EA2"/>
    <a:srgbClr val="EBEEF0"/>
    <a:srgbClr val="2249A1"/>
    <a:srgbClr val="102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79756" autoAdjust="0"/>
  </p:normalViewPr>
  <p:slideViewPr>
    <p:cSldViewPr snapToGrid="0" showGuides="1">
      <p:cViewPr varScale="1">
        <p:scale>
          <a:sx n="59" d="100"/>
          <a:sy n="59" d="100"/>
        </p:scale>
        <p:origin x="-1878" y="-84"/>
      </p:cViewPr>
      <p:guideLst>
        <p:guide orient="horz" pos="2160"/>
        <p:guide pos="2880"/>
      </p:guideLst>
    </p:cSldViewPr>
  </p:slideViewPr>
  <p:notesTextViewPr>
    <p:cViewPr>
      <p:scale>
        <a:sx n="100" d="100"/>
        <a:sy n="100" d="100"/>
      </p:scale>
      <p:origin x="0" y="0"/>
    </p:cViewPr>
  </p:notesTextViewPr>
  <p:notesViewPr>
    <p:cSldViewPr snapToGrid="0" showGuides="1">
      <p:cViewPr varScale="1">
        <p:scale>
          <a:sx n="89" d="100"/>
          <a:sy n="89" d="100"/>
        </p:scale>
        <p:origin x="-3846" y="-120"/>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BF4844-2371-4B9F-9C6B-415EE7498C9E}" type="doc">
      <dgm:prSet loTypeId="urn:microsoft.com/office/officeart/2005/8/layout/hList1" loCatId="list" qsTypeId="urn:microsoft.com/office/officeart/2005/8/quickstyle/simple4" qsCatId="simple" csTypeId="urn:microsoft.com/office/officeart/2005/8/colors/accent2_2" csCatId="accent2" phldr="1"/>
      <dgm:spPr/>
      <dgm:t>
        <a:bodyPr/>
        <a:lstStyle/>
        <a:p>
          <a:endParaRPr lang="en-GB"/>
        </a:p>
      </dgm:t>
    </dgm:pt>
    <dgm:pt modelId="{7158F2A6-D580-419C-99B1-07FA48DB9F14}">
      <dgm:prSet phldrT="[Text]"/>
      <dgm:spPr/>
      <dgm:t>
        <a:bodyPr/>
        <a:lstStyle/>
        <a:p>
          <a:r>
            <a:rPr lang="en-GB" dirty="0" smtClean="0"/>
            <a:t>Outputs</a:t>
          </a:r>
          <a:endParaRPr lang="en-GB" dirty="0"/>
        </a:p>
      </dgm:t>
    </dgm:pt>
    <dgm:pt modelId="{1130FBF7-DEBF-4024-A0B9-28DD34B5A7CF}" type="parTrans" cxnId="{05ACC719-45B4-4022-BDF2-19CCBD4FAF01}">
      <dgm:prSet/>
      <dgm:spPr/>
      <dgm:t>
        <a:bodyPr/>
        <a:lstStyle/>
        <a:p>
          <a:endParaRPr lang="en-GB"/>
        </a:p>
      </dgm:t>
    </dgm:pt>
    <dgm:pt modelId="{FD3D2723-CF85-4034-8A5E-A405C0A63DAD}" type="sibTrans" cxnId="{05ACC719-45B4-4022-BDF2-19CCBD4FAF01}">
      <dgm:prSet/>
      <dgm:spPr/>
      <dgm:t>
        <a:bodyPr/>
        <a:lstStyle/>
        <a:p>
          <a:endParaRPr lang="en-GB"/>
        </a:p>
      </dgm:t>
    </dgm:pt>
    <dgm:pt modelId="{7D94E86E-D083-41BA-B7A2-1EAC7C0DD72A}">
      <dgm:prSet phldrT="[Text]"/>
      <dgm:spPr/>
      <dgm:t>
        <a:bodyPr/>
        <a:lstStyle/>
        <a:p>
          <a:r>
            <a:rPr lang="en-GB" dirty="0" smtClean="0"/>
            <a:t>Impacts</a:t>
          </a:r>
          <a:endParaRPr lang="en-GB" dirty="0"/>
        </a:p>
      </dgm:t>
    </dgm:pt>
    <dgm:pt modelId="{EBAFA102-AED3-46A5-84B1-3D4455A47E4C}" type="parTrans" cxnId="{AA202D3E-AD72-4EA1-A384-D19C06BAF463}">
      <dgm:prSet/>
      <dgm:spPr/>
      <dgm:t>
        <a:bodyPr/>
        <a:lstStyle/>
        <a:p>
          <a:endParaRPr lang="en-GB"/>
        </a:p>
      </dgm:t>
    </dgm:pt>
    <dgm:pt modelId="{DBBCA92C-C680-4304-B94C-ADBFB5DDAEAB}" type="sibTrans" cxnId="{AA202D3E-AD72-4EA1-A384-D19C06BAF463}">
      <dgm:prSet/>
      <dgm:spPr/>
      <dgm:t>
        <a:bodyPr/>
        <a:lstStyle/>
        <a:p>
          <a:endParaRPr lang="en-GB"/>
        </a:p>
      </dgm:t>
    </dgm:pt>
    <dgm:pt modelId="{B1B9A830-399A-4670-8210-2E64A2B4AD3B}">
      <dgm:prSet phldrT="[Text]"/>
      <dgm:spPr/>
      <dgm:t>
        <a:bodyPr/>
        <a:lstStyle/>
        <a:p>
          <a:r>
            <a:rPr lang="en-GB" dirty="0" smtClean="0"/>
            <a:t>Process</a:t>
          </a:r>
          <a:endParaRPr lang="en-GB" dirty="0"/>
        </a:p>
      </dgm:t>
    </dgm:pt>
    <dgm:pt modelId="{3FE4758A-382D-4168-8388-79F91174D167}" type="parTrans" cxnId="{56CE2CA9-9BE5-48F9-9918-93A84CF5675C}">
      <dgm:prSet/>
      <dgm:spPr/>
      <dgm:t>
        <a:bodyPr/>
        <a:lstStyle/>
        <a:p>
          <a:endParaRPr lang="en-GB"/>
        </a:p>
      </dgm:t>
    </dgm:pt>
    <dgm:pt modelId="{A142A992-C8AF-4880-BFF0-DDD0D5510BB6}" type="sibTrans" cxnId="{56CE2CA9-9BE5-48F9-9918-93A84CF5675C}">
      <dgm:prSet/>
      <dgm:spPr/>
      <dgm:t>
        <a:bodyPr/>
        <a:lstStyle/>
        <a:p>
          <a:endParaRPr lang="en-GB"/>
        </a:p>
      </dgm:t>
    </dgm:pt>
    <dgm:pt modelId="{73809C7B-664C-4565-9E9D-ECB9D06A4840}">
      <dgm:prSet phldrT="[Text]"/>
      <dgm:spPr/>
      <dgm:t>
        <a:bodyPr/>
        <a:lstStyle/>
        <a:p>
          <a:r>
            <a:rPr lang="en-GB" dirty="0" smtClean="0"/>
            <a:t>Verifiable results</a:t>
          </a:r>
          <a:endParaRPr lang="en-GB" dirty="0"/>
        </a:p>
      </dgm:t>
    </dgm:pt>
    <dgm:pt modelId="{80536B52-44CD-4657-AA46-7510713289A2}" type="parTrans" cxnId="{1EE3CA53-CBB3-44FE-BBD2-7846992AA8C8}">
      <dgm:prSet/>
      <dgm:spPr/>
      <dgm:t>
        <a:bodyPr/>
        <a:lstStyle/>
        <a:p>
          <a:endParaRPr lang="en-GB"/>
        </a:p>
      </dgm:t>
    </dgm:pt>
    <dgm:pt modelId="{343A3E36-B8EA-46E2-B402-7472B1554E74}" type="sibTrans" cxnId="{1EE3CA53-CBB3-44FE-BBD2-7846992AA8C8}">
      <dgm:prSet/>
      <dgm:spPr/>
      <dgm:t>
        <a:bodyPr/>
        <a:lstStyle/>
        <a:p>
          <a:endParaRPr lang="en-GB"/>
        </a:p>
      </dgm:t>
    </dgm:pt>
    <dgm:pt modelId="{E1F73B1F-FDE3-43C4-B007-DE3BBECBD412}">
      <dgm:prSet phldrT="[Text]"/>
      <dgm:spPr/>
      <dgm:t>
        <a:bodyPr/>
        <a:lstStyle/>
        <a:p>
          <a:r>
            <a:rPr lang="en-GB" dirty="0" smtClean="0"/>
            <a:t>Economy</a:t>
          </a:r>
          <a:endParaRPr lang="en-GB" dirty="0"/>
        </a:p>
      </dgm:t>
    </dgm:pt>
    <dgm:pt modelId="{6C0536EF-1C3E-4B61-92CF-C9B0A079FFF1}" type="parTrans" cxnId="{41341BA8-9CF3-4607-9C86-D900315C6B1A}">
      <dgm:prSet/>
      <dgm:spPr/>
      <dgm:t>
        <a:bodyPr/>
        <a:lstStyle/>
        <a:p>
          <a:endParaRPr lang="en-GB"/>
        </a:p>
      </dgm:t>
    </dgm:pt>
    <dgm:pt modelId="{5AC5F2DB-BDA4-4C3A-AA7E-8A6A5BFCDC3F}" type="sibTrans" cxnId="{41341BA8-9CF3-4607-9C86-D900315C6B1A}">
      <dgm:prSet/>
      <dgm:spPr/>
      <dgm:t>
        <a:bodyPr/>
        <a:lstStyle/>
        <a:p>
          <a:endParaRPr lang="en-GB"/>
        </a:p>
      </dgm:t>
    </dgm:pt>
    <dgm:pt modelId="{A566CE6E-0BC5-4A0A-AD00-310564D53215}">
      <dgm:prSet phldrT="[Text]"/>
      <dgm:spPr/>
      <dgm:t>
        <a:bodyPr/>
        <a:lstStyle/>
        <a:p>
          <a:r>
            <a:rPr lang="en-GB" dirty="0" smtClean="0"/>
            <a:t>Energy</a:t>
          </a:r>
          <a:endParaRPr lang="en-GB" dirty="0"/>
        </a:p>
      </dgm:t>
    </dgm:pt>
    <dgm:pt modelId="{E076BF23-239B-421F-9CED-F0D0D1E0AD53}" type="parTrans" cxnId="{7D2729FF-0DB7-42C0-BA2D-8A1A4C69519C}">
      <dgm:prSet/>
      <dgm:spPr/>
      <dgm:t>
        <a:bodyPr/>
        <a:lstStyle/>
        <a:p>
          <a:endParaRPr lang="en-GB"/>
        </a:p>
      </dgm:t>
    </dgm:pt>
    <dgm:pt modelId="{706AFF8C-F8FB-466E-B790-FD9ABB49930D}" type="sibTrans" cxnId="{7D2729FF-0DB7-42C0-BA2D-8A1A4C69519C}">
      <dgm:prSet/>
      <dgm:spPr/>
      <dgm:t>
        <a:bodyPr/>
        <a:lstStyle/>
        <a:p>
          <a:endParaRPr lang="en-GB"/>
        </a:p>
      </dgm:t>
    </dgm:pt>
    <dgm:pt modelId="{9E830018-C9C9-496E-8B1D-091FBA1DF676}">
      <dgm:prSet phldrT="[Text]"/>
      <dgm:spPr/>
      <dgm:t>
        <a:bodyPr/>
        <a:lstStyle/>
        <a:p>
          <a:r>
            <a:rPr lang="en-GB" dirty="0" smtClean="0"/>
            <a:t>Environment</a:t>
          </a:r>
          <a:endParaRPr lang="en-GB" dirty="0"/>
        </a:p>
      </dgm:t>
    </dgm:pt>
    <dgm:pt modelId="{4EBF3EF5-09DB-4A52-812B-F127681FE509}" type="parTrans" cxnId="{275BBAF2-00AE-4192-8198-078B9040DB97}">
      <dgm:prSet/>
      <dgm:spPr/>
      <dgm:t>
        <a:bodyPr/>
        <a:lstStyle/>
        <a:p>
          <a:endParaRPr lang="en-GB"/>
        </a:p>
      </dgm:t>
    </dgm:pt>
    <dgm:pt modelId="{D8CBC033-2890-46B2-BC15-0168BF71FBEB}" type="sibTrans" cxnId="{275BBAF2-00AE-4192-8198-078B9040DB97}">
      <dgm:prSet/>
      <dgm:spPr/>
      <dgm:t>
        <a:bodyPr/>
        <a:lstStyle/>
        <a:p>
          <a:endParaRPr lang="en-GB"/>
        </a:p>
      </dgm:t>
    </dgm:pt>
    <dgm:pt modelId="{887A18C3-EDB2-43F0-B5AA-4B2101E239F3}">
      <dgm:prSet phldrT="[Text]"/>
      <dgm:spPr/>
      <dgm:t>
        <a:bodyPr/>
        <a:lstStyle/>
        <a:p>
          <a:r>
            <a:rPr lang="en-GB" dirty="0" smtClean="0"/>
            <a:t>Transport</a:t>
          </a:r>
          <a:endParaRPr lang="en-GB" dirty="0"/>
        </a:p>
      </dgm:t>
    </dgm:pt>
    <dgm:pt modelId="{E4E9D822-2F80-4442-AA13-ADB2834D0CFF}" type="parTrans" cxnId="{921C405E-A39A-47C1-B90E-C06EFD9EED42}">
      <dgm:prSet/>
      <dgm:spPr/>
      <dgm:t>
        <a:bodyPr/>
        <a:lstStyle/>
        <a:p>
          <a:endParaRPr lang="en-GB"/>
        </a:p>
      </dgm:t>
    </dgm:pt>
    <dgm:pt modelId="{633B3D43-F172-4DA4-85F4-744B75F8A38E}" type="sibTrans" cxnId="{921C405E-A39A-47C1-B90E-C06EFD9EED42}">
      <dgm:prSet/>
      <dgm:spPr/>
      <dgm:t>
        <a:bodyPr/>
        <a:lstStyle/>
        <a:p>
          <a:endParaRPr lang="en-GB"/>
        </a:p>
      </dgm:t>
    </dgm:pt>
    <dgm:pt modelId="{7113944D-4E83-40F3-98D4-70B029212B2C}">
      <dgm:prSet phldrT="[Text]"/>
      <dgm:spPr/>
      <dgm:t>
        <a:bodyPr/>
        <a:lstStyle/>
        <a:p>
          <a:r>
            <a:rPr lang="en-GB" dirty="0" smtClean="0"/>
            <a:t>Society</a:t>
          </a:r>
          <a:endParaRPr lang="en-GB" dirty="0"/>
        </a:p>
      </dgm:t>
    </dgm:pt>
    <dgm:pt modelId="{95D83B51-42CD-47DA-B47D-D002A5798C7F}" type="parTrans" cxnId="{7A9DB311-F952-425A-BBEF-93F1C13AA367}">
      <dgm:prSet/>
      <dgm:spPr/>
      <dgm:t>
        <a:bodyPr/>
        <a:lstStyle/>
        <a:p>
          <a:endParaRPr lang="en-GB"/>
        </a:p>
      </dgm:t>
    </dgm:pt>
    <dgm:pt modelId="{BCDBF232-AEE0-4177-B76C-5551816C1B7F}" type="sibTrans" cxnId="{7A9DB311-F952-425A-BBEF-93F1C13AA367}">
      <dgm:prSet/>
      <dgm:spPr/>
      <dgm:t>
        <a:bodyPr/>
        <a:lstStyle/>
        <a:p>
          <a:endParaRPr lang="en-GB"/>
        </a:p>
      </dgm:t>
    </dgm:pt>
    <dgm:pt modelId="{4E4AA289-6E78-4926-A37A-98680216F0D7}">
      <dgm:prSet phldrT="[Text]"/>
      <dgm:spPr/>
      <dgm:t>
        <a:bodyPr/>
        <a:lstStyle/>
        <a:p>
          <a:r>
            <a:rPr lang="en-GB" dirty="0" smtClean="0"/>
            <a:t>Drivers</a:t>
          </a:r>
          <a:endParaRPr lang="en-GB" dirty="0"/>
        </a:p>
      </dgm:t>
    </dgm:pt>
    <dgm:pt modelId="{E847EAE1-6CB2-47B9-B1D8-8AF93266A354}" type="parTrans" cxnId="{022BA7E6-6F8B-4DE4-8158-C8A85FACFFCB}">
      <dgm:prSet/>
      <dgm:spPr/>
      <dgm:t>
        <a:bodyPr/>
        <a:lstStyle/>
        <a:p>
          <a:endParaRPr lang="en-GB"/>
        </a:p>
      </dgm:t>
    </dgm:pt>
    <dgm:pt modelId="{35D02A65-71C8-4320-A3E1-69030C60AE2E}" type="sibTrans" cxnId="{022BA7E6-6F8B-4DE4-8158-C8A85FACFFCB}">
      <dgm:prSet/>
      <dgm:spPr/>
      <dgm:t>
        <a:bodyPr/>
        <a:lstStyle/>
        <a:p>
          <a:endParaRPr lang="en-GB"/>
        </a:p>
      </dgm:t>
    </dgm:pt>
    <dgm:pt modelId="{238BC254-E11E-41B5-A232-ACF365E0C651}">
      <dgm:prSet phldrT="[Text]"/>
      <dgm:spPr/>
      <dgm:t>
        <a:bodyPr/>
        <a:lstStyle/>
        <a:p>
          <a:r>
            <a:rPr lang="en-GB" dirty="0" smtClean="0"/>
            <a:t>Barriers</a:t>
          </a:r>
          <a:endParaRPr lang="en-GB" dirty="0"/>
        </a:p>
      </dgm:t>
    </dgm:pt>
    <dgm:pt modelId="{96F99119-3268-493D-BE3B-97291B96D798}" type="parTrans" cxnId="{3562BC3C-D025-4180-B976-BBB5FAF75237}">
      <dgm:prSet/>
      <dgm:spPr/>
      <dgm:t>
        <a:bodyPr/>
        <a:lstStyle/>
        <a:p>
          <a:endParaRPr lang="en-GB"/>
        </a:p>
      </dgm:t>
    </dgm:pt>
    <dgm:pt modelId="{D73AFCC1-BA70-43FE-A999-4333E5057305}" type="sibTrans" cxnId="{3562BC3C-D025-4180-B976-BBB5FAF75237}">
      <dgm:prSet/>
      <dgm:spPr/>
      <dgm:t>
        <a:bodyPr/>
        <a:lstStyle/>
        <a:p>
          <a:endParaRPr lang="en-GB"/>
        </a:p>
      </dgm:t>
    </dgm:pt>
    <dgm:pt modelId="{AB07835B-A900-4FEA-8BB6-FAEEB2D3A165}" type="pres">
      <dgm:prSet presAssocID="{CABF4844-2371-4B9F-9C6B-415EE7498C9E}" presName="Name0" presStyleCnt="0">
        <dgm:presLayoutVars>
          <dgm:dir/>
          <dgm:animLvl val="lvl"/>
          <dgm:resizeHandles val="exact"/>
        </dgm:presLayoutVars>
      </dgm:prSet>
      <dgm:spPr/>
      <dgm:t>
        <a:bodyPr/>
        <a:lstStyle/>
        <a:p>
          <a:endParaRPr lang="en-GB"/>
        </a:p>
      </dgm:t>
    </dgm:pt>
    <dgm:pt modelId="{4A9A6059-38FC-4282-9CA8-BC6CE77200EB}" type="pres">
      <dgm:prSet presAssocID="{7158F2A6-D580-419C-99B1-07FA48DB9F14}" presName="composite" presStyleCnt="0"/>
      <dgm:spPr/>
    </dgm:pt>
    <dgm:pt modelId="{7F49CE14-875E-49F4-8D3C-ED4E7140EC12}" type="pres">
      <dgm:prSet presAssocID="{7158F2A6-D580-419C-99B1-07FA48DB9F14}" presName="parTx" presStyleLbl="alignNode1" presStyleIdx="0" presStyleCnt="3">
        <dgm:presLayoutVars>
          <dgm:chMax val="0"/>
          <dgm:chPref val="0"/>
          <dgm:bulletEnabled val="1"/>
        </dgm:presLayoutVars>
      </dgm:prSet>
      <dgm:spPr/>
      <dgm:t>
        <a:bodyPr/>
        <a:lstStyle/>
        <a:p>
          <a:endParaRPr lang="en-GB"/>
        </a:p>
      </dgm:t>
    </dgm:pt>
    <dgm:pt modelId="{1DAB77F9-C1E2-4086-9E91-B2005C873525}" type="pres">
      <dgm:prSet presAssocID="{7158F2A6-D580-419C-99B1-07FA48DB9F14}" presName="desTx" presStyleLbl="alignAccFollowNode1" presStyleIdx="0" presStyleCnt="3">
        <dgm:presLayoutVars>
          <dgm:bulletEnabled val="1"/>
        </dgm:presLayoutVars>
      </dgm:prSet>
      <dgm:spPr/>
      <dgm:t>
        <a:bodyPr/>
        <a:lstStyle/>
        <a:p>
          <a:endParaRPr lang="en-GB"/>
        </a:p>
      </dgm:t>
    </dgm:pt>
    <dgm:pt modelId="{87167D40-8689-4B95-8EC7-59DD9E4A2C6D}" type="pres">
      <dgm:prSet presAssocID="{FD3D2723-CF85-4034-8A5E-A405C0A63DAD}" presName="space" presStyleCnt="0"/>
      <dgm:spPr/>
    </dgm:pt>
    <dgm:pt modelId="{38328DB5-C626-4115-B4AB-C5B02E1070AB}" type="pres">
      <dgm:prSet presAssocID="{7D94E86E-D083-41BA-B7A2-1EAC7C0DD72A}" presName="composite" presStyleCnt="0"/>
      <dgm:spPr/>
    </dgm:pt>
    <dgm:pt modelId="{09CEECA9-253C-4561-8731-28FC57391A29}" type="pres">
      <dgm:prSet presAssocID="{7D94E86E-D083-41BA-B7A2-1EAC7C0DD72A}" presName="parTx" presStyleLbl="alignNode1" presStyleIdx="1" presStyleCnt="3">
        <dgm:presLayoutVars>
          <dgm:chMax val="0"/>
          <dgm:chPref val="0"/>
          <dgm:bulletEnabled val="1"/>
        </dgm:presLayoutVars>
      </dgm:prSet>
      <dgm:spPr/>
      <dgm:t>
        <a:bodyPr/>
        <a:lstStyle/>
        <a:p>
          <a:endParaRPr lang="en-GB"/>
        </a:p>
      </dgm:t>
    </dgm:pt>
    <dgm:pt modelId="{4D52B086-5000-4AFA-91D8-1E0FB11CF1DD}" type="pres">
      <dgm:prSet presAssocID="{7D94E86E-D083-41BA-B7A2-1EAC7C0DD72A}" presName="desTx" presStyleLbl="alignAccFollowNode1" presStyleIdx="1" presStyleCnt="3">
        <dgm:presLayoutVars>
          <dgm:bulletEnabled val="1"/>
        </dgm:presLayoutVars>
      </dgm:prSet>
      <dgm:spPr/>
      <dgm:t>
        <a:bodyPr/>
        <a:lstStyle/>
        <a:p>
          <a:endParaRPr lang="en-GB"/>
        </a:p>
      </dgm:t>
    </dgm:pt>
    <dgm:pt modelId="{54DAC3BB-0B0C-4C6F-A2B0-290B7EA6DC3C}" type="pres">
      <dgm:prSet presAssocID="{DBBCA92C-C680-4304-B94C-ADBFB5DDAEAB}" presName="space" presStyleCnt="0"/>
      <dgm:spPr/>
    </dgm:pt>
    <dgm:pt modelId="{05DDE36B-CBD5-45DD-805E-838FEEDD3B3E}" type="pres">
      <dgm:prSet presAssocID="{B1B9A830-399A-4670-8210-2E64A2B4AD3B}" presName="composite" presStyleCnt="0"/>
      <dgm:spPr/>
    </dgm:pt>
    <dgm:pt modelId="{651351F5-C427-45B8-89EC-A4232257B594}" type="pres">
      <dgm:prSet presAssocID="{B1B9A830-399A-4670-8210-2E64A2B4AD3B}" presName="parTx" presStyleLbl="alignNode1" presStyleIdx="2" presStyleCnt="3">
        <dgm:presLayoutVars>
          <dgm:chMax val="0"/>
          <dgm:chPref val="0"/>
          <dgm:bulletEnabled val="1"/>
        </dgm:presLayoutVars>
      </dgm:prSet>
      <dgm:spPr/>
      <dgm:t>
        <a:bodyPr/>
        <a:lstStyle/>
        <a:p>
          <a:endParaRPr lang="en-GB"/>
        </a:p>
      </dgm:t>
    </dgm:pt>
    <dgm:pt modelId="{AD47F04A-B855-4A14-A7ED-676BBE0954F2}" type="pres">
      <dgm:prSet presAssocID="{B1B9A830-399A-4670-8210-2E64A2B4AD3B}" presName="desTx" presStyleLbl="alignAccFollowNode1" presStyleIdx="2" presStyleCnt="3">
        <dgm:presLayoutVars>
          <dgm:bulletEnabled val="1"/>
        </dgm:presLayoutVars>
      </dgm:prSet>
      <dgm:spPr/>
      <dgm:t>
        <a:bodyPr/>
        <a:lstStyle/>
        <a:p>
          <a:endParaRPr lang="en-GB"/>
        </a:p>
      </dgm:t>
    </dgm:pt>
  </dgm:ptLst>
  <dgm:cxnLst>
    <dgm:cxn modelId="{56CE2CA9-9BE5-48F9-9918-93A84CF5675C}" srcId="{CABF4844-2371-4B9F-9C6B-415EE7498C9E}" destId="{B1B9A830-399A-4670-8210-2E64A2B4AD3B}" srcOrd="2" destOrd="0" parTransId="{3FE4758A-382D-4168-8388-79F91174D167}" sibTransId="{A142A992-C8AF-4880-BFF0-DDD0D5510BB6}"/>
    <dgm:cxn modelId="{1EE3CA53-CBB3-44FE-BBD2-7846992AA8C8}" srcId="{7158F2A6-D580-419C-99B1-07FA48DB9F14}" destId="{73809C7B-664C-4565-9E9D-ECB9D06A4840}" srcOrd="0" destOrd="0" parTransId="{80536B52-44CD-4657-AA46-7510713289A2}" sibTransId="{343A3E36-B8EA-46E2-B402-7472B1554E74}"/>
    <dgm:cxn modelId="{275BBAF2-00AE-4192-8198-078B9040DB97}" srcId="{7D94E86E-D083-41BA-B7A2-1EAC7C0DD72A}" destId="{9E830018-C9C9-496E-8B1D-091FBA1DF676}" srcOrd="2" destOrd="0" parTransId="{4EBF3EF5-09DB-4A52-812B-F127681FE509}" sibTransId="{D8CBC033-2890-46B2-BC15-0168BF71FBEB}"/>
    <dgm:cxn modelId="{82E3C76C-347F-4876-9A33-7935A2E1D2C7}" type="presOf" srcId="{73809C7B-664C-4565-9E9D-ECB9D06A4840}" destId="{1DAB77F9-C1E2-4086-9E91-B2005C873525}" srcOrd="0" destOrd="0" presId="urn:microsoft.com/office/officeart/2005/8/layout/hList1"/>
    <dgm:cxn modelId="{022BA7E6-6F8B-4DE4-8158-C8A85FACFFCB}" srcId="{B1B9A830-399A-4670-8210-2E64A2B4AD3B}" destId="{4E4AA289-6E78-4926-A37A-98680216F0D7}" srcOrd="0" destOrd="0" parTransId="{E847EAE1-6CB2-47B9-B1D8-8AF93266A354}" sibTransId="{35D02A65-71C8-4320-A3E1-69030C60AE2E}"/>
    <dgm:cxn modelId="{E4460613-D7D9-41FA-B1B8-1CCAEE7D642D}" type="presOf" srcId="{CABF4844-2371-4B9F-9C6B-415EE7498C9E}" destId="{AB07835B-A900-4FEA-8BB6-FAEEB2D3A165}" srcOrd="0" destOrd="0" presId="urn:microsoft.com/office/officeart/2005/8/layout/hList1"/>
    <dgm:cxn modelId="{623FCA87-9431-40FD-A2F5-5DD523F0E430}" type="presOf" srcId="{7158F2A6-D580-419C-99B1-07FA48DB9F14}" destId="{7F49CE14-875E-49F4-8D3C-ED4E7140EC12}" srcOrd="0" destOrd="0" presId="urn:microsoft.com/office/officeart/2005/8/layout/hList1"/>
    <dgm:cxn modelId="{05ACC719-45B4-4022-BDF2-19CCBD4FAF01}" srcId="{CABF4844-2371-4B9F-9C6B-415EE7498C9E}" destId="{7158F2A6-D580-419C-99B1-07FA48DB9F14}" srcOrd="0" destOrd="0" parTransId="{1130FBF7-DEBF-4024-A0B9-28DD34B5A7CF}" sibTransId="{FD3D2723-CF85-4034-8A5E-A405C0A63DAD}"/>
    <dgm:cxn modelId="{41341BA8-9CF3-4607-9C86-D900315C6B1A}" srcId="{7D94E86E-D083-41BA-B7A2-1EAC7C0DD72A}" destId="{E1F73B1F-FDE3-43C4-B007-DE3BBECBD412}" srcOrd="0" destOrd="0" parTransId="{6C0536EF-1C3E-4B61-92CF-C9B0A079FFF1}" sibTransId="{5AC5F2DB-BDA4-4C3A-AA7E-8A6A5BFCDC3F}"/>
    <dgm:cxn modelId="{7D2729FF-0DB7-42C0-BA2D-8A1A4C69519C}" srcId="{7D94E86E-D083-41BA-B7A2-1EAC7C0DD72A}" destId="{A566CE6E-0BC5-4A0A-AD00-310564D53215}" srcOrd="1" destOrd="0" parTransId="{E076BF23-239B-421F-9CED-F0D0D1E0AD53}" sibTransId="{706AFF8C-F8FB-466E-B790-FD9ABB49930D}"/>
    <dgm:cxn modelId="{957FB0C4-00FF-493D-BA3C-C5D61646B25A}" type="presOf" srcId="{4E4AA289-6E78-4926-A37A-98680216F0D7}" destId="{AD47F04A-B855-4A14-A7ED-676BBE0954F2}" srcOrd="0" destOrd="0" presId="urn:microsoft.com/office/officeart/2005/8/layout/hList1"/>
    <dgm:cxn modelId="{422D7CE6-193A-4263-9BFD-C61D116C0A99}" type="presOf" srcId="{887A18C3-EDB2-43F0-B5AA-4B2101E239F3}" destId="{4D52B086-5000-4AFA-91D8-1E0FB11CF1DD}" srcOrd="0" destOrd="3" presId="urn:microsoft.com/office/officeart/2005/8/layout/hList1"/>
    <dgm:cxn modelId="{3C452D68-7C10-47F3-A7E4-3B37B0194F74}" type="presOf" srcId="{238BC254-E11E-41B5-A232-ACF365E0C651}" destId="{AD47F04A-B855-4A14-A7ED-676BBE0954F2}" srcOrd="0" destOrd="1" presId="urn:microsoft.com/office/officeart/2005/8/layout/hList1"/>
    <dgm:cxn modelId="{A964116D-B6A4-44D7-869F-8479B52FAE46}" type="presOf" srcId="{7D94E86E-D083-41BA-B7A2-1EAC7C0DD72A}" destId="{09CEECA9-253C-4561-8731-28FC57391A29}" srcOrd="0" destOrd="0" presId="urn:microsoft.com/office/officeart/2005/8/layout/hList1"/>
    <dgm:cxn modelId="{921C405E-A39A-47C1-B90E-C06EFD9EED42}" srcId="{7D94E86E-D083-41BA-B7A2-1EAC7C0DD72A}" destId="{887A18C3-EDB2-43F0-B5AA-4B2101E239F3}" srcOrd="3" destOrd="0" parTransId="{E4E9D822-2F80-4442-AA13-ADB2834D0CFF}" sibTransId="{633B3D43-F172-4DA4-85F4-744B75F8A38E}"/>
    <dgm:cxn modelId="{288A9156-56C6-4A67-A1BD-975C3FDF3910}" type="presOf" srcId="{E1F73B1F-FDE3-43C4-B007-DE3BBECBD412}" destId="{4D52B086-5000-4AFA-91D8-1E0FB11CF1DD}" srcOrd="0" destOrd="0" presId="urn:microsoft.com/office/officeart/2005/8/layout/hList1"/>
    <dgm:cxn modelId="{F4879716-52EB-4275-8EA7-631300523236}" type="presOf" srcId="{B1B9A830-399A-4670-8210-2E64A2B4AD3B}" destId="{651351F5-C427-45B8-89EC-A4232257B594}" srcOrd="0" destOrd="0" presId="urn:microsoft.com/office/officeart/2005/8/layout/hList1"/>
    <dgm:cxn modelId="{AA202D3E-AD72-4EA1-A384-D19C06BAF463}" srcId="{CABF4844-2371-4B9F-9C6B-415EE7498C9E}" destId="{7D94E86E-D083-41BA-B7A2-1EAC7C0DD72A}" srcOrd="1" destOrd="0" parTransId="{EBAFA102-AED3-46A5-84B1-3D4455A47E4C}" sibTransId="{DBBCA92C-C680-4304-B94C-ADBFB5DDAEAB}"/>
    <dgm:cxn modelId="{455E89B8-9EDF-43B3-9237-02DB18FB6B61}" type="presOf" srcId="{A566CE6E-0BC5-4A0A-AD00-310564D53215}" destId="{4D52B086-5000-4AFA-91D8-1E0FB11CF1DD}" srcOrd="0" destOrd="1" presId="urn:microsoft.com/office/officeart/2005/8/layout/hList1"/>
    <dgm:cxn modelId="{B9025559-AB70-41E3-8C5A-E60D29CB05F1}" type="presOf" srcId="{9E830018-C9C9-496E-8B1D-091FBA1DF676}" destId="{4D52B086-5000-4AFA-91D8-1E0FB11CF1DD}" srcOrd="0" destOrd="2" presId="urn:microsoft.com/office/officeart/2005/8/layout/hList1"/>
    <dgm:cxn modelId="{BFED2D14-C5CB-4C91-AD2F-AAE90A646408}" type="presOf" srcId="{7113944D-4E83-40F3-98D4-70B029212B2C}" destId="{4D52B086-5000-4AFA-91D8-1E0FB11CF1DD}" srcOrd="0" destOrd="4" presId="urn:microsoft.com/office/officeart/2005/8/layout/hList1"/>
    <dgm:cxn modelId="{3562BC3C-D025-4180-B976-BBB5FAF75237}" srcId="{B1B9A830-399A-4670-8210-2E64A2B4AD3B}" destId="{238BC254-E11E-41B5-A232-ACF365E0C651}" srcOrd="1" destOrd="0" parTransId="{96F99119-3268-493D-BE3B-97291B96D798}" sibTransId="{D73AFCC1-BA70-43FE-A999-4333E5057305}"/>
    <dgm:cxn modelId="{7A9DB311-F952-425A-BBEF-93F1C13AA367}" srcId="{7D94E86E-D083-41BA-B7A2-1EAC7C0DD72A}" destId="{7113944D-4E83-40F3-98D4-70B029212B2C}" srcOrd="4" destOrd="0" parTransId="{95D83B51-42CD-47DA-B47D-D002A5798C7F}" sibTransId="{BCDBF232-AEE0-4177-B76C-5551816C1B7F}"/>
    <dgm:cxn modelId="{39F54FD6-3A66-42CD-A5CD-3E6D7C24032F}" type="presParOf" srcId="{AB07835B-A900-4FEA-8BB6-FAEEB2D3A165}" destId="{4A9A6059-38FC-4282-9CA8-BC6CE77200EB}" srcOrd="0" destOrd="0" presId="urn:microsoft.com/office/officeart/2005/8/layout/hList1"/>
    <dgm:cxn modelId="{C6703236-A7D4-40FD-B96D-D8491B66CA8B}" type="presParOf" srcId="{4A9A6059-38FC-4282-9CA8-BC6CE77200EB}" destId="{7F49CE14-875E-49F4-8D3C-ED4E7140EC12}" srcOrd="0" destOrd="0" presId="urn:microsoft.com/office/officeart/2005/8/layout/hList1"/>
    <dgm:cxn modelId="{BDD210D6-45FF-417F-BC36-578953334798}" type="presParOf" srcId="{4A9A6059-38FC-4282-9CA8-BC6CE77200EB}" destId="{1DAB77F9-C1E2-4086-9E91-B2005C873525}" srcOrd="1" destOrd="0" presId="urn:microsoft.com/office/officeart/2005/8/layout/hList1"/>
    <dgm:cxn modelId="{B341B2DC-1D0C-4119-A55B-2E617A46DC06}" type="presParOf" srcId="{AB07835B-A900-4FEA-8BB6-FAEEB2D3A165}" destId="{87167D40-8689-4B95-8EC7-59DD9E4A2C6D}" srcOrd="1" destOrd="0" presId="urn:microsoft.com/office/officeart/2005/8/layout/hList1"/>
    <dgm:cxn modelId="{26BE02B5-60C4-49E9-A106-A3E59465E0C7}" type="presParOf" srcId="{AB07835B-A900-4FEA-8BB6-FAEEB2D3A165}" destId="{38328DB5-C626-4115-B4AB-C5B02E1070AB}" srcOrd="2" destOrd="0" presId="urn:microsoft.com/office/officeart/2005/8/layout/hList1"/>
    <dgm:cxn modelId="{0EB3E3D6-3792-4C73-A44D-3C079A725E88}" type="presParOf" srcId="{38328DB5-C626-4115-B4AB-C5B02E1070AB}" destId="{09CEECA9-253C-4561-8731-28FC57391A29}" srcOrd="0" destOrd="0" presId="urn:microsoft.com/office/officeart/2005/8/layout/hList1"/>
    <dgm:cxn modelId="{DA9EA349-F288-47C7-AA2E-E824E3CA41D3}" type="presParOf" srcId="{38328DB5-C626-4115-B4AB-C5B02E1070AB}" destId="{4D52B086-5000-4AFA-91D8-1E0FB11CF1DD}" srcOrd="1" destOrd="0" presId="urn:microsoft.com/office/officeart/2005/8/layout/hList1"/>
    <dgm:cxn modelId="{B5E299E8-2830-4E07-9B3D-E9903BF0FD56}" type="presParOf" srcId="{AB07835B-A900-4FEA-8BB6-FAEEB2D3A165}" destId="{54DAC3BB-0B0C-4C6F-A2B0-290B7EA6DC3C}" srcOrd="3" destOrd="0" presId="urn:microsoft.com/office/officeart/2005/8/layout/hList1"/>
    <dgm:cxn modelId="{790248C2-7E0B-41F5-8983-34CBBC61943D}" type="presParOf" srcId="{AB07835B-A900-4FEA-8BB6-FAEEB2D3A165}" destId="{05DDE36B-CBD5-45DD-805E-838FEEDD3B3E}" srcOrd="4" destOrd="0" presId="urn:microsoft.com/office/officeart/2005/8/layout/hList1"/>
    <dgm:cxn modelId="{11B99CB4-3932-419A-908F-F10ECAF6684F}" type="presParOf" srcId="{05DDE36B-CBD5-45DD-805E-838FEEDD3B3E}" destId="{651351F5-C427-45B8-89EC-A4232257B594}" srcOrd="0" destOrd="0" presId="urn:microsoft.com/office/officeart/2005/8/layout/hList1"/>
    <dgm:cxn modelId="{C9E18AAD-2DA7-41C3-B3A9-E82661E38475}" type="presParOf" srcId="{05DDE36B-CBD5-45DD-805E-838FEEDD3B3E}" destId="{AD47F04A-B855-4A14-A7ED-676BBE0954F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BF4844-2371-4B9F-9C6B-415EE7498C9E}" type="doc">
      <dgm:prSet loTypeId="urn:microsoft.com/office/officeart/2005/8/layout/hList1" loCatId="list" qsTypeId="urn:microsoft.com/office/officeart/2005/8/quickstyle/simple4" qsCatId="simple" csTypeId="urn:microsoft.com/office/officeart/2005/8/colors/accent2_1" csCatId="accent2" phldr="1"/>
      <dgm:spPr/>
      <dgm:t>
        <a:bodyPr/>
        <a:lstStyle/>
        <a:p>
          <a:endParaRPr lang="en-GB"/>
        </a:p>
      </dgm:t>
    </dgm:pt>
    <dgm:pt modelId="{7158F2A6-D580-419C-99B1-07FA48DB9F14}">
      <dgm:prSet phldrT="[Text]"/>
      <dgm:spPr/>
      <dgm:t>
        <a:bodyPr/>
        <a:lstStyle/>
        <a:p>
          <a:r>
            <a:rPr lang="en-GB" dirty="0" smtClean="0"/>
            <a:t>Level</a:t>
          </a:r>
          <a:endParaRPr lang="en-GB" dirty="0"/>
        </a:p>
      </dgm:t>
    </dgm:pt>
    <dgm:pt modelId="{1130FBF7-DEBF-4024-A0B9-28DD34B5A7CF}" type="parTrans" cxnId="{05ACC719-45B4-4022-BDF2-19CCBD4FAF01}">
      <dgm:prSet/>
      <dgm:spPr/>
      <dgm:t>
        <a:bodyPr/>
        <a:lstStyle/>
        <a:p>
          <a:endParaRPr lang="en-GB"/>
        </a:p>
      </dgm:t>
    </dgm:pt>
    <dgm:pt modelId="{FD3D2723-CF85-4034-8A5E-A405C0A63DAD}" type="sibTrans" cxnId="{05ACC719-45B4-4022-BDF2-19CCBD4FAF01}">
      <dgm:prSet/>
      <dgm:spPr/>
      <dgm:t>
        <a:bodyPr/>
        <a:lstStyle/>
        <a:p>
          <a:endParaRPr lang="en-GB"/>
        </a:p>
      </dgm:t>
    </dgm:pt>
    <dgm:pt modelId="{73809C7B-664C-4565-9E9D-ECB9D06A4840}">
      <dgm:prSet phldrT="[Text]"/>
      <dgm:spPr/>
      <dgm:t>
        <a:bodyPr/>
        <a:lstStyle/>
        <a:p>
          <a:r>
            <a:rPr lang="en-GB" dirty="0" smtClean="0"/>
            <a:t>Measure</a:t>
          </a:r>
          <a:endParaRPr lang="en-GB" dirty="0"/>
        </a:p>
      </dgm:t>
    </dgm:pt>
    <dgm:pt modelId="{80536B52-44CD-4657-AA46-7510713289A2}" type="parTrans" cxnId="{1EE3CA53-CBB3-44FE-BBD2-7846992AA8C8}">
      <dgm:prSet/>
      <dgm:spPr/>
      <dgm:t>
        <a:bodyPr/>
        <a:lstStyle/>
        <a:p>
          <a:endParaRPr lang="en-GB"/>
        </a:p>
      </dgm:t>
    </dgm:pt>
    <dgm:pt modelId="{343A3E36-B8EA-46E2-B402-7472B1554E74}" type="sibTrans" cxnId="{1EE3CA53-CBB3-44FE-BBD2-7846992AA8C8}">
      <dgm:prSet/>
      <dgm:spPr/>
      <dgm:t>
        <a:bodyPr/>
        <a:lstStyle/>
        <a:p>
          <a:endParaRPr lang="en-GB"/>
        </a:p>
      </dgm:t>
    </dgm:pt>
    <dgm:pt modelId="{7CBBD626-9CAA-430F-8ACF-41B04114DA3A}">
      <dgm:prSet phldrT="[Text]"/>
      <dgm:spPr/>
      <dgm:t>
        <a:bodyPr/>
        <a:lstStyle/>
        <a:p>
          <a:r>
            <a:rPr lang="en-GB" dirty="0" smtClean="0"/>
            <a:t>Cluster</a:t>
          </a:r>
          <a:endParaRPr lang="en-GB" dirty="0"/>
        </a:p>
      </dgm:t>
    </dgm:pt>
    <dgm:pt modelId="{DD9E990A-2B00-4D41-BECA-68BDBCB2EC90}" type="parTrans" cxnId="{07CD9180-B22C-4086-93DF-F75CEFBCE255}">
      <dgm:prSet/>
      <dgm:spPr/>
      <dgm:t>
        <a:bodyPr/>
        <a:lstStyle/>
        <a:p>
          <a:endParaRPr lang="en-GB"/>
        </a:p>
      </dgm:t>
    </dgm:pt>
    <dgm:pt modelId="{189CF465-ED41-4932-A326-DDEAFC2A6396}" type="sibTrans" cxnId="{07CD9180-B22C-4086-93DF-F75CEFBCE255}">
      <dgm:prSet/>
      <dgm:spPr/>
      <dgm:t>
        <a:bodyPr/>
        <a:lstStyle/>
        <a:p>
          <a:endParaRPr lang="en-GB"/>
        </a:p>
      </dgm:t>
    </dgm:pt>
    <dgm:pt modelId="{F5619691-CC68-45EB-8DC8-821FF392B025}">
      <dgm:prSet phldrT="[Text]"/>
      <dgm:spPr/>
      <dgm:t>
        <a:bodyPr/>
        <a:lstStyle/>
        <a:p>
          <a:r>
            <a:rPr lang="en-GB" dirty="0" smtClean="0"/>
            <a:t>City</a:t>
          </a:r>
          <a:endParaRPr lang="en-GB" dirty="0"/>
        </a:p>
      </dgm:t>
    </dgm:pt>
    <dgm:pt modelId="{AF74EFEA-51CA-4E46-9E65-47F7E2FBA483}" type="parTrans" cxnId="{DC3D34DF-7083-4AC6-A732-8029CC93FC21}">
      <dgm:prSet/>
      <dgm:spPr/>
      <dgm:t>
        <a:bodyPr/>
        <a:lstStyle/>
        <a:p>
          <a:endParaRPr lang="en-GB"/>
        </a:p>
      </dgm:t>
    </dgm:pt>
    <dgm:pt modelId="{C007C565-4E5C-4B24-8D5F-D6D770743FCF}" type="sibTrans" cxnId="{DC3D34DF-7083-4AC6-A732-8029CC93FC21}">
      <dgm:prSet/>
      <dgm:spPr/>
      <dgm:t>
        <a:bodyPr/>
        <a:lstStyle/>
        <a:p>
          <a:endParaRPr lang="en-GB"/>
        </a:p>
      </dgm:t>
    </dgm:pt>
    <dgm:pt modelId="{272C357D-D75F-41A6-82CA-CF4AE7B12B63}">
      <dgm:prSet phldrT="[Text]"/>
      <dgm:spPr/>
      <dgm:t>
        <a:bodyPr/>
        <a:lstStyle/>
        <a:p>
          <a:r>
            <a:rPr lang="en-GB" dirty="0" smtClean="0"/>
            <a:t>Initiative</a:t>
          </a:r>
          <a:endParaRPr lang="en-GB" dirty="0"/>
        </a:p>
      </dgm:t>
    </dgm:pt>
    <dgm:pt modelId="{7090D528-8918-45CE-910C-1796E786C70E}" type="parTrans" cxnId="{65A0DA0C-A3DC-471E-A2D1-A95C520AD1F9}">
      <dgm:prSet/>
      <dgm:spPr/>
      <dgm:t>
        <a:bodyPr/>
        <a:lstStyle/>
        <a:p>
          <a:endParaRPr lang="en-GB"/>
        </a:p>
      </dgm:t>
    </dgm:pt>
    <dgm:pt modelId="{A8FCBA39-06E2-4FA1-9DDA-2B17E667CFCF}" type="sibTrans" cxnId="{65A0DA0C-A3DC-471E-A2D1-A95C520AD1F9}">
      <dgm:prSet/>
      <dgm:spPr/>
      <dgm:t>
        <a:bodyPr/>
        <a:lstStyle/>
        <a:p>
          <a:endParaRPr lang="en-GB"/>
        </a:p>
      </dgm:t>
    </dgm:pt>
    <dgm:pt modelId="{AB07835B-A900-4FEA-8BB6-FAEEB2D3A165}" type="pres">
      <dgm:prSet presAssocID="{CABF4844-2371-4B9F-9C6B-415EE7498C9E}" presName="Name0" presStyleCnt="0">
        <dgm:presLayoutVars>
          <dgm:dir/>
          <dgm:animLvl val="lvl"/>
          <dgm:resizeHandles val="exact"/>
        </dgm:presLayoutVars>
      </dgm:prSet>
      <dgm:spPr/>
      <dgm:t>
        <a:bodyPr/>
        <a:lstStyle/>
        <a:p>
          <a:endParaRPr lang="en-GB"/>
        </a:p>
      </dgm:t>
    </dgm:pt>
    <dgm:pt modelId="{4A9A6059-38FC-4282-9CA8-BC6CE77200EB}" type="pres">
      <dgm:prSet presAssocID="{7158F2A6-D580-419C-99B1-07FA48DB9F14}" presName="composite" presStyleCnt="0"/>
      <dgm:spPr/>
    </dgm:pt>
    <dgm:pt modelId="{7F49CE14-875E-49F4-8D3C-ED4E7140EC12}" type="pres">
      <dgm:prSet presAssocID="{7158F2A6-D580-419C-99B1-07FA48DB9F14}" presName="parTx" presStyleLbl="alignNode1" presStyleIdx="0" presStyleCnt="1">
        <dgm:presLayoutVars>
          <dgm:chMax val="0"/>
          <dgm:chPref val="0"/>
          <dgm:bulletEnabled val="1"/>
        </dgm:presLayoutVars>
      </dgm:prSet>
      <dgm:spPr/>
      <dgm:t>
        <a:bodyPr/>
        <a:lstStyle/>
        <a:p>
          <a:endParaRPr lang="en-GB"/>
        </a:p>
      </dgm:t>
    </dgm:pt>
    <dgm:pt modelId="{1DAB77F9-C1E2-4086-9E91-B2005C873525}" type="pres">
      <dgm:prSet presAssocID="{7158F2A6-D580-419C-99B1-07FA48DB9F14}" presName="desTx" presStyleLbl="alignAccFollowNode1" presStyleIdx="0" presStyleCnt="1">
        <dgm:presLayoutVars>
          <dgm:bulletEnabled val="1"/>
        </dgm:presLayoutVars>
      </dgm:prSet>
      <dgm:spPr/>
      <dgm:t>
        <a:bodyPr/>
        <a:lstStyle/>
        <a:p>
          <a:endParaRPr lang="en-GB"/>
        </a:p>
      </dgm:t>
    </dgm:pt>
  </dgm:ptLst>
  <dgm:cxnLst>
    <dgm:cxn modelId="{DC3D34DF-7083-4AC6-A732-8029CC93FC21}" srcId="{7158F2A6-D580-419C-99B1-07FA48DB9F14}" destId="{F5619691-CC68-45EB-8DC8-821FF392B025}" srcOrd="2" destOrd="0" parTransId="{AF74EFEA-51CA-4E46-9E65-47F7E2FBA483}" sibTransId="{C007C565-4E5C-4B24-8D5F-D6D770743FCF}"/>
    <dgm:cxn modelId="{05ACC719-45B4-4022-BDF2-19CCBD4FAF01}" srcId="{CABF4844-2371-4B9F-9C6B-415EE7498C9E}" destId="{7158F2A6-D580-419C-99B1-07FA48DB9F14}" srcOrd="0" destOrd="0" parTransId="{1130FBF7-DEBF-4024-A0B9-28DD34B5A7CF}" sibTransId="{FD3D2723-CF85-4034-8A5E-A405C0A63DAD}"/>
    <dgm:cxn modelId="{65A0DA0C-A3DC-471E-A2D1-A95C520AD1F9}" srcId="{7158F2A6-D580-419C-99B1-07FA48DB9F14}" destId="{272C357D-D75F-41A6-82CA-CF4AE7B12B63}" srcOrd="3" destOrd="0" parTransId="{7090D528-8918-45CE-910C-1796E786C70E}" sibTransId="{A8FCBA39-06E2-4FA1-9DDA-2B17E667CFCF}"/>
    <dgm:cxn modelId="{1EE3CA53-CBB3-44FE-BBD2-7846992AA8C8}" srcId="{7158F2A6-D580-419C-99B1-07FA48DB9F14}" destId="{73809C7B-664C-4565-9E9D-ECB9D06A4840}" srcOrd="0" destOrd="0" parTransId="{80536B52-44CD-4657-AA46-7510713289A2}" sibTransId="{343A3E36-B8EA-46E2-B402-7472B1554E74}"/>
    <dgm:cxn modelId="{0A961B3A-7893-4DBD-B354-F66781500B40}" type="presOf" srcId="{F5619691-CC68-45EB-8DC8-821FF392B025}" destId="{1DAB77F9-C1E2-4086-9E91-B2005C873525}" srcOrd="0" destOrd="2" presId="urn:microsoft.com/office/officeart/2005/8/layout/hList1"/>
    <dgm:cxn modelId="{EE119669-8AA3-4E37-B194-632C02420696}" type="presOf" srcId="{CABF4844-2371-4B9F-9C6B-415EE7498C9E}" destId="{AB07835B-A900-4FEA-8BB6-FAEEB2D3A165}" srcOrd="0" destOrd="0" presId="urn:microsoft.com/office/officeart/2005/8/layout/hList1"/>
    <dgm:cxn modelId="{D0BD4334-6831-482B-ADE3-18739AB3919E}" type="presOf" srcId="{272C357D-D75F-41A6-82CA-CF4AE7B12B63}" destId="{1DAB77F9-C1E2-4086-9E91-B2005C873525}" srcOrd="0" destOrd="3" presId="urn:microsoft.com/office/officeart/2005/8/layout/hList1"/>
    <dgm:cxn modelId="{49C673F4-BEBF-4750-8E27-D4AF9568A1BA}" type="presOf" srcId="{7158F2A6-D580-419C-99B1-07FA48DB9F14}" destId="{7F49CE14-875E-49F4-8D3C-ED4E7140EC12}" srcOrd="0" destOrd="0" presId="urn:microsoft.com/office/officeart/2005/8/layout/hList1"/>
    <dgm:cxn modelId="{B2D59C64-F6ED-4A79-A33E-8C43E608FD38}" type="presOf" srcId="{7CBBD626-9CAA-430F-8ACF-41B04114DA3A}" destId="{1DAB77F9-C1E2-4086-9E91-B2005C873525}" srcOrd="0" destOrd="1" presId="urn:microsoft.com/office/officeart/2005/8/layout/hList1"/>
    <dgm:cxn modelId="{64A17479-A18D-4C15-A92D-7CEA6B2AAA2A}" type="presOf" srcId="{73809C7B-664C-4565-9E9D-ECB9D06A4840}" destId="{1DAB77F9-C1E2-4086-9E91-B2005C873525}" srcOrd="0" destOrd="0" presId="urn:microsoft.com/office/officeart/2005/8/layout/hList1"/>
    <dgm:cxn modelId="{07CD9180-B22C-4086-93DF-F75CEFBCE255}" srcId="{7158F2A6-D580-419C-99B1-07FA48DB9F14}" destId="{7CBBD626-9CAA-430F-8ACF-41B04114DA3A}" srcOrd="1" destOrd="0" parTransId="{DD9E990A-2B00-4D41-BECA-68BDBCB2EC90}" sibTransId="{189CF465-ED41-4932-A326-DDEAFC2A6396}"/>
    <dgm:cxn modelId="{74F41660-B54B-4077-B743-4E0433538450}" type="presParOf" srcId="{AB07835B-A900-4FEA-8BB6-FAEEB2D3A165}" destId="{4A9A6059-38FC-4282-9CA8-BC6CE77200EB}" srcOrd="0" destOrd="0" presId="urn:microsoft.com/office/officeart/2005/8/layout/hList1"/>
    <dgm:cxn modelId="{05B119A4-B327-4759-A218-EE5046A1C2C9}" type="presParOf" srcId="{4A9A6059-38FC-4282-9CA8-BC6CE77200EB}" destId="{7F49CE14-875E-49F4-8D3C-ED4E7140EC12}" srcOrd="0" destOrd="0" presId="urn:microsoft.com/office/officeart/2005/8/layout/hList1"/>
    <dgm:cxn modelId="{FEE0452F-6D6A-4064-B848-46D3BED385CD}" type="presParOf" srcId="{4A9A6059-38FC-4282-9CA8-BC6CE77200EB}" destId="{1DAB77F9-C1E2-4086-9E91-B2005C873525}"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9CE14-875E-49F4-8D3C-ED4E7140EC12}">
      <dsp:nvSpPr>
        <dsp:cNvPr id="0" name=""/>
        <dsp:cNvSpPr/>
      </dsp:nvSpPr>
      <dsp:spPr>
        <a:xfrm>
          <a:off x="2411" y="56810"/>
          <a:ext cx="2350740" cy="6336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GB" sz="2200" kern="1200" dirty="0" smtClean="0"/>
            <a:t>Outputs</a:t>
          </a:r>
          <a:endParaRPr lang="en-GB" sz="2200" kern="1200" dirty="0"/>
        </a:p>
      </dsp:txBody>
      <dsp:txXfrm>
        <a:off x="2411" y="56810"/>
        <a:ext cx="2350740" cy="633600"/>
      </dsp:txXfrm>
    </dsp:sp>
    <dsp:sp modelId="{1DAB77F9-C1E2-4086-9E91-B2005C873525}">
      <dsp:nvSpPr>
        <dsp:cNvPr id="0" name=""/>
        <dsp:cNvSpPr/>
      </dsp:nvSpPr>
      <dsp:spPr>
        <a:xfrm>
          <a:off x="2411" y="690410"/>
          <a:ext cx="2350740" cy="193248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dirty="0" smtClean="0"/>
            <a:t>Verifiable results</a:t>
          </a:r>
          <a:endParaRPr lang="en-GB" sz="2200" kern="1200" dirty="0"/>
        </a:p>
      </dsp:txBody>
      <dsp:txXfrm>
        <a:off x="2411" y="690410"/>
        <a:ext cx="2350740" cy="1932480"/>
      </dsp:txXfrm>
    </dsp:sp>
    <dsp:sp modelId="{09CEECA9-253C-4561-8731-28FC57391A29}">
      <dsp:nvSpPr>
        <dsp:cNvPr id="0" name=""/>
        <dsp:cNvSpPr/>
      </dsp:nvSpPr>
      <dsp:spPr>
        <a:xfrm>
          <a:off x="2682254" y="56810"/>
          <a:ext cx="2350740" cy="6336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GB" sz="2200" kern="1200" dirty="0" smtClean="0"/>
            <a:t>Impacts</a:t>
          </a:r>
          <a:endParaRPr lang="en-GB" sz="2200" kern="1200" dirty="0"/>
        </a:p>
      </dsp:txBody>
      <dsp:txXfrm>
        <a:off x="2682254" y="56810"/>
        <a:ext cx="2350740" cy="633600"/>
      </dsp:txXfrm>
    </dsp:sp>
    <dsp:sp modelId="{4D52B086-5000-4AFA-91D8-1E0FB11CF1DD}">
      <dsp:nvSpPr>
        <dsp:cNvPr id="0" name=""/>
        <dsp:cNvSpPr/>
      </dsp:nvSpPr>
      <dsp:spPr>
        <a:xfrm>
          <a:off x="2682254" y="690410"/>
          <a:ext cx="2350740" cy="193248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dirty="0" smtClean="0"/>
            <a:t>Economy</a:t>
          </a:r>
          <a:endParaRPr lang="en-GB" sz="2200" kern="1200" dirty="0"/>
        </a:p>
        <a:p>
          <a:pPr marL="228600" lvl="1" indent="-228600" algn="l" defTabSz="977900">
            <a:lnSpc>
              <a:spcPct val="90000"/>
            </a:lnSpc>
            <a:spcBef>
              <a:spcPct val="0"/>
            </a:spcBef>
            <a:spcAft>
              <a:spcPct val="15000"/>
            </a:spcAft>
            <a:buChar char="••"/>
          </a:pPr>
          <a:r>
            <a:rPr lang="en-GB" sz="2200" kern="1200" dirty="0" smtClean="0"/>
            <a:t>Energy</a:t>
          </a:r>
          <a:endParaRPr lang="en-GB" sz="2200" kern="1200" dirty="0"/>
        </a:p>
        <a:p>
          <a:pPr marL="228600" lvl="1" indent="-228600" algn="l" defTabSz="977900">
            <a:lnSpc>
              <a:spcPct val="90000"/>
            </a:lnSpc>
            <a:spcBef>
              <a:spcPct val="0"/>
            </a:spcBef>
            <a:spcAft>
              <a:spcPct val="15000"/>
            </a:spcAft>
            <a:buChar char="••"/>
          </a:pPr>
          <a:r>
            <a:rPr lang="en-GB" sz="2200" kern="1200" dirty="0" smtClean="0"/>
            <a:t>Environment</a:t>
          </a:r>
          <a:endParaRPr lang="en-GB" sz="2200" kern="1200" dirty="0"/>
        </a:p>
        <a:p>
          <a:pPr marL="228600" lvl="1" indent="-228600" algn="l" defTabSz="977900">
            <a:lnSpc>
              <a:spcPct val="90000"/>
            </a:lnSpc>
            <a:spcBef>
              <a:spcPct val="0"/>
            </a:spcBef>
            <a:spcAft>
              <a:spcPct val="15000"/>
            </a:spcAft>
            <a:buChar char="••"/>
          </a:pPr>
          <a:r>
            <a:rPr lang="en-GB" sz="2200" kern="1200" dirty="0" smtClean="0"/>
            <a:t>Transport</a:t>
          </a:r>
          <a:endParaRPr lang="en-GB" sz="2200" kern="1200" dirty="0"/>
        </a:p>
        <a:p>
          <a:pPr marL="228600" lvl="1" indent="-228600" algn="l" defTabSz="977900">
            <a:lnSpc>
              <a:spcPct val="90000"/>
            </a:lnSpc>
            <a:spcBef>
              <a:spcPct val="0"/>
            </a:spcBef>
            <a:spcAft>
              <a:spcPct val="15000"/>
            </a:spcAft>
            <a:buChar char="••"/>
          </a:pPr>
          <a:r>
            <a:rPr lang="en-GB" sz="2200" kern="1200" dirty="0" smtClean="0"/>
            <a:t>Society</a:t>
          </a:r>
          <a:endParaRPr lang="en-GB" sz="2200" kern="1200" dirty="0"/>
        </a:p>
      </dsp:txBody>
      <dsp:txXfrm>
        <a:off x="2682254" y="690410"/>
        <a:ext cx="2350740" cy="1932480"/>
      </dsp:txXfrm>
    </dsp:sp>
    <dsp:sp modelId="{651351F5-C427-45B8-89EC-A4232257B594}">
      <dsp:nvSpPr>
        <dsp:cNvPr id="0" name=""/>
        <dsp:cNvSpPr/>
      </dsp:nvSpPr>
      <dsp:spPr>
        <a:xfrm>
          <a:off x="5362098" y="56810"/>
          <a:ext cx="2350740" cy="6336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GB" sz="2200" kern="1200" dirty="0" smtClean="0"/>
            <a:t>Process</a:t>
          </a:r>
          <a:endParaRPr lang="en-GB" sz="2200" kern="1200" dirty="0"/>
        </a:p>
      </dsp:txBody>
      <dsp:txXfrm>
        <a:off x="5362098" y="56810"/>
        <a:ext cx="2350740" cy="633600"/>
      </dsp:txXfrm>
    </dsp:sp>
    <dsp:sp modelId="{AD47F04A-B855-4A14-A7ED-676BBE0954F2}">
      <dsp:nvSpPr>
        <dsp:cNvPr id="0" name=""/>
        <dsp:cNvSpPr/>
      </dsp:nvSpPr>
      <dsp:spPr>
        <a:xfrm>
          <a:off x="5362098" y="690410"/>
          <a:ext cx="2350740" cy="193248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dirty="0" smtClean="0"/>
            <a:t>Drivers</a:t>
          </a:r>
          <a:endParaRPr lang="en-GB" sz="2200" kern="1200" dirty="0"/>
        </a:p>
        <a:p>
          <a:pPr marL="228600" lvl="1" indent="-228600" algn="l" defTabSz="977900">
            <a:lnSpc>
              <a:spcPct val="90000"/>
            </a:lnSpc>
            <a:spcBef>
              <a:spcPct val="0"/>
            </a:spcBef>
            <a:spcAft>
              <a:spcPct val="15000"/>
            </a:spcAft>
            <a:buChar char="••"/>
          </a:pPr>
          <a:r>
            <a:rPr lang="en-GB" sz="2200" kern="1200" dirty="0" smtClean="0"/>
            <a:t>Barriers</a:t>
          </a:r>
          <a:endParaRPr lang="en-GB" sz="2200" kern="1200" dirty="0"/>
        </a:p>
      </dsp:txBody>
      <dsp:txXfrm>
        <a:off x="5362098" y="690410"/>
        <a:ext cx="2350740" cy="193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9CE14-875E-49F4-8D3C-ED4E7140EC12}">
      <dsp:nvSpPr>
        <dsp:cNvPr id="0" name=""/>
        <dsp:cNvSpPr/>
      </dsp:nvSpPr>
      <dsp:spPr>
        <a:xfrm>
          <a:off x="0" y="29063"/>
          <a:ext cx="7772400" cy="4896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GB" sz="1700" kern="1200" dirty="0" smtClean="0"/>
            <a:t>Level</a:t>
          </a:r>
          <a:endParaRPr lang="en-GB" sz="1700" kern="1200" dirty="0"/>
        </a:p>
      </dsp:txBody>
      <dsp:txXfrm>
        <a:off x="0" y="29063"/>
        <a:ext cx="7772400" cy="489600"/>
      </dsp:txXfrm>
    </dsp:sp>
    <dsp:sp modelId="{1DAB77F9-C1E2-4086-9E91-B2005C873525}">
      <dsp:nvSpPr>
        <dsp:cNvPr id="0" name=""/>
        <dsp:cNvSpPr/>
      </dsp:nvSpPr>
      <dsp:spPr>
        <a:xfrm>
          <a:off x="0" y="518663"/>
          <a:ext cx="7772400" cy="1236622"/>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dirty="0" smtClean="0"/>
            <a:t>Measure</a:t>
          </a:r>
          <a:endParaRPr lang="en-GB" sz="1700" kern="1200" dirty="0"/>
        </a:p>
        <a:p>
          <a:pPr marL="171450" lvl="1" indent="-171450" algn="l" defTabSz="755650">
            <a:lnSpc>
              <a:spcPct val="90000"/>
            </a:lnSpc>
            <a:spcBef>
              <a:spcPct val="0"/>
            </a:spcBef>
            <a:spcAft>
              <a:spcPct val="15000"/>
            </a:spcAft>
            <a:buChar char="••"/>
          </a:pPr>
          <a:r>
            <a:rPr lang="en-GB" sz="1700" kern="1200" dirty="0" smtClean="0"/>
            <a:t>Cluster</a:t>
          </a:r>
          <a:endParaRPr lang="en-GB" sz="1700" kern="1200" dirty="0"/>
        </a:p>
        <a:p>
          <a:pPr marL="171450" lvl="1" indent="-171450" algn="l" defTabSz="755650">
            <a:lnSpc>
              <a:spcPct val="90000"/>
            </a:lnSpc>
            <a:spcBef>
              <a:spcPct val="0"/>
            </a:spcBef>
            <a:spcAft>
              <a:spcPct val="15000"/>
            </a:spcAft>
            <a:buChar char="••"/>
          </a:pPr>
          <a:r>
            <a:rPr lang="en-GB" sz="1700" kern="1200" dirty="0" smtClean="0"/>
            <a:t>City</a:t>
          </a:r>
          <a:endParaRPr lang="en-GB" sz="1700" kern="1200" dirty="0"/>
        </a:p>
        <a:p>
          <a:pPr marL="171450" lvl="1" indent="-171450" algn="l" defTabSz="755650">
            <a:lnSpc>
              <a:spcPct val="90000"/>
            </a:lnSpc>
            <a:spcBef>
              <a:spcPct val="0"/>
            </a:spcBef>
            <a:spcAft>
              <a:spcPct val="15000"/>
            </a:spcAft>
            <a:buChar char="••"/>
          </a:pPr>
          <a:r>
            <a:rPr lang="en-GB" sz="1700" kern="1200" dirty="0" smtClean="0"/>
            <a:t>Initiative</a:t>
          </a:r>
          <a:endParaRPr lang="en-GB" sz="1700" kern="1200" dirty="0"/>
        </a:p>
      </dsp:txBody>
      <dsp:txXfrm>
        <a:off x="0" y="518663"/>
        <a:ext cx="7772400" cy="123662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5D6D8FE0-FFE4-44DC-B1BA-A2BE8F5682CE}" type="slidenum">
              <a:rPr lang="de-DE"/>
              <a:pPr>
                <a:defRPr/>
              </a:pPr>
              <a:t>‹#›</a:t>
            </a:fld>
            <a:endParaRPr lang="de-DE"/>
          </a:p>
        </p:txBody>
      </p:sp>
    </p:spTree>
    <p:extLst>
      <p:ext uri="{BB962C8B-B14F-4D97-AF65-F5344CB8AC3E}">
        <p14:creationId xmlns:p14="http://schemas.microsoft.com/office/powerpoint/2010/main" val="3783894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B8B6AB8-E5BF-4236-8404-C84D7E15C426}" type="slidenum">
              <a:rPr lang="de-DE"/>
              <a:pPr>
                <a:defRPr/>
              </a:pPr>
              <a:t>‹#›</a:t>
            </a:fld>
            <a:endParaRPr lang="de-DE"/>
          </a:p>
        </p:txBody>
      </p:sp>
    </p:spTree>
    <p:extLst>
      <p:ext uri="{BB962C8B-B14F-4D97-AF65-F5344CB8AC3E}">
        <p14:creationId xmlns:p14="http://schemas.microsoft.com/office/powerpoint/2010/main" val="1686113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MS PGothic" pitchFamily="34" charset="-128"/>
              </a:defRPr>
            </a:lvl1pPr>
            <a:lvl2pPr marL="742950" indent="-285750" eaLnBrk="0" hangingPunct="0">
              <a:spcBef>
                <a:spcPct val="30000"/>
              </a:spcBef>
              <a:defRPr sz="1200">
                <a:solidFill>
                  <a:schemeClr val="tx1"/>
                </a:solidFill>
                <a:latin typeface="Times New Roman" pitchFamily="18" charset="0"/>
                <a:ea typeface="MS PGothic" pitchFamily="34" charset="-128"/>
              </a:defRPr>
            </a:lvl2pPr>
            <a:lvl3pPr marL="1143000" indent="-228600" eaLnBrk="0" hangingPunct="0">
              <a:spcBef>
                <a:spcPct val="30000"/>
              </a:spcBef>
              <a:defRPr sz="1200">
                <a:solidFill>
                  <a:schemeClr val="tx1"/>
                </a:solidFill>
                <a:latin typeface="Times New Roman" pitchFamily="18" charset="0"/>
                <a:ea typeface="MS PGothic" pitchFamily="34" charset="-128"/>
              </a:defRPr>
            </a:lvl3pPr>
            <a:lvl4pPr marL="1600200" indent="-228600" eaLnBrk="0" hangingPunct="0">
              <a:spcBef>
                <a:spcPct val="30000"/>
              </a:spcBef>
              <a:defRPr sz="1200">
                <a:solidFill>
                  <a:schemeClr val="tx1"/>
                </a:solidFill>
                <a:latin typeface="Times New Roman" pitchFamily="18" charset="0"/>
                <a:ea typeface="MS PGothic" pitchFamily="34" charset="-128"/>
              </a:defRPr>
            </a:lvl4pPr>
            <a:lvl5pPr marL="2057400" indent="-228600" eaLnBrk="0" hangingPunct="0">
              <a:spcBef>
                <a:spcPct val="30000"/>
              </a:spcBef>
              <a:defRPr sz="1200">
                <a:solidFill>
                  <a:schemeClr val="tx1"/>
                </a:solidFill>
                <a:latin typeface="Times New Roman"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C0612814-70B5-4E1D-B50D-472000F1357C}" type="slidenum">
              <a:rPr lang="de-DE" altLang="en-US" smtClean="0"/>
              <a:pPr eaLnBrk="1" hangingPunct="1">
                <a:spcBef>
                  <a:spcPct val="0"/>
                </a:spcBef>
              </a:pPr>
              <a:t>1</a:t>
            </a:fld>
            <a:endParaRPr lang="de-DE"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extLst>
      <p:ext uri="{BB962C8B-B14F-4D97-AF65-F5344CB8AC3E}">
        <p14:creationId xmlns:p14="http://schemas.microsoft.com/office/powerpoint/2010/main" val="1118942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LU" dirty="0"/>
          </a:p>
        </p:txBody>
      </p:sp>
      <p:sp>
        <p:nvSpPr>
          <p:cNvPr id="4" name="Slide Number Placeholder 3"/>
          <p:cNvSpPr>
            <a:spLocks noGrp="1"/>
          </p:cNvSpPr>
          <p:nvPr>
            <p:ph type="sldNum" idx="10"/>
          </p:nvPr>
        </p:nvSpPr>
        <p:spPr/>
        <p:txBody>
          <a:bodyPr/>
          <a:lstStyle/>
          <a:p>
            <a:pPr>
              <a:defRPr/>
            </a:pPr>
            <a:fld id="{B0D3BCF6-4AAC-4A76-9510-3321FA662408}" type="slidenum">
              <a:rPr lang="en-US" smtClean="0">
                <a:solidFill>
                  <a:prstClr val="white"/>
                </a:solidFill>
              </a:rPr>
              <a:pPr>
                <a:defRPr/>
              </a:pPr>
              <a:t>15</a:t>
            </a:fld>
            <a:endParaRPr lang="en-US">
              <a:solidFill>
                <a:prstClr val="white"/>
              </a:solidFill>
            </a:endParaRPr>
          </a:p>
        </p:txBody>
      </p:sp>
    </p:spTree>
    <p:extLst>
      <p:ext uri="{BB962C8B-B14F-4D97-AF65-F5344CB8AC3E}">
        <p14:creationId xmlns:p14="http://schemas.microsoft.com/office/powerpoint/2010/main" val="997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16</a:t>
            </a:fld>
            <a:endParaRPr lang="de-DE"/>
          </a:p>
        </p:txBody>
      </p:sp>
    </p:spTree>
    <p:extLst>
      <p:ext uri="{BB962C8B-B14F-4D97-AF65-F5344CB8AC3E}">
        <p14:creationId xmlns:p14="http://schemas.microsoft.com/office/powerpoint/2010/main" val="3152772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Associate</a:t>
            </a:r>
          </a:p>
          <a:p>
            <a:pPr marL="171450" indent="-171450">
              <a:buFontTx/>
              <a:buChar char="-"/>
            </a:pPr>
            <a:r>
              <a:rPr lang="en-GB" baseline="0" dirty="0" smtClean="0"/>
              <a:t>Iceland</a:t>
            </a:r>
          </a:p>
          <a:p>
            <a:pPr marL="171450" indent="-171450">
              <a:buFontTx/>
              <a:buChar char="-"/>
            </a:pPr>
            <a:r>
              <a:rPr lang="en-GB" baseline="0" dirty="0" smtClean="0"/>
              <a:t>Norway</a:t>
            </a:r>
          </a:p>
          <a:p>
            <a:pPr marL="171450" indent="-171450">
              <a:buFontTx/>
              <a:buChar char="-"/>
            </a:pPr>
            <a:r>
              <a:rPr lang="en-GB" baseline="0" dirty="0" smtClean="0"/>
              <a:t>Albania</a:t>
            </a:r>
          </a:p>
          <a:p>
            <a:pPr marL="171450" indent="-171450">
              <a:buFontTx/>
              <a:buChar char="-"/>
            </a:pPr>
            <a:r>
              <a:rPr lang="en-GB" baseline="0" dirty="0" err="1" smtClean="0"/>
              <a:t>Bosina</a:t>
            </a:r>
            <a:r>
              <a:rPr lang="en-GB" baseline="0" dirty="0" smtClean="0"/>
              <a:t> and Herzegovina</a:t>
            </a:r>
          </a:p>
          <a:p>
            <a:pPr marL="171450" indent="-171450">
              <a:buFontTx/>
              <a:buChar char="-"/>
            </a:pPr>
            <a:r>
              <a:rPr lang="en-GB" baseline="0" dirty="0" smtClean="0"/>
              <a:t>Macedonia</a:t>
            </a:r>
          </a:p>
          <a:p>
            <a:pPr marL="171450" indent="-171450">
              <a:buFontTx/>
              <a:buChar char="-"/>
            </a:pPr>
            <a:r>
              <a:rPr lang="en-GB" baseline="0" dirty="0" smtClean="0"/>
              <a:t>Montenegro</a:t>
            </a:r>
          </a:p>
          <a:p>
            <a:pPr marL="171450" indent="-171450">
              <a:buFontTx/>
              <a:buChar char="-"/>
            </a:pPr>
            <a:r>
              <a:rPr lang="en-GB" baseline="0" dirty="0" smtClean="0"/>
              <a:t>Serbia</a:t>
            </a:r>
          </a:p>
          <a:p>
            <a:pPr marL="171450" indent="-171450">
              <a:buFontTx/>
              <a:buChar char="-"/>
            </a:pPr>
            <a:r>
              <a:rPr lang="en-GB" baseline="0" dirty="0" smtClean="0"/>
              <a:t>Turkey</a:t>
            </a:r>
          </a:p>
          <a:p>
            <a:pPr marL="171450" indent="-171450">
              <a:buFontTx/>
              <a:buChar char="-"/>
            </a:pPr>
            <a:r>
              <a:rPr lang="en-GB" baseline="0" dirty="0" smtClean="0"/>
              <a:t>Israel</a:t>
            </a:r>
          </a:p>
          <a:p>
            <a:pPr marL="171450" indent="-171450">
              <a:buFontTx/>
              <a:buChar char="-"/>
            </a:pPr>
            <a:r>
              <a:rPr lang="en-GB" baseline="0" dirty="0" smtClean="0"/>
              <a:t>Moldova</a:t>
            </a:r>
          </a:p>
          <a:p>
            <a:pPr marL="171450" indent="-171450">
              <a:buFontTx/>
              <a:buChar char="-"/>
            </a:pPr>
            <a:endParaRPr lang="en-GB" baseline="0" dirty="0" smtClean="0"/>
          </a:p>
          <a:p>
            <a:pPr marL="0" indent="0">
              <a:buFontTx/>
              <a:buNone/>
            </a:pPr>
            <a:r>
              <a:rPr lang="en-GB" baseline="0" dirty="0" smtClean="0"/>
              <a:t>3</a:t>
            </a:r>
            <a:r>
              <a:rPr lang="en-GB" baseline="30000" dirty="0" smtClean="0"/>
              <a:t>rd</a:t>
            </a:r>
            <a:r>
              <a:rPr lang="en-GB" baseline="0" dirty="0" smtClean="0"/>
              <a:t> Countries (automatic </a:t>
            </a:r>
            <a:r>
              <a:rPr lang="en-GB" baseline="0" dirty="0" err="1" smtClean="0"/>
              <a:t>Eligable</a:t>
            </a:r>
            <a:r>
              <a:rPr lang="en-GB" baseline="0" dirty="0" smtClean="0"/>
              <a:t>)</a:t>
            </a:r>
          </a:p>
          <a:p>
            <a:pPr marL="171450" indent="-171450">
              <a:buFontTx/>
              <a:buChar char="-"/>
            </a:pPr>
            <a:r>
              <a:rPr lang="en-GB" baseline="0" dirty="0" smtClean="0"/>
              <a:t>Azerbaijan</a:t>
            </a:r>
          </a:p>
          <a:p>
            <a:pPr marL="171450" indent="-171450">
              <a:buFontTx/>
              <a:buChar char="-"/>
            </a:pPr>
            <a:r>
              <a:rPr lang="en-GB" baseline="0" dirty="0" smtClean="0"/>
              <a:t>Albania</a:t>
            </a:r>
          </a:p>
          <a:p>
            <a:pPr marL="171450" indent="-171450">
              <a:buFontTx/>
              <a:buChar char="-"/>
            </a:pPr>
            <a:r>
              <a:rPr lang="en-GB" baseline="0" dirty="0" smtClean="0"/>
              <a:t>Belarus</a:t>
            </a:r>
          </a:p>
          <a:p>
            <a:pPr marL="171450" indent="-171450">
              <a:buFontTx/>
              <a:buChar char="-"/>
            </a:pPr>
            <a:r>
              <a:rPr lang="en-GB" baseline="0" dirty="0" smtClean="0"/>
              <a:t>Georgia</a:t>
            </a:r>
          </a:p>
          <a:p>
            <a:pPr marL="171450" indent="-171450">
              <a:buFontTx/>
              <a:buChar char="-"/>
            </a:pPr>
            <a:r>
              <a:rPr lang="en-GB" baseline="0" dirty="0" smtClean="0"/>
              <a:t>Macedonia</a:t>
            </a:r>
          </a:p>
          <a:p>
            <a:pPr marL="171450" indent="-171450">
              <a:buFontTx/>
              <a:buChar char="-"/>
            </a:pPr>
            <a:r>
              <a:rPr lang="en-GB" baseline="0" dirty="0" smtClean="0"/>
              <a:t>Moldova</a:t>
            </a:r>
          </a:p>
          <a:p>
            <a:pPr marL="171450" indent="-171450">
              <a:buFontTx/>
              <a:buChar char="-"/>
            </a:pPr>
            <a:r>
              <a:rPr lang="en-GB" baseline="0" dirty="0" smtClean="0"/>
              <a:t>Ukraine</a:t>
            </a:r>
          </a:p>
          <a:p>
            <a:pPr marL="171450" indent="-171450">
              <a:buFontTx/>
              <a:buChar char="-"/>
            </a:pPr>
            <a:r>
              <a:rPr lang="en-GB" baseline="0" dirty="0" smtClean="0"/>
              <a:t>Uzbekistan</a:t>
            </a:r>
          </a:p>
          <a:p>
            <a:pPr marL="171450" indent="-171450">
              <a:buFontTx/>
              <a:buChar char="-"/>
            </a:pPr>
            <a:r>
              <a:rPr lang="en-GB" baseline="0" dirty="0" smtClean="0"/>
              <a:t>Tajikistan</a:t>
            </a:r>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21</a:t>
            </a:fld>
            <a:endParaRPr lang="de-DE"/>
          </a:p>
        </p:txBody>
      </p:sp>
    </p:spTree>
    <p:extLst>
      <p:ext uri="{BB962C8B-B14F-4D97-AF65-F5344CB8AC3E}">
        <p14:creationId xmlns:p14="http://schemas.microsoft.com/office/powerpoint/2010/main" val="2716921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5E902-BB25-46AF-80F1-B596F1B04D09}" type="slidenum">
              <a:rPr lang="de-DE" altLang="en-US" smtClean="0">
                <a:solidFill>
                  <a:prstClr val="black"/>
                </a:solidFill>
              </a:rPr>
              <a:pPr/>
              <a:t>24</a:t>
            </a:fld>
            <a:endParaRPr lang="de-DE" altLang="en-US">
              <a:solidFill>
                <a:prstClr val="black"/>
              </a:solidFill>
            </a:endParaRPr>
          </a:p>
        </p:txBody>
      </p:sp>
    </p:spTree>
    <p:extLst>
      <p:ext uri="{BB962C8B-B14F-4D97-AF65-F5344CB8AC3E}">
        <p14:creationId xmlns:p14="http://schemas.microsoft.com/office/powerpoint/2010/main" val="1807026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4">
              <a:defRPr/>
            </a:pPr>
            <a:r>
              <a:rPr lang="en-US" dirty="0" smtClean="0"/>
              <a:t>In total over</a:t>
            </a:r>
            <a:r>
              <a:rPr lang="en-US" baseline="0" dirty="0" smtClean="0"/>
              <a:t> 300 measures, almost as many as CIVITAS I and II combined. </a:t>
            </a:r>
          </a:p>
          <a:p>
            <a:pPr defTabSz="914294">
              <a:defRPr/>
            </a:pPr>
            <a:endParaRPr lang="en-US" baseline="0" dirty="0" smtClean="0"/>
          </a:p>
          <a:p>
            <a:pPr defTabSz="914294">
              <a:defRPr/>
            </a:pPr>
            <a:r>
              <a:rPr lang="en-US" dirty="0" smtClean="0"/>
              <a:t>First a question:</a:t>
            </a:r>
            <a:r>
              <a:rPr lang="en-US" baseline="0" dirty="0" smtClean="0"/>
              <a:t> </a:t>
            </a:r>
            <a:r>
              <a:rPr lang="en-US" dirty="0" smtClean="0"/>
              <a:t>How</a:t>
            </a:r>
            <a:r>
              <a:rPr lang="en-US" baseline="0" dirty="0" smtClean="0"/>
              <a:t> does one</a:t>
            </a:r>
            <a:r>
              <a:rPr lang="en-US" dirty="0" smtClean="0"/>
              <a:t> judge the most successful? Benefits in terms of the </a:t>
            </a:r>
            <a:r>
              <a:rPr lang="en-US" dirty="0" err="1" smtClean="0"/>
              <a:t>Env</a:t>
            </a:r>
            <a:r>
              <a:rPr lang="en-US" dirty="0" smtClean="0"/>
              <a:t>/Econ/Social issues? Do we consider aspects</a:t>
            </a:r>
            <a:r>
              <a:rPr lang="en-US" baseline="0" dirty="0" smtClean="0"/>
              <a:t> of mobility and </a:t>
            </a:r>
            <a:r>
              <a:rPr lang="en-US" dirty="0" smtClean="0"/>
              <a:t>accessibility/Safer Streets and Livable Cities/Social Inclusion/Integrated Measures/The Most Innovative</a:t>
            </a:r>
            <a:r>
              <a:rPr lang="en-US" baseline="0" dirty="0" smtClean="0"/>
              <a:t>/the best cost-benefit ratio</a:t>
            </a:r>
            <a:r>
              <a:rPr lang="en-US" dirty="0" smtClean="0"/>
              <a:t> etc.? Perceptions</a:t>
            </a:r>
            <a:r>
              <a:rPr lang="en-US" baseline="0" dirty="0" smtClean="0"/>
              <a:t> are continually changing which makes it difficult to present a ‘top ten.’</a:t>
            </a:r>
            <a:endParaRPr lang="en-US" dirty="0" smtClean="0"/>
          </a:p>
          <a:p>
            <a:pPr defTabSz="914294">
              <a:defRPr/>
            </a:pPr>
            <a:endParaRPr lang="en-US" dirty="0" smtClean="0"/>
          </a:p>
          <a:p>
            <a:pPr defTabSz="914294">
              <a:defRPr/>
            </a:pPr>
            <a:r>
              <a:rPr lang="en-US" dirty="0" smtClean="0"/>
              <a:t>In the following slides I will give attention to as</a:t>
            </a:r>
            <a:r>
              <a:rPr lang="en-US" baseline="0" dirty="0" smtClean="0"/>
              <a:t> many of these issues as possible, and will focus on the tangible benefits that have been derived by 20 cities from the implementation of 26 measures.</a:t>
            </a:r>
            <a:endParaRPr lang="en-US" dirty="0" smtClean="0"/>
          </a:p>
          <a:p>
            <a:pPr defTabSz="914294">
              <a:defRPr/>
            </a:pPr>
            <a:endParaRPr lang="en-US" dirty="0" smtClean="0"/>
          </a:p>
          <a:p>
            <a:pPr defTabSz="914294">
              <a:defRPr/>
            </a:pPr>
            <a:endParaRPr lang="en-US" dirty="0"/>
          </a:p>
        </p:txBody>
      </p:sp>
      <p:sp>
        <p:nvSpPr>
          <p:cNvPr id="4" name="Slide Number Placeholder 3"/>
          <p:cNvSpPr>
            <a:spLocks noGrp="1"/>
          </p:cNvSpPr>
          <p:nvPr>
            <p:ph type="sldNum" sz="quarter" idx="10"/>
          </p:nvPr>
        </p:nvSpPr>
        <p:spPr/>
        <p:txBody>
          <a:bodyPr/>
          <a:lstStyle/>
          <a:p>
            <a:fld id="{66A5E902-BB25-46AF-80F1-B596F1B04D09}" type="slidenum">
              <a:rPr lang="de-DE" altLang="en-US" smtClean="0">
                <a:solidFill>
                  <a:prstClr val="black"/>
                </a:solidFill>
              </a:rPr>
              <a:pPr/>
              <a:t>25</a:t>
            </a:fld>
            <a:endParaRPr lang="de-DE" altLang="en-US">
              <a:solidFill>
                <a:prstClr val="black"/>
              </a:solidFill>
            </a:endParaRPr>
          </a:p>
        </p:txBody>
      </p:sp>
    </p:spTree>
    <p:extLst>
      <p:ext uri="{BB962C8B-B14F-4D97-AF65-F5344CB8AC3E}">
        <p14:creationId xmlns:p14="http://schemas.microsoft.com/office/powerpoint/2010/main" val="3382518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a:t>
            </a:r>
            <a:r>
              <a:rPr lang="en-US" sz="1200" dirty="0" smtClean="0"/>
              <a:t>major benefits considered included journey time savings, reductions in environmental emissions, and reductions in fuel consumption</a:t>
            </a:r>
          </a:p>
          <a:p>
            <a:endParaRPr lang="en-GB" dirty="0" smtClean="0"/>
          </a:p>
          <a:p>
            <a:r>
              <a:rPr lang="en-US" dirty="0" smtClean="0"/>
              <a:t>This measure has then achieved better results thanks to the implementation of the measure about the building of the Superblocks Model</a:t>
            </a:r>
          </a:p>
          <a:p>
            <a:r>
              <a:rPr lang="en-US" dirty="0" smtClean="0"/>
              <a:t>To </a:t>
            </a:r>
            <a:r>
              <a:rPr lang="en-US" dirty="0" smtClean="0"/>
              <a:t>implement a functional and integrated network for each of the mobility modes</a:t>
            </a:r>
          </a:p>
          <a:p>
            <a:r>
              <a:rPr lang="en-US" dirty="0" smtClean="0"/>
              <a:t>The </a:t>
            </a:r>
            <a:r>
              <a:rPr lang="en-US" dirty="0" smtClean="0"/>
              <a:t>innovative aspects of the measure are:</a:t>
            </a:r>
          </a:p>
          <a:p>
            <a:r>
              <a:rPr lang="en-US" dirty="0" smtClean="0"/>
              <a:t> New conceptual approach, nationally – New pedestrian and bicycle lanes network</a:t>
            </a:r>
          </a:p>
          <a:p>
            <a:r>
              <a:rPr lang="en-US" dirty="0" smtClean="0"/>
              <a:t>design coherent with the super-block model proposed by the Sustainable Mobility Plan of</a:t>
            </a:r>
          </a:p>
          <a:p>
            <a:r>
              <a:rPr lang="en-US" dirty="0" smtClean="0"/>
              <a:t>Vitoria-</a:t>
            </a:r>
            <a:r>
              <a:rPr lang="en-US" dirty="0" err="1" smtClean="0"/>
              <a:t>Gasteiz</a:t>
            </a:r>
            <a:r>
              <a:rPr lang="en-US" dirty="0" smtClean="0"/>
              <a:t>. Such measures together should provide important advantages:</a:t>
            </a:r>
          </a:p>
          <a:p>
            <a:r>
              <a:rPr lang="en-US" dirty="0" smtClean="0"/>
              <a:t>guaranteeing a free public space for activities of living, shopping and pedestrian relations</a:t>
            </a:r>
          </a:p>
          <a:p>
            <a:r>
              <a:rPr lang="en-US" dirty="0" smtClean="0"/>
              <a:t>avoiding the disturbances due to goods distributions in the pedestrians’ priority areas,</a:t>
            </a:r>
          </a:p>
          <a:p>
            <a:r>
              <a:rPr lang="en-US" dirty="0" smtClean="0"/>
              <a:t>improving the acoustical quality of the area or reducing emissions of polluting gasses</a:t>
            </a:r>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26</a:t>
            </a:fld>
            <a:endParaRPr lang="de-DE"/>
          </a:p>
        </p:txBody>
      </p:sp>
    </p:spTree>
    <p:extLst>
      <p:ext uri="{BB962C8B-B14F-4D97-AF65-F5344CB8AC3E}">
        <p14:creationId xmlns:p14="http://schemas.microsoft.com/office/powerpoint/2010/main" val="3990509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dirty="0" smtClean="0"/>
              <a:t>In Vitoria-</a:t>
            </a:r>
            <a:r>
              <a:rPr lang="en-US" sz="1200" dirty="0" err="1" smtClean="0"/>
              <a:t>Gasteiz</a:t>
            </a:r>
            <a:r>
              <a:rPr lang="en-US" sz="1200" dirty="0" smtClean="0"/>
              <a:t>, an infrastructure measure was implemented to increase bikeway mileage from 75 to 115 km and increase the percentage of </a:t>
            </a:r>
            <a:r>
              <a:rPr lang="en-US" sz="1200" dirty="0" err="1" smtClean="0"/>
              <a:t>pedestrianised</a:t>
            </a:r>
            <a:r>
              <a:rPr lang="en-US" sz="1200" dirty="0" smtClean="0"/>
              <a:t> urban streets from 24% to 69%. The NPV of the measure was estimated to be 197,087,000 € over the 20 year evaluation period(2011 price). The major benefits considered included journey time savings, reductions in environmental emissions, and reductions in fuel consumption</a:t>
            </a:r>
          </a:p>
          <a:p>
            <a:endParaRPr lang="en-GB" dirty="0" smtClean="0"/>
          </a:p>
          <a:p>
            <a:r>
              <a:rPr lang="en-US" dirty="0" smtClean="0"/>
              <a:t>This measure has then achieved better results thanks to the implementation of the measure about the building of the Superblocks Model</a:t>
            </a:r>
          </a:p>
          <a:p>
            <a:endParaRPr lang="en-US" dirty="0" smtClean="0"/>
          </a:p>
          <a:p>
            <a:r>
              <a:rPr lang="en-US" dirty="0" smtClean="0"/>
              <a:t>To implement a functional and integrated network for each of the mobility modes</a:t>
            </a:r>
          </a:p>
          <a:p>
            <a:endParaRPr lang="en-US" dirty="0" smtClean="0"/>
          </a:p>
          <a:p>
            <a:r>
              <a:rPr lang="en-US" dirty="0" smtClean="0"/>
              <a:t>The innovative aspects of the measure are:</a:t>
            </a:r>
          </a:p>
          <a:p>
            <a:r>
              <a:rPr lang="en-US" dirty="0" smtClean="0"/>
              <a:t> New conceptual approach, nationally – New pedestrian and bicycle lanes network</a:t>
            </a:r>
          </a:p>
          <a:p>
            <a:r>
              <a:rPr lang="en-US" dirty="0" smtClean="0"/>
              <a:t>design coherent with the super-block model proposed by the Sustainable Mobility Plan of</a:t>
            </a:r>
          </a:p>
          <a:p>
            <a:r>
              <a:rPr lang="en-US" dirty="0" smtClean="0"/>
              <a:t>Vitoria-</a:t>
            </a:r>
            <a:r>
              <a:rPr lang="en-US" dirty="0" err="1" smtClean="0"/>
              <a:t>Gasteiz</a:t>
            </a:r>
            <a:r>
              <a:rPr lang="en-US" dirty="0" smtClean="0"/>
              <a:t>. Such measures together should provide important advantages:</a:t>
            </a:r>
          </a:p>
          <a:p>
            <a:r>
              <a:rPr lang="en-US" dirty="0" smtClean="0"/>
              <a:t>guaranteeing a free public space for activities of living, shopping and pedestrian relations</a:t>
            </a:r>
          </a:p>
          <a:p>
            <a:r>
              <a:rPr lang="en-US" dirty="0" smtClean="0"/>
              <a:t>avoiding the disturbances due to goods distributions in the pedestrians’ priority areas,</a:t>
            </a:r>
          </a:p>
          <a:p>
            <a:r>
              <a:rPr lang="en-US" dirty="0" smtClean="0"/>
              <a:t>improving the acoustical quality of the area or reducing emissions of polluting gasses</a:t>
            </a:r>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27</a:t>
            </a:fld>
            <a:endParaRPr lang="de-DE"/>
          </a:p>
        </p:txBody>
      </p:sp>
    </p:spTree>
    <p:extLst>
      <p:ext uri="{BB962C8B-B14F-4D97-AF65-F5344CB8AC3E}">
        <p14:creationId xmlns:p14="http://schemas.microsoft.com/office/powerpoint/2010/main" val="3990509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a:t>
            </a:r>
            <a:r>
              <a:rPr lang="en-US" b="1" dirty="0" err="1" smtClean="0"/>
              <a:t>Cargohopper</a:t>
            </a:r>
            <a:r>
              <a:rPr lang="en-US" b="1" dirty="0" smtClean="0"/>
              <a:t> is an electric mini-train which delivers goods from a hub near</a:t>
            </a:r>
          </a:p>
          <a:p>
            <a:r>
              <a:rPr lang="en-US" b="1" dirty="0" smtClean="0"/>
              <a:t>the city </a:t>
            </a:r>
            <a:r>
              <a:rPr lang="en-US" b="1" dirty="0" err="1" smtClean="0"/>
              <a:t>centre</a:t>
            </a:r>
            <a:r>
              <a:rPr lang="en-US" b="1" dirty="0" smtClean="0"/>
              <a:t> to different delivery addresses within the city </a:t>
            </a:r>
            <a:r>
              <a:rPr lang="en-US" b="1" dirty="0" err="1" smtClean="0"/>
              <a:t>centre</a:t>
            </a:r>
            <a:r>
              <a:rPr lang="en-US" b="1" dirty="0" smtClean="0"/>
              <a:t>. 1,25m wide replaces</a:t>
            </a:r>
            <a:r>
              <a:rPr lang="en-US" b="1" baseline="0" dirty="0" smtClean="0"/>
              <a:t> 5-8 vans</a:t>
            </a:r>
            <a:endParaRPr lang="en-US" b="1" dirty="0" smtClean="0"/>
          </a:p>
          <a:p>
            <a:endParaRPr lang="en-US" dirty="0" smtClean="0"/>
          </a:p>
          <a:p>
            <a:r>
              <a:rPr lang="en-US" dirty="0" smtClean="0"/>
              <a:t>A low-emission zone was implemented already, but the low-emission zone alone provides only a</a:t>
            </a:r>
          </a:p>
          <a:p>
            <a:r>
              <a:rPr lang="en-US" dirty="0" smtClean="0"/>
              <a:t>base level in decreased emissions. The city of Utrecht wanted to produce an effect above and</a:t>
            </a:r>
          </a:p>
          <a:p>
            <a:r>
              <a:rPr lang="en-US" dirty="0" smtClean="0"/>
              <a:t>beyond this and encourage the usage of vehicles even cleaner than those meeting the low</a:t>
            </a:r>
          </a:p>
          <a:p>
            <a:r>
              <a:rPr lang="en-US" dirty="0" smtClean="0"/>
              <a:t>emission zone regulations. This CIVITAS measure is about stimulating cleaner freight traffic by</a:t>
            </a:r>
          </a:p>
          <a:p>
            <a:r>
              <a:rPr lang="en-US" dirty="0" smtClean="0"/>
              <a:t>giving these cleaner vehicles exemptions on existing prohibitions for access of freight vehicles to</a:t>
            </a:r>
          </a:p>
          <a:p>
            <a:r>
              <a:rPr lang="en-US" dirty="0" smtClean="0"/>
              <a:t>the Utrecht city </a:t>
            </a:r>
            <a:r>
              <a:rPr lang="en-US" dirty="0" err="1" smtClean="0"/>
              <a:t>centre</a:t>
            </a:r>
            <a:r>
              <a:rPr lang="en-US" dirty="0" smtClean="0"/>
              <a:t>.</a:t>
            </a:r>
          </a:p>
          <a:p>
            <a:r>
              <a:rPr lang="en-US" dirty="0" smtClean="0"/>
              <a:t>The deployment of cleaner vehicles was stimulated by offering companies using vehicles</a:t>
            </a:r>
          </a:p>
          <a:p>
            <a:r>
              <a:rPr lang="en-US" dirty="0" smtClean="0"/>
              <a:t>cleaner than the low emission zone norm, something extra, a benefit that the 'normal' vehicles</a:t>
            </a:r>
          </a:p>
          <a:p>
            <a:r>
              <a:rPr lang="en-US" dirty="0" smtClean="0"/>
              <a:t>do not get. Various measures are possible in this respect. Therefore the city of Utrecht</a:t>
            </a:r>
          </a:p>
          <a:p>
            <a:r>
              <a:rPr lang="en-US" dirty="0" smtClean="0"/>
              <a:t>determined, in co-operation with private companies, for this measure different actions, which</a:t>
            </a:r>
          </a:p>
          <a:p>
            <a:r>
              <a:rPr lang="en-US" dirty="0" smtClean="0"/>
              <a:t>would improve air quality in the low-emission zone. First an implementation plan was developed</a:t>
            </a:r>
          </a:p>
          <a:p>
            <a:r>
              <a:rPr lang="en-US" dirty="0" smtClean="0"/>
              <a:t>in which ‘cleaner’ vehicles were distinguished with possible exemptions and adequate</a:t>
            </a:r>
          </a:p>
          <a:p>
            <a:r>
              <a:rPr lang="en-US" dirty="0" smtClean="0"/>
              <a:t>measures. The next step was implementation of these adequate measures.</a:t>
            </a:r>
          </a:p>
          <a:p>
            <a:endParaRPr lang="en-US" dirty="0" smtClean="0"/>
          </a:p>
          <a:p>
            <a:r>
              <a:rPr lang="en-US" dirty="0" smtClean="0"/>
              <a:t> Exemption from the legally allowed time window for deliveries (possibly in combination with a</a:t>
            </a:r>
          </a:p>
          <a:p>
            <a:r>
              <a:rPr lang="en-US" dirty="0" smtClean="0"/>
              <a:t>minimum amount of packages to be delivered in the city </a:t>
            </a:r>
            <a:r>
              <a:rPr lang="en-US" dirty="0" err="1" smtClean="0"/>
              <a:t>centre</a:t>
            </a:r>
            <a:r>
              <a:rPr lang="en-US" dirty="0" smtClean="0"/>
              <a:t>);</a:t>
            </a:r>
          </a:p>
          <a:p>
            <a:r>
              <a:rPr lang="en-US" dirty="0" smtClean="0"/>
              <a:t> Allowing freight deliveries during the night (in this case the vehicle must be both ‘super clean'</a:t>
            </a:r>
          </a:p>
          <a:p>
            <a:r>
              <a:rPr lang="en-US" dirty="0" smtClean="0"/>
              <a:t>and 'quiet');</a:t>
            </a:r>
          </a:p>
          <a:p>
            <a:r>
              <a:rPr lang="en-US" dirty="0" smtClean="0"/>
              <a:t> Exemption from the prohibition on the use of bus lanes;</a:t>
            </a:r>
          </a:p>
          <a:p>
            <a:r>
              <a:rPr lang="en-US" dirty="0" smtClean="0"/>
              <a:t> Subsidies when purchasing a new ‘super clean’ vehicle (possibly in combination with national</a:t>
            </a:r>
          </a:p>
          <a:p>
            <a:r>
              <a:rPr lang="en-US" dirty="0" smtClean="0"/>
              <a:t>subsidy schemes);</a:t>
            </a:r>
          </a:p>
          <a:p>
            <a:r>
              <a:rPr lang="en-US" dirty="0" smtClean="0"/>
              <a:t> Financially supporting or facilitating the purchase of a new ‘super clean’ vehicle;</a:t>
            </a:r>
          </a:p>
          <a:p>
            <a:r>
              <a:rPr lang="en-US" dirty="0" smtClean="0"/>
              <a:t> Offering parking benefits (e.g. a special (un)loading dock for companies that have an</a:t>
            </a:r>
          </a:p>
          <a:p>
            <a:r>
              <a:rPr lang="en-US" dirty="0" smtClean="0"/>
              <a:t>exemption);</a:t>
            </a:r>
          </a:p>
          <a:p>
            <a:endParaRPr lang="en-US" dirty="0" smtClean="0"/>
          </a:p>
          <a:p>
            <a:r>
              <a:rPr lang="en-US" dirty="0" smtClean="0"/>
              <a:t>This </a:t>
            </a:r>
            <a:r>
              <a:rPr lang="en-US" dirty="0" err="1" smtClean="0"/>
              <a:t>Cargohopper</a:t>
            </a:r>
            <a:r>
              <a:rPr lang="en-US" dirty="0" smtClean="0"/>
              <a:t> is an electric mini-train which delivers goods from a hub near</a:t>
            </a:r>
          </a:p>
          <a:p>
            <a:r>
              <a:rPr lang="en-US" dirty="0" smtClean="0"/>
              <a:t>the city </a:t>
            </a:r>
            <a:r>
              <a:rPr lang="en-US" dirty="0" err="1" smtClean="0"/>
              <a:t>centre</a:t>
            </a:r>
            <a:r>
              <a:rPr lang="en-US" dirty="0" smtClean="0"/>
              <a:t> to different delivery addresses within the city </a:t>
            </a:r>
            <a:r>
              <a:rPr lang="en-US" dirty="0" err="1" smtClean="0"/>
              <a:t>centre</a:t>
            </a:r>
            <a:r>
              <a:rPr lang="en-US" dirty="0" smtClean="0"/>
              <a:t>. The </a:t>
            </a:r>
            <a:r>
              <a:rPr lang="en-US" dirty="0" err="1" smtClean="0"/>
              <a:t>Cargohopper</a:t>
            </a:r>
            <a:r>
              <a:rPr lang="en-US" dirty="0" smtClean="0"/>
              <a:t> replaces</a:t>
            </a:r>
          </a:p>
          <a:p>
            <a:r>
              <a:rPr lang="en-US" dirty="0" smtClean="0"/>
              <a:t>the transport of goods to the city </a:t>
            </a:r>
            <a:r>
              <a:rPr lang="en-US" dirty="0" err="1" smtClean="0"/>
              <a:t>centre</a:t>
            </a:r>
            <a:r>
              <a:rPr lang="en-US" dirty="0" smtClean="0"/>
              <a:t> by vans. As it is a clean, small (1.25m wide) and quiet</a:t>
            </a:r>
          </a:p>
          <a:p>
            <a:r>
              <a:rPr lang="en-US" dirty="0" smtClean="0"/>
              <a:t>vehicle which doesn't disturb public shopping in the city </a:t>
            </a:r>
            <a:r>
              <a:rPr lang="en-US" dirty="0" err="1" smtClean="0"/>
              <a:t>centre</a:t>
            </a:r>
            <a:r>
              <a:rPr lang="en-US" dirty="0" smtClean="0"/>
              <a:t>, it is now allowed to deliver</a:t>
            </a:r>
          </a:p>
          <a:p>
            <a:r>
              <a:rPr lang="en-US" dirty="0" smtClean="0"/>
              <a:t>outside delivery time windows. In addition to the </a:t>
            </a:r>
            <a:r>
              <a:rPr lang="en-US" dirty="0" err="1" smtClean="0"/>
              <a:t>Cargohopper</a:t>
            </a:r>
            <a:r>
              <a:rPr lang="en-US" dirty="0" smtClean="0"/>
              <a:t> several other measures to</a:t>
            </a:r>
          </a:p>
          <a:p>
            <a:r>
              <a:rPr lang="en-US" dirty="0" smtClean="0"/>
              <a:t>stimulate cleaner freight traffic were considered and implemented. This resulted in the following</a:t>
            </a:r>
          </a:p>
          <a:p>
            <a:r>
              <a:rPr lang="en-US" dirty="0" smtClean="0"/>
              <a:t>activities for this CIVITAS measure: night deliveries for clean and quiet vehicles, a pilot with the</a:t>
            </a:r>
          </a:p>
          <a:p>
            <a:r>
              <a:rPr lang="en-US" dirty="0" smtClean="0"/>
              <a:t>usage of bus lanes by cleaner vehicles</a:t>
            </a:r>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28</a:t>
            </a:fld>
            <a:endParaRPr lang="de-DE"/>
          </a:p>
        </p:txBody>
      </p:sp>
    </p:spTree>
    <p:extLst>
      <p:ext uri="{BB962C8B-B14F-4D97-AF65-F5344CB8AC3E}">
        <p14:creationId xmlns:p14="http://schemas.microsoft.com/office/powerpoint/2010/main" val="4191958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 is regular Mercedes Sprinter van (2008)</a:t>
            </a:r>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29</a:t>
            </a:fld>
            <a:endParaRPr lang="de-DE"/>
          </a:p>
        </p:txBody>
      </p:sp>
    </p:spTree>
    <p:extLst>
      <p:ext uri="{BB962C8B-B14F-4D97-AF65-F5344CB8AC3E}">
        <p14:creationId xmlns:p14="http://schemas.microsoft.com/office/powerpoint/2010/main" val="419195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Traffic lights phases were long and not adapted to the dominant</a:t>
            </a:r>
          </a:p>
          <a:p>
            <a:r>
              <a:rPr lang="en-US" dirty="0" smtClean="0"/>
              <a:t>flows changing over the time of the day, producing an under-capacity road network.</a:t>
            </a:r>
          </a:p>
          <a:p>
            <a:endParaRPr lang="en-US" dirty="0" smtClean="0"/>
          </a:p>
          <a:p>
            <a:r>
              <a:rPr lang="en-US" dirty="0" smtClean="0"/>
              <a:t>For these reasons, the Sustainable Mobility Plan of Vitoria-</a:t>
            </a:r>
            <a:r>
              <a:rPr lang="en-US" dirty="0" err="1" smtClean="0"/>
              <a:t>Gasteiz</a:t>
            </a:r>
            <a:r>
              <a:rPr lang="en-US" dirty="0" smtClean="0"/>
              <a:t> establishes a network of basic</a:t>
            </a:r>
          </a:p>
          <a:p>
            <a:r>
              <a:rPr lang="en-US" dirty="0" smtClean="0"/>
              <a:t>roads along which all the motorized ways of transport, either public (bus, tram and taxis) or private</a:t>
            </a:r>
          </a:p>
          <a:p>
            <a:r>
              <a:rPr lang="en-US" dirty="0" smtClean="0"/>
              <a:t>run. The aim is to disincentive the traffic in the rest of the network. The Sustainable Mobility Plan</a:t>
            </a:r>
          </a:p>
          <a:p>
            <a:r>
              <a:rPr lang="en-US" dirty="0" smtClean="0"/>
              <a:t>describes the parameters to adjust the traffic light regulation.</a:t>
            </a:r>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30</a:t>
            </a:fld>
            <a:endParaRPr lang="de-DE"/>
          </a:p>
        </p:txBody>
      </p:sp>
    </p:spTree>
    <p:extLst>
      <p:ext uri="{BB962C8B-B14F-4D97-AF65-F5344CB8AC3E}">
        <p14:creationId xmlns:p14="http://schemas.microsoft.com/office/powerpoint/2010/main" val="2505613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From idea to innovation:</a:t>
            </a:r>
            <a:r>
              <a:rPr lang="en-GB" b="1" baseline="0" dirty="0" smtClean="0"/>
              <a:t> </a:t>
            </a:r>
          </a:p>
          <a:p>
            <a:r>
              <a:rPr lang="en-GB" baseline="0" dirty="0" smtClean="0"/>
              <a:t>Fundamental knowledge development (together with universities)</a:t>
            </a:r>
          </a:p>
          <a:p>
            <a:r>
              <a:rPr lang="en-GB" baseline="0" dirty="0" smtClean="0"/>
              <a:t>Knowledge development (together with partners)</a:t>
            </a:r>
          </a:p>
          <a:p>
            <a:r>
              <a:rPr lang="en-GB" baseline="0" dirty="0" smtClean="0"/>
              <a:t>Knowledge application (contract research and consultancy)</a:t>
            </a:r>
          </a:p>
          <a:p>
            <a:r>
              <a:rPr lang="en-GB" baseline="0" dirty="0" smtClean="0"/>
              <a:t>Knowledge exploitation (TNO companies)</a:t>
            </a:r>
            <a:endParaRPr lang="en-GB" dirty="0" smtClean="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2</a:t>
            </a:fld>
            <a:endParaRPr lang="de-DE"/>
          </a:p>
        </p:txBody>
      </p:sp>
    </p:spTree>
    <p:extLst>
      <p:ext uri="{BB962C8B-B14F-4D97-AF65-F5344CB8AC3E}">
        <p14:creationId xmlns:p14="http://schemas.microsoft.com/office/powerpoint/2010/main" val="2176200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Traffic lights phases were long and not adapted to the dominant</a:t>
            </a:r>
          </a:p>
          <a:p>
            <a:r>
              <a:rPr lang="en-US" dirty="0" smtClean="0"/>
              <a:t>flows changing over the time of the day, producing an under-capacity road network.</a:t>
            </a:r>
          </a:p>
          <a:p>
            <a:endParaRPr lang="en-US" dirty="0" smtClean="0"/>
          </a:p>
          <a:p>
            <a:r>
              <a:rPr lang="en-US" dirty="0" smtClean="0"/>
              <a:t>For these reasons, the Sustainable Mobility Plan of Vitoria-</a:t>
            </a:r>
            <a:r>
              <a:rPr lang="en-US" dirty="0" err="1" smtClean="0"/>
              <a:t>Gasteiz</a:t>
            </a:r>
            <a:r>
              <a:rPr lang="en-US" dirty="0" smtClean="0"/>
              <a:t> establishes a network of basic</a:t>
            </a:r>
          </a:p>
          <a:p>
            <a:r>
              <a:rPr lang="en-US" dirty="0" smtClean="0"/>
              <a:t>roads along which all the motorized ways of transport, either public (bus, tram and taxis) or private</a:t>
            </a:r>
          </a:p>
          <a:p>
            <a:r>
              <a:rPr lang="en-US" dirty="0" smtClean="0"/>
              <a:t>run. The aim is to disincentive the traffic in the rest of the network. The Sustainable Mobility Plan</a:t>
            </a:r>
          </a:p>
          <a:p>
            <a:r>
              <a:rPr lang="en-US" dirty="0" smtClean="0"/>
              <a:t>describes the parameters to adjust the traffic light regulation.</a:t>
            </a:r>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31</a:t>
            </a:fld>
            <a:endParaRPr lang="de-DE"/>
          </a:p>
        </p:txBody>
      </p:sp>
    </p:spTree>
    <p:extLst>
      <p:ext uri="{BB962C8B-B14F-4D97-AF65-F5344CB8AC3E}">
        <p14:creationId xmlns:p14="http://schemas.microsoft.com/office/powerpoint/2010/main" val="2505613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superblock is a geographical space delimited by</a:t>
            </a:r>
          </a:p>
          <a:p>
            <a:r>
              <a:rPr lang="en-US" dirty="0" smtClean="0"/>
              <a:t>main streets covering several city blocks. Superblocks concept establishes a hierarchy of streets,</a:t>
            </a:r>
          </a:p>
          <a:p>
            <a:r>
              <a:rPr lang="en-US" dirty="0" smtClean="0"/>
              <a:t>according to their volumes of traffic, by separating the crossing roads from the ones just covered by</a:t>
            </a:r>
          </a:p>
          <a:p>
            <a:r>
              <a:rPr lang="en-US" dirty="0" smtClean="0"/>
              <a:t>local traffic.</a:t>
            </a:r>
          </a:p>
          <a:p>
            <a:r>
              <a:rPr lang="en-US" dirty="0" smtClean="0"/>
              <a:t>The main objective of the measure is redistributing traffic flows from local streets (inner streets in</a:t>
            </a:r>
          </a:p>
          <a:p>
            <a:r>
              <a:rPr lang="en-US" dirty="0" smtClean="0"/>
              <a:t>superblocks) to main roads (streets separating superblocks). Thus, the air and public space quality can</a:t>
            </a:r>
          </a:p>
          <a:p>
            <a:r>
              <a:rPr lang="en-US" dirty="0" smtClean="0"/>
              <a:t>be improved thanks to a better private vehicles demand management in the city.</a:t>
            </a:r>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32</a:t>
            </a:fld>
            <a:endParaRPr lang="de-DE"/>
          </a:p>
        </p:txBody>
      </p:sp>
    </p:spTree>
    <p:extLst>
      <p:ext uri="{BB962C8B-B14F-4D97-AF65-F5344CB8AC3E}">
        <p14:creationId xmlns:p14="http://schemas.microsoft.com/office/powerpoint/2010/main" val="2505613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aim of the conversion is not to extend</a:t>
            </a:r>
          </a:p>
          <a:p>
            <a:r>
              <a:rPr lang="en-US" dirty="0" smtClean="0"/>
              <a:t>the life of the vehicles, but to increase their functionality and reduce operating costs.</a:t>
            </a:r>
          </a:p>
          <a:p>
            <a:r>
              <a:rPr lang="en-US" dirty="0" smtClean="0"/>
              <a:t>Emissions from the vehicles are lower than those of diesel buses, and the converted fleet</a:t>
            </a:r>
          </a:p>
          <a:p>
            <a:r>
              <a:rPr lang="en-US" dirty="0" smtClean="0"/>
              <a:t>can, therefore, be deployed on routes that enter the city </a:t>
            </a:r>
            <a:r>
              <a:rPr lang="en-US" dirty="0" err="1" smtClean="0"/>
              <a:t>centre</a:t>
            </a:r>
            <a:r>
              <a:rPr lang="en-US" dirty="0" smtClean="0"/>
              <a:t> low emissions zone. Euro 2</a:t>
            </a:r>
          </a:p>
          <a:p>
            <a:r>
              <a:rPr lang="en-US" dirty="0" smtClean="0"/>
              <a:t>buses are currently excluded from the Low Emission Zone due to the high level of particulate</a:t>
            </a:r>
          </a:p>
          <a:p>
            <a:r>
              <a:rPr lang="en-US" dirty="0" smtClean="0"/>
              <a:t>emissions.</a:t>
            </a:r>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33</a:t>
            </a:fld>
            <a:endParaRPr lang="de-DE"/>
          </a:p>
        </p:txBody>
      </p:sp>
    </p:spTree>
    <p:extLst>
      <p:ext uri="{BB962C8B-B14F-4D97-AF65-F5344CB8AC3E}">
        <p14:creationId xmlns:p14="http://schemas.microsoft.com/office/powerpoint/2010/main" val="3008338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34</a:t>
            </a:fld>
            <a:endParaRPr lang="de-DE"/>
          </a:p>
        </p:txBody>
      </p:sp>
    </p:spTree>
    <p:extLst>
      <p:ext uri="{BB962C8B-B14F-4D97-AF65-F5344CB8AC3E}">
        <p14:creationId xmlns:p14="http://schemas.microsoft.com/office/powerpoint/2010/main" val="3008338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perspective of the impact on the city, the conservation of the historic </a:t>
            </a:r>
            <a:r>
              <a:rPr lang="en-US" dirty="0" err="1" smtClean="0"/>
              <a:t>centre</a:t>
            </a:r>
            <a:r>
              <a:rPr lang="en-US" dirty="0" smtClean="0"/>
              <a:t> of Iasi means preserving the cultural identity of the city, attracting tourists, and improving the quality of life, as the area is less polluted, and more appropriate for leisure activities.</a:t>
            </a:r>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35</a:t>
            </a:fld>
            <a:endParaRPr lang="de-DE"/>
          </a:p>
        </p:txBody>
      </p:sp>
    </p:spTree>
    <p:extLst>
      <p:ext uri="{BB962C8B-B14F-4D97-AF65-F5344CB8AC3E}">
        <p14:creationId xmlns:p14="http://schemas.microsoft.com/office/powerpoint/2010/main" val="37841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36</a:t>
            </a:fld>
            <a:endParaRPr lang="de-DE"/>
          </a:p>
        </p:txBody>
      </p:sp>
    </p:spTree>
    <p:extLst>
      <p:ext uri="{BB962C8B-B14F-4D97-AF65-F5344CB8AC3E}">
        <p14:creationId xmlns:p14="http://schemas.microsoft.com/office/powerpoint/2010/main" val="378415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CIVITAS II &gt; projects completed in 2009</a:t>
            </a:r>
          </a:p>
          <a:p>
            <a:r>
              <a:rPr lang="en-US" dirty="0" smtClean="0"/>
              <a:t>But cities move on</a:t>
            </a:r>
          </a:p>
          <a:p>
            <a:r>
              <a:rPr lang="en-US" dirty="0" smtClean="0"/>
              <a:t>Has CIVITAS led to change</a:t>
            </a:r>
          </a:p>
          <a:p>
            <a:endParaRPr lang="en-US" dirty="0" smtClean="0"/>
          </a:p>
          <a:p>
            <a:r>
              <a:rPr lang="en-US" dirty="0" smtClean="0"/>
              <a:t>Qualitative approach</a:t>
            </a:r>
          </a:p>
          <a:p>
            <a:r>
              <a:rPr lang="en-US" dirty="0" smtClean="0"/>
              <a:t>Survey</a:t>
            </a:r>
          </a:p>
          <a:p>
            <a:r>
              <a:rPr lang="en-US" dirty="0" smtClean="0"/>
              <a:t>Interview</a:t>
            </a:r>
          </a:p>
          <a:p>
            <a:endParaRPr lang="en-US" dirty="0" smtClean="0"/>
          </a:p>
          <a:p>
            <a:r>
              <a:rPr lang="en-US" dirty="0" smtClean="0"/>
              <a:t>Would you do it again? (93% yes)</a:t>
            </a:r>
          </a:p>
          <a:p>
            <a:r>
              <a:rPr lang="en-US" dirty="0" smtClean="0"/>
              <a:t>Continue to innovate, experiment with new measures</a:t>
            </a:r>
          </a:p>
          <a:p>
            <a:r>
              <a:rPr lang="en-US" dirty="0" smtClean="0"/>
              <a:t>Showcase results and strengthen image of the city</a:t>
            </a:r>
          </a:p>
          <a:p>
            <a:r>
              <a:rPr lang="en-US" dirty="0" smtClean="0"/>
              <a:t>To take a next step in sustainable urban mobility</a:t>
            </a:r>
          </a:p>
          <a:p>
            <a:r>
              <a:rPr lang="en-US" dirty="0" smtClean="0"/>
              <a:t>To receive additional funding</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37</a:t>
            </a:fld>
            <a:endParaRPr lang="de-DE"/>
          </a:p>
        </p:txBody>
      </p:sp>
    </p:spTree>
    <p:extLst>
      <p:ext uri="{BB962C8B-B14F-4D97-AF65-F5344CB8AC3E}">
        <p14:creationId xmlns:p14="http://schemas.microsoft.com/office/powerpoint/2010/main" val="1461814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Continue greening (urban) mobility</a:t>
            </a:r>
          </a:p>
          <a:p>
            <a:r>
              <a:rPr lang="en-GB" dirty="0" smtClean="0"/>
              <a:t>Hybrid &amp; electric vehicles</a:t>
            </a:r>
          </a:p>
          <a:p>
            <a:r>
              <a:rPr lang="en-GB" dirty="0" smtClean="0"/>
              <a:t>Sustainable biofuels (biogas, diesels, algae, ..)</a:t>
            </a:r>
          </a:p>
          <a:p>
            <a:r>
              <a:rPr lang="en-GB" dirty="0" smtClean="0"/>
              <a:t>Public transport modes</a:t>
            </a:r>
          </a:p>
          <a:p>
            <a:r>
              <a:rPr lang="en-GB" dirty="0" smtClean="0"/>
              <a:t>Non-motorised modes </a:t>
            </a:r>
          </a:p>
          <a:p>
            <a:r>
              <a:rPr lang="en-GB" dirty="0" smtClean="0"/>
              <a:t>Reduce the need to travel (</a:t>
            </a:r>
            <a:r>
              <a:rPr lang="en-GB" dirty="0" err="1" smtClean="0"/>
              <a:t>landuse</a:t>
            </a:r>
            <a:r>
              <a:rPr lang="en-GB" dirty="0" smtClean="0"/>
              <a:t>)</a:t>
            </a:r>
          </a:p>
          <a:p>
            <a:endParaRPr lang="en-GB" dirty="0" smtClean="0"/>
          </a:p>
          <a:p>
            <a:r>
              <a:rPr lang="en-US" dirty="0" smtClean="0"/>
              <a:t>2. Explore new ways of using the mobility system</a:t>
            </a:r>
          </a:p>
          <a:p>
            <a:r>
              <a:rPr lang="en-US" dirty="0" smtClean="0"/>
              <a:t>Shared mobility opportunities</a:t>
            </a:r>
          </a:p>
          <a:p>
            <a:r>
              <a:rPr lang="en-US" dirty="0" smtClean="0"/>
              <a:t>New mobility service providers entering the market</a:t>
            </a:r>
          </a:p>
          <a:p>
            <a:r>
              <a:rPr lang="en-US" dirty="0" smtClean="0"/>
              <a:t>Integrated information/payment systems</a:t>
            </a:r>
          </a:p>
          <a:p>
            <a:r>
              <a:rPr lang="en-US" dirty="0" smtClean="0"/>
              <a:t>Move from selling tickets to offering a mobility service</a:t>
            </a:r>
          </a:p>
          <a:p>
            <a:endParaRPr lang="en-US" dirty="0" smtClean="0"/>
          </a:p>
          <a:p>
            <a:r>
              <a:rPr lang="en-US" dirty="0" smtClean="0"/>
              <a:t>3. Increase insight in mobility </a:t>
            </a:r>
            <a:r>
              <a:rPr lang="en-US" dirty="0" err="1" smtClean="0"/>
              <a:t>behaviour</a:t>
            </a:r>
            <a:endParaRPr lang="en-US" dirty="0" smtClean="0"/>
          </a:p>
          <a:p>
            <a:r>
              <a:rPr lang="en-US" dirty="0" smtClean="0"/>
              <a:t>“Data Tsunami” provides great opportunities to understand and influence (urban) mobility</a:t>
            </a:r>
          </a:p>
          <a:p>
            <a:r>
              <a:rPr lang="en-US" dirty="0" smtClean="0"/>
              <a:t>E.g. Insight in cycling </a:t>
            </a:r>
            <a:r>
              <a:rPr lang="en-US" dirty="0" err="1" smtClean="0"/>
              <a:t>behaviour</a:t>
            </a:r>
            <a:endParaRPr lang="en-US" dirty="0" smtClean="0"/>
          </a:p>
          <a:p>
            <a:r>
              <a:rPr lang="en-US" dirty="0" smtClean="0"/>
              <a:t>E.g. Insight in multimodal trips in urban environment</a:t>
            </a:r>
          </a:p>
          <a:p>
            <a:r>
              <a:rPr lang="en-US" dirty="0" smtClean="0"/>
              <a:t>Societal trends influence decision making</a:t>
            </a:r>
          </a:p>
          <a:p>
            <a:r>
              <a:rPr lang="en-US" dirty="0" smtClean="0"/>
              <a:t>E.g. dropping car ownership rates in urban areas among young people</a:t>
            </a:r>
          </a:p>
          <a:p>
            <a:r>
              <a:rPr lang="en-US" dirty="0" smtClean="0"/>
              <a:t>E.g. mode-choice becomes more flexible and adapted to specific needs</a:t>
            </a:r>
          </a:p>
          <a:p>
            <a:endParaRPr lang="en-US" dirty="0" smtClean="0"/>
          </a:p>
          <a:p>
            <a:r>
              <a:rPr lang="en-US" dirty="0" smtClean="0"/>
              <a:t>4. Continue improving SUMPs</a:t>
            </a:r>
          </a:p>
          <a:p>
            <a:r>
              <a:rPr lang="en-US" dirty="0" smtClean="0"/>
              <a:t>CIVITAS as ‘champions league for SUMPs </a:t>
            </a:r>
          </a:p>
          <a:p>
            <a:r>
              <a:rPr lang="en-US" dirty="0" smtClean="0"/>
              <a:t>Integration of measures is key</a:t>
            </a:r>
          </a:p>
          <a:p>
            <a:r>
              <a:rPr lang="en-US" dirty="0" smtClean="0"/>
              <a:t>Not only focus on technology, simple measures can be as effective</a:t>
            </a:r>
          </a:p>
          <a:p>
            <a:r>
              <a:rPr lang="en-US" dirty="0" smtClean="0"/>
              <a:t>SUMP leads to SUM!</a:t>
            </a:r>
          </a:p>
          <a:p>
            <a:endParaRPr lang="en-US" dirty="0" smtClean="0"/>
          </a:p>
          <a:p>
            <a:r>
              <a:rPr lang="en-US" dirty="0" smtClean="0"/>
              <a:t>5. Continue to build partnerships</a:t>
            </a:r>
          </a:p>
          <a:p>
            <a:r>
              <a:rPr lang="en-US" dirty="0" smtClean="0"/>
              <a:t>Between public and private </a:t>
            </a:r>
            <a:r>
              <a:rPr lang="en-US" dirty="0" err="1" smtClean="0"/>
              <a:t>organisations</a:t>
            </a:r>
            <a:endParaRPr lang="en-US" dirty="0" smtClean="0"/>
          </a:p>
          <a:p>
            <a:r>
              <a:rPr lang="en-US" dirty="0" smtClean="0"/>
              <a:t>Focus on exploitation beyond the lifetime of the experiment itself</a:t>
            </a:r>
          </a:p>
          <a:p>
            <a:r>
              <a:rPr lang="en-US" dirty="0" smtClean="0"/>
              <a:t>Rethink leading / learning concepts towards mutual development of knowledge</a:t>
            </a:r>
          </a:p>
          <a:p>
            <a:r>
              <a:rPr lang="en-US" dirty="0" smtClean="0"/>
              <a:t>Level of innovation should fit the environment</a:t>
            </a:r>
          </a:p>
          <a:p>
            <a:endParaRPr lang="en-US" dirty="0" smtClean="0"/>
          </a:p>
          <a:p>
            <a:endParaRPr lang="en-US"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41</a:t>
            </a:fld>
            <a:endParaRPr lang="de-DE"/>
          </a:p>
        </p:txBody>
      </p:sp>
    </p:spTree>
    <p:extLst>
      <p:ext uri="{BB962C8B-B14F-4D97-AF65-F5344CB8AC3E}">
        <p14:creationId xmlns:p14="http://schemas.microsoft.com/office/powerpoint/2010/main" val="862317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MS PGothic" pitchFamily="34" charset="-128"/>
              </a:defRPr>
            </a:lvl1pPr>
            <a:lvl2pPr marL="742950" indent="-285750" eaLnBrk="0" hangingPunct="0">
              <a:spcBef>
                <a:spcPct val="30000"/>
              </a:spcBef>
              <a:defRPr sz="1200">
                <a:solidFill>
                  <a:schemeClr val="tx1"/>
                </a:solidFill>
                <a:latin typeface="Times New Roman" pitchFamily="18" charset="0"/>
                <a:ea typeface="MS PGothic" pitchFamily="34" charset="-128"/>
              </a:defRPr>
            </a:lvl2pPr>
            <a:lvl3pPr marL="1143000" indent="-228600" eaLnBrk="0" hangingPunct="0">
              <a:spcBef>
                <a:spcPct val="30000"/>
              </a:spcBef>
              <a:defRPr sz="1200">
                <a:solidFill>
                  <a:schemeClr val="tx1"/>
                </a:solidFill>
                <a:latin typeface="Times New Roman" pitchFamily="18" charset="0"/>
                <a:ea typeface="MS PGothic" pitchFamily="34" charset="-128"/>
              </a:defRPr>
            </a:lvl3pPr>
            <a:lvl4pPr marL="1600200" indent="-228600" eaLnBrk="0" hangingPunct="0">
              <a:spcBef>
                <a:spcPct val="30000"/>
              </a:spcBef>
              <a:defRPr sz="1200">
                <a:solidFill>
                  <a:schemeClr val="tx1"/>
                </a:solidFill>
                <a:latin typeface="Times New Roman" pitchFamily="18" charset="0"/>
                <a:ea typeface="MS PGothic" pitchFamily="34" charset="-128"/>
              </a:defRPr>
            </a:lvl4pPr>
            <a:lvl5pPr marL="2057400" indent="-228600" eaLnBrk="0" hangingPunct="0">
              <a:spcBef>
                <a:spcPct val="30000"/>
              </a:spcBef>
              <a:defRPr sz="1200">
                <a:solidFill>
                  <a:schemeClr val="tx1"/>
                </a:solidFill>
                <a:latin typeface="Times New Roman"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44989F5D-45F3-4746-955C-595FD107157C}" type="slidenum">
              <a:rPr lang="de-DE" altLang="en-US" smtClean="0"/>
              <a:pPr eaLnBrk="1" hangingPunct="1">
                <a:spcBef>
                  <a:spcPct val="0"/>
                </a:spcBef>
              </a:pPr>
              <a:t>43</a:t>
            </a:fld>
            <a:endParaRPr lang="de-DE"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extLst>
      <p:ext uri="{BB962C8B-B14F-4D97-AF65-F5344CB8AC3E}">
        <p14:creationId xmlns:p14="http://schemas.microsoft.com/office/powerpoint/2010/main" val="789786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3</a:t>
            </a:fld>
            <a:endParaRPr lang="de-DE"/>
          </a:p>
        </p:txBody>
      </p:sp>
    </p:spTree>
    <p:extLst>
      <p:ext uri="{BB962C8B-B14F-4D97-AF65-F5344CB8AC3E}">
        <p14:creationId xmlns:p14="http://schemas.microsoft.com/office/powerpoint/2010/main" val="182081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Urbanisation</a:t>
            </a:r>
            <a:r>
              <a:rPr lang="en-US" dirty="0" smtClean="0"/>
              <a:t> is a theme dedicated to helping create innovations for dynamic urban regions by working with partners on today’s solutions and tomorrow’s opportunities to improve the quality of life, accessibility and competitiveness of these urban regions.</a:t>
            </a:r>
          </a:p>
          <a:p>
            <a:r>
              <a:rPr lang="en-US" dirty="0" smtClean="0"/>
              <a:t/>
            </a:r>
            <a:br>
              <a:rPr lang="en-US" dirty="0" smtClean="0"/>
            </a:br>
            <a:endParaRPr lang="en-US" dirty="0" smtClean="0"/>
          </a:p>
          <a:p>
            <a:r>
              <a:rPr lang="en-US" dirty="0" smtClean="0"/>
              <a:t>ROADMAPS</a:t>
            </a:r>
          </a:p>
          <a:p>
            <a:r>
              <a:rPr lang="en-US" dirty="0" smtClean="0"/>
              <a:t>Mobility &amp; Logistics</a:t>
            </a:r>
          </a:p>
          <a:p>
            <a:r>
              <a:rPr lang="en-US" dirty="0" smtClean="0"/>
              <a:t>Environment &amp; Sustainability</a:t>
            </a:r>
          </a:p>
          <a:p>
            <a:r>
              <a:rPr lang="en-US" dirty="0" smtClean="0"/>
              <a:t>Buildings &amp; Infrastructures</a:t>
            </a:r>
          </a:p>
          <a:p>
            <a:r>
              <a:rPr lang="en-US" dirty="0" smtClean="0"/>
              <a:t>Smart Cities</a:t>
            </a:r>
          </a:p>
          <a:p>
            <a:endParaRPr lang="en-GB" dirty="0"/>
          </a:p>
        </p:txBody>
      </p:sp>
      <p:sp>
        <p:nvSpPr>
          <p:cNvPr id="4" name="Slide Number Placeholder 3"/>
          <p:cNvSpPr>
            <a:spLocks noGrp="1"/>
          </p:cNvSpPr>
          <p:nvPr>
            <p:ph type="sldNum" sz="quarter" idx="10"/>
          </p:nvPr>
        </p:nvSpPr>
        <p:spPr/>
        <p:txBody>
          <a:bodyPr/>
          <a:lstStyle/>
          <a:p>
            <a:pPr>
              <a:defRPr/>
            </a:pPr>
            <a:fld id="{AB8B6AB8-E5BF-4236-8404-C84D7E15C426}" type="slidenum">
              <a:rPr lang="de-DE" smtClean="0"/>
              <a:pPr>
                <a:defRPr/>
              </a:pPr>
              <a:t>4</a:t>
            </a:fld>
            <a:endParaRPr lang="de-DE"/>
          </a:p>
        </p:txBody>
      </p:sp>
    </p:spTree>
    <p:extLst>
      <p:ext uri="{BB962C8B-B14F-4D97-AF65-F5344CB8AC3E}">
        <p14:creationId xmlns:p14="http://schemas.microsoft.com/office/powerpoint/2010/main" val="55402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jdelijke aanduiding voor dia-afbeelding 1"/>
          <p:cNvSpPr>
            <a:spLocks noGrp="1" noRot="1" noChangeAspect="1" noTextEdit="1"/>
          </p:cNvSpPr>
          <p:nvPr>
            <p:ph type="sldImg"/>
          </p:nvPr>
        </p:nvSpPr>
        <p:spPr>
          <a:xfrm>
            <a:off x="908050" y="798513"/>
            <a:ext cx="5032375" cy="3773487"/>
          </a:xfrm>
          <a:ln/>
        </p:spPr>
      </p:sp>
      <p:sp>
        <p:nvSpPr>
          <p:cNvPr id="9318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nl-NL" smtClean="0"/>
          </a:p>
        </p:txBody>
      </p:sp>
      <p:sp>
        <p:nvSpPr>
          <p:cNvPr id="93188" name="Tijdelijke aanduiding voor dianumm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fld id="{3DD705B5-4FE1-4C48-B451-EBF0F0AE026E}" type="slidenum">
              <a:rPr lang="en-US" sz="1200" smtClean="0">
                <a:solidFill>
                  <a:srgbClr val="000000"/>
                </a:solidFill>
              </a:rPr>
              <a:pPr eaLnBrk="1" hangingPunct="1"/>
              <a:t>7</a:t>
            </a:fld>
            <a:endParaRPr lang="en-US" sz="1200" smtClean="0">
              <a:solidFill>
                <a:srgbClr val="000000"/>
              </a:solidFill>
            </a:endParaRPr>
          </a:p>
        </p:txBody>
      </p:sp>
    </p:spTree>
    <p:extLst>
      <p:ext uri="{BB962C8B-B14F-4D97-AF65-F5344CB8AC3E}">
        <p14:creationId xmlns:p14="http://schemas.microsoft.com/office/powerpoint/2010/main" val="146574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10"/>
          <p:cNvSpPr>
            <a:spLocks noGrp="1" noChangeArrowheads="1"/>
          </p:cNvSpPr>
          <p:nvPr>
            <p:ph type="sldNum" sz="quarter"/>
          </p:nvPr>
        </p:nvSpPr>
        <p:spPr>
          <a:xfrm>
            <a:off x="3884613" y="8685213"/>
            <a:ext cx="2965450"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fld id="{F17E85FF-420C-4E7A-B169-413A3558B240}" type="slidenum">
              <a:rPr lang="en-US" sz="1200" smtClean="0">
                <a:solidFill>
                  <a:srgbClr val="000000"/>
                </a:solidFill>
              </a:rPr>
              <a:pPr eaLnBrk="1" hangingPunct="1"/>
              <a:t>8</a:t>
            </a:fld>
            <a:endParaRPr lang="en-US" sz="1200" smtClean="0">
              <a:solidFill>
                <a:srgbClr val="000000"/>
              </a:solidFill>
            </a:endParaRPr>
          </a:p>
        </p:txBody>
      </p:sp>
      <p:sp>
        <p:nvSpPr>
          <p:cNvPr id="117763" name="Rectangle 8"/>
          <p:cNvSpPr>
            <a:spLocks noGrp="1" noRot="1" noChangeAspect="1" noChangeArrowheads="1" noTextEdit="1"/>
          </p:cNvSpPr>
          <p:nvPr>
            <p:ph type="sldImg"/>
          </p:nvPr>
        </p:nvSpPr>
        <p:spPr>
          <a:xfrm>
            <a:off x="908050" y="798513"/>
            <a:ext cx="5032375" cy="3773487"/>
          </a:xfrm>
          <a:ln/>
        </p:spPr>
      </p:sp>
      <p:sp>
        <p:nvSpPr>
          <p:cNvPr id="117764" name="Rectangle 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fr-FR" smtClean="0"/>
          </a:p>
        </p:txBody>
      </p:sp>
    </p:spTree>
    <p:extLst>
      <p:ext uri="{BB962C8B-B14F-4D97-AF65-F5344CB8AC3E}">
        <p14:creationId xmlns:p14="http://schemas.microsoft.com/office/powerpoint/2010/main" val="1925548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0"/>
          <p:cNvSpPr>
            <a:spLocks noGrp="1" noChangeArrowheads="1"/>
          </p:cNvSpPr>
          <p:nvPr>
            <p:ph type="sldNum" sz="quarter"/>
          </p:nvPr>
        </p:nvSpPr>
        <p:spPr>
          <a:xfrm>
            <a:off x="3884613" y="8685213"/>
            <a:ext cx="2965450"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fld id="{B2245E62-F420-4A0D-A7C0-A829920ABFE2}" type="slidenum">
              <a:rPr lang="en-US" sz="1200" smtClean="0">
                <a:solidFill>
                  <a:srgbClr val="000000"/>
                </a:solidFill>
              </a:rPr>
              <a:pPr eaLnBrk="1" hangingPunct="1"/>
              <a:t>9</a:t>
            </a:fld>
            <a:endParaRPr lang="en-US" sz="1200" smtClean="0">
              <a:solidFill>
                <a:srgbClr val="000000"/>
              </a:solidFill>
            </a:endParaRPr>
          </a:p>
        </p:txBody>
      </p:sp>
      <p:sp>
        <p:nvSpPr>
          <p:cNvPr id="94211" name="Rectangle 1032"/>
          <p:cNvSpPr>
            <a:spLocks noGrp="1" noRot="1" noChangeAspect="1" noChangeArrowheads="1" noTextEdit="1"/>
          </p:cNvSpPr>
          <p:nvPr>
            <p:ph type="sldImg"/>
          </p:nvPr>
        </p:nvSpPr>
        <p:spPr>
          <a:xfrm>
            <a:off x="908050" y="798513"/>
            <a:ext cx="5032375" cy="3773487"/>
          </a:xfrm>
          <a:ln/>
        </p:spPr>
      </p:sp>
      <p:sp>
        <p:nvSpPr>
          <p:cNvPr id="94212" name="Rectangle 103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fr-FR" smtClean="0"/>
          </a:p>
        </p:txBody>
      </p:sp>
    </p:spTree>
    <p:extLst>
      <p:ext uri="{BB962C8B-B14F-4D97-AF65-F5344CB8AC3E}">
        <p14:creationId xmlns:p14="http://schemas.microsoft.com/office/powerpoint/2010/main" val="37452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0"/>
          <p:cNvSpPr>
            <a:spLocks noGrp="1" noChangeArrowheads="1"/>
          </p:cNvSpPr>
          <p:nvPr>
            <p:ph type="sldNum" sz="quarter"/>
          </p:nvPr>
        </p:nvSpPr>
        <p:spPr>
          <a:xfrm>
            <a:off x="3884613" y="8685213"/>
            <a:ext cx="2965450"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fld id="{69A72A8D-3EFD-415E-835D-D6A7288F4105}" type="slidenum">
              <a:rPr lang="en-US" sz="1200" smtClean="0">
                <a:solidFill>
                  <a:srgbClr val="000000"/>
                </a:solidFill>
              </a:rPr>
              <a:pPr eaLnBrk="1" hangingPunct="1"/>
              <a:t>10</a:t>
            </a:fld>
            <a:endParaRPr lang="en-US" sz="1200" smtClean="0">
              <a:solidFill>
                <a:srgbClr val="000000"/>
              </a:solidFill>
            </a:endParaRPr>
          </a:p>
        </p:txBody>
      </p:sp>
      <p:sp>
        <p:nvSpPr>
          <p:cNvPr id="111619" name="Rectangle 8"/>
          <p:cNvSpPr>
            <a:spLocks noGrp="1" noRot="1" noChangeAspect="1" noChangeArrowheads="1" noTextEdit="1"/>
          </p:cNvSpPr>
          <p:nvPr>
            <p:ph type="sldImg"/>
          </p:nvPr>
        </p:nvSpPr>
        <p:spPr>
          <a:xfrm>
            <a:off x="908050" y="798513"/>
            <a:ext cx="5032375" cy="3773487"/>
          </a:xfrm>
          <a:ln/>
        </p:spPr>
      </p:sp>
      <p:sp>
        <p:nvSpPr>
          <p:cNvPr id="111620" name="Rectangle 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fr-FR" smtClean="0"/>
          </a:p>
        </p:txBody>
      </p:sp>
    </p:spTree>
    <p:extLst>
      <p:ext uri="{BB962C8B-B14F-4D97-AF65-F5344CB8AC3E}">
        <p14:creationId xmlns:p14="http://schemas.microsoft.com/office/powerpoint/2010/main" val="1694912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0"/>
          <p:cNvSpPr>
            <a:spLocks noGrp="1" noChangeArrowheads="1"/>
          </p:cNvSpPr>
          <p:nvPr>
            <p:ph type="sldNum" sz="quarter"/>
          </p:nvPr>
        </p:nvSpPr>
        <p:spPr>
          <a:xfrm>
            <a:off x="3884613" y="8685213"/>
            <a:ext cx="2965450"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fld id="{3712F636-9243-4218-9643-4E98296B65B4}" type="slidenum">
              <a:rPr lang="en-US" sz="1200" smtClean="0">
                <a:solidFill>
                  <a:srgbClr val="000000"/>
                </a:solidFill>
              </a:rPr>
              <a:pPr eaLnBrk="1" hangingPunct="1"/>
              <a:t>11</a:t>
            </a:fld>
            <a:endParaRPr lang="en-US" sz="1200" smtClean="0">
              <a:solidFill>
                <a:srgbClr val="000000"/>
              </a:solidFill>
            </a:endParaRPr>
          </a:p>
        </p:txBody>
      </p:sp>
      <p:sp>
        <p:nvSpPr>
          <p:cNvPr id="110595" name="Rectangle 8"/>
          <p:cNvSpPr>
            <a:spLocks noGrp="1" noRot="1" noChangeAspect="1" noChangeArrowheads="1" noTextEdit="1"/>
          </p:cNvSpPr>
          <p:nvPr>
            <p:ph type="sldImg"/>
          </p:nvPr>
        </p:nvSpPr>
        <p:spPr>
          <a:xfrm>
            <a:off x="908050" y="798513"/>
            <a:ext cx="5032375" cy="3773487"/>
          </a:xfrm>
          <a:ln/>
        </p:spPr>
      </p:sp>
      <p:sp>
        <p:nvSpPr>
          <p:cNvPr id="110596" name="Rectangle 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fr-FR" smtClean="0"/>
          </a:p>
        </p:txBody>
      </p:sp>
    </p:spTree>
    <p:extLst>
      <p:ext uri="{BB962C8B-B14F-4D97-AF65-F5344CB8AC3E}">
        <p14:creationId xmlns:p14="http://schemas.microsoft.com/office/powerpoint/2010/main" val="83776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nl-BE" altLang="nl-NL" sz="1800">
              <a:solidFill>
                <a:srgbClr val="000000"/>
              </a:solidFill>
            </a:endParaRPr>
          </a:p>
        </p:txBody>
      </p:sp>
      <p:pic>
        <p:nvPicPr>
          <p:cNvPr id="4" name="Picture 12" descr="CIV_PLUS_II_CITIES_Power-Point_Footer_rgb.jpg"/>
          <p:cNvPicPr>
            <a:picLocks noChangeAspect="1"/>
          </p:cNvPicPr>
          <p:nvPr/>
        </p:nvPicPr>
        <p:blipFill>
          <a:blip r:embed="rId2" cstate="print">
            <a:extLst>
              <a:ext uri="{28A0092B-C50C-407E-A947-70E740481C1C}">
                <a14:useLocalDpi xmlns:a14="http://schemas.microsoft.com/office/drawing/2010/main" val="0"/>
              </a:ext>
            </a:extLst>
          </a:blip>
          <a:srcRect l="71297"/>
          <a:stretch>
            <a:fillRect/>
          </a:stretch>
        </p:blipFill>
        <p:spPr bwMode="auto">
          <a:xfrm>
            <a:off x="6519863" y="6497638"/>
            <a:ext cx="26241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p:cNvGrpSpPr>
            <a:grpSpLocks/>
          </p:cNvGrpSpPr>
          <p:nvPr userDrawn="1"/>
        </p:nvGrpSpPr>
        <p:grpSpPr bwMode="auto">
          <a:xfrm>
            <a:off x="0" y="1427163"/>
            <a:ext cx="9142413" cy="1619250"/>
            <a:chOff x="0" y="1428750"/>
            <a:chExt cx="9141442" cy="1620002"/>
          </a:xfrm>
        </p:grpSpPr>
        <p:sp>
          <p:nvSpPr>
            <p:cNvPr id="6" name="Rectangle 5"/>
            <p:cNvSpPr/>
            <p:nvPr userDrawn="1"/>
          </p:nvSpPr>
          <p:spPr>
            <a:xfrm>
              <a:off x="1973053" y="1428750"/>
              <a:ext cx="2014323" cy="162000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428751"/>
              <a:ext cx="1979295" cy="162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74307" y="1428751"/>
              <a:ext cx="5167135" cy="162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C:\Documents and Settings\rublova\My Documents\Google Drive\My Projects\CIVITAS\Internal docs\Templates 2020\CIV2020_logo_full_vector_neg RVB-01.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24075" y="1443038"/>
              <a:ext cx="1692275"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5" name="Rectangle 3"/>
          <p:cNvSpPr>
            <a:spLocks noGrp="1" noChangeArrowheads="1"/>
          </p:cNvSpPr>
          <p:nvPr>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r>
              <a:rPr lang="en-US" noProof="0" smtClean="0"/>
              <a:t>Click to edit Master subtitle style</a:t>
            </a:r>
            <a:endParaRPr lang="de-DE" dirty="0"/>
          </a:p>
        </p:txBody>
      </p:sp>
    </p:spTree>
    <p:extLst>
      <p:ext uri="{BB962C8B-B14F-4D97-AF65-F5344CB8AC3E}">
        <p14:creationId xmlns:p14="http://schemas.microsoft.com/office/powerpoint/2010/main" val="14741185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Het verhaal van TNO">
    <p:bg>
      <p:bgPr>
        <a:solidFill>
          <a:schemeClr val="tx1"/>
        </a:solidFill>
        <a:effectLst/>
      </p:bgPr>
    </p:bg>
    <p:spTree>
      <p:nvGrpSpPr>
        <p:cNvPr id="1" name=""/>
        <p:cNvGrpSpPr/>
        <p:nvPr/>
      </p:nvGrpSpPr>
      <p:grpSpPr>
        <a:xfrm>
          <a:off x="0" y="0"/>
          <a:ext cx="0" cy="0"/>
          <a:chOff x="0" y="0"/>
          <a:chExt cx="0" cy="0"/>
        </a:xfrm>
      </p:grpSpPr>
      <p:sp>
        <p:nvSpPr>
          <p:cNvPr id="2" name="Rechthoek 1"/>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42723402"/>
      </p:ext>
    </p:extLst>
  </p:cSld>
  <p:clrMapOvr>
    <a:masterClrMapping/>
  </p:clrMapOvr>
  <p:transition spd="slow">
    <p:fade thruBlk="1"/>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420689"/>
            <a:ext cx="1508125" cy="59023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398463" y="420689"/>
            <a:ext cx="4376737" cy="5902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1781096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6"/>
          <p:cNvSpPr>
            <a:spLocks noChangeArrowheads="1"/>
          </p:cNvSpPr>
          <p:nvPr/>
        </p:nvSpPr>
        <p:spPr bwMode="gray">
          <a:xfrm flipV="1">
            <a:off x="6888163" y="6565900"/>
            <a:ext cx="2255837" cy="29527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5" name="Rectangle 43"/>
          <p:cNvSpPr>
            <a:spLocks noChangeArrowheads="1"/>
          </p:cNvSpPr>
          <p:nvPr/>
        </p:nvSpPr>
        <p:spPr bwMode="gray">
          <a:xfrm>
            <a:off x="0" y="2159000"/>
            <a:ext cx="9144000" cy="141922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6" name="Rectangle 45"/>
          <p:cNvSpPr>
            <a:spLocks noChangeArrowheads="1"/>
          </p:cNvSpPr>
          <p:nvPr/>
        </p:nvSpPr>
        <p:spPr bwMode="gray">
          <a:xfrm flipV="1">
            <a:off x="0" y="3494088"/>
            <a:ext cx="9144000" cy="90487"/>
          </a:xfrm>
          <a:prstGeom prst="rect">
            <a:avLst/>
          </a:prstGeom>
          <a:gradFill rotWithShape="0">
            <a:gsLst>
              <a:gs pos="0">
                <a:srgbClr val="D0D1D3"/>
              </a:gs>
              <a:gs pos="100000">
                <a:srgbClr val="FFFFFF"/>
              </a:gs>
            </a:gsLst>
            <a:lin ang="10800000" scaled="1"/>
          </a:gra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7" name="Group 46"/>
          <p:cNvGrpSpPr>
            <a:grpSpLocks/>
          </p:cNvGrpSpPr>
          <p:nvPr/>
        </p:nvGrpSpPr>
        <p:grpSpPr bwMode="auto">
          <a:xfrm>
            <a:off x="6826250" y="2392363"/>
            <a:ext cx="2016125" cy="957262"/>
            <a:chOff x="4300" y="1507"/>
            <a:chExt cx="1270" cy="603"/>
          </a:xfrm>
        </p:grpSpPr>
        <p:sp>
          <p:nvSpPr>
            <p:cNvPr id="8" name="Freeform 47"/>
            <p:cNvSpPr>
              <a:spLocks noChangeArrowheads="1"/>
            </p:cNvSpPr>
            <p:nvPr/>
          </p:nvSpPr>
          <p:spPr bwMode="gray">
            <a:xfrm>
              <a:off x="4300" y="1864"/>
              <a:ext cx="1271" cy="247"/>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rgbClr val="FFFFFF"/>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9" name="Freeform 48"/>
            <p:cNvSpPr>
              <a:spLocks noChangeArrowheads="1"/>
            </p:cNvSpPr>
            <p:nvPr/>
          </p:nvSpPr>
          <p:spPr bwMode="gray">
            <a:xfrm>
              <a:off x="4317" y="1507"/>
              <a:ext cx="1196" cy="568"/>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rgbClr val="00A8ED"/>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 name="Text Box 49"/>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sp>
        <p:nvSpPr>
          <p:cNvPr id="11" name="Rectangle 51"/>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2" name="Freeform 52"/>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3" name="Group 53"/>
          <p:cNvGrpSpPr>
            <a:grpSpLocks noChangeAspect="1"/>
          </p:cNvGrpSpPr>
          <p:nvPr/>
        </p:nvGrpSpPr>
        <p:grpSpPr bwMode="auto">
          <a:xfrm>
            <a:off x="6515100" y="6559550"/>
            <a:ext cx="463550" cy="303213"/>
            <a:chOff x="12" y="4376"/>
            <a:chExt cx="589" cy="399"/>
          </a:xfrm>
        </p:grpSpPr>
        <p:sp>
          <p:nvSpPr>
            <p:cNvPr id="14" name="Rectangle 54"/>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5" name="Freeform 55"/>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6" name="Freeform 56"/>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7" name="Freeform 57"/>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8" name="Freeform 58"/>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9" name="Freeform 59"/>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0" name="Freeform 60"/>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1" name="Freeform 61"/>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2" name="Freeform 62"/>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3" name="Freeform 63"/>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4" name="Freeform 64"/>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5" name="Freeform 65"/>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6" name="Freeform 66"/>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241673" name="Rectangle 51"/>
          <p:cNvSpPr>
            <a:spLocks noGrp="1" noChangeArrowheads="1"/>
          </p:cNvSpPr>
          <p:nvPr>
            <p:ph type="ctrTitle"/>
          </p:nvPr>
        </p:nvSpPr>
        <p:spPr>
          <a:xfrm>
            <a:off x="395288" y="2159001"/>
            <a:ext cx="6121400" cy="1317625"/>
          </a:xfrm>
        </p:spPr>
        <p:txBody>
          <a:bodyPr/>
          <a:lstStyle>
            <a:lvl1pPr>
              <a:defRPr smtClean="0"/>
            </a:lvl1pPr>
          </a:lstStyle>
          <a:p>
            <a:r>
              <a:rPr lang="fr-FR" smtClean="0"/>
              <a:t>Click to edit Master title style</a:t>
            </a:r>
          </a:p>
        </p:txBody>
      </p:sp>
      <p:sp>
        <p:nvSpPr>
          <p:cNvPr id="241674" name="Rectangle 52"/>
          <p:cNvSpPr>
            <a:spLocks noGrp="1" noChangeArrowheads="1"/>
          </p:cNvSpPr>
          <p:nvPr>
            <p:ph type="subTitle" idx="1"/>
          </p:nvPr>
        </p:nvSpPr>
        <p:spPr>
          <a:xfrm>
            <a:off x="395289" y="3986213"/>
            <a:ext cx="8353425" cy="1752600"/>
          </a:xfrm>
        </p:spPr>
        <p:txBody>
          <a:bodyPr/>
          <a:lstStyle>
            <a:lvl1pPr marL="0" indent="0" algn="ctr">
              <a:buFont typeface="Arial" charset="0"/>
              <a:buNone/>
              <a:defRPr sz="2400" b="1" smtClean="0">
                <a:solidFill>
                  <a:schemeClr val="tx2"/>
                </a:solidFill>
              </a:defRPr>
            </a:lvl1pPr>
          </a:lstStyle>
          <a:p>
            <a:r>
              <a:rPr lang="fr-FR" smtClean="0"/>
              <a:t>Click to edit Master subtitle style</a:t>
            </a:r>
          </a:p>
        </p:txBody>
      </p:sp>
    </p:spTree>
    <p:extLst>
      <p:ext uri="{BB962C8B-B14F-4D97-AF65-F5344CB8AC3E}">
        <p14:creationId xmlns:p14="http://schemas.microsoft.com/office/powerpoint/2010/main" val="50848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2970985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91959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398463" y="1690689"/>
            <a:ext cx="294163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3492501" y="1690689"/>
            <a:ext cx="2943225"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597742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2974946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Tree>
    <p:extLst>
      <p:ext uri="{BB962C8B-B14F-4D97-AF65-F5344CB8AC3E}">
        <p14:creationId xmlns:p14="http://schemas.microsoft.com/office/powerpoint/2010/main" val="414174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394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2725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266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EEF0FA0F-7BF4-4C4D-8651-43B2CBF2A5BB}" type="datetimeFigureOut">
              <a:rPr lang="el-GR"/>
              <a:pPr>
                <a:defRPr/>
              </a:pPr>
              <a:t>21/10/2014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D703063-06F0-4DD2-A37D-91693E69F228}" type="slidenum">
              <a:rPr lang="el-GR"/>
              <a:pPr>
                <a:defRPr/>
              </a:pPr>
              <a:t>‹#›</a:t>
            </a:fld>
            <a:endParaRPr lang="el-GR"/>
          </a:p>
        </p:txBody>
      </p:sp>
    </p:spTree>
    <p:extLst>
      <p:ext uri="{BB962C8B-B14F-4D97-AF65-F5344CB8AC3E}">
        <p14:creationId xmlns:p14="http://schemas.microsoft.com/office/powerpoint/2010/main" val="89425523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4260136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420689"/>
            <a:ext cx="1508125" cy="59023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398463" y="420689"/>
            <a:ext cx="4376737" cy="5902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4178071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6"/>
          <p:cNvSpPr>
            <a:spLocks noChangeArrowheads="1"/>
          </p:cNvSpPr>
          <p:nvPr/>
        </p:nvSpPr>
        <p:spPr bwMode="gray">
          <a:xfrm flipV="1">
            <a:off x="6888163" y="6565900"/>
            <a:ext cx="2255837" cy="29527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5" name="Rectangle 43"/>
          <p:cNvSpPr>
            <a:spLocks noChangeArrowheads="1"/>
          </p:cNvSpPr>
          <p:nvPr/>
        </p:nvSpPr>
        <p:spPr bwMode="gray">
          <a:xfrm>
            <a:off x="0" y="2159000"/>
            <a:ext cx="9144000" cy="141922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6" name="Rectangle 45"/>
          <p:cNvSpPr>
            <a:spLocks noChangeArrowheads="1"/>
          </p:cNvSpPr>
          <p:nvPr/>
        </p:nvSpPr>
        <p:spPr bwMode="gray">
          <a:xfrm flipV="1">
            <a:off x="0" y="3494088"/>
            <a:ext cx="9144000" cy="90487"/>
          </a:xfrm>
          <a:prstGeom prst="rect">
            <a:avLst/>
          </a:prstGeom>
          <a:gradFill rotWithShape="0">
            <a:gsLst>
              <a:gs pos="0">
                <a:srgbClr val="D0D1D3"/>
              </a:gs>
              <a:gs pos="100000">
                <a:srgbClr val="FFFFFF"/>
              </a:gs>
            </a:gsLst>
            <a:lin ang="10800000" scaled="1"/>
          </a:gra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7" name="Group 46"/>
          <p:cNvGrpSpPr>
            <a:grpSpLocks/>
          </p:cNvGrpSpPr>
          <p:nvPr/>
        </p:nvGrpSpPr>
        <p:grpSpPr bwMode="auto">
          <a:xfrm>
            <a:off x="6826250" y="2392363"/>
            <a:ext cx="2016125" cy="957262"/>
            <a:chOff x="4300" y="1507"/>
            <a:chExt cx="1270" cy="603"/>
          </a:xfrm>
        </p:grpSpPr>
        <p:sp>
          <p:nvSpPr>
            <p:cNvPr id="8" name="Freeform 47"/>
            <p:cNvSpPr>
              <a:spLocks noChangeArrowheads="1"/>
            </p:cNvSpPr>
            <p:nvPr/>
          </p:nvSpPr>
          <p:spPr bwMode="gray">
            <a:xfrm>
              <a:off x="4300" y="1864"/>
              <a:ext cx="1271" cy="247"/>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rgbClr val="FFFFFF"/>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9" name="Freeform 48"/>
            <p:cNvSpPr>
              <a:spLocks noChangeArrowheads="1"/>
            </p:cNvSpPr>
            <p:nvPr/>
          </p:nvSpPr>
          <p:spPr bwMode="gray">
            <a:xfrm>
              <a:off x="4317" y="1507"/>
              <a:ext cx="1196" cy="568"/>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rgbClr val="00A8ED"/>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 name="Text Box 49"/>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sp>
        <p:nvSpPr>
          <p:cNvPr id="11" name="Rectangle 51"/>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2" name="Freeform 52"/>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3" name="Group 53"/>
          <p:cNvGrpSpPr>
            <a:grpSpLocks noChangeAspect="1"/>
          </p:cNvGrpSpPr>
          <p:nvPr/>
        </p:nvGrpSpPr>
        <p:grpSpPr bwMode="auto">
          <a:xfrm>
            <a:off x="6515100" y="6559550"/>
            <a:ext cx="463550" cy="303213"/>
            <a:chOff x="12" y="4376"/>
            <a:chExt cx="589" cy="399"/>
          </a:xfrm>
        </p:grpSpPr>
        <p:sp>
          <p:nvSpPr>
            <p:cNvPr id="14" name="Rectangle 54"/>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5" name="Freeform 55"/>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6" name="Freeform 56"/>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7" name="Freeform 57"/>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8" name="Freeform 58"/>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9" name="Freeform 59"/>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0" name="Freeform 60"/>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1" name="Freeform 61"/>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2" name="Freeform 62"/>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3" name="Freeform 63"/>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4" name="Freeform 64"/>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5" name="Freeform 65"/>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6" name="Freeform 66"/>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241673" name="Rectangle 51"/>
          <p:cNvSpPr>
            <a:spLocks noGrp="1" noChangeArrowheads="1"/>
          </p:cNvSpPr>
          <p:nvPr>
            <p:ph type="ctrTitle"/>
          </p:nvPr>
        </p:nvSpPr>
        <p:spPr>
          <a:xfrm>
            <a:off x="395288" y="2159001"/>
            <a:ext cx="6121400" cy="1317625"/>
          </a:xfrm>
        </p:spPr>
        <p:txBody>
          <a:bodyPr/>
          <a:lstStyle>
            <a:lvl1pPr>
              <a:defRPr smtClean="0"/>
            </a:lvl1pPr>
          </a:lstStyle>
          <a:p>
            <a:r>
              <a:rPr lang="fr-FR" smtClean="0"/>
              <a:t>Click to edit Master title style</a:t>
            </a:r>
          </a:p>
        </p:txBody>
      </p:sp>
      <p:sp>
        <p:nvSpPr>
          <p:cNvPr id="241674" name="Rectangle 52"/>
          <p:cNvSpPr>
            <a:spLocks noGrp="1" noChangeArrowheads="1"/>
          </p:cNvSpPr>
          <p:nvPr>
            <p:ph type="subTitle" idx="1"/>
          </p:nvPr>
        </p:nvSpPr>
        <p:spPr>
          <a:xfrm>
            <a:off x="395289" y="3986213"/>
            <a:ext cx="8353425" cy="1752600"/>
          </a:xfrm>
        </p:spPr>
        <p:txBody>
          <a:bodyPr/>
          <a:lstStyle>
            <a:lvl1pPr marL="0" indent="0" algn="ctr">
              <a:buFont typeface="Arial" charset="0"/>
              <a:buNone/>
              <a:defRPr sz="2400" b="1" smtClean="0">
                <a:solidFill>
                  <a:schemeClr val="tx2"/>
                </a:solidFill>
              </a:defRPr>
            </a:lvl1pPr>
          </a:lstStyle>
          <a:p>
            <a:r>
              <a:rPr lang="fr-FR" smtClean="0"/>
              <a:t>Click to edit Master subtitle style</a:t>
            </a:r>
          </a:p>
        </p:txBody>
      </p:sp>
    </p:spTree>
    <p:extLst>
      <p:ext uri="{BB962C8B-B14F-4D97-AF65-F5344CB8AC3E}">
        <p14:creationId xmlns:p14="http://schemas.microsoft.com/office/powerpoint/2010/main" val="4294313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148733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149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398463" y="1690689"/>
            <a:ext cx="294163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3492501" y="1690689"/>
            <a:ext cx="2943225"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411478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3065300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Tree>
    <p:extLst>
      <p:ext uri="{BB962C8B-B14F-4D97-AF65-F5344CB8AC3E}">
        <p14:creationId xmlns:p14="http://schemas.microsoft.com/office/powerpoint/2010/main" val="2697097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133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6926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5592155F-7CF3-4B4D-A519-577D44D045DE}" type="datetimeFigureOut">
              <a:rPr lang="el-GR"/>
              <a:pPr>
                <a:defRPr/>
              </a:pPr>
              <a:t>21/10/2014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2FE6FC0-6CAC-49E2-BE41-A474E6C8875C}" type="slidenum">
              <a:rPr lang="el-GR"/>
              <a:pPr>
                <a:defRPr/>
              </a:pPr>
              <a:t>‹#›</a:t>
            </a:fld>
            <a:endParaRPr lang="el-GR"/>
          </a:p>
        </p:txBody>
      </p:sp>
    </p:spTree>
    <p:extLst>
      <p:ext uri="{BB962C8B-B14F-4D97-AF65-F5344CB8AC3E}">
        <p14:creationId xmlns:p14="http://schemas.microsoft.com/office/powerpoint/2010/main" val="17531665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758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1946967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420689"/>
            <a:ext cx="1508125" cy="59023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398463" y="420689"/>
            <a:ext cx="4376737" cy="5902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631478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BC63ACB-B71F-4145-81D0-BDB4CB80D633}" type="datetimeFigureOut">
              <a:rPr lang="el-GR"/>
              <a:pPr>
                <a:defRPr/>
              </a:pPr>
              <a:t>21/10/2014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839FAF35-E0CC-4B9F-97D6-30605F9003C6}" type="slidenum">
              <a:rPr lang="el-GR"/>
              <a:pPr>
                <a:defRPr/>
              </a:pPr>
              <a:t>‹#›</a:t>
            </a:fld>
            <a:endParaRPr lang="el-GR"/>
          </a:p>
        </p:txBody>
      </p:sp>
    </p:spTree>
    <p:extLst>
      <p:ext uri="{BB962C8B-B14F-4D97-AF65-F5344CB8AC3E}">
        <p14:creationId xmlns:p14="http://schemas.microsoft.com/office/powerpoint/2010/main" val="3967142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fld id="{75F1F62A-2B31-46C3-B0F7-5AE7E362B764}" type="datetimeFigureOut">
              <a:rPr lang="el-GR"/>
              <a:pPr>
                <a:defRPr/>
              </a:pPr>
              <a:t>21/10/2014</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9993B96-1D55-4E5F-B21A-BF94C61A4A45}" type="slidenum">
              <a:rPr lang="el-GR"/>
              <a:pPr>
                <a:defRPr/>
              </a:pPr>
              <a:t>‹#›</a:t>
            </a:fld>
            <a:endParaRPr lang="el-GR"/>
          </a:p>
        </p:txBody>
      </p:sp>
    </p:spTree>
    <p:extLst>
      <p:ext uri="{BB962C8B-B14F-4D97-AF65-F5344CB8AC3E}">
        <p14:creationId xmlns:p14="http://schemas.microsoft.com/office/powerpoint/2010/main" val="20617140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fld id="{BC08F791-2B4E-4190-B0A1-D04CF7109A70}" type="datetimeFigureOut">
              <a:rPr lang="el-GR"/>
              <a:pPr>
                <a:defRPr/>
              </a:pPr>
              <a:t>21/10/2014</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15218E3-5D7F-4CBE-9F5C-43085BD5C00D}" type="slidenum">
              <a:rPr lang="el-GR"/>
              <a:pPr>
                <a:defRPr/>
              </a:pPr>
              <a:t>‹#›</a:t>
            </a:fld>
            <a:endParaRPr lang="el-GR"/>
          </a:p>
        </p:txBody>
      </p:sp>
    </p:spTree>
    <p:extLst>
      <p:ext uri="{BB962C8B-B14F-4D97-AF65-F5344CB8AC3E}">
        <p14:creationId xmlns:p14="http://schemas.microsoft.com/office/powerpoint/2010/main" val="247198486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D42553A8-A091-4AC8-B1E5-C10E284DDD34}" type="datetimeFigureOut">
              <a:rPr lang="el-GR"/>
              <a:pPr>
                <a:defRPr/>
              </a:pPr>
              <a:t>21/10/2014</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413DCEAE-E471-4C90-952A-C5FE510F68FD}" type="slidenum">
              <a:rPr lang="el-GR"/>
              <a:pPr>
                <a:defRPr/>
              </a:pPr>
              <a:t>‹#›</a:t>
            </a:fld>
            <a:endParaRPr lang="el-GR"/>
          </a:p>
        </p:txBody>
      </p:sp>
    </p:spTree>
    <p:extLst>
      <p:ext uri="{BB962C8B-B14F-4D97-AF65-F5344CB8AC3E}">
        <p14:creationId xmlns:p14="http://schemas.microsoft.com/office/powerpoint/2010/main" val="365424353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67C697-4DF1-4F8E-B0C3-CB4F7F485CE1}" type="datetimeFigureOut">
              <a:rPr lang="el-GR"/>
              <a:pPr>
                <a:defRPr/>
              </a:pPr>
              <a:t>21/10/2014</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88B741BD-DCA6-4386-A32F-A84362F1F6A3}" type="slidenum">
              <a:rPr lang="el-GR"/>
              <a:pPr>
                <a:defRPr/>
              </a:pPr>
              <a:t>‹#›</a:t>
            </a:fld>
            <a:endParaRPr lang="el-GR"/>
          </a:p>
        </p:txBody>
      </p:sp>
    </p:spTree>
    <p:extLst>
      <p:ext uri="{BB962C8B-B14F-4D97-AF65-F5344CB8AC3E}">
        <p14:creationId xmlns:p14="http://schemas.microsoft.com/office/powerpoint/2010/main" val="30217281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D1FF82-06D9-402E-B5B3-B3899E6A3B39}" type="datetimeFigureOut">
              <a:rPr lang="el-GR"/>
              <a:pPr>
                <a:defRPr/>
              </a:pPr>
              <a:t>21/10/2014</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E30EBA1-9178-4C22-917F-973380FB95FE}" type="slidenum">
              <a:rPr lang="el-GR"/>
              <a:pPr>
                <a:defRPr/>
              </a:pPr>
              <a:t>‹#›</a:t>
            </a:fld>
            <a:endParaRPr lang="el-GR"/>
          </a:p>
        </p:txBody>
      </p:sp>
    </p:spTree>
    <p:extLst>
      <p:ext uri="{BB962C8B-B14F-4D97-AF65-F5344CB8AC3E}">
        <p14:creationId xmlns:p14="http://schemas.microsoft.com/office/powerpoint/2010/main" val="2998596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97CECD9-F558-41C8-9663-C8CC717B093F}" type="datetimeFigureOut">
              <a:rPr lang="el-GR"/>
              <a:pPr>
                <a:defRPr/>
              </a:pPr>
              <a:t>21/10/2014</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07D6D597-54AE-43F0-A605-38991A7AF76A}" type="slidenum">
              <a:rPr lang="el-GR"/>
              <a:pPr>
                <a:defRPr/>
              </a:pPr>
              <a:t>‹#›</a:t>
            </a:fld>
            <a:endParaRPr lang="el-GR"/>
          </a:p>
        </p:txBody>
      </p:sp>
    </p:spTree>
    <p:extLst>
      <p:ext uri="{BB962C8B-B14F-4D97-AF65-F5344CB8AC3E}">
        <p14:creationId xmlns:p14="http://schemas.microsoft.com/office/powerpoint/2010/main" val="27168126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134095"/>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extLst>
      <p:ext uri="{BB962C8B-B14F-4D97-AF65-F5344CB8AC3E}">
        <p14:creationId xmlns:p14="http://schemas.microsoft.com/office/powerpoint/2010/main" val="30312221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B01D3EAA-B6F9-4F33-BD46-DC142E7378DB}" type="datetimeFigureOut">
              <a:rPr lang="el-GR"/>
              <a:pPr>
                <a:defRPr/>
              </a:pPr>
              <a:t>21/10/2014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84D2F4A4-7FAC-4831-B802-8C146542938D}" type="slidenum">
              <a:rPr lang="el-GR"/>
              <a:pPr>
                <a:defRPr/>
              </a:pPr>
              <a:t>‹#›</a:t>
            </a:fld>
            <a:endParaRPr lang="el-GR"/>
          </a:p>
        </p:txBody>
      </p:sp>
    </p:spTree>
    <p:extLst>
      <p:ext uri="{BB962C8B-B14F-4D97-AF65-F5344CB8AC3E}">
        <p14:creationId xmlns:p14="http://schemas.microsoft.com/office/powerpoint/2010/main" val="165562202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B845BBB6-DC81-4921-9582-BF5113DCEC31}" type="datetimeFigureOut">
              <a:rPr lang="el-GR"/>
              <a:pPr>
                <a:defRPr/>
              </a:pPr>
              <a:t>21/10/2014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79CE3594-69AE-476F-B0CF-C472667518E6}" type="slidenum">
              <a:rPr lang="el-GR"/>
              <a:pPr>
                <a:defRPr/>
              </a:pPr>
              <a:t>‹#›</a:t>
            </a:fld>
            <a:endParaRPr lang="el-GR"/>
          </a:p>
        </p:txBody>
      </p:sp>
    </p:spTree>
    <p:extLst>
      <p:ext uri="{BB962C8B-B14F-4D97-AF65-F5344CB8AC3E}">
        <p14:creationId xmlns:p14="http://schemas.microsoft.com/office/powerpoint/2010/main" val="194428580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6"/>
          <p:cNvSpPr>
            <a:spLocks noChangeArrowheads="1"/>
          </p:cNvSpPr>
          <p:nvPr/>
        </p:nvSpPr>
        <p:spPr bwMode="gray">
          <a:xfrm flipV="1">
            <a:off x="6888163" y="6565900"/>
            <a:ext cx="2255837" cy="29527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5" name="Rectangle 43"/>
          <p:cNvSpPr>
            <a:spLocks noChangeArrowheads="1"/>
          </p:cNvSpPr>
          <p:nvPr/>
        </p:nvSpPr>
        <p:spPr bwMode="gray">
          <a:xfrm>
            <a:off x="0" y="2159000"/>
            <a:ext cx="9144000" cy="141922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6" name="Rectangle 45"/>
          <p:cNvSpPr>
            <a:spLocks noChangeArrowheads="1"/>
          </p:cNvSpPr>
          <p:nvPr/>
        </p:nvSpPr>
        <p:spPr bwMode="gray">
          <a:xfrm flipV="1">
            <a:off x="0" y="3494088"/>
            <a:ext cx="9144000" cy="90487"/>
          </a:xfrm>
          <a:prstGeom prst="rect">
            <a:avLst/>
          </a:prstGeom>
          <a:gradFill rotWithShape="0">
            <a:gsLst>
              <a:gs pos="0">
                <a:srgbClr val="D0D1D3"/>
              </a:gs>
              <a:gs pos="100000">
                <a:srgbClr val="FFFFFF"/>
              </a:gs>
            </a:gsLst>
            <a:lin ang="10800000" scaled="1"/>
          </a:gra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7" name="Group 46"/>
          <p:cNvGrpSpPr>
            <a:grpSpLocks/>
          </p:cNvGrpSpPr>
          <p:nvPr/>
        </p:nvGrpSpPr>
        <p:grpSpPr bwMode="auto">
          <a:xfrm>
            <a:off x="6826250" y="2392363"/>
            <a:ext cx="2016125" cy="957262"/>
            <a:chOff x="4300" y="1507"/>
            <a:chExt cx="1270" cy="603"/>
          </a:xfrm>
        </p:grpSpPr>
        <p:sp>
          <p:nvSpPr>
            <p:cNvPr id="8" name="Freeform 47"/>
            <p:cNvSpPr>
              <a:spLocks noChangeArrowheads="1"/>
            </p:cNvSpPr>
            <p:nvPr/>
          </p:nvSpPr>
          <p:spPr bwMode="gray">
            <a:xfrm>
              <a:off x="4300" y="1864"/>
              <a:ext cx="1271" cy="247"/>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rgbClr val="FFFFFF"/>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9" name="Freeform 48"/>
            <p:cNvSpPr>
              <a:spLocks noChangeArrowheads="1"/>
            </p:cNvSpPr>
            <p:nvPr/>
          </p:nvSpPr>
          <p:spPr bwMode="gray">
            <a:xfrm>
              <a:off x="4317" y="1507"/>
              <a:ext cx="1196" cy="568"/>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rgbClr val="00A8ED"/>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 name="Text Box 49"/>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sp>
        <p:nvSpPr>
          <p:cNvPr id="11" name="Rectangle 51"/>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2" name="Freeform 52"/>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3" name="Group 53"/>
          <p:cNvGrpSpPr>
            <a:grpSpLocks noChangeAspect="1"/>
          </p:cNvGrpSpPr>
          <p:nvPr/>
        </p:nvGrpSpPr>
        <p:grpSpPr bwMode="auto">
          <a:xfrm>
            <a:off x="6515100" y="6559550"/>
            <a:ext cx="463550" cy="303213"/>
            <a:chOff x="12" y="4376"/>
            <a:chExt cx="589" cy="399"/>
          </a:xfrm>
        </p:grpSpPr>
        <p:sp>
          <p:nvSpPr>
            <p:cNvPr id="14" name="Rectangle 54"/>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5" name="Freeform 55"/>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6" name="Freeform 56"/>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7" name="Freeform 57"/>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8" name="Freeform 58"/>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9" name="Freeform 59"/>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0" name="Freeform 60"/>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1" name="Freeform 61"/>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2" name="Freeform 62"/>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3" name="Freeform 63"/>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4" name="Freeform 64"/>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5" name="Freeform 65"/>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6" name="Freeform 66"/>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241673" name="Rectangle 51"/>
          <p:cNvSpPr>
            <a:spLocks noGrp="1" noChangeArrowheads="1"/>
          </p:cNvSpPr>
          <p:nvPr>
            <p:ph type="ctrTitle"/>
          </p:nvPr>
        </p:nvSpPr>
        <p:spPr>
          <a:xfrm>
            <a:off x="395288" y="2159001"/>
            <a:ext cx="6121400" cy="1317625"/>
          </a:xfrm>
        </p:spPr>
        <p:txBody>
          <a:bodyPr/>
          <a:lstStyle>
            <a:lvl1pPr>
              <a:defRPr smtClean="0"/>
            </a:lvl1pPr>
          </a:lstStyle>
          <a:p>
            <a:r>
              <a:rPr lang="fr-FR" smtClean="0"/>
              <a:t>Click to edit Master title style</a:t>
            </a:r>
          </a:p>
        </p:txBody>
      </p:sp>
      <p:sp>
        <p:nvSpPr>
          <p:cNvPr id="241674" name="Rectangle 52"/>
          <p:cNvSpPr>
            <a:spLocks noGrp="1" noChangeArrowheads="1"/>
          </p:cNvSpPr>
          <p:nvPr>
            <p:ph type="subTitle" idx="1"/>
          </p:nvPr>
        </p:nvSpPr>
        <p:spPr>
          <a:xfrm>
            <a:off x="395289" y="3986213"/>
            <a:ext cx="8353425" cy="1752600"/>
          </a:xfrm>
        </p:spPr>
        <p:txBody>
          <a:bodyPr/>
          <a:lstStyle>
            <a:lvl1pPr marL="0" indent="0" algn="ctr">
              <a:buFont typeface="Arial" charset="0"/>
              <a:buNone/>
              <a:defRPr sz="2400" b="1" smtClean="0">
                <a:solidFill>
                  <a:schemeClr val="tx2"/>
                </a:solidFill>
              </a:defRPr>
            </a:lvl1pPr>
          </a:lstStyle>
          <a:p>
            <a:r>
              <a:rPr lang="fr-FR" smtClean="0"/>
              <a:t>Click to edit Master subtitle style</a:t>
            </a:r>
          </a:p>
        </p:txBody>
      </p:sp>
    </p:spTree>
    <p:extLst>
      <p:ext uri="{BB962C8B-B14F-4D97-AF65-F5344CB8AC3E}">
        <p14:creationId xmlns:p14="http://schemas.microsoft.com/office/powerpoint/2010/main" val="2059116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847618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1757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398463" y="1690689"/>
            <a:ext cx="294163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3492501" y="1690689"/>
            <a:ext cx="2943225"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372666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749355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Tree>
    <p:extLst>
      <p:ext uri="{BB962C8B-B14F-4D97-AF65-F5344CB8AC3E}">
        <p14:creationId xmlns:p14="http://schemas.microsoft.com/office/powerpoint/2010/main" val="2846729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665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1079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extLst>
      <p:ext uri="{BB962C8B-B14F-4D97-AF65-F5344CB8AC3E}">
        <p14:creationId xmlns:p14="http://schemas.microsoft.com/office/powerpoint/2010/main" val="161428132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3438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3016896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420689"/>
            <a:ext cx="1508125" cy="59023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398463" y="420689"/>
            <a:ext cx="4376737" cy="5902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1127871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6"/>
          <p:cNvSpPr>
            <a:spLocks noChangeArrowheads="1"/>
          </p:cNvSpPr>
          <p:nvPr/>
        </p:nvSpPr>
        <p:spPr bwMode="gray">
          <a:xfrm flipV="1">
            <a:off x="6888163" y="6565900"/>
            <a:ext cx="2255837" cy="29527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5" name="Rectangle 43"/>
          <p:cNvSpPr>
            <a:spLocks noChangeArrowheads="1"/>
          </p:cNvSpPr>
          <p:nvPr/>
        </p:nvSpPr>
        <p:spPr bwMode="gray">
          <a:xfrm>
            <a:off x="0" y="2159000"/>
            <a:ext cx="9144000" cy="141922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6" name="Rectangle 45"/>
          <p:cNvSpPr>
            <a:spLocks noChangeArrowheads="1"/>
          </p:cNvSpPr>
          <p:nvPr/>
        </p:nvSpPr>
        <p:spPr bwMode="gray">
          <a:xfrm flipV="1">
            <a:off x="0" y="3494088"/>
            <a:ext cx="9144000" cy="90487"/>
          </a:xfrm>
          <a:prstGeom prst="rect">
            <a:avLst/>
          </a:prstGeom>
          <a:gradFill rotWithShape="0">
            <a:gsLst>
              <a:gs pos="0">
                <a:srgbClr val="D0D1D3"/>
              </a:gs>
              <a:gs pos="100000">
                <a:srgbClr val="FFFFFF"/>
              </a:gs>
            </a:gsLst>
            <a:lin ang="10800000" scaled="1"/>
          </a:gra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7" name="Group 46"/>
          <p:cNvGrpSpPr>
            <a:grpSpLocks/>
          </p:cNvGrpSpPr>
          <p:nvPr/>
        </p:nvGrpSpPr>
        <p:grpSpPr bwMode="auto">
          <a:xfrm>
            <a:off x="6826250" y="2392363"/>
            <a:ext cx="2016125" cy="957262"/>
            <a:chOff x="4300" y="1507"/>
            <a:chExt cx="1270" cy="603"/>
          </a:xfrm>
        </p:grpSpPr>
        <p:sp>
          <p:nvSpPr>
            <p:cNvPr id="8" name="Freeform 47"/>
            <p:cNvSpPr>
              <a:spLocks noChangeArrowheads="1"/>
            </p:cNvSpPr>
            <p:nvPr/>
          </p:nvSpPr>
          <p:spPr bwMode="gray">
            <a:xfrm>
              <a:off x="4300" y="1864"/>
              <a:ext cx="1271" cy="247"/>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rgbClr val="FFFFFF"/>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9" name="Freeform 48"/>
            <p:cNvSpPr>
              <a:spLocks noChangeArrowheads="1"/>
            </p:cNvSpPr>
            <p:nvPr/>
          </p:nvSpPr>
          <p:spPr bwMode="gray">
            <a:xfrm>
              <a:off x="4317" y="1507"/>
              <a:ext cx="1196" cy="568"/>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rgbClr val="00A8ED"/>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 name="Text Box 49"/>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sp>
        <p:nvSpPr>
          <p:cNvPr id="11" name="Rectangle 51"/>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2" name="Freeform 52"/>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3" name="Group 53"/>
          <p:cNvGrpSpPr>
            <a:grpSpLocks noChangeAspect="1"/>
          </p:cNvGrpSpPr>
          <p:nvPr/>
        </p:nvGrpSpPr>
        <p:grpSpPr bwMode="auto">
          <a:xfrm>
            <a:off x="6515100" y="6559550"/>
            <a:ext cx="463550" cy="303213"/>
            <a:chOff x="12" y="4376"/>
            <a:chExt cx="589" cy="399"/>
          </a:xfrm>
        </p:grpSpPr>
        <p:sp>
          <p:nvSpPr>
            <p:cNvPr id="14" name="Rectangle 54"/>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5" name="Freeform 55"/>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6" name="Freeform 56"/>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7" name="Freeform 57"/>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8" name="Freeform 58"/>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9" name="Freeform 59"/>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0" name="Freeform 60"/>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1" name="Freeform 61"/>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2" name="Freeform 62"/>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3" name="Freeform 63"/>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4" name="Freeform 64"/>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5" name="Freeform 65"/>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6" name="Freeform 66"/>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241673" name="Rectangle 51"/>
          <p:cNvSpPr>
            <a:spLocks noGrp="1" noChangeArrowheads="1"/>
          </p:cNvSpPr>
          <p:nvPr>
            <p:ph type="ctrTitle"/>
          </p:nvPr>
        </p:nvSpPr>
        <p:spPr>
          <a:xfrm>
            <a:off x="395288" y="2159001"/>
            <a:ext cx="6121400" cy="1317625"/>
          </a:xfrm>
        </p:spPr>
        <p:txBody>
          <a:bodyPr/>
          <a:lstStyle>
            <a:lvl1pPr>
              <a:defRPr smtClean="0"/>
            </a:lvl1pPr>
          </a:lstStyle>
          <a:p>
            <a:r>
              <a:rPr lang="fr-FR" smtClean="0"/>
              <a:t>Click to edit Master title style</a:t>
            </a:r>
          </a:p>
        </p:txBody>
      </p:sp>
      <p:sp>
        <p:nvSpPr>
          <p:cNvPr id="241674" name="Rectangle 52"/>
          <p:cNvSpPr>
            <a:spLocks noGrp="1" noChangeArrowheads="1"/>
          </p:cNvSpPr>
          <p:nvPr>
            <p:ph type="subTitle" idx="1"/>
          </p:nvPr>
        </p:nvSpPr>
        <p:spPr>
          <a:xfrm>
            <a:off x="395289" y="3986213"/>
            <a:ext cx="8353425" cy="1752600"/>
          </a:xfrm>
        </p:spPr>
        <p:txBody>
          <a:bodyPr/>
          <a:lstStyle>
            <a:lvl1pPr marL="0" indent="0" algn="ctr">
              <a:buFont typeface="Arial" charset="0"/>
              <a:buNone/>
              <a:defRPr sz="2400" b="1" smtClean="0">
                <a:solidFill>
                  <a:schemeClr val="tx2"/>
                </a:solidFill>
              </a:defRPr>
            </a:lvl1pPr>
          </a:lstStyle>
          <a:p>
            <a:r>
              <a:rPr lang="fr-FR" smtClean="0"/>
              <a:t>Click to edit Master subtitle style</a:t>
            </a:r>
          </a:p>
        </p:txBody>
      </p:sp>
    </p:spTree>
    <p:extLst>
      <p:ext uri="{BB962C8B-B14F-4D97-AF65-F5344CB8AC3E}">
        <p14:creationId xmlns:p14="http://schemas.microsoft.com/office/powerpoint/2010/main" val="2906428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280844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92507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398463" y="1690689"/>
            <a:ext cx="294163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3492501" y="1690689"/>
            <a:ext cx="2943225"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4268660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3227882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Tree>
    <p:extLst>
      <p:ext uri="{BB962C8B-B14F-4D97-AF65-F5344CB8AC3E}">
        <p14:creationId xmlns:p14="http://schemas.microsoft.com/office/powerpoint/2010/main" val="47434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91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GB"/>
              <a:t>&lt;Event&gt; • &lt;Date&gt; • &lt;Location&gt; • &lt;Speaker&gt;</a:t>
            </a:r>
            <a:endParaRPr lang="de-DE"/>
          </a:p>
        </p:txBody>
      </p:sp>
    </p:spTree>
    <p:extLst>
      <p:ext uri="{BB962C8B-B14F-4D97-AF65-F5344CB8AC3E}">
        <p14:creationId xmlns:p14="http://schemas.microsoft.com/office/powerpoint/2010/main" val="187511190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3828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0442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3199298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420689"/>
            <a:ext cx="1508125" cy="59023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398463" y="420689"/>
            <a:ext cx="4376737" cy="5902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526159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6"/>
          <p:cNvSpPr>
            <a:spLocks noChangeArrowheads="1"/>
          </p:cNvSpPr>
          <p:nvPr/>
        </p:nvSpPr>
        <p:spPr bwMode="gray">
          <a:xfrm flipV="1">
            <a:off x="6888163" y="6565900"/>
            <a:ext cx="2255837" cy="29527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5" name="Rectangle 43"/>
          <p:cNvSpPr>
            <a:spLocks noChangeArrowheads="1"/>
          </p:cNvSpPr>
          <p:nvPr/>
        </p:nvSpPr>
        <p:spPr bwMode="gray">
          <a:xfrm>
            <a:off x="0" y="2159000"/>
            <a:ext cx="9144000" cy="141922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6" name="Rectangle 45"/>
          <p:cNvSpPr>
            <a:spLocks noChangeArrowheads="1"/>
          </p:cNvSpPr>
          <p:nvPr/>
        </p:nvSpPr>
        <p:spPr bwMode="gray">
          <a:xfrm flipV="1">
            <a:off x="0" y="3494088"/>
            <a:ext cx="9144000" cy="90487"/>
          </a:xfrm>
          <a:prstGeom prst="rect">
            <a:avLst/>
          </a:prstGeom>
          <a:gradFill rotWithShape="0">
            <a:gsLst>
              <a:gs pos="0">
                <a:srgbClr val="D0D1D3"/>
              </a:gs>
              <a:gs pos="100000">
                <a:srgbClr val="FFFFFF"/>
              </a:gs>
            </a:gsLst>
            <a:lin ang="10800000" scaled="1"/>
          </a:gra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7" name="Group 46"/>
          <p:cNvGrpSpPr>
            <a:grpSpLocks/>
          </p:cNvGrpSpPr>
          <p:nvPr/>
        </p:nvGrpSpPr>
        <p:grpSpPr bwMode="auto">
          <a:xfrm>
            <a:off x="6826250" y="2392363"/>
            <a:ext cx="2016125" cy="957262"/>
            <a:chOff x="4300" y="1507"/>
            <a:chExt cx="1270" cy="603"/>
          </a:xfrm>
        </p:grpSpPr>
        <p:sp>
          <p:nvSpPr>
            <p:cNvPr id="8" name="Freeform 47"/>
            <p:cNvSpPr>
              <a:spLocks noChangeArrowheads="1"/>
            </p:cNvSpPr>
            <p:nvPr/>
          </p:nvSpPr>
          <p:spPr bwMode="gray">
            <a:xfrm>
              <a:off x="4300" y="1864"/>
              <a:ext cx="1271" cy="247"/>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rgbClr val="FFFFFF"/>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9" name="Freeform 48"/>
            <p:cNvSpPr>
              <a:spLocks noChangeArrowheads="1"/>
            </p:cNvSpPr>
            <p:nvPr/>
          </p:nvSpPr>
          <p:spPr bwMode="gray">
            <a:xfrm>
              <a:off x="4317" y="1507"/>
              <a:ext cx="1196" cy="568"/>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rgbClr val="00A8ED"/>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 name="Text Box 49"/>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sp>
        <p:nvSpPr>
          <p:cNvPr id="11" name="Rectangle 51"/>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2" name="Freeform 52"/>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3" name="Group 53"/>
          <p:cNvGrpSpPr>
            <a:grpSpLocks noChangeAspect="1"/>
          </p:cNvGrpSpPr>
          <p:nvPr/>
        </p:nvGrpSpPr>
        <p:grpSpPr bwMode="auto">
          <a:xfrm>
            <a:off x="6515100" y="6559550"/>
            <a:ext cx="463550" cy="303213"/>
            <a:chOff x="12" y="4376"/>
            <a:chExt cx="589" cy="399"/>
          </a:xfrm>
        </p:grpSpPr>
        <p:sp>
          <p:nvSpPr>
            <p:cNvPr id="14" name="Rectangle 54"/>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5" name="Freeform 55"/>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6" name="Freeform 56"/>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7" name="Freeform 57"/>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8" name="Freeform 58"/>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9" name="Freeform 59"/>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0" name="Freeform 60"/>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1" name="Freeform 61"/>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2" name="Freeform 62"/>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3" name="Freeform 63"/>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4" name="Freeform 64"/>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5" name="Freeform 65"/>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6" name="Freeform 66"/>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241673" name="Rectangle 51"/>
          <p:cNvSpPr>
            <a:spLocks noGrp="1" noChangeArrowheads="1"/>
          </p:cNvSpPr>
          <p:nvPr>
            <p:ph type="ctrTitle"/>
          </p:nvPr>
        </p:nvSpPr>
        <p:spPr>
          <a:xfrm>
            <a:off x="395288" y="2159001"/>
            <a:ext cx="6121400" cy="1317625"/>
          </a:xfrm>
        </p:spPr>
        <p:txBody>
          <a:bodyPr/>
          <a:lstStyle>
            <a:lvl1pPr>
              <a:defRPr smtClean="0"/>
            </a:lvl1pPr>
          </a:lstStyle>
          <a:p>
            <a:r>
              <a:rPr lang="fr-FR" smtClean="0"/>
              <a:t>Click to edit Master title style</a:t>
            </a:r>
          </a:p>
        </p:txBody>
      </p:sp>
      <p:sp>
        <p:nvSpPr>
          <p:cNvPr id="241674" name="Rectangle 52"/>
          <p:cNvSpPr>
            <a:spLocks noGrp="1" noChangeArrowheads="1"/>
          </p:cNvSpPr>
          <p:nvPr>
            <p:ph type="subTitle" idx="1"/>
          </p:nvPr>
        </p:nvSpPr>
        <p:spPr>
          <a:xfrm>
            <a:off x="395289" y="3986213"/>
            <a:ext cx="8353425" cy="1752600"/>
          </a:xfrm>
        </p:spPr>
        <p:txBody>
          <a:bodyPr/>
          <a:lstStyle>
            <a:lvl1pPr marL="0" indent="0" algn="ctr">
              <a:buFont typeface="Arial" charset="0"/>
              <a:buNone/>
              <a:defRPr sz="2400" b="1" smtClean="0">
                <a:solidFill>
                  <a:schemeClr val="tx2"/>
                </a:solidFill>
              </a:defRPr>
            </a:lvl1pPr>
          </a:lstStyle>
          <a:p>
            <a:r>
              <a:rPr lang="fr-FR" smtClean="0"/>
              <a:t>Click to edit Master subtitle style</a:t>
            </a:r>
          </a:p>
        </p:txBody>
      </p:sp>
    </p:spTree>
    <p:extLst>
      <p:ext uri="{BB962C8B-B14F-4D97-AF65-F5344CB8AC3E}">
        <p14:creationId xmlns:p14="http://schemas.microsoft.com/office/powerpoint/2010/main" val="1680817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958114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296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398463" y="1690689"/>
            <a:ext cx="294163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3492501" y="1690689"/>
            <a:ext cx="2943225"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1778227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1520625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Tree>
    <p:extLst>
      <p:ext uri="{BB962C8B-B14F-4D97-AF65-F5344CB8AC3E}">
        <p14:creationId xmlns:p14="http://schemas.microsoft.com/office/powerpoint/2010/main" val="953687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itle 1"/>
          <p:cNvSpPr>
            <a:spLocks noGrp="1"/>
          </p:cNvSpPr>
          <p:nvPr>
            <p:ph type="title"/>
          </p:nvPr>
        </p:nvSpPr>
        <p:spPr>
          <a:xfrm>
            <a:off x="323528" y="115888"/>
            <a:ext cx="7344816" cy="1152872"/>
          </a:xfrm>
        </p:spPr>
        <p:txBody>
          <a:bodyPr/>
          <a:lstStyle/>
          <a:p>
            <a:r>
              <a:rPr lang="en-US" smtClean="0"/>
              <a:t>Click to edit Master title style</a:t>
            </a:r>
            <a:endParaRPr lang="en-US"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5"/>
          <p:cNvSpPr>
            <a:spLocks noGrp="1" noChangeArrowheads="1"/>
          </p:cNvSpPr>
          <p:nvPr>
            <p:ph type="ftr" sz="quarter" idx="13"/>
          </p:nvPr>
        </p:nvSpPr>
        <p:spPr>
          <a:ln/>
        </p:spPr>
        <p:txBody>
          <a:bodyPr/>
          <a:lstStyle>
            <a:lvl1pPr>
              <a:defRPr/>
            </a:lvl1pPr>
          </a:lstStyle>
          <a:p>
            <a:pPr>
              <a:defRPr/>
            </a:pPr>
            <a:r>
              <a:rPr lang="en-GB"/>
              <a:t>&lt;Event&gt; • &lt;Date&gt; • &lt;Location&gt; • &lt;Speaker&gt;</a:t>
            </a:r>
            <a:endParaRPr lang="de-DE"/>
          </a:p>
        </p:txBody>
      </p:sp>
    </p:spTree>
    <p:extLst>
      <p:ext uri="{BB962C8B-B14F-4D97-AF65-F5344CB8AC3E}">
        <p14:creationId xmlns:p14="http://schemas.microsoft.com/office/powerpoint/2010/main" val="140972364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661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6986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7294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665373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420689"/>
            <a:ext cx="1508125" cy="59023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398463" y="420689"/>
            <a:ext cx="4376737" cy="5902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2574508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t verhaal van TNO">
    <p:bg>
      <p:bgPr>
        <a:solidFill>
          <a:schemeClr val="tx1"/>
        </a:solidFill>
        <a:effectLst/>
      </p:bgPr>
    </p:bg>
    <p:spTree>
      <p:nvGrpSpPr>
        <p:cNvPr id="1" name=""/>
        <p:cNvGrpSpPr/>
        <p:nvPr/>
      </p:nvGrpSpPr>
      <p:grpSpPr>
        <a:xfrm>
          <a:off x="0" y="0"/>
          <a:ext cx="0" cy="0"/>
          <a:chOff x="0" y="0"/>
          <a:chExt cx="0" cy="0"/>
        </a:xfrm>
      </p:grpSpPr>
      <p:sp>
        <p:nvSpPr>
          <p:cNvPr id="2" name="Rechthoek 1"/>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Tree>
    <p:extLst>
      <p:ext uri="{BB962C8B-B14F-4D97-AF65-F5344CB8AC3E}">
        <p14:creationId xmlns:p14="http://schemas.microsoft.com/office/powerpoint/2010/main" val="2098967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NO titeldia met eigen fotobeeld -">
    <p:spTree>
      <p:nvGrpSpPr>
        <p:cNvPr id="1" name=""/>
        <p:cNvGrpSpPr/>
        <p:nvPr/>
      </p:nvGrpSpPr>
      <p:grpSpPr>
        <a:xfrm>
          <a:off x="0" y="0"/>
          <a:ext cx="0" cy="0"/>
          <a:chOff x="0" y="0"/>
          <a:chExt cx="0" cy="0"/>
        </a:xfrm>
      </p:grpSpPr>
      <p:sp>
        <p:nvSpPr>
          <p:cNvPr id="2" name="Titel 1"/>
          <p:cNvSpPr>
            <a:spLocks noGrp="1"/>
          </p:cNvSpPr>
          <p:nvPr>
            <p:ph type="ctrTitle"/>
          </p:nvPr>
        </p:nvSpPr>
        <p:spPr>
          <a:xfrm>
            <a:off x="556486" y="1303200"/>
            <a:ext cx="7272338" cy="900000"/>
          </a:xfrm>
        </p:spPr>
        <p:txBody>
          <a:bodyPr/>
          <a:lstStyle>
            <a:lvl1pPr>
              <a:lnSpc>
                <a:spcPts val="3200"/>
              </a:lnSpc>
              <a:defRPr sz="2800"/>
            </a:lvl1pPr>
          </a:lstStyle>
          <a:p>
            <a:r>
              <a:rPr lang="nl-NL" dirty="0" smtClean="0"/>
              <a:t>Klik om de stijl te bewerken</a:t>
            </a:r>
            <a:endParaRPr lang="nl-NL" dirty="0"/>
          </a:p>
        </p:txBody>
      </p:sp>
      <p:sp>
        <p:nvSpPr>
          <p:cNvPr id="3" name="Ondertitel 2"/>
          <p:cNvSpPr>
            <a:spLocks noGrp="1"/>
          </p:cNvSpPr>
          <p:nvPr>
            <p:ph type="subTitle" idx="1"/>
          </p:nvPr>
        </p:nvSpPr>
        <p:spPr>
          <a:xfrm>
            <a:off x="556486" y="235080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7" name="Rechthoek 6"/>
          <p:cNvSpPr/>
          <p:nvPr userDrawn="1"/>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10" name="Tijdelijke aanduiding voor inhoud 2"/>
          <p:cNvSpPr>
            <a:spLocks noGrp="1"/>
          </p:cNvSpPr>
          <p:nvPr>
            <p:ph idx="13" hasCustomPrompt="1"/>
          </p:nvPr>
        </p:nvSpPr>
        <p:spPr>
          <a:xfrm>
            <a:off x="556486"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spTree>
    <p:extLst>
      <p:ext uri="{BB962C8B-B14F-4D97-AF65-F5344CB8AC3E}">
        <p14:creationId xmlns:p14="http://schemas.microsoft.com/office/powerpoint/2010/main" val="2754926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NO titel en object/opsomming -">
    <p:spTree>
      <p:nvGrpSpPr>
        <p:cNvPr id="1" name=""/>
        <p:cNvGrpSpPr/>
        <p:nvPr/>
      </p:nvGrpSpPr>
      <p:grpSpPr>
        <a:xfrm>
          <a:off x="0" y="0"/>
          <a:ext cx="0" cy="0"/>
          <a:chOff x="0" y="0"/>
          <a:chExt cx="0" cy="0"/>
        </a:xfrm>
      </p:grpSpPr>
      <p:sp>
        <p:nvSpPr>
          <p:cNvPr id="2" name="Titel 1"/>
          <p:cNvSpPr>
            <a:spLocks noGrp="1"/>
          </p:cNvSpPr>
          <p:nvPr>
            <p:ph type="title"/>
          </p:nvPr>
        </p:nvSpPr>
        <p:spPr>
          <a:xfrm>
            <a:off x="556486" y="1342800"/>
            <a:ext cx="7272338" cy="720000"/>
          </a:xfr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556486" y="2199600"/>
            <a:ext cx="7272338" cy="4182150"/>
          </a:xfrm>
        </p:spPr>
        <p:txBody>
          <a:bodyPr/>
          <a:lstStyle>
            <a:lvl1pPr marL="185738" indent="-185738">
              <a:buSzPct val="100000"/>
              <a:buFontTx/>
              <a:buBlip>
                <a:blip r:embed="rId2"/>
              </a:buBlip>
              <a:defRPr/>
            </a:lvl1pPr>
            <a:lvl2pPr marL="357188" indent="-171450">
              <a:buSzPct val="100000"/>
              <a:buFontTx/>
              <a:buBlip>
                <a:blip r:embed="rId2"/>
              </a:buBlip>
              <a:defRPr/>
            </a:lvl2pPr>
            <a:lvl3pPr marL="542925" indent="-187325">
              <a:buSzPct val="100000"/>
              <a:buFontTx/>
              <a:buBlip>
                <a:blip r:embed="rId2"/>
              </a:buBlip>
              <a:defRPr/>
            </a:lvl3pPr>
            <a:lvl4pPr marL="715963" indent="-173038">
              <a:buSzPct val="100000"/>
              <a:buFontTx/>
              <a:buBlip>
                <a:blip r:embed="rId2"/>
              </a:buBlip>
              <a:defRPr/>
            </a:lvl4pPr>
            <a:lvl5pPr marL="901700" indent="-187325">
              <a:buSzPct val="100000"/>
              <a:buFontTx/>
              <a:buBlip>
                <a:blip r:embed="rId2"/>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Tree>
    <p:extLst>
      <p:ext uri="{BB962C8B-B14F-4D97-AF65-F5344CB8AC3E}">
        <p14:creationId xmlns:p14="http://schemas.microsoft.com/office/powerpoint/2010/main" val="251696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NO titel en object/tekst -">
    <p:spTree>
      <p:nvGrpSpPr>
        <p:cNvPr id="1" name=""/>
        <p:cNvGrpSpPr/>
        <p:nvPr/>
      </p:nvGrpSpPr>
      <p:grpSpPr>
        <a:xfrm>
          <a:off x="0" y="0"/>
          <a:ext cx="0" cy="0"/>
          <a:chOff x="0" y="0"/>
          <a:chExt cx="0" cy="0"/>
        </a:xfrm>
      </p:grpSpPr>
      <p:sp>
        <p:nvSpPr>
          <p:cNvPr id="2" name="Titel 1"/>
          <p:cNvSpPr>
            <a:spLocks noGrp="1"/>
          </p:cNvSpPr>
          <p:nvPr>
            <p:ph type="title"/>
          </p:nvPr>
        </p:nvSpPr>
        <p:spPr>
          <a:xfrm>
            <a:off x="556486" y="1342800"/>
            <a:ext cx="8208912" cy="720000"/>
          </a:xfrm>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a:xfrm>
            <a:off x="556486" y="2199600"/>
            <a:ext cx="8208912"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nl-NL" dirty="0" smtClean="0"/>
              <a:t>Klik om de modelstijlen te bewerken</a:t>
            </a:r>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Tree>
    <p:extLst>
      <p:ext uri="{BB962C8B-B14F-4D97-AF65-F5344CB8AC3E}">
        <p14:creationId xmlns:p14="http://schemas.microsoft.com/office/powerpoint/2010/main" val="795601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lleen titel -">
    <p:spTree>
      <p:nvGrpSpPr>
        <p:cNvPr id="1" name=""/>
        <p:cNvGrpSpPr/>
        <p:nvPr/>
      </p:nvGrpSpPr>
      <p:grpSpPr>
        <a:xfrm>
          <a:off x="0" y="0"/>
          <a:ext cx="0" cy="0"/>
          <a:chOff x="0" y="0"/>
          <a:chExt cx="0" cy="0"/>
        </a:xfrm>
      </p:grpSpPr>
      <p:sp>
        <p:nvSpPr>
          <p:cNvPr id="2" name="Titel 1"/>
          <p:cNvSpPr>
            <a:spLocks noGrp="1"/>
          </p:cNvSpPr>
          <p:nvPr>
            <p:ph type="title"/>
          </p:nvPr>
        </p:nvSpPr>
        <p:spPr>
          <a:xfrm>
            <a:off x="556486" y="1342800"/>
            <a:ext cx="7272338" cy="720000"/>
          </a:xfrm>
        </p:spPr>
        <p:txBody>
          <a:bodyPr/>
          <a:lstStyle/>
          <a:p>
            <a:r>
              <a:rPr lang="nl-NL" smtClean="0"/>
              <a:t>Klik om de stijl te bewerken</a:t>
            </a:r>
            <a:endParaRPr lang="nl-NL"/>
          </a:p>
        </p:txBody>
      </p:sp>
      <p:sp>
        <p:nvSpPr>
          <p:cNvPr id="5" name="Tijdelijke aanduiding voor dianummer 4"/>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6" name="Tijdelijke aanduiding voor inhoud 2"/>
          <p:cNvSpPr>
            <a:spLocks noGrp="1"/>
          </p:cNvSpPr>
          <p:nvPr>
            <p:ph idx="13" hasCustomPrompt="1"/>
          </p:nvPr>
        </p:nvSpPr>
        <p:spPr>
          <a:xfrm>
            <a:off x="556486"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spTree>
    <p:extLst>
      <p:ext uri="{BB962C8B-B14F-4D97-AF65-F5344CB8AC3E}">
        <p14:creationId xmlns:p14="http://schemas.microsoft.com/office/powerpoint/2010/main" val="4248049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extLst>
      <p:ext uri="{BB962C8B-B14F-4D97-AF65-F5344CB8AC3E}">
        <p14:creationId xmlns:p14="http://schemas.microsoft.com/office/powerpoint/2010/main" val="99132004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NO titel en smal object/opsomming -">
    <p:spTree>
      <p:nvGrpSpPr>
        <p:cNvPr id="1" name=""/>
        <p:cNvGrpSpPr/>
        <p:nvPr/>
      </p:nvGrpSpPr>
      <p:grpSpPr>
        <a:xfrm>
          <a:off x="0" y="0"/>
          <a:ext cx="0" cy="0"/>
          <a:chOff x="0" y="0"/>
          <a:chExt cx="0" cy="0"/>
        </a:xfrm>
      </p:grpSpPr>
      <p:sp>
        <p:nvSpPr>
          <p:cNvPr id="2" name="Titel 1"/>
          <p:cNvSpPr>
            <a:spLocks noGrp="1"/>
          </p:cNvSpPr>
          <p:nvPr>
            <p:ph type="title"/>
          </p:nvPr>
        </p:nvSpPr>
        <p:spPr>
          <a:xfrm>
            <a:off x="3924672" y="1342800"/>
            <a:ext cx="3959225" cy="720000"/>
          </a:xfr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3924672" y="2199600"/>
            <a:ext cx="3959225" cy="4182150"/>
          </a:xfrm>
        </p:spPr>
        <p:txBody>
          <a:bodyPr/>
          <a:lstStyle>
            <a:lvl1pPr marL="185738" indent="-185738">
              <a:buSzPct val="100000"/>
              <a:buFontTx/>
              <a:buBlip>
                <a:blip r:embed="rId2"/>
              </a:buBlip>
              <a:defRPr/>
            </a:lvl1pPr>
            <a:lvl2pPr marL="357188" indent="-171450">
              <a:buSzPct val="100000"/>
              <a:buFontTx/>
              <a:buBlip>
                <a:blip r:embed="rId2"/>
              </a:buBlip>
              <a:defRPr/>
            </a:lvl2pPr>
            <a:lvl3pPr marL="542925" indent="-187325">
              <a:buSzPct val="100000"/>
              <a:buFontTx/>
              <a:buBlip>
                <a:blip r:embed="rId2"/>
              </a:buBlip>
              <a:defRPr/>
            </a:lvl3pPr>
            <a:lvl4pPr marL="715963" indent="-173038">
              <a:buSzPct val="100000"/>
              <a:buFontTx/>
              <a:buBlip>
                <a:blip r:embed="rId2"/>
              </a:buBlip>
              <a:defRPr/>
            </a:lvl4pPr>
            <a:lvl5pPr marL="901700" indent="-187325">
              <a:buSzPct val="100000"/>
              <a:buFontTx/>
              <a:buBlip>
                <a:blip r:embed="rId2"/>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7" name="Tijdelijke aanduiding voor inhoud 2"/>
          <p:cNvSpPr>
            <a:spLocks noGrp="1"/>
          </p:cNvSpPr>
          <p:nvPr>
            <p:ph idx="13" hasCustomPrompt="1"/>
          </p:nvPr>
        </p:nvSpPr>
        <p:spPr>
          <a:xfrm>
            <a:off x="556486"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3"/>
              </a:buBlip>
              <a:defRPr/>
            </a:lvl2pPr>
            <a:lvl3pPr marL="542925" indent="-187325">
              <a:buFontTx/>
              <a:buBlip>
                <a:blip r:embed="rId3"/>
              </a:buBlip>
              <a:defRPr/>
            </a:lvl3pPr>
            <a:lvl4pPr marL="715963" indent="-173038">
              <a:buFontTx/>
              <a:buBlip>
                <a:blip r:embed="rId3"/>
              </a:buBlip>
              <a:defRPr/>
            </a:lvl4pPr>
            <a:lvl5pPr marL="901700" indent="-187325">
              <a:buFontTx/>
              <a:buBlip>
                <a:blip r:embed="rId3"/>
              </a:buBlip>
              <a:defRPr/>
            </a:lvl5pPr>
          </a:lstStyle>
          <a:p>
            <a:pPr lvl="0"/>
            <a:r>
              <a:rPr lang="nl-NL" dirty="0" smtClean="0"/>
              <a:t>Voeg hier een staande afbeelding  toe en plaats deze vullend binnen dit kader</a:t>
            </a:r>
            <a:endParaRPr lang="nl-NL" dirty="0"/>
          </a:p>
        </p:txBody>
      </p:sp>
    </p:spTree>
    <p:extLst>
      <p:ext uri="{BB962C8B-B14F-4D97-AF65-F5344CB8AC3E}">
        <p14:creationId xmlns:p14="http://schemas.microsoft.com/office/powerpoint/2010/main" val="1651860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NO titel en smal object/tekst -">
    <p:spTree>
      <p:nvGrpSpPr>
        <p:cNvPr id="1" name=""/>
        <p:cNvGrpSpPr/>
        <p:nvPr/>
      </p:nvGrpSpPr>
      <p:grpSpPr>
        <a:xfrm>
          <a:off x="0" y="0"/>
          <a:ext cx="0" cy="0"/>
          <a:chOff x="0" y="0"/>
          <a:chExt cx="0" cy="0"/>
        </a:xfrm>
      </p:grpSpPr>
      <p:sp>
        <p:nvSpPr>
          <p:cNvPr id="2" name="Titel 1"/>
          <p:cNvSpPr>
            <a:spLocks noGrp="1"/>
          </p:cNvSpPr>
          <p:nvPr>
            <p:ph type="title"/>
          </p:nvPr>
        </p:nvSpPr>
        <p:spPr>
          <a:xfrm>
            <a:off x="3924672" y="1342800"/>
            <a:ext cx="3959225" cy="720000"/>
          </a:xfrm>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a:xfrm>
            <a:off x="3924672" y="2199600"/>
            <a:ext cx="3959225"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nl-NL" dirty="0" smtClean="0"/>
              <a:t>Klik om de modelstijlen te bewerken</a:t>
            </a:r>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7" name="Tijdelijke aanduiding voor inhoud 2"/>
          <p:cNvSpPr>
            <a:spLocks noGrp="1"/>
          </p:cNvSpPr>
          <p:nvPr>
            <p:ph idx="13" hasCustomPrompt="1"/>
          </p:nvPr>
        </p:nvSpPr>
        <p:spPr>
          <a:xfrm>
            <a:off x="556486"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spTree>
    <p:extLst>
      <p:ext uri="{BB962C8B-B14F-4D97-AF65-F5344CB8AC3E}">
        <p14:creationId xmlns:p14="http://schemas.microsoft.com/office/powerpoint/2010/main" val="3943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NO object -">
    <p:spTree>
      <p:nvGrpSpPr>
        <p:cNvPr id="1" name=""/>
        <p:cNvGrpSpPr/>
        <p:nvPr/>
      </p:nvGrpSpPr>
      <p:grpSpPr>
        <a:xfrm>
          <a:off x="0" y="0"/>
          <a:ext cx="0" cy="0"/>
          <a:chOff x="0" y="0"/>
          <a:chExt cx="0" cy="0"/>
        </a:xfrm>
      </p:grpSpPr>
      <p:sp>
        <p:nvSpPr>
          <p:cNvPr id="6" name="Tijdelijke aanduiding voor inhoud 2"/>
          <p:cNvSpPr>
            <a:spLocks noGrp="1"/>
          </p:cNvSpPr>
          <p:nvPr>
            <p:ph idx="13" hasCustomPrompt="1"/>
          </p:nvPr>
        </p:nvSpPr>
        <p:spPr>
          <a:xfrm>
            <a:off x="556486" y="1412875"/>
            <a:ext cx="8208912"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sp>
        <p:nvSpPr>
          <p:cNvPr id="7"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Tree>
    <p:extLst>
      <p:ext uri="{BB962C8B-B14F-4D97-AF65-F5344CB8AC3E}">
        <p14:creationId xmlns:p14="http://schemas.microsoft.com/office/powerpoint/2010/main" val="3195355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12"/>
          </p:nvPr>
        </p:nvSpPr>
        <p:spPr/>
        <p:txBody>
          <a:bodyPr/>
          <a:lstStyle>
            <a:lvl1pPr>
              <a:defRPr/>
            </a:lvl1pPr>
          </a:lstStyle>
          <a:p>
            <a:pPr>
              <a:defRPr/>
            </a:pPr>
            <a:fld id="{0F14FC84-E712-4E73-8E82-81BCAD64EC46}" type="slidenum">
              <a:rPr lang="nl-NL">
                <a:solidFill>
                  <a:prstClr val="black"/>
                </a:solidFill>
              </a:rPr>
              <a:pPr>
                <a:defRPr/>
              </a:pPr>
              <a:t>‹#›</a:t>
            </a:fld>
            <a:endParaRPr lang="nl-NL">
              <a:solidFill>
                <a:prstClr val="black"/>
              </a:solidFill>
            </a:endParaRPr>
          </a:p>
        </p:txBody>
      </p:sp>
    </p:spTree>
    <p:extLst>
      <p:ext uri="{BB962C8B-B14F-4D97-AF65-F5344CB8AC3E}">
        <p14:creationId xmlns:p14="http://schemas.microsoft.com/office/powerpoint/2010/main" val="3558754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co_Slide">
    <p:spTree>
      <p:nvGrpSpPr>
        <p:cNvPr id="1" name=""/>
        <p:cNvGrpSpPr/>
        <p:nvPr/>
      </p:nvGrpSpPr>
      <p:grpSpPr>
        <a:xfrm>
          <a:off x="0" y="0"/>
          <a:ext cx="0" cy="0"/>
          <a:chOff x="0" y="0"/>
          <a:chExt cx="0" cy="0"/>
        </a:xfrm>
      </p:grpSpPr>
      <p:sp>
        <p:nvSpPr>
          <p:cNvPr id="2" name="Tijdelijke aanduiding voor dianummer 5"/>
          <p:cNvSpPr>
            <a:spLocks noGrp="1"/>
          </p:cNvSpPr>
          <p:nvPr>
            <p:ph type="sldNum" sz="quarter" idx="12"/>
          </p:nvPr>
        </p:nvSpPr>
        <p:spPr>
          <a:xfrm>
            <a:off x="556486" y="6525344"/>
            <a:ext cx="271098" cy="168990"/>
          </a:xfrm>
        </p:spPr>
        <p:txBody>
          <a:bodyPr/>
          <a:lstStyle>
            <a:lvl1pPr>
              <a:defRPr/>
            </a:lvl1pPr>
          </a:lstStyle>
          <a:p>
            <a:pPr>
              <a:defRPr/>
            </a:pPr>
            <a:fld id="{0F14FC84-E712-4E73-8E82-81BCAD64EC46}" type="slidenum">
              <a:rPr lang="nl-NL">
                <a:solidFill>
                  <a:prstClr val="black"/>
                </a:solidFill>
              </a:rPr>
              <a:pPr>
                <a:defRPr/>
              </a:pPr>
              <a:t>‹#›</a:t>
            </a:fld>
            <a:endParaRPr lang="nl-NL">
              <a:solidFill>
                <a:prstClr val="black"/>
              </a:solidFill>
            </a:endParaRPr>
          </a:p>
        </p:txBody>
      </p:sp>
    </p:spTree>
    <p:extLst>
      <p:ext uri="{BB962C8B-B14F-4D97-AF65-F5344CB8AC3E}">
        <p14:creationId xmlns:p14="http://schemas.microsoft.com/office/powerpoint/2010/main" val="2273022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NO 4:3 Content Slide 6 Blocks">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170" name="Rechthoek 169"/>
          <p:cNvSpPr/>
          <p:nvPr userDrawn="1"/>
        </p:nvSpPr>
        <p:spPr>
          <a:xfrm>
            <a:off x="570285" y="4289272"/>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171" name="Tijdelijke aanduiding voor tekst 159"/>
          <p:cNvSpPr>
            <a:spLocks noGrp="1"/>
          </p:cNvSpPr>
          <p:nvPr>
            <p:ph type="body" sz="quarter" idx="23" hasCustomPrompt="1"/>
          </p:nvPr>
        </p:nvSpPr>
        <p:spPr>
          <a:xfrm>
            <a:off x="663048" y="438305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72" name="Tijdelijke aanduiding voor afbeelding 157"/>
          <p:cNvSpPr>
            <a:spLocks noGrp="1"/>
          </p:cNvSpPr>
          <p:nvPr>
            <p:ph type="pic" sz="quarter" idx="24"/>
          </p:nvPr>
        </p:nvSpPr>
        <p:spPr>
          <a:xfrm>
            <a:off x="663048" y="5009352"/>
            <a:ext cx="2293200" cy="1148010"/>
          </a:xfrm>
        </p:spPr>
        <p:txBody>
          <a:bodyPr/>
          <a:lstStyle>
            <a:lvl1pPr marL="0" indent="0">
              <a:lnSpc>
                <a:spcPct val="100000"/>
              </a:lnSpc>
              <a:buFont typeface="Arial"/>
              <a:buNone/>
              <a:defRPr sz="550"/>
            </a:lvl1pPr>
          </a:lstStyle>
          <a:p>
            <a:endParaRPr lang="nl-NL" dirty="0"/>
          </a:p>
        </p:txBody>
      </p:sp>
      <p:pic>
        <p:nvPicPr>
          <p:cNvPr id="173" name="Afbeelding 17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00254" y="4395296"/>
            <a:ext cx="34612" cy="126000"/>
          </a:xfrm>
          <a:prstGeom prst="rect">
            <a:avLst/>
          </a:prstGeom>
        </p:spPr>
      </p:pic>
      <p:sp>
        <p:nvSpPr>
          <p:cNvPr id="174" name="Rechthoek 173"/>
          <p:cNvSpPr/>
          <p:nvPr userDrawn="1"/>
        </p:nvSpPr>
        <p:spPr>
          <a:xfrm>
            <a:off x="3328814" y="4293096"/>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175" name="Tijdelijke aanduiding voor tekst 159"/>
          <p:cNvSpPr>
            <a:spLocks noGrp="1"/>
          </p:cNvSpPr>
          <p:nvPr>
            <p:ph type="body" sz="quarter" idx="25" hasCustomPrompt="1"/>
          </p:nvPr>
        </p:nvSpPr>
        <p:spPr>
          <a:xfrm>
            <a:off x="3421577" y="4386874"/>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76" name="Tijdelijke aanduiding voor afbeelding 157"/>
          <p:cNvSpPr>
            <a:spLocks noGrp="1"/>
          </p:cNvSpPr>
          <p:nvPr>
            <p:ph type="pic" sz="quarter" idx="26"/>
          </p:nvPr>
        </p:nvSpPr>
        <p:spPr>
          <a:xfrm>
            <a:off x="3421577" y="5013176"/>
            <a:ext cx="2293200" cy="1148010"/>
          </a:xfrm>
        </p:spPr>
        <p:txBody>
          <a:bodyPr/>
          <a:lstStyle>
            <a:lvl1pPr marL="0" indent="0">
              <a:lnSpc>
                <a:spcPct val="100000"/>
              </a:lnSpc>
              <a:buFont typeface="Arial"/>
              <a:buNone/>
              <a:defRPr sz="550"/>
            </a:lvl1pPr>
          </a:lstStyle>
          <a:p>
            <a:endParaRPr lang="nl-NL" dirty="0"/>
          </a:p>
        </p:txBody>
      </p:sp>
      <p:pic>
        <p:nvPicPr>
          <p:cNvPr id="177" name="Afbeelding 17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58783" y="4399120"/>
            <a:ext cx="34612" cy="126000"/>
          </a:xfrm>
          <a:prstGeom prst="rect">
            <a:avLst/>
          </a:prstGeom>
        </p:spPr>
      </p:pic>
      <p:sp>
        <p:nvSpPr>
          <p:cNvPr id="178" name="Rechthoek 177"/>
          <p:cNvSpPr/>
          <p:nvPr userDrawn="1"/>
        </p:nvSpPr>
        <p:spPr>
          <a:xfrm>
            <a:off x="6088698" y="4293096"/>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179" name="Tijdelijke aanduiding voor tekst 159"/>
          <p:cNvSpPr>
            <a:spLocks noGrp="1"/>
          </p:cNvSpPr>
          <p:nvPr>
            <p:ph type="body" sz="quarter" idx="27" hasCustomPrompt="1"/>
          </p:nvPr>
        </p:nvSpPr>
        <p:spPr>
          <a:xfrm>
            <a:off x="6181461" y="4386874"/>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80" name="Tijdelijke aanduiding voor afbeelding 157"/>
          <p:cNvSpPr>
            <a:spLocks noGrp="1"/>
          </p:cNvSpPr>
          <p:nvPr>
            <p:ph type="pic" sz="quarter" idx="28"/>
          </p:nvPr>
        </p:nvSpPr>
        <p:spPr>
          <a:xfrm>
            <a:off x="6181461" y="5013176"/>
            <a:ext cx="2293200" cy="1148010"/>
          </a:xfrm>
        </p:spPr>
        <p:txBody>
          <a:bodyPr/>
          <a:lstStyle>
            <a:lvl1pPr marL="0" indent="0">
              <a:lnSpc>
                <a:spcPct val="100000"/>
              </a:lnSpc>
              <a:buFont typeface="Arial"/>
              <a:buNone/>
              <a:defRPr sz="550"/>
            </a:lvl1pPr>
          </a:lstStyle>
          <a:p>
            <a:endParaRPr lang="nl-NL" dirty="0"/>
          </a:p>
        </p:txBody>
      </p:sp>
      <p:pic>
        <p:nvPicPr>
          <p:cNvPr id="181" name="Afbeelding 18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8667" y="4399120"/>
            <a:ext cx="34612" cy="126000"/>
          </a:xfrm>
          <a:prstGeom prst="rect">
            <a:avLst/>
          </a:prstGeom>
        </p:spPr>
      </p:pic>
      <p:sp>
        <p:nvSpPr>
          <p:cNvPr id="41" name="Titel 1"/>
          <p:cNvSpPr>
            <a:spLocks noGrp="1"/>
          </p:cNvSpPr>
          <p:nvPr>
            <p:ph type="title"/>
          </p:nvPr>
        </p:nvSpPr>
        <p:spPr>
          <a:xfrm>
            <a:off x="556486" y="1342800"/>
            <a:ext cx="8208912" cy="720000"/>
          </a:xfrm>
        </p:spPr>
        <p:txBody>
          <a:bodyPr/>
          <a:lstStyle/>
          <a:p>
            <a:r>
              <a:rPr lang="nl-NL" dirty="0" smtClean="0"/>
              <a:t>Klik om de stijl te bewerken</a:t>
            </a:r>
            <a:endParaRPr lang="nl-NL" dirty="0"/>
          </a:p>
        </p:txBody>
      </p:sp>
      <p:sp>
        <p:nvSpPr>
          <p:cNvPr id="56" name="Tijdelijke aanduiding voor tekst 159"/>
          <p:cNvSpPr>
            <a:spLocks noGrp="1"/>
          </p:cNvSpPr>
          <p:nvPr>
            <p:ph type="body" sz="quarter" idx="29" hasCustomPrompt="1"/>
          </p:nvPr>
        </p:nvSpPr>
        <p:spPr>
          <a:xfrm>
            <a:off x="569374" y="2089880"/>
            <a:ext cx="2490458" cy="1987192"/>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59" name="Rechthoek 58"/>
          <p:cNvSpPr/>
          <p:nvPr userDrawn="1"/>
        </p:nvSpPr>
        <p:spPr>
          <a:xfrm>
            <a:off x="3327903" y="2093704"/>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60" name="Tijdelijke aanduiding voor tekst 159"/>
          <p:cNvSpPr>
            <a:spLocks noGrp="1"/>
          </p:cNvSpPr>
          <p:nvPr>
            <p:ph type="body" sz="quarter" idx="31" hasCustomPrompt="1"/>
          </p:nvPr>
        </p:nvSpPr>
        <p:spPr>
          <a:xfrm>
            <a:off x="3420666" y="2187482"/>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61" name="Tijdelijke aanduiding voor afbeelding 157"/>
          <p:cNvSpPr>
            <a:spLocks noGrp="1"/>
          </p:cNvSpPr>
          <p:nvPr>
            <p:ph type="pic" sz="quarter" idx="32"/>
          </p:nvPr>
        </p:nvSpPr>
        <p:spPr>
          <a:xfrm>
            <a:off x="3420666" y="2810153"/>
            <a:ext cx="2293200" cy="1148400"/>
          </a:xfrm>
        </p:spPr>
        <p:txBody>
          <a:bodyPr/>
          <a:lstStyle>
            <a:lvl1pPr marL="0" indent="0">
              <a:lnSpc>
                <a:spcPct val="100000"/>
              </a:lnSpc>
              <a:buFont typeface="Arial"/>
              <a:buNone/>
              <a:defRPr sz="550"/>
            </a:lvl1pPr>
          </a:lstStyle>
          <a:p>
            <a:endParaRPr lang="nl-NL" dirty="0"/>
          </a:p>
        </p:txBody>
      </p:sp>
      <p:pic>
        <p:nvPicPr>
          <p:cNvPr id="62" name="Afbeelding 6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57872" y="2199728"/>
            <a:ext cx="34612" cy="126000"/>
          </a:xfrm>
          <a:prstGeom prst="rect">
            <a:avLst/>
          </a:prstGeom>
        </p:spPr>
      </p:pic>
      <p:sp>
        <p:nvSpPr>
          <p:cNvPr id="63" name="Rechthoek 62"/>
          <p:cNvSpPr/>
          <p:nvPr userDrawn="1"/>
        </p:nvSpPr>
        <p:spPr>
          <a:xfrm>
            <a:off x="6087787" y="2093704"/>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64" name="Tijdelijke aanduiding voor tekst 159"/>
          <p:cNvSpPr>
            <a:spLocks noGrp="1"/>
          </p:cNvSpPr>
          <p:nvPr>
            <p:ph type="body" sz="quarter" idx="33" hasCustomPrompt="1"/>
          </p:nvPr>
        </p:nvSpPr>
        <p:spPr>
          <a:xfrm>
            <a:off x="6180550" y="2187482"/>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65" name="Tijdelijke aanduiding voor afbeelding 157"/>
          <p:cNvSpPr>
            <a:spLocks noGrp="1"/>
          </p:cNvSpPr>
          <p:nvPr>
            <p:ph type="pic" sz="quarter" idx="34"/>
          </p:nvPr>
        </p:nvSpPr>
        <p:spPr>
          <a:xfrm>
            <a:off x="6180550" y="2810153"/>
            <a:ext cx="2293200" cy="1148400"/>
          </a:xfrm>
        </p:spPr>
        <p:txBody>
          <a:bodyPr/>
          <a:lstStyle>
            <a:lvl1pPr marL="0" indent="0">
              <a:lnSpc>
                <a:spcPct val="100000"/>
              </a:lnSpc>
              <a:buFont typeface="Arial"/>
              <a:buNone/>
              <a:defRPr sz="550"/>
            </a:lvl1pPr>
          </a:lstStyle>
          <a:p>
            <a:endParaRPr lang="nl-NL" dirty="0"/>
          </a:p>
        </p:txBody>
      </p:sp>
      <p:pic>
        <p:nvPicPr>
          <p:cNvPr id="70" name="Afbeelding 6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7756" y="2199728"/>
            <a:ext cx="34612" cy="126000"/>
          </a:xfrm>
          <a:prstGeom prst="rect">
            <a:avLst/>
          </a:prstGeom>
        </p:spPr>
      </p:pic>
    </p:spTree>
    <p:extLst>
      <p:ext uri="{BB962C8B-B14F-4D97-AF65-F5344CB8AC3E}">
        <p14:creationId xmlns:p14="http://schemas.microsoft.com/office/powerpoint/2010/main" val="1588111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NO 4:3 Content Slide Image Wide Hoger">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208912" cy="720000"/>
          </a:xfrm>
        </p:spPr>
        <p:txBody>
          <a:bodyPr/>
          <a:lstStyle/>
          <a:p>
            <a:r>
              <a:rPr lang="nl-NL" dirty="0" smtClean="0"/>
              <a:t>Klik om de stijl te bewerken</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pic>
        <p:nvPicPr>
          <p:cNvPr id="11" name="Afbeelding 10" descr="pijltje_terug.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7226" y="6582838"/>
            <a:ext cx="69230" cy="144000"/>
          </a:xfrm>
          <a:prstGeom prst="rect">
            <a:avLst/>
          </a:prstGeom>
        </p:spPr>
      </p:pic>
      <p:sp>
        <p:nvSpPr>
          <p:cNvPr id="7" name="Tijdelijke aanduiding voor afbeelding 157"/>
          <p:cNvSpPr>
            <a:spLocks noGrp="1"/>
          </p:cNvSpPr>
          <p:nvPr>
            <p:ph type="pic" sz="quarter" idx="10"/>
          </p:nvPr>
        </p:nvSpPr>
        <p:spPr>
          <a:xfrm>
            <a:off x="0" y="2060848"/>
            <a:ext cx="9144000" cy="4320480"/>
          </a:xfrm>
        </p:spPr>
        <p:txBody>
          <a:bodyPr/>
          <a:lstStyle>
            <a:lvl1pPr marL="0" indent="0">
              <a:lnSpc>
                <a:spcPct val="100000"/>
              </a:lnSpc>
              <a:buFont typeface="Arial"/>
              <a:buNone/>
              <a:defRPr sz="1800"/>
            </a:lvl1pPr>
          </a:lstStyle>
          <a:p>
            <a:endParaRPr lang="nl-NL" dirty="0"/>
          </a:p>
        </p:txBody>
      </p:sp>
    </p:spTree>
    <p:extLst>
      <p:ext uri="{BB962C8B-B14F-4D97-AF65-F5344CB8AC3E}">
        <p14:creationId xmlns:p14="http://schemas.microsoft.com/office/powerpoint/2010/main" val="2028220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t verhaal van TNO">
    <p:bg>
      <p:bgPr>
        <a:solidFill>
          <a:schemeClr val="tx1"/>
        </a:solidFill>
        <a:effectLst/>
      </p:bgPr>
    </p:bg>
    <p:spTree>
      <p:nvGrpSpPr>
        <p:cNvPr id="1" name=""/>
        <p:cNvGrpSpPr/>
        <p:nvPr/>
      </p:nvGrpSpPr>
      <p:grpSpPr>
        <a:xfrm>
          <a:off x="0" y="0"/>
          <a:ext cx="0" cy="0"/>
          <a:chOff x="0" y="0"/>
          <a:chExt cx="0" cy="0"/>
        </a:xfrm>
      </p:grpSpPr>
      <p:sp>
        <p:nvSpPr>
          <p:cNvPr id="2" name="Rechthoek 1"/>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Tree>
    <p:extLst>
      <p:ext uri="{BB962C8B-B14F-4D97-AF65-F5344CB8AC3E}">
        <p14:creationId xmlns:p14="http://schemas.microsoft.com/office/powerpoint/2010/main" val="1088123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NO titeldia met eigen fotobeeld -">
    <p:spTree>
      <p:nvGrpSpPr>
        <p:cNvPr id="1" name=""/>
        <p:cNvGrpSpPr/>
        <p:nvPr/>
      </p:nvGrpSpPr>
      <p:grpSpPr>
        <a:xfrm>
          <a:off x="0" y="0"/>
          <a:ext cx="0" cy="0"/>
          <a:chOff x="0" y="0"/>
          <a:chExt cx="0" cy="0"/>
        </a:xfrm>
      </p:grpSpPr>
      <p:sp>
        <p:nvSpPr>
          <p:cNvPr id="2" name="Titel 1"/>
          <p:cNvSpPr>
            <a:spLocks noGrp="1"/>
          </p:cNvSpPr>
          <p:nvPr>
            <p:ph type="ctrTitle"/>
          </p:nvPr>
        </p:nvSpPr>
        <p:spPr>
          <a:xfrm>
            <a:off x="556486" y="1303200"/>
            <a:ext cx="7272338" cy="900000"/>
          </a:xfrm>
        </p:spPr>
        <p:txBody>
          <a:bodyPr/>
          <a:lstStyle>
            <a:lvl1pPr>
              <a:lnSpc>
                <a:spcPts val="3200"/>
              </a:lnSpc>
              <a:defRPr sz="2800"/>
            </a:lvl1pPr>
          </a:lstStyle>
          <a:p>
            <a:r>
              <a:rPr lang="nl-NL" dirty="0" smtClean="0"/>
              <a:t>Klik om de stijl te bewerken</a:t>
            </a:r>
            <a:endParaRPr lang="nl-NL" dirty="0"/>
          </a:p>
        </p:txBody>
      </p:sp>
      <p:sp>
        <p:nvSpPr>
          <p:cNvPr id="3" name="Ondertitel 2"/>
          <p:cNvSpPr>
            <a:spLocks noGrp="1"/>
          </p:cNvSpPr>
          <p:nvPr>
            <p:ph type="subTitle" idx="1"/>
          </p:nvPr>
        </p:nvSpPr>
        <p:spPr>
          <a:xfrm>
            <a:off x="556486" y="235080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7" name="Rechthoek 6"/>
          <p:cNvSpPr/>
          <p:nvPr userDrawn="1"/>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10" name="Tijdelijke aanduiding voor inhoud 2"/>
          <p:cNvSpPr>
            <a:spLocks noGrp="1"/>
          </p:cNvSpPr>
          <p:nvPr>
            <p:ph idx="13" hasCustomPrompt="1"/>
          </p:nvPr>
        </p:nvSpPr>
        <p:spPr>
          <a:xfrm>
            <a:off x="556486"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spTree>
    <p:extLst>
      <p:ext uri="{BB962C8B-B14F-4D97-AF65-F5344CB8AC3E}">
        <p14:creationId xmlns:p14="http://schemas.microsoft.com/office/powerpoint/2010/main" val="1507239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NO titel en object/opsomming -">
    <p:spTree>
      <p:nvGrpSpPr>
        <p:cNvPr id="1" name=""/>
        <p:cNvGrpSpPr/>
        <p:nvPr/>
      </p:nvGrpSpPr>
      <p:grpSpPr>
        <a:xfrm>
          <a:off x="0" y="0"/>
          <a:ext cx="0" cy="0"/>
          <a:chOff x="0" y="0"/>
          <a:chExt cx="0" cy="0"/>
        </a:xfrm>
      </p:grpSpPr>
      <p:sp>
        <p:nvSpPr>
          <p:cNvPr id="2" name="Titel 1"/>
          <p:cNvSpPr>
            <a:spLocks noGrp="1"/>
          </p:cNvSpPr>
          <p:nvPr>
            <p:ph type="title"/>
          </p:nvPr>
        </p:nvSpPr>
        <p:spPr>
          <a:xfrm>
            <a:off x="556486" y="1342800"/>
            <a:ext cx="7272338" cy="720000"/>
          </a:xfr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556486" y="2199600"/>
            <a:ext cx="7272338" cy="4182150"/>
          </a:xfrm>
        </p:spPr>
        <p:txBody>
          <a:bodyPr/>
          <a:lstStyle>
            <a:lvl1pPr marL="185738" indent="-185738">
              <a:buSzPct val="100000"/>
              <a:buFontTx/>
              <a:buBlip>
                <a:blip r:embed="rId2"/>
              </a:buBlip>
              <a:defRPr/>
            </a:lvl1pPr>
            <a:lvl2pPr marL="357188" indent="-171450">
              <a:buSzPct val="100000"/>
              <a:buFontTx/>
              <a:buBlip>
                <a:blip r:embed="rId2"/>
              </a:buBlip>
              <a:defRPr/>
            </a:lvl2pPr>
            <a:lvl3pPr marL="542925" indent="-187325">
              <a:buSzPct val="100000"/>
              <a:buFontTx/>
              <a:buBlip>
                <a:blip r:embed="rId2"/>
              </a:buBlip>
              <a:defRPr/>
            </a:lvl3pPr>
            <a:lvl4pPr marL="715963" indent="-173038">
              <a:buSzPct val="100000"/>
              <a:buFontTx/>
              <a:buBlip>
                <a:blip r:embed="rId2"/>
              </a:buBlip>
              <a:defRPr/>
            </a:lvl4pPr>
            <a:lvl5pPr marL="901700" indent="-187325">
              <a:buSzPct val="100000"/>
              <a:buFontTx/>
              <a:buBlip>
                <a:blip r:embed="rId2"/>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Tree>
    <p:extLst>
      <p:ext uri="{BB962C8B-B14F-4D97-AF65-F5344CB8AC3E}">
        <p14:creationId xmlns:p14="http://schemas.microsoft.com/office/powerpoint/2010/main" val="359844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extLst>
      <p:ext uri="{BB962C8B-B14F-4D97-AF65-F5344CB8AC3E}">
        <p14:creationId xmlns:p14="http://schemas.microsoft.com/office/powerpoint/2010/main" val="178780592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NO titel en object/tekst -">
    <p:spTree>
      <p:nvGrpSpPr>
        <p:cNvPr id="1" name=""/>
        <p:cNvGrpSpPr/>
        <p:nvPr/>
      </p:nvGrpSpPr>
      <p:grpSpPr>
        <a:xfrm>
          <a:off x="0" y="0"/>
          <a:ext cx="0" cy="0"/>
          <a:chOff x="0" y="0"/>
          <a:chExt cx="0" cy="0"/>
        </a:xfrm>
      </p:grpSpPr>
      <p:sp>
        <p:nvSpPr>
          <p:cNvPr id="2" name="Titel 1"/>
          <p:cNvSpPr>
            <a:spLocks noGrp="1"/>
          </p:cNvSpPr>
          <p:nvPr>
            <p:ph type="title"/>
          </p:nvPr>
        </p:nvSpPr>
        <p:spPr>
          <a:xfrm>
            <a:off x="556486" y="1342800"/>
            <a:ext cx="8208912" cy="720000"/>
          </a:xfrm>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a:xfrm>
            <a:off x="556486" y="2199600"/>
            <a:ext cx="8208912"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nl-NL" dirty="0" smtClean="0"/>
              <a:t>Klik om de modelstijlen te bewerken</a:t>
            </a:r>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Tree>
    <p:extLst>
      <p:ext uri="{BB962C8B-B14F-4D97-AF65-F5344CB8AC3E}">
        <p14:creationId xmlns:p14="http://schemas.microsoft.com/office/powerpoint/2010/main" val="2075908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lleen titel -">
    <p:spTree>
      <p:nvGrpSpPr>
        <p:cNvPr id="1" name=""/>
        <p:cNvGrpSpPr/>
        <p:nvPr/>
      </p:nvGrpSpPr>
      <p:grpSpPr>
        <a:xfrm>
          <a:off x="0" y="0"/>
          <a:ext cx="0" cy="0"/>
          <a:chOff x="0" y="0"/>
          <a:chExt cx="0" cy="0"/>
        </a:xfrm>
      </p:grpSpPr>
      <p:sp>
        <p:nvSpPr>
          <p:cNvPr id="2" name="Titel 1"/>
          <p:cNvSpPr>
            <a:spLocks noGrp="1"/>
          </p:cNvSpPr>
          <p:nvPr>
            <p:ph type="title"/>
          </p:nvPr>
        </p:nvSpPr>
        <p:spPr>
          <a:xfrm>
            <a:off x="556486" y="1342800"/>
            <a:ext cx="7272338" cy="720000"/>
          </a:xfrm>
        </p:spPr>
        <p:txBody>
          <a:bodyPr/>
          <a:lstStyle/>
          <a:p>
            <a:r>
              <a:rPr lang="nl-NL" smtClean="0"/>
              <a:t>Klik om de stijl te bewerken</a:t>
            </a:r>
            <a:endParaRPr lang="nl-NL"/>
          </a:p>
        </p:txBody>
      </p:sp>
      <p:sp>
        <p:nvSpPr>
          <p:cNvPr id="5" name="Tijdelijke aanduiding voor dianummer 4"/>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6" name="Tijdelijke aanduiding voor inhoud 2"/>
          <p:cNvSpPr>
            <a:spLocks noGrp="1"/>
          </p:cNvSpPr>
          <p:nvPr>
            <p:ph idx="13" hasCustomPrompt="1"/>
          </p:nvPr>
        </p:nvSpPr>
        <p:spPr>
          <a:xfrm>
            <a:off x="556486"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spTree>
    <p:extLst>
      <p:ext uri="{BB962C8B-B14F-4D97-AF65-F5344CB8AC3E}">
        <p14:creationId xmlns:p14="http://schemas.microsoft.com/office/powerpoint/2010/main" val="345163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NO titel en smal object/opsomming -">
    <p:spTree>
      <p:nvGrpSpPr>
        <p:cNvPr id="1" name=""/>
        <p:cNvGrpSpPr/>
        <p:nvPr/>
      </p:nvGrpSpPr>
      <p:grpSpPr>
        <a:xfrm>
          <a:off x="0" y="0"/>
          <a:ext cx="0" cy="0"/>
          <a:chOff x="0" y="0"/>
          <a:chExt cx="0" cy="0"/>
        </a:xfrm>
      </p:grpSpPr>
      <p:sp>
        <p:nvSpPr>
          <p:cNvPr id="2" name="Titel 1"/>
          <p:cNvSpPr>
            <a:spLocks noGrp="1"/>
          </p:cNvSpPr>
          <p:nvPr>
            <p:ph type="title"/>
          </p:nvPr>
        </p:nvSpPr>
        <p:spPr>
          <a:xfrm>
            <a:off x="3924672" y="1342800"/>
            <a:ext cx="3959225" cy="720000"/>
          </a:xfr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3924672" y="2199600"/>
            <a:ext cx="3959225" cy="4182150"/>
          </a:xfrm>
        </p:spPr>
        <p:txBody>
          <a:bodyPr/>
          <a:lstStyle>
            <a:lvl1pPr marL="185738" indent="-185738">
              <a:buSzPct val="100000"/>
              <a:buFontTx/>
              <a:buBlip>
                <a:blip r:embed="rId2"/>
              </a:buBlip>
              <a:defRPr/>
            </a:lvl1pPr>
            <a:lvl2pPr marL="357188" indent="-171450">
              <a:buSzPct val="100000"/>
              <a:buFontTx/>
              <a:buBlip>
                <a:blip r:embed="rId2"/>
              </a:buBlip>
              <a:defRPr/>
            </a:lvl2pPr>
            <a:lvl3pPr marL="542925" indent="-187325">
              <a:buSzPct val="100000"/>
              <a:buFontTx/>
              <a:buBlip>
                <a:blip r:embed="rId2"/>
              </a:buBlip>
              <a:defRPr/>
            </a:lvl3pPr>
            <a:lvl4pPr marL="715963" indent="-173038">
              <a:buSzPct val="100000"/>
              <a:buFontTx/>
              <a:buBlip>
                <a:blip r:embed="rId2"/>
              </a:buBlip>
              <a:defRPr/>
            </a:lvl4pPr>
            <a:lvl5pPr marL="901700" indent="-187325">
              <a:buSzPct val="100000"/>
              <a:buFontTx/>
              <a:buBlip>
                <a:blip r:embed="rId2"/>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7" name="Tijdelijke aanduiding voor inhoud 2"/>
          <p:cNvSpPr>
            <a:spLocks noGrp="1"/>
          </p:cNvSpPr>
          <p:nvPr>
            <p:ph idx="13" hasCustomPrompt="1"/>
          </p:nvPr>
        </p:nvSpPr>
        <p:spPr>
          <a:xfrm>
            <a:off x="556486"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3"/>
              </a:buBlip>
              <a:defRPr/>
            </a:lvl2pPr>
            <a:lvl3pPr marL="542925" indent="-187325">
              <a:buFontTx/>
              <a:buBlip>
                <a:blip r:embed="rId3"/>
              </a:buBlip>
              <a:defRPr/>
            </a:lvl3pPr>
            <a:lvl4pPr marL="715963" indent="-173038">
              <a:buFontTx/>
              <a:buBlip>
                <a:blip r:embed="rId3"/>
              </a:buBlip>
              <a:defRPr/>
            </a:lvl4pPr>
            <a:lvl5pPr marL="901700" indent="-187325">
              <a:buFontTx/>
              <a:buBlip>
                <a:blip r:embed="rId3"/>
              </a:buBlip>
              <a:defRPr/>
            </a:lvl5pPr>
          </a:lstStyle>
          <a:p>
            <a:pPr lvl="0"/>
            <a:r>
              <a:rPr lang="nl-NL" dirty="0" smtClean="0"/>
              <a:t>Voeg hier een staande afbeelding  toe en plaats deze vullend binnen dit kader</a:t>
            </a:r>
            <a:endParaRPr lang="nl-NL" dirty="0"/>
          </a:p>
        </p:txBody>
      </p:sp>
    </p:spTree>
    <p:extLst>
      <p:ext uri="{BB962C8B-B14F-4D97-AF65-F5344CB8AC3E}">
        <p14:creationId xmlns:p14="http://schemas.microsoft.com/office/powerpoint/2010/main" val="251187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NO titel en smal object/tekst -">
    <p:spTree>
      <p:nvGrpSpPr>
        <p:cNvPr id="1" name=""/>
        <p:cNvGrpSpPr/>
        <p:nvPr/>
      </p:nvGrpSpPr>
      <p:grpSpPr>
        <a:xfrm>
          <a:off x="0" y="0"/>
          <a:ext cx="0" cy="0"/>
          <a:chOff x="0" y="0"/>
          <a:chExt cx="0" cy="0"/>
        </a:xfrm>
      </p:grpSpPr>
      <p:sp>
        <p:nvSpPr>
          <p:cNvPr id="2" name="Titel 1"/>
          <p:cNvSpPr>
            <a:spLocks noGrp="1"/>
          </p:cNvSpPr>
          <p:nvPr>
            <p:ph type="title"/>
          </p:nvPr>
        </p:nvSpPr>
        <p:spPr>
          <a:xfrm>
            <a:off x="3924672" y="1342800"/>
            <a:ext cx="3959225" cy="720000"/>
          </a:xfrm>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a:xfrm>
            <a:off x="3924672" y="2199600"/>
            <a:ext cx="3959225"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nl-NL" dirty="0" smtClean="0"/>
              <a:t>Klik om de modelstijlen te bewerken</a:t>
            </a:r>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7" name="Tijdelijke aanduiding voor inhoud 2"/>
          <p:cNvSpPr>
            <a:spLocks noGrp="1"/>
          </p:cNvSpPr>
          <p:nvPr>
            <p:ph idx="13" hasCustomPrompt="1"/>
          </p:nvPr>
        </p:nvSpPr>
        <p:spPr>
          <a:xfrm>
            <a:off x="556486"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spTree>
    <p:extLst>
      <p:ext uri="{BB962C8B-B14F-4D97-AF65-F5344CB8AC3E}">
        <p14:creationId xmlns:p14="http://schemas.microsoft.com/office/powerpoint/2010/main" val="1662541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NO object -">
    <p:spTree>
      <p:nvGrpSpPr>
        <p:cNvPr id="1" name=""/>
        <p:cNvGrpSpPr/>
        <p:nvPr/>
      </p:nvGrpSpPr>
      <p:grpSpPr>
        <a:xfrm>
          <a:off x="0" y="0"/>
          <a:ext cx="0" cy="0"/>
          <a:chOff x="0" y="0"/>
          <a:chExt cx="0" cy="0"/>
        </a:xfrm>
      </p:grpSpPr>
      <p:sp>
        <p:nvSpPr>
          <p:cNvPr id="6" name="Tijdelijke aanduiding voor inhoud 2"/>
          <p:cNvSpPr>
            <a:spLocks noGrp="1"/>
          </p:cNvSpPr>
          <p:nvPr>
            <p:ph idx="13" hasCustomPrompt="1"/>
          </p:nvPr>
        </p:nvSpPr>
        <p:spPr>
          <a:xfrm>
            <a:off x="556486" y="1412875"/>
            <a:ext cx="8208912"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sp>
        <p:nvSpPr>
          <p:cNvPr id="7"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Tree>
    <p:extLst>
      <p:ext uri="{BB962C8B-B14F-4D97-AF65-F5344CB8AC3E}">
        <p14:creationId xmlns:p14="http://schemas.microsoft.com/office/powerpoint/2010/main" val="2807335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12"/>
          </p:nvPr>
        </p:nvSpPr>
        <p:spPr/>
        <p:txBody>
          <a:bodyPr/>
          <a:lstStyle>
            <a:lvl1pPr>
              <a:defRPr/>
            </a:lvl1pPr>
          </a:lstStyle>
          <a:p>
            <a:pPr>
              <a:defRPr/>
            </a:pPr>
            <a:fld id="{0F14FC84-E712-4E73-8E82-81BCAD64EC46}" type="slidenum">
              <a:rPr lang="nl-NL">
                <a:solidFill>
                  <a:prstClr val="black"/>
                </a:solidFill>
              </a:rPr>
              <a:pPr>
                <a:defRPr/>
              </a:pPr>
              <a:t>‹#›</a:t>
            </a:fld>
            <a:endParaRPr lang="nl-NL">
              <a:solidFill>
                <a:prstClr val="black"/>
              </a:solidFill>
            </a:endParaRPr>
          </a:p>
        </p:txBody>
      </p:sp>
    </p:spTree>
    <p:extLst>
      <p:ext uri="{BB962C8B-B14F-4D97-AF65-F5344CB8AC3E}">
        <p14:creationId xmlns:p14="http://schemas.microsoft.com/office/powerpoint/2010/main" val="852196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lanco_Slide">
    <p:spTree>
      <p:nvGrpSpPr>
        <p:cNvPr id="1" name=""/>
        <p:cNvGrpSpPr/>
        <p:nvPr/>
      </p:nvGrpSpPr>
      <p:grpSpPr>
        <a:xfrm>
          <a:off x="0" y="0"/>
          <a:ext cx="0" cy="0"/>
          <a:chOff x="0" y="0"/>
          <a:chExt cx="0" cy="0"/>
        </a:xfrm>
      </p:grpSpPr>
      <p:sp>
        <p:nvSpPr>
          <p:cNvPr id="2" name="Tijdelijke aanduiding voor dianummer 5"/>
          <p:cNvSpPr>
            <a:spLocks noGrp="1"/>
          </p:cNvSpPr>
          <p:nvPr>
            <p:ph type="sldNum" sz="quarter" idx="12"/>
          </p:nvPr>
        </p:nvSpPr>
        <p:spPr>
          <a:xfrm>
            <a:off x="556486" y="6525344"/>
            <a:ext cx="271098" cy="168990"/>
          </a:xfrm>
        </p:spPr>
        <p:txBody>
          <a:bodyPr/>
          <a:lstStyle>
            <a:lvl1pPr>
              <a:defRPr/>
            </a:lvl1pPr>
          </a:lstStyle>
          <a:p>
            <a:pPr>
              <a:defRPr/>
            </a:pPr>
            <a:fld id="{0F14FC84-E712-4E73-8E82-81BCAD64EC46}" type="slidenum">
              <a:rPr lang="nl-NL">
                <a:solidFill>
                  <a:prstClr val="black"/>
                </a:solidFill>
              </a:rPr>
              <a:pPr>
                <a:defRPr/>
              </a:pPr>
              <a:t>‹#›</a:t>
            </a:fld>
            <a:endParaRPr lang="nl-NL">
              <a:solidFill>
                <a:prstClr val="black"/>
              </a:solidFill>
            </a:endParaRPr>
          </a:p>
        </p:txBody>
      </p:sp>
    </p:spTree>
    <p:extLst>
      <p:ext uri="{BB962C8B-B14F-4D97-AF65-F5344CB8AC3E}">
        <p14:creationId xmlns:p14="http://schemas.microsoft.com/office/powerpoint/2010/main" val="71408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NO 4:3 Content Slide 6 Blocks">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sp>
        <p:nvSpPr>
          <p:cNvPr id="170" name="Rechthoek 169"/>
          <p:cNvSpPr/>
          <p:nvPr userDrawn="1"/>
        </p:nvSpPr>
        <p:spPr>
          <a:xfrm>
            <a:off x="570285" y="4289272"/>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171" name="Tijdelijke aanduiding voor tekst 159"/>
          <p:cNvSpPr>
            <a:spLocks noGrp="1"/>
          </p:cNvSpPr>
          <p:nvPr>
            <p:ph type="body" sz="quarter" idx="23" hasCustomPrompt="1"/>
          </p:nvPr>
        </p:nvSpPr>
        <p:spPr>
          <a:xfrm>
            <a:off x="663048" y="438305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72" name="Tijdelijke aanduiding voor afbeelding 157"/>
          <p:cNvSpPr>
            <a:spLocks noGrp="1"/>
          </p:cNvSpPr>
          <p:nvPr>
            <p:ph type="pic" sz="quarter" idx="24"/>
          </p:nvPr>
        </p:nvSpPr>
        <p:spPr>
          <a:xfrm>
            <a:off x="663048" y="5009352"/>
            <a:ext cx="2293200" cy="1148010"/>
          </a:xfrm>
        </p:spPr>
        <p:txBody>
          <a:bodyPr/>
          <a:lstStyle>
            <a:lvl1pPr marL="0" indent="0">
              <a:lnSpc>
                <a:spcPct val="100000"/>
              </a:lnSpc>
              <a:buFont typeface="Arial"/>
              <a:buNone/>
              <a:defRPr sz="550"/>
            </a:lvl1pPr>
          </a:lstStyle>
          <a:p>
            <a:endParaRPr lang="nl-NL" dirty="0"/>
          </a:p>
        </p:txBody>
      </p:sp>
      <p:pic>
        <p:nvPicPr>
          <p:cNvPr id="173" name="Afbeelding 17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00254" y="4395296"/>
            <a:ext cx="34612" cy="126000"/>
          </a:xfrm>
          <a:prstGeom prst="rect">
            <a:avLst/>
          </a:prstGeom>
        </p:spPr>
      </p:pic>
      <p:sp>
        <p:nvSpPr>
          <p:cNvPr id="174" name="Rechthoek 173"/>
          <p:cNvSpPr/>
          <p:nvPr userDrawn="1"/>
        </p:nvSpPr>
        <p:spPr>
          <a:xfrm>
            <a:off x="3328814" y="4293096"/>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175" name="Tijdelijke aanduiding voor tekst 159"/>
          <p:cNvSpPr>
            <a:spLocks noGrp="1"/>
          </p:cNvSpPr>
          <p:nvPr>
            <p:ph type="body" sz="quarter" idx="25" hasCustomPrompt="1"/>
          </p:nvPr>
        </p:nvSpPr>
        <p:spPr>
          <a:xfrm>
            <a:off x="3421577" y="4386874"/>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76" name="Tijdelijke aanduiding voor afbeelding 157"/>
          <p:cNvSpPr>
            <a:spLocks noGrp="1"/>
          </p:cNvSpPr>
          <p:nvPr>
            <p:ph type="pic" sz="quarter" idx="26"/>
          </p:nvPr>
        </p:nvSpPr>
        <p:spPr>
          <a:xfrm>
            <a:off x="3421577" y="5013176"/>
            <a:ext cx="2293200" cy="1148010"/>
          </a:xfrm>
        </p:spPr>
        <p:txBody>
          <a:bodyPr/>
          <a:lstStyle>
            <a:lvl1pPr marL="0" indent="0">
              <a:lnSpc>
                <a:spcPct val="100000"/>
              </a:lnSpc>
              <a:buFont typeface="Arial"/>
              <a:buNone/>
              <a:defRPr sz="550"/>
            </a:lvl1pPr>
          </a:lstStyle>
          <a:p>
            <a:endParaRPr lang="nl-NL" dirty="0"/>
          </a:p>
        </p:txBody>
      </p:sp>
      <p:pic>
        <p:nvPicPr>
          <p:cNvPr id="177" name="Afbeelding 17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58783" y="4399120"/>
            <a:ext cx="34612" cy="126000"/>
          </a:xfrm>
          <a:prstGeom prst="rect">
            <a:avLst/>
          </a:prstGeom>
        </p:spPr>
      </p:pic>
      <p:sp>
        <p:nvSpPr>
          <p:cNvPr id="178" name="Rechthoek 177"/>
          <p:cNvSpPr/>
          <p:nvPr userDrawn="1"/>
        </p:nvSpPr>
        <p:spPr>
          <a:xfrm>
            <a:off x="6088698" y="4293096"/>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179" name="Tijdelijke aanduiding voor tekst 159"/>
          <p:cNvSpPr>
            <a:spLocks noGrp="1"/>
          </p:cNvSpPr>
          <p:nvPr>
            <p:ph type="body" sz="quarter" idx="27" hasCustomPrompt="1"/>
          </p:nvPr>
        </p:nvSpPr>
        <p:spPr>
          <a:xfrm>
            <a:off x="6181461" y="4386874"/>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80" name="Tijdelijke aanduiding voor afbeelding 157"/>
          <p:cNvSpPr>
            <a:spLocks noGrp="1"/>
          </p:cNvSpPr>
          <p:nvPr>
            <p:ph type="pic" sz="quarter" idx="28"/>
          </p:nvPr>
        </p:nvSpPr>
        <p:spPr>
          <a:xfrm>
            <a:off x="6181461" y="5013176"/>
            <a:ext cx="2293200" cy="1148010"/>
          </a:xfrm>
        </p:spPr>
        <p:txBody>
          <a:bodyPr/>
          <a:lstStyle>
            <a:lvl1pPr marL="0" indent="0">
              <a:lnSpc>
                <a:spcPct val="100000"/>
              </a:lnSpc>
              <a:buFont typeface="Arial"/>
              <a:buNone/>
              <a:defRPr sz="550"/>
            </a:lvl1pPr>
          </a:lstStyle>
          <a:p>
            <a:endParaRPr lang="nl-NL" dirty="0"/>
          </a:p>
        </p:txBody>
      </p:sp>
      <p:pic>
        <p:nvPicPr>
          <p:cNvPr id="181" name="Afbeelding 18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8667" y="4399120"/>
            <a:ext cx="34612" cy="126000"/>
          </a:xfrm>
          <a:prstGeom prst="rect">
            <a:avLst/>
          </a:prstGeom>
        </p:spPr>
      </p:pic>
      <p:sp>
        <p:nvSpPr>
          <p:cNvPr id="41" name="Titel 1"/>
          <p:cNvSpPr>
            <a:spLocks noGrp="1"/>
          </p:cNvSpPr>
          <p:nvPr>
            <p:ph type="title"/>
          </p:nvPr>
        </p:nvSpPr>
        <p:spPr>
          <a:xfrm>
            <a:off x="556486" y="1342800"/>
            <a:ext cx="8208912" cy="720000"/>
          </a:xfrm>
        </p:spPr>
        <p:txBody>
          <a:bodyPr/>
          <a:lstStyle/>
          <a:p>
            <a:r>
              <a:rPr lang="nl-NL" dirty="0" smtClean="0"/>
              <a:t>Klik om de stijl te bewerken</a:t>
            </a:r>
            <a:endParaRPr lang="nl-NL" dirty="0"/>
          </a:p>
        </p:txBody>
      </p:sp>
      <p:sp>
        <p:nvSpPr>
          <p:cNvPr id="56" name="Tijdelijke aanduiding voor tekst 159"/>
          <p:cNvSpPr>
            <a:spLocks noGrp="1"/>
          </p:cNvSpPr>
          <p:nvPr>
            <p:ph type="body" sz="quarter" idx="29" hasCustomPrompt="1"/>
          </p:nvPr>
        </p:nvSpPr>
        <p:spPr>
          <a:xfrm>
            <a:off x="569374" y="2089880"/>
            <a:ext cx="2490458" cy="1987192"/>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59" name="Rechthoek 58"/>
          <p:cNvSpPr/>
          <p:nvPr userDrawn="1"/>
        </p:nvSpPr>
        <p:spPr>
          <a:xfrm>
            <a:off x="3327903" y="2093704"/>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60" name="Tijdelijke aanduiding voor tekst 159"/>
          <p:cNvSpPr>
            <a:spLocks noGrp="1"/>
          </p:cNvSpPr>
          <p:nvPr>
            <p:ph type="body" sz="quarter" idx="31" hasCustomPrompt="1"/>
          </p:nvPr>
        </p:nvSpPr>
        <p:spPr>
          <a:xfrm>
            <a:off x="3420666" y="2187482"/>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61" name="Tijdelijke aanduiding voor afbeelding 157"/>
          <p:cNvSpPr>
            <a:spLocks noGrp="1"/>
          </p:cNvSpPr>
          <p:nvPr>
            <p:ph type="pic" sz="quarter" idx="32"/>
          </p:nvPr>
        </p:nvSpPr>
        <p:spPr>
          <a:xfrm>
            <a:off x="3420666" y="2810153"/>
            <a:ext cx="2293200" cy="1148400"/>
          </a:xfrm>
        </p:spPr>
        <p:txBody>
          <a:bodyPr/>
          <a:lstStyle>
            <a:lvl1pPr marL="0" indent="0">
              <a:lnSpc>
                <a:spcPct val="100000"/>
              </a:lnSpc>
              <a:buFont typeface="Arial"/>
              <a:buNone/>
              <a:defRPr sz="550"/>
            </a:lvl1pPr>
          </a:lstStyle>
          <a:p>
            <a:endParaRPr lang="nl-NL" dirty="0"/>
          </a:p>
        </p:txBody>
      </p:sp>
      <p:pic>
        <p:nvPicPr>
          <p:cNvPr id="62" name="Afbeelding 6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57872" y="2199728"/>
            <a:ext cx="34612" cy="126000"/>
          </a:xfrm>
          <a:prstGeom prst="rect">
            <a:avLst/>
          </a:prstGeom>
        </p:spPr>
      </p:pic>
      <p:sp>
        <p:nvSpPr>
          <p:cNvPr id="63" name="Rechthoek 62"/>
          <p:cNvSpPr/>
          <p:nvPr userDrawn="1"/>
        </p:nvSpPr>
        <p:spPr>
          <a:xfrm>
            <a:off x="6087787" y="2093704"/>
            <a:ext cx="2484000" cy="1963547"/>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sp>
        <p:nvSpPr>
          <p:cNvPr id="64" name="Tijdelijke aanduiding voor tekst 159"/>
          <p:cNvSpPr>
            <a:spLocks noGrp="1"/>
          </p:cNvSpPr>
          <p:nvPr>
            <p:ph type="body" sz="quarter" idx="33" hasCustomPrompt="1"/>
          </p:nvPr>
        </p:nvSpPr>
        <p:spPr>
          <a:xfrm>
            <a:off x="6180550" y="2187482"/>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65" name="Tijdelijke aanduiding voor afbeelding 157"/>
          <p:cNvSpPr>
            <a:spLocks noGrp="1"/>
          </p:cNvSpPr>
          <p:nvPr>
            <p:ph type="pic" sz="quarter" idx="34"/>
          </p:nvPr>
        </p:nvSpPr>
        <p:spPr>
          <a:xfrm>
            <a:off x="6180550" y="2810153"/>
            <a:ext cx="2293200" cy="1148400"/>
          </a:xfrm>
        </p:spPr>
        <p:txBody>
          <a:bodyPr/>
          <a:lstStyle>
            <a:lvl1pPr marL="0" indent="0">
              <a:lnSpc>
                <a:spcPct val="100000"/>
              </a:lnSpc>
              <a:buFont typeface="Arial"/>
              <a:buNone/>
              <a:defRPr sz="550"/>
            </a:lvl1pPr>
          </a:lstStyle>
          <a:p>
            <a:endParaRPr lang="nl-NL" dirty="0"/>
          </a:p>
        </p:txBody>
      </p:sp>
      <p:pic>
        <p:nvPicPr>
          <p:cNvPr id="70" name="Afbeelding 6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7756" y="2199728"/>
            <a:ext cx="34612" cy="126000"/>
          </a:xfrm>
          <a:prstGeom prst="rect">
            <a:avLst/>
          </a:prstGeom>
        </p:spPr>
      </p:pic>
    </p:spTree>
    <p:extLst>
      <p:ext uri="{BB962C8B-B14F-4D97-AF65-F5344CB8AC3E}">
        <p14:creationId xmlns:p14="http://schemas.microsoft.com/office/powerpoint/2010/main" val="1801030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NO 4:3 Content Slide Image Wide Hoger">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208912" cy="720000"/>
          </a:xfrm>
        </p:spPr>
        <p:txBody>
          <a:bodyPr/>
          <a:lstStyle/>
          <a:p>
            <a:r>
              <a:rPr lang="nl-NL" dirty="0" smtClean="0"/>
              <a:t>Klik om de stijl te bewerken</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a:t>
            </a:fld>
            <a:endParaRPr lang="nl-NL">
              <a:solidFill>
                <a:prstClr val="black"/>
              </a:solidFill>
            </a:endParaRPr>
          </a:p>
        </p:txBody>
      </p:sp>
      <p:pic>
        <p:nvPicPr>
          <p:cNvPr id="11" name="Afbeelding 10" descr="pijltje_terug.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7226" y="6582838"/>
            <a:ext cx="69230" cy="144000"/>
          </a:xfrm>
          <a:prstGeom prst="rect">
            <a:avLst/>
          </a:prstGeom>
        </p:spPr>
      </p:pic>
      <p:sp>
        <p:nvSpPr>
          <p:cNvPr id="7" name="Tijdelijke aanduiding voor afbeelding 157"/>
          <p:cNvSpPr>
            <a:spLocks noGrp="1"/>
          </p:cNvSpPr>
          <p:nvPr>
            <p:ph type="pic" sz="quarter" idx="10"/>
          </p:nvPr>
        </p:nvSpPr>
        <p:spPr>
          <a:xfrm>
            <a:off x="0" y="2060848"/>
            <a:ext cx="9144000" cy="4320480"/>
          </a:xfrm>
        </p:spPr>
        <p:txBody>
          <a:bodyPr/>
          <a:lstStyle>
            <a:lvl1pPr marL="0" indent="0">
              <a:lnSpc>
                <a:spcPct val="100000"/>
              </a:lnSpc>
              <a:buFont typeface="Arial"/>
              <a:buNone/>
              <a:defRPr sz="1800"/>
            </a:lvl1pPr>
          </a:lstStyle>
          <a:p>
            <a:endParaRPr lang="nl-NL" dirty="0"/>
          </a:p>
        </p:txBody>
      </p:sp>
    </p:spTree>
    <p:extLst>
      <p:ext uri="{BB962C8B-B14F-4D97-AF65-F5344CB8AC3E}">
        <p14:creationId xmlns:p14="http://schemas.microsoft.com/office/powerpoint/2010/main" val="3730276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6"/>
          <p:cNvSpPr>
            <a:spLocks noChangeArrowheads="1"/>
          </p:cNvSpPr>
          <p:nvPr/>
        </p:nvSpPr>
        <p:spPr bwMode="gray">
          <a:xfrm flipV="1">
            <a:off x="6888163" y="6565900"/>
            <a:ext cx="2255837" cy="29527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5" name="Rectangle 43"/>
          <p:cNvSpPr>
            <a:spLocks noChangeArrowheads="1"/>
          </p:cNvSpPr>
          <p:nvPr/>
        </p:nvSpPr>
        <p:spPr bwMode="gray">
          <a:xfrm>
            <a:off x="0" y="2159000"/>
            <a:ext cx="9144000" cy="141922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6" name="Rectangle 45"/>
          <p:cNvSpPr>
            <a:spLocks noChangeArrowheads="1"/>
          </p:cNvSpPr>
          <p:nvPr/>
        </p:nvSpPr>
        <p:spPr bwMode="gray">
          <a:xfrm flipV="1">
            <a:off x="0" y="3494088"/>
            <a:ext cx="9144000" cy="90487"/>
          </a:xfrm>
          <a:prstGeom prst="rect">
            <a:avLst/>
          </a:prstGeom>
          <a:gradFill rotWithShape="0">
            <a:gsLst>
              <a:gs pos="0">
                <a:srgbClr val="D0D1D3"/>
              </a:gs>
              <a:gs pos="100000">
                <a:srgbClr val="FFFFFF"/>
              </a:gs>
            </a:gsLst>
            <a:lin ang="10800000" scaled="1"/>
          </a:gra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7" name="Group 46"/>
          <p:cNvGrpSpPr>
            <a:grpSpLocks/>
          </p:cNvGrpSpPr>
          <p:nvPr/>
        </p:nvGrpSpPr>
        <p:grpSpPr bwMode="auto">
          <a:xfrm>
            <a:off x="6826250" y="2392363"/>
            <a:ext cx="2016125" cy="957262"/>
            <a:chOff x="4300" y="1507"/>
            <a:chExt cx="1270" cy="603"/>
          </a:xfrm>
        </p:grpSpPr>
        <p:sp>
          <p:nvSpPr>
            <p:cNvPr id="8" name="Freeform 47"/>
            <p:cNvSpPr>
              <a:spLocks noChangeArrowheads="1"/>
            </p:cNvSpPr>
            <p:nvPr/>
          </p:nvSpPr>
          <p:spPr bwMode="gray">
            <a:xfrm>
              <a:off x="4300" y="1864"/>
              <a:ext cx="1271" cy="247"/>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rgbClr val="FFFFFF"/>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9" name="Freeform 48"/>
            <p:cNvSpPr>
              <a:spLocks noChangeArrowheads="1"/>
            </p:cNvSpPr>
            <p:nvPr/>
          </p:nvSpPr>
          <p:spPr bwMode="gray">
            <a:xfrm>
              <a:off x="4317" y="1507"/>
              <a:ext cx="1196" cy="568"/>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rgbClr val="00A8ED"/>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 name="Text Box 49"/>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sp>
        <p:nvSpPr>
          <p:cNvPr id="11" name="Rectangle 51"/>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2" name="Freeform 52"/>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3" name="Group 53"/>
          <p:cNvGrpSpPr>
            <a:grpSpLocks noChangeAspect="1"/>
          </p:cNvGrpSpPr>
          <p:nvPr/>
        </p:nvGrpSpPr>
        <p:grpSpPr bwMode="auto">
          <a:xfrm>
            <a:off x="6515100" y="6559550"/>
            <a:ext cx="463550" cy="303213"/>
            <a:chOff x="12" y="4376"/>
            <a:chExt cx="589" cy="399"/>
          </a:xfrm>
        </p:grpSpPr>
        <p:sp>
          <p:nvSpPr>
            <p:cNvPr id="14" name="Rectangle 54"/>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5" name="Freeform 55"/>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6" name="Freeform 56"/>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7" name="Freeform 57"/>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8" name="Freeform 58"/>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9" name="Freeform 59"/>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0" name="Freeform 60"/>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1" name="Freeform 61"/>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2" name="Freeform 62"/>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3" name="Freeform 63"/>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4" name="Freeform 64"/>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5" name="Freeform 65"/>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6" name="Freeform 66"/>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241673" name="Rectangle 51"/>
          <p:cNvSpPr>
            <a:spLocks noGrp="1" noChangeArrowheads="1"/>
          </p:cNvSpPr>
          <p:nvPr>
            <p:ph type="ctrTitle"/>
          </p:nvPr>
        </p:nvSpPr>
        <p:spPr>
          <a:xfrm>
            <a:off x="395288" y="2159001"/>
            <a:ext cx="6121400" cy="1317625"/>
          </a:xfrm>
        </p:spPr>
        <p:txBody>
          <a:bodyPr/>
          <a:lstStyle>
            <a:lvl1pPr>
              <a:defRPr smtClean="0"/>
            </a:lvl1pPr>
          </a:lstStyle>
          <a:p>
            <a:r>
              <a:rPr lang="fr-FR" smtClean="0"/>
              <a:t>Click to edit Master title style</a:t>
            </a:r>
          </a:p>
        </p:txBody>
      </p:sp>
      <p:sp>
        <p:nvSpPr>
          <p:cNvPr id="241674" name="Rectangle 52"/>
          <p:cNvSpPr>
            <a:spLocks noGrp="1" noChangeArrowheads="1"/>
          </p:cNvSpPr>
          <p:nvPr>
            <p:ph type="subTitle" idx="1"/>
          </p:nvPr>
        </p:nvSpPr>
        <p:spPr>
          <a:xfrm>
            <a:off x="395289" y="3986213"/>
            <a:ext cx="8353425" cy="1752600"/>
          </a:xfrm>
        </p:spPr>
        <p:txBody>
          <a:bodyPr/>
          <a:lstStyle>
            <a:lvl1pPr marL="0" indent="0" algn="ctr">
              <a:buFont typeface="Arial" charset="0"/>
              <a:buNone/>
              <a:defRPr sz="2400" b="1" smtClean="0">
                <a:solidFill>
                  <a:schemeClr val="tx2"/>
                </a:solidFill>
              </a:defRPr>
            </a:lvl1pPr>
          </a:lstStyle>
          <a:p>
            <a:r>
              <a:rPr lang="fr-FR" smtClean="0"/>
              <a:t>Click to edit Master subtitle style</a:t>
            </a:r>
          </a:p>
        </p:txBody>
      </p:sp>
    </p:spTree>
    <p:extLst>
      <p:ext uri="{BB962C8B-B14F-4D97-AF65-F5344CB8AC3E}">
        <p14:creationId xmlns:p14="http://schemas.microsoft.com/office/powerpoint/2010/main" val="2082590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extLst>
      <p:ext uri="{BB962C8B-B14F-4D97-AF65-F5344CB8AC3E}">
        <p14:creationId xmlns:p14="http://schemas.microsoft.com/office/powerpoint/2010/main" val="56562421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73909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79411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398463" y="1690689"/>
            <a:ext cx="294163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3492501" y="1690689"/>
            <a:ext cx="2943225"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942225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1681420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Tree>
    <p:extLst>
      <p:ext uri="{BB962C8B-B14F-4D97-AF65-F5344CB8AC3E}">
        <p14:creationId xmlns:p14="http://schemas.microsoft.com/office/powerpoint/2010/main" val="3587929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21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1006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501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79738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420689"/>
            <a:ext cx="1508125" cy="59023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398463" y="420689"/>
            <a:ext cx="4376737" cy="5902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3997828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extLst>
      <p:ext uri="{BB962C8B-B14F-4D97-AF65-F5344CB8AC3E}">
        <p14:creationId xmlns:p14="http://schemas.microsoft.com/office/powerpoint/2010/main" val="428728400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6"/>
          <p:cNvSpPr>
            <a:spLocks noChangeArrowheads="1"/>
          </p:cNvSpPr>
          <p:nvPr/>
        </p:nvSpPr>
        <p:spPr bwMode="gray">
          <a:xfrm flipV="1">
            <a:off x="6888163" y="6565900"/>
            <a:ext cx="2255837" cy="29527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5" name="Rectangle 43"/>
          <p:cNvSpPr>
            <a:spLocks noChangeArrowheads="1"/>
          </p:cNvSpPr>
          <p:nvPr/>
        </p:nvSpPr>
        <p:spPr bwMode="gray">
          <a:xfrm>
            <a:off x="0" y="2159000"/>
            <a:ext cx="9144000" cy="1419225"/>
          </a:xfrm>
          <a:prstGeom prst="rect">
            <a:avLst/>
          </a:prstGeom>
          <a:solidFill>
            <a:srgbClr val="134095"/>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6" name="Rectangle 45"/>
          <p:cNvSpPr>
            <a:spLocks noChangeArrowheads="1"/>
          </p:cNvSpPr>
          <p:nvPr/>
        </p:nvSpPr>
        <p:spPr bwMode="gray">
          <a:xfrm flipV="1">
            <a:off x="0" y="3494088"/>
            <a:ext cx="9144000" cy="90487"/>
          </a:xfrm>
          <a:prstGeom prst="rect">
            <a:avLst/>
          </a:prstGeom>
          <a:gradFill rotWithShape="0">
            <a:gsLst>
              <a:gs pos="0">
                <a:srgbClr val="D0D1D3"/>
              </a:gs>
              <a:gs pos="100000">
                <a:srgbClr val="FFFFFF"/>
              </a:gs>
            </a:gsLst>
            <a:lin ang="10800000" scaled="1"/>
          </a:gra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7" name="Group 46"/>
          <p:cNvGrpSpPr>
            <a:grpSpLocks/>
          </p:cNvGrpSpPr>
          <p:nvPr/>
        </p:nvGrpSpPr>
        <p:grpSpPr bwMode="auto">
          <a:xfrm>
            <a:off x="6826250" y="2392363"/>
            <a:ext cx="2016125" cy="957262"/>
            <a:chOff x="4300" y="1507"/>
            <a:chExt cx="1270" cy="603"/>
          </a:xfrm>
        </p:grpSpPr>
        <p:sp>
          <p:nvSpPr>
            <p:cNvPr id="8" name="Freeform 47"/>
            <p:cNvSpPr>
              <a:spLocks noChangeArrowheads="1"/>
            </p:cNvSpPr>
            <p:nvPr/>
          </p:nvSpPr>
          <p:spPr bwMode="gray">
            <a:xfrm>
              <a:off x="4300" y="1864"/>
              <a:ext cx="1271" cy="247"/>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rgbClr val="FFFFFF"/>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9" name="Freeform 48"/>
            <p:cNvSpPr>
              <a:spLocks noChangeArrowheads="1"/>
            </p:cNvSpPr>
            <p:nvPr/>
          </p:nvSpPr>
          <p:spPr bwMode="gray">
            <a:xfrm>
              <a:off x="4317" y="1507"/>
              <a:ext cx="1196" cy="568"/>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rgbClr val="00A8ED"/>
            </a:solidFill>
            <a:ln w="9525">
              <a:noFill/>
              <a:round/>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 name="Text Box 49"/>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sp>
        <p:nvSpPr>
          <p:cNvPr id="11" name="Rectangle 51"/>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2" name="Freeform 52"/>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3" name="Group 53"/>
          <p:cNvGrpSpPr>
            <a:grpSpLocks noChangeAspect="1"/>
          </p:cNvGrpSpPr>
          <p:nvPr/>
        </p:nvGrpSpPr>
        <p:grpSpPr bwMode="auto">
          <a:xfrm>
            <a:off x="6515100" y="6559550"/>
            <a:ext cx="463550" cy="303213"/>
            <a:chOff x="12" y="4376"/>
            <a:chExt cx="589" cy="399"/>
          </a:xfrm>
        </p:grpSpPr>
        <p:sp>
          <p:nvSpPr>
            <p:cNvPr id="14" name="Rectangle 54"/>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5" name="Freeform 55"/>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6" name="Freeform 56"/>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7" name="Freeform 57"/>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8" name="Freeform 58"/>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9" name="Freeform 59"/>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0" name="Freeform 60"/>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1" name="Freeform 61"/>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2" name="Freeform 62"/>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3" name="Freeform 63"/>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4" name="Freeform 64"/>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5" name="Freeform 65"/>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26" name="Freeform 66"/>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241673" name="Rectangle 51"/>
          <p:cNvSpPr>
            <a:spLocks noGrp="1" noChangeArrowheads="1"/>
          </p:cNvSpPr>
          <p:nvPr>
            <p:ph type="ctrTitle"/>
          </p:nvPr>
        </p:nvSpPr>
        <p:spPr>
          <a:xfrm>
            <a:off x="395288" y="2159001"/>
            <a:ext cx="6121400" cy="1317625"/>
          </a:xfrm>
        </p:spPr>
        <p:txBody>
          <a:bodyPr/>
          <a:lstStyle>
            <a:lvl1pPr>
              <a:defRPr smtClean="0"/>
            </a:lvl1pPr>
          </a:lstStyle>
          <a:p>
            <a:r>
              <a:rPr lang="fr-FR" smtClean="0"/>
              <a:t>Click to edit Master title style</a:t>
            </a:r>
          </a:p>
        </p:txBody>
      </p:sp>
      <p:sp>
        <p:nvSpPr>
          <p:cNvPr id="241674" name="Rectangle 52"/>
          <p:cNvSpPr>
            <a:spLocks noGrp="1" noChangeArrowheads="1"/>
          </p:cNvSpPr>
          <p:nvPr>
            <p:ph type="subTitle" idx="1"/>
          </p:nvPr>
        </p:nvSpPr>
        <p:spPr>
          <a:xfrm>
            <a:off x="395289" y="3986213"/>
            <a:ext cx="8353425" cy="1752600"/>
          </a:xfrm>
        </p:spPr>
        <p:txBody>
          <a:bodyPr/>
          <a:lstStyle>
            <a:lvl1pPr marL="0" indent="0" algn="ctr">
              <a:buFont typeface="Arial" charset="0"/>
              <a:buNone/>
              <a:defRPr sz="2400" b="1" smtClean="0">
                <a:solidFill>
                  <a:schemeClr val="tx2"/>
                </a:solidFill>
              </a:defRPr>
            </a:lvl1pPr>
          </a:lstStyle>
          <a:p>
            <a:r>
              <a:rPr lang="fr-FR" smtClean="0"/>
              <a:t>Click to edit Master subtitle style</a:t>
            </a:r>
          </a:p>
        </p:txBody>
      </p:sp>
    </p:spTree>
    <p:extLst>
      <p:ext uri="{BB962C8B-B14F-4D97-AF65-F5344CB8AC3E}">
        <p14:creationId xmlns:p14="http://schemas.microsoft.com/office/powerpoint/2010/main" val="356747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2240595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2648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398463" y="1690689"/>
            <a:ext cx="294163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3492501" y="1690689"/>
            <a:ext cx="2943225"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261038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1505394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Tree>
    <p:extLst>
      <p:ext uri="{BB962C8B-B14F-4D97-AF65-F5344CB8AC3E}">
        <p14:creationId xmlns:p14="http://schemas.microsoft.com/office/powerpoint/2010/main" val="279922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176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4994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5834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370974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6.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6.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6.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6.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8.jp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8.jp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6.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6.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027" name="Picture 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6497638"/>
            <a:ext cx="9144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50"/>
          <p:cNvSpPr>
            <a:spLocks noChangeArrowheads="1"/>
          </p:cNvSpPr>
          <p:nvPr/>
        </p:nvSpPr>
        <p:spPr bwMode="auto">
          <a:xfrm>
            <a:off x="6515100" y="6550025"/>
            <a:ext cx="2628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nl-NL"/>
          </a:p>
        </p:txBody>
      </p:sp>
      <p:sp>
        <p:nvSpPr>
          <p:cNvPr id="1029" name="Rectangle 2"/>
          <p:cNvSpPr>
            <a:spLocks noGrp="1" noChangeArrowheads="1"/>
          </p:cNvSpPr>
          <p:nvPr>
            <p:ph type="title"/>
          </p:nvPr>
        </p:nvSpPr>
        <p:spPr bwMode="auto">
          <a:xfrm>
            <a:off x="323850" y="115888"/>
            <a:ext cx="73437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err="1" smtClean="0"/>
              <a:t>Mastertextformat</a:t>
            </a:r>
            <a:r>
              <a:rPr lang="en-GB" altLang="en-US" dirty="0" smtClean="0"/>
              <a:t> </a:t>
            </a:r>
            <a:r>
              <a:rPr lang="en-GB" altLang="en-US" dirty="0" err="1" smtClean="0"/>
              <a:t>bearbeiten</a:t>
            </a:r>
            <a:endParaRPr lang="en-GB" altLang="en-US" dirty="0" smtClean="0"/>
          </a:p>
          <a:p>
            <a:pPr lvl="1"/>
            <a:r>
              <a:rPr lang="en-GB" altLang="en-US" dirty="0" err="1" smtClean="0"/>
              <a:t>Zweite</a:t>
            </a:r>
            <a:r>
              <a:rPr lang="en-GB" altLang="en-US" dirty="0" smtClean="0"/>
              <a:t> </a:t>
            </a:r>
            <a:r>
              <a:rPr lang="en-GB" altLang="en-US" dirty="0" err="1" smtClean="0"/>
              <a:t>Ebene</a:t>
            </a:r>
            <a:endParaRPr lang="en-GB" altLang="en-US" dirty="0" smtClean="0"/>
          </a:p>
          <a:p>
            <a:pPr lvl="2"/>
            <a:r>
              <a:rPr lang="en-GB" altLang="en-US" dirty="0" err="1" smtClean="0"/>
              <a:t>Dritte</a:t>
            </a:r>
            <a:r>
              <a:rPr lang="en-GB" altLang="en-US" dirty="0" smtClean="0"/>
              <a:t> </a:t>
            </a:r>
            <a:r>
              <a:rPr lang="en-GB" altLang="en-US" dirty="0" err="1" smtClean="0"/>
              <a:t>Ebene</a:t>
            </a:r>
            <a:endParaRPr lang="en-GB" altLang="en-US" dirty="0" smtClean="0"/>
          </a:p>
          <a:p>
            <a:pPr lvl="3"/>
            <a:r>
              <a:rPr lang="en-GB" altLang="en-US" dirty="0" err="1" smtClean="0"/>
              <a:t>Vierte</a:t>
            </a:r>
            <a:r>
              <a:rPr lang="en-GB" altLang="en-US" dirty="0" smtClean="0"/>
              <a:t> </a:t>
            </a:r>
            <a:r>
              <a:rPr lang="en-GB" altLang="en-US" dirty="0" err="1" smtClean="0"/>
              <a:t>Ebene</a:t>
            </a:r>
            <a:endParaRPr lang="en-GB" altLang="en-US" dirty="0" smtClean="0"/>
          </a:p>
          <a:p>
            <a:pPr lvl="4"/>
            <a:r>
              <a:rPr lang="en-GB" altLang="en-US" dirty="0" err="1" smtClean="0"/>
              <a:t>Fünfte</a:t>
            </a:r>
            <a:r>
              <a:rPr lang="en-GB" altLang="en-US" dirty="0" smtClean="0"/>
              <a:t> </a:t>
            </a:r>
            <a:r>
              <a:rPr lang="en-GB" altLang="en-US" dirty="0" err="1" smtClean="0"/>
              <a:t>Ebene</a:t>
            </a:r>
            <a:endParaRPr lang="en-GB" altLang="en-US" dirty="0" smtClean="0"/>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r>
              <a:rPr lang="en-GB"/>
              <a:t>&lt;Event&gt; • &lt;Date&gt; • &lt;Location&gt; • &lt;Speaker&gt;</a:t>
            </a:r>
            <a:endParaRPr lang="de-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nl-BE" altLang="nl-NL"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a:defRPr/>
            </a:pPr>
            <a:fld id="{14A4C7AF-30D9-4790-87C2-8A055EE5E330}" type="slidenum">
              <a:rPr lang="en-US" sz="1200">
                <a:effectLst>
                  <a:outerShdw blurRad="38100" dist="38100" dir="2700000" algn="tl">
                    <a:srgbClr val="000000">
                      <a:alpha val="43137"/>
                    </a:srgbClr>
                  </a:outerShdw>
                </a:effectLst>
                <a:latin typeface="Arial" pitchFamily="34" charset="0"/>
              </a:rPr>
              <a:pPr algn="r">
                <a:defRPr/>
              </a:pPr>
              <a:t>‹#›</a:t>
            </a:fld>
            <a:endParaRPr lang="en-US" sz="1200" dirty="0">
              <a:effectLst>
                <a:outerShdw blurRad="38100" dist="38100" dir="2700000" algn="tl">
                  <a:srgbClr val="000000">
                    <a:alpha val="43137"/>
                  </a:srgbClr>
                </a:outerShdw>
              </a:effectLst>
              <a:latin typeface="Arial" pitchFamily="34" charset="0"/>
            </a:endParaRPr>
          </a:p>
        </p:txBody>
      </p:sp>
      <p:pic>
        <p:nvPicPr>
          <p:cNvPr id="1034" name="Picture 6"/>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t="3143" r="5232" b="3018"/>
          <a:stretch>
            <a:fillRect/>
          </a:stretch>
        </p:blipFill>
        <p:spPr bwMode="auto">
          <a:xfrm>
            <a:off x="7753350" y="0"/>
            <a:ext cx="13906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74" r:id="rId10"/>
  </p:sldLayoutIdLst>
  <p:timing>
    <p:tnLst>
      <p:par>
        <p:cTn id="1" dur="indefinite" restart="never" nodeType="tmRoot"/>
      </p:par>
    </p:tn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8" name="Rectangle 28"/>
          <p:cNvSpPr>
            <a:spLocks noChangeArrowheads="1"/>
          </p:cNvSpPr>
          <p:nvPr/>
        </p:nvSpPr>
        <p:spPr bwMode="gray">
          <a:xfrm flipV="1">
            <a:off x="6888163" y="6565900"/>
            <a:ext cx="2255837" cy="29527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69" name="Rectangle 29"/>
          <p:cNvSpPr>
            <a:spLocks noChangeArrowheads="1"/>
          </p:cNvSpPr>
          <p:nvPr/>
        </p:nvSpPr>
        <p:spPr bwMode="gray">
          <a:xfrm>
            <a:off x="0" y="0"/>
            <a:ext cx="9144000" cy="141922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70" name="Rectangle 30"/>
          <p:cNvSpPr>
            <a:spLocks noChangeArrowheads="1"/>
          </p:cNvSpPr>
          <p:nvPr/>
        </p:nvSpPr>
        <p:spPr bwMode="gray">
          <a:xfrm flipV="1">
            <a:off x="0" y="1406525"/>
            <a:ext cx="9144000" cy="90488"/>
          </a:xfrm>
          <a:prstGeom prst="rect">
            <a:avLst/>
          </a:prstGeom>
          <a:gradFill rotWithShape="1">
            <a:gsLst>
              <a:gs pos="0">
                <a:schemeClr val="hlink"/>
              </a:gs>
              <a:gs pos="100000">
                <a:schemeClr val="bg1"/>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85" name="Text Box 45"/>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grpSp>
        <p:nvGrpSpPr>
          <p:cNvPr id="1030" name="Group 48"/>
          <p:cNvGrpSpPr>
            <a:grpSpLocks/>
          </p:cNvGrpSpPr>
          <p:nvPr/>
        </p:nvGrpSpPr>
        <p:grpSpPr bwMode="auto">
          <a:xfrm>
            <a:off x="6826250" y="5340350"/>
            <a:ext cx="2019300" cy="962025"/>
            <a:chOff x="4797" y="110"/>
            <a:chExt cx="881" cy="420"/>
          </a:xfrm>
        </p:grpSpPr>
        <p:sp>
          <p:nvSpPr>
            <p:cNvPr id="10289" name="Freeform 49"/>
            <p:cNvSpPr>
              <a:spLocks noEditPoints="1"/>
            </p:cNvSpPr>
            <p:nvPr userDrawn="1"/>
          </p:nvSpPr>
          <p:spPr bwMode="gray">
            <a:xfrm>
              <a:off x="4797" y="358"/>
              <a:ext cx="881" cy="172"/>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0" name="Freeform 50"/>
            <p:cNvSpPr>
              <a:spLocks noEditPoints="1"/>
            </p:cNvSpPr>
            <p:nvPr userDrawn="1"/>
          </p:nvSpPr>
          <p:spPr bwMode="gray">
            <a:xfrm>
              <a:off x="4809" y="110"/>
              <a:ext cx="829" cy="394"/>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chemeClr val="accent1"/>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31" name="Rectangle 51"/>
          <p:cNvSpPr>
            <a:spLocks noGrp="1" noChangeArrowheads="1"/>
          </p:cNvSpPr>
          <p:nvPr>
            <p:ph type="title"/>
          </p:nvPr>
        </p:nvSpPr>
        <p:spPr bwMode="gray">
          <a:xfrm>
            <a:off x="398463" y="420688"/>
            <a:ext cx="5740400" cy="67945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32" name="Rectangle 52"/>
          <p:cNvSpPr>
            <a:spLocks noGrp="1" noChangeArrowheads="1"/>
          </p:cNvSpPr>
          <p:nvPr>
            <p:ph type="body" idx="1"/>
          </p:nvPr>
        </p:nvSpPr>
        <p:spPr bwMode="gray">
          <a:xfrm>
            <a:off x="398463" y="1690688"/>
            <a:ext cx="6037262" cy="463232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smtClean="0"/>
              <a:t>Erste Ebene</a:t>
            </a:r>
          </a:p>
          <a:p>
            <a:pPr lvl="1"/>
            <a:r>
              <a:rPr lang="en-GB" smtClean="0"/>
              <a:t>Zweite Ebene</a:t>
            </a:r>
          </a:p>
        </p:txBody>
      </p:sp>
      <p:pic>
        <p:nvPicPr>
          <p:cNvPr id="1033" name="Picture 53" descr="civitas_keyimage_PPT_neu"/>
          <p:cNvPicPr>
            <a:picLocks noChangeAspect="1" noChangeArrowheads="1"/>
          </p:cNvPicPr>
          <p:nvPr/>
        </p:nvPicPr>
        <p:blipFill>
          <a:blip r:embed="rId13"/>
          <a:srcRect/>
          <a:stretch>
            <a:fillRect/>
          </a:stretch>
        </p:blipFill>
        <p:spPr bwMode="gray">
          <a:xfrm>
            <a:off x="6527800" y="0"/>
            <a:ext cx="2616200" cy="1452563"/>
          </a:xfrm>
          <a:prstGeom prst="rect">
            <a:avLst/>
          </a:prstGeom>
          <a:noFill/>
          <a:ln w="9525">
            <a:noFill/>
            <a:miter lim="800000"/>
            <a:headEnd/>
            <a:tailEnd/>
          </a:ln>
        </p:spPr>
      </p:pic>
      <p:sp>
        <p:nvSpPr>
          <p:cNvPr id="10294" name="Rectangle 54"/>
          <p:cNvSpPr>
            <a:spLocks noChangeArrowheads="1"/>
          </p:cNvSpPr>
          <p:nvPr/>
        </p:nvSpPr>
        <p:spPr bwMode="gray">
          <a:xfrm>
            <a:off x="6527800" y="1406525"/>
            <a:ext cx="2616200" cy="90488"/>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5" name="Rectangle 55"/>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6" name="Freeform 56"/>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037" name="Group 57"/>
          <p:cNvGrpSpPr>
            <a:grpSpLocks noChangeAspect="1"/>
          </p:cNvGrpSpPr>
          <p:nvPr/>
        </p:nvGrpSpPr>
        <p:grpSpPr bwMode="auto">
          <a:xfrm>
            <a:off x="6515100" y="6559550"/>
            <a:ext cx="463550" cy="303213"/>
            <a:chOff x="12" y="4376"/>
            <a:chExt cx="589" cy="399"/>
          </a:xfrm>
        </p:grpSpPr>
        <p:sp>
          <p:nvSpPr>
            <p:cNvPr id="10298" name="Rectangle 58"/>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9" name="Freeform 59"/>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0" name="Freeform 60"/>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1" name="Freeform 61"/>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2" name="Freeform 62"/>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3" name="Freeform 63"/>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4" name="Freeform 64"/>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5" name="Freeform 65"/>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6" name="Freeform 66"/>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7" name="Freeform 67"/>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8" name="Freeform 68"/>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9" name="Freeform 69"/>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10" name="Freeform 70"/>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Tree>
    <p:extLst>
      <p:ext uri="{BB962C8B-B14F-4D97-AF65-F5344CB8AC3E}">
        <p14:creationId xmlns:p14="http://schemas.microsoft.com/office/powerpoint/2010/main" val="3680058457"/>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mj-lt"/>
          <a:ea typeface="+mj-ea"/>
          <a:cs typeface="+mj-cs"/>
        </a:defRPr>
      </a:lvl1pPr>
      <a:lvl2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2pPr>
      <a:lvl3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3pPr>
      <a:lvl4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4pPr>
      <a:lvl5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5pPr>
      <a:lvl6pPr marL="25146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6pPr>
      <a:lvl7pPr marL="29718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7pPr>
      <a:lvl8pPr marL="34290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8pPr>
      <a:lvl9pPr marL="38862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9pPr>
    </p:titleStyle>
    <p:bodyStyle>
      <a:lvl1pPr marL="268288" indent="-268288" algn="l" defTabSz="449263" rtl="0" eaLnBrk="0" fontAlgn="base" hangingPunct="0">
        <a:spcBef>
          <a:spcPct val="0"/>
        </a:spcBef>
        <a:spcAft>
          <a:spcPts val="1700"/>
        </a:spcAft>
        <a:buClr>
          <a:schemeClr val="tx2"/>
        </a:buClr>
        <a:buSzPct val="130000"/>
        <a:buFont typeface="Arial" charset="0"/>
        <a:buChar char="•"/>
        <a:defRPr sz="3200">
          <a:solidFill>
            <a:srgbClr val="000000"/>
          </a:solidFill>
          <a:latin typeface="+mn-lt"/>
          <a:ea typeface="+mn-ea"/>
          <a:cs typeface="+mn-cs"/>
        </a:defRPr>
      </a:lvl1pPr>
      <a:lvl2pPr marL="725488" indent="-277813" algn="l" defTabSz="449263" rtl="0" eaLnBrk="0" fontAlgn="base" hangingPunct="0">
        <a:spcBef>
          <a:spcPct val="0"/>
        </a:spcBef>
        <a:spcAft>
          <a:spcPts val="1700"/>
        </a:spcAft>
        <a:buClr>
          <a:schemeClr val="tx2"/>
        </a:buClr>
        <a:buSzPct val="100000"/>
        <a:buFont typeface="Arial" charset="0"/>
        <a:buChar char="–"/>
        <a:defRPr sz="2800">
          <a:solidFill>
            <a:srgbClr val="000000"/>
          </a:solidFill>
          <a:latin typeface="+mn-lt"/>
          <a:cs typeface="+mn-cs"/>
        </a:defRPr>
      </a:lvl2pPr>
      <a:lvl3pPr marL="1235075" indent="-228600" algn="l" defTabSz="449263" rtl="0" eaLnBrk="0" fontAlgn="base" hangingPunct="0">
        <a:spcBef>
          <a:spcPts val="600"/>
        </a:spcBef>
        <a:spcAft>
          <a:spcPct val="0"/>
        </a:spcAft>
        <a:buClr>
          <a:srgbClr val="000000"/>
        </a:buClr>
        <a:buSzPct val="100000"/>
        <a:buFont typeface="Arial" charset="0"/>
        <a:buChar char="•"/>
        <a:defRPr sz="1600">
          <a:solidFill>
            <a:srgbClr val="000000"/>
          </a:solidFill>
          <a:latin typeface="+mn-lt"/>
          <a:cs typeface="+mn-cs"/>
        </a:defRPr>
      </a:lvl3pPr>
      <a:lvl4pPr marL="1643063" indent="-228600" algn="l" defTabSz="449263" rtl="0" eaLnBrk="0" fontAlgn="base" hangingPunct="0">
        <a:spcBef>
          <a:spcPts val="45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6pPr>
      <a:lvl7pPr marL="29718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7pPr>
      <a:lvl8pPr marL="34290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8pPr>
      <a:lvl9pPr marL="38862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8" name="Rectangle 28"/>
          <p:cNvSpPr>
            <a:spLocks noChangeArrowheads="1"/>
          </p:cNvSpPr>
          <p:nvPr/>
        </p:nvSpPr>
        <p:spPr bwMode="gray">
          <a:xfrm flipV="1">
            <a:off x="6888163" y="6565900"/>
            <a:ext cx="2255837" cy="29527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69" name="Rectangle 29"/>
          <p:cNvSpPr>
            <a:spLocks noChangeArrowheads="1"/>
          </p:cNvSpPr>
          <p:nvPr/>
        </p:nvSpPr>
        <p:spPr bwMode="gray">
          <a:xfrm>
            <a:off x="0" y="0"/>
            <a:ext cx="9144000" cy="141922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70" name="Rectangle 30"/>
          <p:cNvSpPr>
            <a:spLocks noChangeArrowheads="1"/>
          </p:cNvSpPr>
          <p:nvPr/>
        </p:nvSpPr>
        <p:spPr bwMode="gray">
          <a:xfrm flipV="1">
            <a:off x="0" y="1406525"/>
            <a:ext cx="9144000" cy="90488"/>
          </a:xfrm>
          <a:prstGeom prst="rect">
            <a:avLst/>
          </a:prstGeom>
          <a:gradFill rotWithShape="1">
            <a:gsLst>
              <a:gs pos="0">
                <a:schemeClr val="hlink"/>
              </a:gs>
              <a:gs pos="100000">
                <a:schemeClr val="bg1"/>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85" name="Text Box 45"/>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grpSp>
        <p:nvGrpSpPr>
          <p:cNvPr id="1030" name="Group 48"/>
          <p:cNvGrpSpPr>
            <a:grpSpLocks/>
          </p:cNvGrpSpPr>
          <p:nvPr/>
        </p:nvGrpSpPr>
        <p:grpSpPr bwMode="auto">
          <a:xfrm>
            <a:off x="6826250" y="5340350"/>
            <a:ext cx="2019300" cy="962025"/>
            <a:chOff x="4797" y="110"/>
            <a:chExt cx="881" cy="420"/>
          </a:xfrm>
        </p:grpSpPr>
        <p:sp>
          <p:nvSpPr>
            <p:cNvPr id="10289" name="Freeform 49"/>
            <p:cNvSpPr>
              <a:spLocks noEditPoints="1"/>
            </p:cNvSpPr>
            <p:nvPr userDrawn="1"/>
          </p:nvSpPr>
          <p:spPr bwMode="gray">
            <a:xfrm>
              <a:off x="4797" y="358"/>
              <a:ext cx="881" cy="172"/>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0" name="Freeform 50"/>
            <p:cNvSpPr>
              <a:spLocks noEditPoints="1"/>
            </p:cNvSpPr>
            <p:nvPr userDrawn="1"/>
          </p:nvSpPr>
          <p:spPr bwMode="gray">
            <a:xfrm>
              <a:off x="4809" y="110"/>
              <a:ext cx="829" cy="394"/>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chemeClr val="accent1"/>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31" name="Rectangle 51"/>
          <p:cNvSpPr>
            <a:spLocks noGrp="1" noChangeArrowheads="1"/>
          </p:cNvSpPr>
          <p:nvPr>
            <p:ph type="title"/>
          </p:nvPr>
        </p:nvSpPr>
        <p:spPr bwMode="gray">
          <a:xfrm>
            <a:off x="398463" y="420688"/>
            <a:ext cx="5740400" cy="67945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32" name="Rectangle 52"/>
          <p:cNvSpPr>
            <a:spLocks noGrp="1" noChangeArrowheads="1"/>
          </p:cNvSpPr>
          <p:nvPr>
            <p:ph type="body" idx="1"/>
          </p:nvPr>
        </p:nvSpPr>
        <p:spPr bwMode="gray">
          <a:xfrm>
            <a:off x="398463" y="1690688"/>
            <a:ext cx="6037262" cy="463232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smtClean="0"/>
              <a:t>Erste Ebene</a:t>
            </a:r>
          </a:p>
          <a:p>
            <a:pPr lvl="1"/>
            <a:r>
              <a:rPr lang="en-GB" smtClean="0"/>
              <a:t>Zweite Ebene</a:t>
            </a:r>
          </a:p>
        </p:txBody>
      </p:sp>
      <p:pic>
        <p:nvPicPr>
          <p:cNvPr id="1033" name="Picture 53" descr="civitas_keyimage_PPT_neu"/>
          <p:cNvPicPr>
            <a:picLocks noChangeAspect="1" noChangeArrowheads="1"/>
          </p:cNvPicPr>
          <p:nvPr/>
        </p:nvPicPr>
        <p:blipFill>
          <a:blip r:embed="rId13"/>
          <a:srcRect/>
          <a:stretch>
            <a:fillRect/>
          </a:stretch>
        </p:blipFill>
        <p:spPr bwMode="gray">
          <a:xfrm>
            <a:off x="6527800" y="0"/>
            <a:ext cx="2616200" cy="1452563"/>
          </a:xfrm>
          <a:prstGeom prst="rect">
            <a:avLst/>
          </a:prstGeom>
          <a:noFill/>
          <a:ln w="9525">
            <a:noFill/>
            <a:miter lim="800000"/>
            <a:headEnd/>
            <a:tailEnd/>
          </a:ln>
        </p:spPr>
      </p:pic>
      <p:sp>
        <p:nvSpPr>
          <p:cNvPr id="10294" name="Rectangle 54"/>
          <p:cNvSpPr>
            <a:spLocks noChangeArrowheads="1"/>
          </p:cNvSpPr>
          <p:nvPr/>
        </p:nvSpPr>
        <p:spPr bwMode="gray">
          <a:xfrm>
            <a:off x="6527800" y="1406525"/>
            <a:ext cx="2616200" cy="90488"/>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5" name="Rectangle 55"/>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6" name="Freeform 56"/>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037" name="Group 57"/>
          <p:cNvGrpSpPr>
            <a:grpSpLocks noChangeAspect="1"/>
          </p:cNvGrpSpPr>
          <p:nvPr/>
        </p:nvGrpSpPr>
        <p:grpSpPr bwMode="auto">
          <a:xfrm>
            <a:off x="6515100" y="6559550"/>
            <a:ext cx="463550" cy="303213"/>
            <a:chOff x="12" y="4376"/>
            <a:chExt cx="589" cy="399"/>
          </a:xfrm>
        </p:grpSpPr>
        <p:sp>
          <p:nvSpPr>
            <p:cNvPr id="10298" name="Rectangle 58"/>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9" name="Freeform 59"/>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0" name="Freeform 60"/>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1" name="Freeform 61"/>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2" name="Freeform 62"/>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3" name="Freeform 63"/>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4" name="Freeform 64"/>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5" name="Freeform 65"/>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6" name="Freeform 66"/>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7" name="Freeform 67"/>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8" name="Freeform 68"/>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9" name="Freeform 69"/>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10" name="Freeform 70"/>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Tree>
    <p:extLst>
      <p:ext uri="{BB962C8B-B14F-4D97-AF65-F5344CB8AC3E}">
        <p14:creationId xmlns:p14="http://schemas.microsoft.com/office/powerpoint/2010/main" val="3552649751"/>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mj-lt"/>
          <a:ea typeface="+mj-ea"/>
          <a:cs typeface="+mj-cs"/>
        </a:defRPr>
      </a:lvl1pPr>
      <a:lvl2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2pPr>
      <a:lvl3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3pPr>
      <a:lvl4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4pPr>
      <a:lvl5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5pPr>
      <a:lvl6pPr marL="25146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6pPr>
      <a:lvl7pPr marL="29718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7pPr>
      <a:lvl8pPr marL="34290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8pPr>
      <a:lvl9pPr marL="38862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9pPr>
    </p:titleStyle>
    <p:bodyStyle>
      <a:lvl1pPr marL="268288" indent="-268288" algn="l" defTabSz="449263" rtl="0" eaLnBrk="0" fontAlgn="base" hangingPunct="0">
        <a:spcBef>
          <a:spcPct val="0"/>
        </a:spcBef>
        <a:spcAft>
          <a:spcPts val="1700"/>
        </a:spcAft>
        <a:buClr>
          <a:schemeClr val="tx2"/>
        </a:buClr>
        <a:buSzPct val="130000"/>
        <a:buFont typeface="Arial" charset="0"/>
        <a:buChar char="•"/>
        <a:defRPr sz="3200">
          <a:solidFill>
            <a:srgbClr val="000000"/>
          </a:solidFill>
          <a:latin typeface="+mn-lt"/>
          <a:ea typeface="+mn-ea"/>
          <a:cs typeface="+mn-cs"/>
        </a:defRPr>
      </a:lvl1pPr>
      <a:lvl2pPr marL="725488" indent="-277813" algn="l" defTabSz="449263" rtl="0" eaLnBrk="0" fontAlgn="base" hangingPunct="0">
        <a:spcBef>
          <a:spcPct val="0"/>
        </a:spcBef>
        <a:spcAft>
          <a:spcPts val="1700"/>
        </a:spcAft>
        <a:buClr>
          <a:schemeClr val="tx2"/>
        </a:buClr>
        <a:buSzPct val="100000"/>
        <a:buFont typeface="Arial" charset="0"/>
        <a:buChar char="–"/>
        <a:defRPr sz="2800">
          <a:solidFill>
            <a:srgbClr val="000000"/>
          </a:solidFill>
          <a:latin typeface="+mn-lt"/>
          <a:cs typeface="+mn-cs"/>
        </a:defRPr>
      </a:lvl2pPr>
      <a:lvl3pPr marL="1235075" indent="-228600" algn="l" defTabSz="449263" rtl="0" eaLnBrk="0" fontAlgn="base" hangingPunct="0">
        <a:spcBef>
          <a:spcPts val="600"/>
        </a:spcBef>
        <a:spcAft>
          <a:spcPct val="0"/>
        </a:spcAft>
        <a:buClr>
          <a:srgbClr val="000000"/>
        </a:buClr>
        <a:buSzPct val="100000"/>
        <a:buFont typeface="Arial" charset="0"/>
        <a:buChar char="•"/>
        <a:defRPr sz="1600">
          <a:solidFill>
            <a:srgbClr val="000000"/>
          </a:solidFill>
          <a:latin typeface="+mn-lt"/>
          <a:cs typeface="+mn-cs"/>
        </a:defRPr>
      </a:lvl3pPr>
      <a:lvl4pPr marL="1643063" indent="-228600" algn="l" defTabSz="449263" rtl="0" eaLnBrk="0" fontAlgn="base" hangingPunct="0">
        <a:spcBef>
          <a:spcPts val="45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6pPr>
      <a:lvl7pPr marL="29718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7pPr>
      <a:lvl8pPr marL="34290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8pPr>
      <a:lvl9pPr marL="38862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l-GR"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l-GR"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67EAA7CB-B7E5-4443-B248-6B0A8A5F20FC}" type="datetimeFigureOut">
              <a:rPr lang="el-GR"/>
              <a:pPr>
                <a:defRPr/>
              </a:pPr>
              <a:t>21/10/2014</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C41FC22F-7C19-4F47-AC0B-1237717928E2}"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8" name="Rectangle 28"/>
          <p:cNvSpPr>
            <a:spLocks noChangeArrowheads="1"/>
          </p:cNvSpPr>
          <p:nvPr/>
        </p:nvSpPr>
        <p:spPr bwMode="gray">
          <a:xfrm flipV="1">
            <a:off x="6888163" y="6565900"/>
            <a:ext cx="2255837" cy="29527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69" name="Rectangle 29"/>
          <p:cNvSpPr>
            <a:spLocks noChangeArrowheads="1"/>
          </p:cNvSpPr>
          <p:nvPr/>
        </p:nvSpPr>
        <p:spPr bwMode="gray">
          <a:xfrm>
            <a:off x="0" y="0"/>
            <a:ext cx="9144000" cy="141922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70" name="Rectangle 30"/>
          <p:cNvSpPr>
            <a:spLocks noChangeArrowheads="1"/>
          </p:cNvSpPr>
          <p:nvPr/>
        </p:nvSpPr>
        <p:spPr bwMode="gray">
          <a:xfrm flipV="1">
            <a:off x="0" y="1406525"/>
            <a:ext cx="9144000" cy="90488"/>
          </a:xfrm>
          <a:prstGeom prst="rect">
            <a:avLst/>
          </a:prstGeom>
          <a:gradFill rotWithShape="1">
            <a:gsLst>
              <a:gs pos="0">
                <a:schemeClr val="hlink"/>
              </a:gs>
              <a:gs pos="100000">
                <a:schemeClr val="bg1"/>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85" name="Text Box 45"/>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grpSp>
        <p:nvGrpSpPr>
          <p:cNvPr id="1030" name="Group 48"/>
          <p:cNvGrpSpPr>
            <a:grpSpLocks/>
          </p:cNvGrpSpPr>
          <p:nvPr/>
        </p:nvGrpSpPr>
        <p:grpSpPr bwMode="auto">
          <a:xfrm>
            <a:off x="6826250" y="5340350"/>
            <a:ext cx="2019300" cy="962025"/>
            <a:chOff x="4797" y="110"/>
            <a:chExt cx="881" cy="420"/>
          </a:xfrm>
        </p:grpSpPr>
        <p:sp>
          <p:nvSpPr>
            <p:cNvPr id="10289" name="Freeform 49"/>
            <p:cNvSpPr>
              <a:spLocks noEditPoints="1"/>
            </p:cNvSpPr>
            <p:nvPr userDrawn="1"/>
          </p:nvSpPr>
          <p:spPr bwMode="gray">
            <a:xfrm>
              <a:off x="4797" y="358"/>
              <a:ext cx="881" cy="172"/>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0" name="Freeform 50"/>
            <p:cNvSpPr>
              <a:spLocks noEditPoints="1"/>
            </p:cNvSpPr>
            <p:nvPr userDrawn="1"/>
          </p:nvSpPr>
          <p:spPr bwMode="gray">
            <a:xfrm>
              <a:off x="4809" y="110"/>
              <a:ext cx="829" cy="394"/>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chemeClr val="accent1"/>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31" name="Rectangle 51"/>
          <p:cNvSpPr>
            <a:spLocks noGrp="1" noChangeArrowheads="1"/>
          </p:cNvSpPr>
          <p:nvPr>
            <p:ph type="title"/>
          </p:nvPr>
        </p:nvSpPr>
        <p:spPr bwMode="gray">
          <a:xfrm>
            <a:off x="398463" y="420688"/>
            <a:ext cx="5740400" cy="67945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32" name="Rectangle 52"/>
          <p:cNvSpPr>
            <a:spLocks noGrp="1" noChangeArrowheads="1"/>
          </p:cNvSpPr>
          <p:nvPr>
            <p:ph type="body" idx="1"/>
          </p:nvPr>
        </p:nvSpPr>
        <p:spPr bwMode="gray">
          <a:xfrm>
            <a:off x="398463" y="1690688"/>
            <a:ext cx="6037262" cy="463232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smtClean="0"/>
              <a:t>Erste Ebene</a:t>
            </a:r>
          </a:p>
          <a:p>
            <a:pPr lvl="1"/>
            <a:r>
              <a:rPr lang="en-GB" smtClean="0"/>
              <a:t>Zweite Ebene</a:t>
            </a:r>
          </a:p>
        </p:txBody>
      </p:sp>
      <p:pic>
        <p:nvPicPr>
          <p:cNvPr id="1033" name="Picture 53" descr="civitas_keyimage_PPT_neu"/>
          <p:cNvPicPr>
            <a:picLocks noChangeAspect="1" noChangeArrowheads="1"/>
          </p:cNvPicPr>
          <p:nvPr/>
        </p:nvPicPr>
        <p:blipFill>
          <a:blip r:embed="rId13"/>
          <a:srcRect/>
          <a:stretch>
            <a:fillRect/>
          </a:stretch>
        </p:blipFill>
        <p:spPr bwMode="gray">
          <a:xfrm>
            <a:off x="6527800" y="0"/>
            <a:ext cx="2616200" cy="1452563"/>
          </a:xfrm>
          <a:prstGeom prst="rect">
            <a:avLst/>
          </a:prstGeom>
          <a:noFill/>
          <a:ln w="9525">
            <a:noFill/>
            <a:miter lim="800000"/>
            <a:headEnd/>
            <a:tailEnd/>
          </a:ln>
        </p:spPr>
      </p:pic>
      <p:sp>
        <p:nvSpPr>
          <p:cNvPr id="10294" name="Rectangle 54"/>
          <p:cNvSpPr>
            <a:spLocks noChangeArrowheads="1"/>
          </p:cNvSpPr>
          <p:nvPr/>
        </p:nvSpPr>
        <p:spPr bwMode="gray">
          <a:xfrm>
            <a:off x="6527800" y="1406525"/>
            <a:ext cx="2616200" cy="90488"/>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5" name="Rectangle 55"/>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6" name="Freeform 56"/>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037" name="Group 57"/>
          <p:cNvGrpSpPr>
            <a:grpSpLocks noChangeAspect="1"/>
          </p:cNvGrpSpPr>
          <p:nvPr/>
        </p:nvGrpSpPr>
        <p:grpSpPr bwMode="auto">
          <a:xfrm>
            <a:off x="6515100" y="6559550"/>
            <a:ext cx="463550" cy="303213"/>
            <a:chOff x="12" y="4376"/>
            <a:chExt cx="589" cy="399"/>
          </a:xfrm>
        </p:grpSpPr>
        <p:sp>
          <p:nvSpPr>
            <p:cNvPr id="10298" name="Rectangle 58"/>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9" name="Freeform 59"/>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0" name="Freeform 60"/>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1" name="Freeform 61"/>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2" name="Freeform 62"/>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3" name="Freeform 63"/>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4" name="Freeform 64"/>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5" name="Freeform 65"/>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6" name="Freeform 66"/>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7" name="Freeform 67"/>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8" name="Freeform 68"/>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9" name="Freeform 69"/>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10" name="Freeform 70"/>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Tree>
    <p:extLst>
      <p:ext uri="{BB962C8B-B14F-4D97-AF65-F5344CB8AC3E}">
        <p14:creationId xmlns:p14="http://schemas.microsoft.com/office/powerpoint/2010/main" val="2065653017"/>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mj-lt"/>
          <a:ea typeface="+mj-ea"/>
          <a:cs typeface="+mj-cs"/>
        </a:defRPr>
      </a:lvl1pPr>
      <a:lvl2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2pPr>
      <a:lvl3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3pPr>
      <a:lvl4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4pPr>
      <a:lvl5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5pPr>
      <a:lvl6pPr marL="25146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6pPr>
      <a:lvl7pPr marL="29718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7pPr>
      <a:lvl8pPr marL="34290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8pPr>
      <a:lvl9pPr marL="38862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9pPr>
    </p:titleStyle>
    <p:bodyStyle>
      <a:lvl1pPr marL="268288" indent="-268288" algn="l" defTabSz="449263" rtl="0" eaLnBrk="0" fontAlgn="base" hangingPunct="0">
        <a:spcBef>
          <a:spcPct val="0"/>
        </a:spcBef>
        <a:spcAft>
          <a:spcPts val="1700"/>
        </a:spcAft>
        <a:buClr>
          <a:schemeClr val="tx2"/>
        </a:buClr>
        <a:buSzPct val="130000"/>
        <a:buFont typeface="Arial" charset="0"/>
        <a:buChar char="•"/>
        <a:defRPr sz="3200">
          <a:solidFill>
            <a:srgbClr val="000000"/>
          </a:solidFill>
          <a:latin typeface="+mn-lt"/>
          <a:ea typeface="+mn-ea"/>
          <a:cs typeface="+mn-cs"/>
        </a:defRPr>
      </a:lvl1pPr>
      <a:lvl2pPr marL="725488" indent="-277813" algn="l" defTabSz="449263" rtl="0" eaLnBrk="0" fontAlgn="base" hangingPunct="0">
        <a:spcBef>
          <a:spcPct val="0"/>
        </a:spcBef>
        <a:spcAft>
          <a:spcPts val="1700"/>
        </a:spcAft>
        <a:buClr>
          <a:schemeClr val="tx2"/>
        </a:buClr>
        <a:buSzPct val="100000"/>
        <a:buFont typeface="Arial" charset="0"/>
        <a:buChar char="–"/>
        <a:defRPr sz="2800">
          <a:solidFill>
            <a:srgbClr val="000000"/>
          </a:solidFill>
          <a:latin typeface="+mn-lt"/>
          <a:cs typeface="+mn-cs"/>
        </a:defRPr>
      </a:lvl2pPr>
      <a:lvl3pPr marL="1235075" indent="-228600" algn="l" defTabSz="449263" rtl="0" eaLnBrk="0" fontAlgn="base" hangingPunct="0">
        <a:spcBef>
          <a:spcPts val="600"/>
        </a:spcBef>
        <a:spcAft>
          <a:spcPct val="0"/>
        </a:spcAft>
        <a:buClr>
          <a:srgbClr val="000000"/>
        </a:buClr>
        <a:buSzPct val="100000"/>
        <a:buFont typeface="Arial" charset="0"/>
        <a:buChar char="•"/>
        <a:defRPr sz="1600">
          <a:solidFill>
            <a:srgbClr val="000000"/>
          </a:solidFill>
          <a:latin typeface="+mn-lt"/>
          <a:cs typeface="+mn-cs"/>
        </a:defRPr>
      </a:lvl3pPr>
      <a:lvl4pPr marL="1643063" indent="-228600" algn="l" defTabSz="449263" rtl="0" eaLnBrk="0" fontAlgn="base" hangingPunct="0">
        <a:spcBef>
          <a:spcPts val="45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6pPr>
      <a:lvl7pPr marL="29718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7pPr>
      <a:lvl8pPr marL="34290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8pPr>
      <a:lvl9pPr marL="38862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8" name="Rectangle 28"/>
          <p:cNvSpPr>
            <a:spLocks noChangeArrowheads="1"/>
          </p:cNvSpPr>
          <p:nvPr/>
        </p:nvSpPr>
        <p:spPr bwMode="gray">
          <a:xfrm flipV="1">
            <a:off x="6888163" y="6565900"/>
            <a:ext cx="2255837" cy="29527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69" name="Rectangle 29"/>
          <p:cNvSpPr>
            <a:spLocks noChangeArrowheads="1"/>
          </p:cNvSpPr>
          <p:nvPr/>
        </p:nvSpPr>
        <p:spPr bwMode="gray">
          <a:xfrm>
            <a:off x="0" y="0"/>
            <a:ext cx="9144000" cy="141922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70" name="Rectangle 30"/>
          <p:cNvSpPr>
            <a:spLocks noChangeArrowheads="1"/>
          </p:cNvSpPr>
          <p:nvPr/>
        </p:nvSpPr>
        <p:spPr bwMode="gray">
          <a:xfrm flipV="1">
            <a:off x="0" y="1406525"/>
            <a:ext cx="9144000" cy="90488"/>
          </a:xfrm>
          <a:prstGeom prst="rect">
            <a:avLst/>
          </a:prstGeom>
          <a:gradFill rotWithShape="1">
            <a:gsLst>
              <a:gs pos="0">
                <a:schemeClr val="hlink"/>
              </a:gs>
              <a:gs pos="100000">
                <a:schemeClr val="bg1"/>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85" name="Text Box 45"/>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grpSp>
        <p:nvGrpSpPr>
          <p:cNvPr id="1030" name="Group 48"/>
          <p:cNvGrpSpPr>
            <a:grpSpLocks/>
          </p:cNvGrpSpPr>
          <p:nvPr/>
        </p:nvGrpSpPr>
        <p:grpSpPr bwMode="auto">
          <a:xfrm>
            <a:off x="6826250" y="5340350"/>
            <a:ext cx="2019300" cy="962025"/>
            <a:chOff x="4797" y="110"/>
            <a:chExt cx="881" cy="420"/>
          </a:xfrm>
        </p:grpSpPr>
        <p:sp>
          <p:nvSpPr>
            <p:cNvPr id="10289" name="Freeform 49"/>
            <p:cNvSpPr>
              <a:spLocks noEditPoints="1"/>
            </p:cNvSpPr>
            <p:nvPr userDrawn="1"/>
          </p:nvSpPr>
          <p:spPr bwMode="gray">
            <a:xfrm>
              <a:off x="4797" y="358"/>
              <a:ext cx="881" cy="172"/>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0" name="Freeform 50"/>
            <p:cNvSpPr>
              <a:spLocks noEditPoints="1"/>
            </p:cNvSpPr>
            <p:nvPr userDrawn="1"/>
          </p:nvSpPr>
          <p:spPr bwMode="gray">
            <a:xfrm>
              <a:off x="4809" y="110"/>
              <a:ext cx="829" cy="394"/>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chemeClr val="accent1"/>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31" name="Rectangle 51"/>
          <p:cNvSpPr>
            <a:spLocks noGrp="1" noChangeArrowheads="1"/>
          </p:cNvSpPr>
          <p:nvPr>
            <p:ph type="title"/>
          </p:nvPr>
        </p:nvSpPr>
        <p:spPr bwMode="gray">
          <a:xfrm>
            <a:off x="398463" y="420688"/>
            <a:ext cx="5740400" cy="67945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32" name="Rectangle 52"/>
          <p:cNvSpPr>
            <a:spLocks noGrp="1" noChangeArrowheads="1"/>
          </p:cNvSpPr>
          <p:nvPr>
            <p:ph type="body" idx="1"/>
          </p:nvPr>
        </p:nvSpPr>
        <p:spPr bwMode="gray">
          <a:xfrm>
            <a:off x="398463" y="1690688"/>
            <a:ext cx="6037262" cy="463232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smtClean="0"/>
              <a:t>Erste Ebene</a:t>
            </a:r>
          </a:p>
          <a:p>
            <a:pPr lvl="1"/>
            <a:r>
              <a:rPr lang="en-GB" smtClean="0"/>
              <a:t>Zweite Ebene</a:t>
            </a:r>
          </a:p>
        </p:txBody>
      </p:sp>
      <p:pic>
        <p:nvPicPr>
          <p:cNvPr id="1033" name="Picture 53" descr="civitas_keyimage_PPT_neu"/>
          <p:cNvPicPr>
            <a:picLocks noChangeAspect="1" noChangeArrowheads="1"/>
          </p:cNvPicPr>
          <p:nvPr/>
        </p:nvPicPr>
        <p:blipFill>
          <a:blip r:embed="rId13"/>
          <a:srcRect/>
          <a:stretch>
            <a:fillRect/>
          </a:stretch>
        </p:blipFill>
        <p:spPr bwMode="gray">
          <a:xfrm>
            <a:off x="6527800" y="0"/>
            <a:ext cx="2616200" cy="1452563"/>
          </a:xfrm>
          <a:prstGeom prst="rect">
            <a:avLst/>
          </a:prstGeom>
          <a:noFill/>
          <a:ln w="9525">
            <a:noFill/>
            <a:miter lim="800000"/>
            <a:headEnd/>
            <a:tailEnd/>
          </a:ln>
        </p:spPr>
      </p:pic>
      <p:sp>
        <p:nvSpPr>
          <p:cNvPr id="10294" name="Rectangle 54"/>
          <p:cNvSpPr>
            <a:spLocks noChangeArrowheads="1"/>
          </p:cNvSpPr>
          <p:nvPr/>
        </p:nvSpPr>
        <p:spPr bwMode="gray">
          <a:xfrm>
            <a:off x="6527800" y="1406525"/>
            <a:ext cx="2616200" cy="90488"/>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5" name="Rectangle 55"/>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6" name="Freeform 56"/>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037" name="Group 57"/>
          <p:cNvGrpSpPr>
            <a:grpSpLocks noChangeAspect="1"/>
          </p:cNvGrpSpPr>
          <p:nvPr/>
        </p:nvGrpSpPr>
        <p:grpSpPr bwMode="auto">
          <a:xfrm>
            <a:off x="6515100" y="6559550"/>
            <a:ext cx="463550" cy="303213"/>
            <a:chOff x="12" y="4376"/>
            <a:chExt cx="589" cy="399"/>
          </a:xfrm>
        </p:grpSpPr>
        <p:sp>
          <p:nvSpPr>
            <p:cNvPr id="10298" name="Rectangle 58"/>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9" name="Freeform 59"/>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0" name="Freeform 60"/>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1" name="Freeform 61"/>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2" name="Freeform 62"/>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3" name="Freeform 63"/>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4" name="Freeform 64"/>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5" name="Freeform 65"/>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6" name="Freeform 66"/>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7" name="Freeform 67"/>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8" name="Freeform 68"/>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9" name="Freeform 69"/>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10" name="Freeform 70"/>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Tree>
    <p:extLst>
      <p:ext uri="{BB962C8B-B14F-4D97-AF65-F5344CB8AC3E}">
        <p14:creationId xmlns:p14="http://schemas.microsoft.com/office/powerpoint/2010/main" val="207134785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mj-lt"/>
          <a:ea typeface="+mj-ea"/>
          <a:cs typeface="+mj-cs"/>
        </a:defRPr>
      </a:lvl1pPr>
      <a:lvl2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2pPr>
      <a:lvl3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3pPr>
      <a:lvl4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4pPr>
      <a:lvl5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5pPr>
      <a:lvl6pPr marL="25146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6pPr>
      <a:lvl7pPr marL="29718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7pPr>
      <a:lvl8pPr marL="34290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8pPr>
      <a:lvl9pPr marL="38862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9pPr>
    </p:titleStyle>
    <p:bodyStyle>
      <a:lvl1pPr marL="268288" indent="-268288" algn="l" defTabSz="449263" rtl="0" eaLnBrk="0" fontAlgn="base" hangingPunct="0">
        <a:spcBef>
          <a:spcPct val="0"/>
        </a:spcBef>
        <a:spcAft>
          <a:spcPts val="1700"/>
        </a:spcAft>
        <a:buClr>
          <a:schemeClr val="tx2"/>
        </a:buClr>
        <a:buSzPct val="130000"/>
        <a:buFont typeface="Arial" charset="0"/>
        <a:buChar char="•"/>
        <a:defRPr sz="3200">
          <a:solidFill>
            <a:srgbClr val="000000"/>
          </a:solidFill>
          <a:latin typeface="+mn-lt"/>
          <a:ea typeface="+mn-ea"/>
          <a:cs typeface="+mn-cs"/>
        </a:defRPr>
      </a:lvl1pPr>
      <a:lvl2pPr marL="725488" indent="-277813" algn="l" defTabSz="449263" rtl="0" eaLnBrk="0" fontAlgn="base" hangingPunct="0">
        <a:spcBef>
          <a:spcPct val="0"/>
        </a:spcBef>
        <a:spcAft>
          <a:spcPts val="1700"/>
        </a:spcAft>
        <a:buClr>
          <a:schemeClr val="tx2"/>
        </a:buClr>
        <a:buSzPct val="100000"/>
        <a:buFont typeface="Arial" charset="0"/>
        <a:buChar char="–"/>
        <a:defRPr sz="2800">
          <a:solidFill>
            <a:srgbClr val="000000"/>
          </a:solidFill>
          <a:latin typeface="+mn-lt"/>
          <a:cs typeface="+mn-cs"/>
        </a:defRPr>
      </a:lvl2pPr>
      <a:lvl3pPr marL="1235075" indent="-228600" algn="l" defTabSz="449263" rtl="0" eaLnBrk="0" fontAlgn="base" hangingPunct="0">
        <a:spcBef>
          <a:spcPts val="600"/>
        </a:spcBef>
        <a:spcAft>
          <a:spcPct val="0"/>
        </a:spcAft>
        <a:buClr>
          <a:srgbClr val="000000"/>
        </a:buClr>
        <a:buSzPct val="100000"/>
        <a:buFont typeface="Arial" charset="0"/>
        <a:buChar char="•"/>
        <a:defRPr sz="1600">
          <a:solidFill>
            <a:srgbClr val="000000"/>
          </a:solidFill>
          <a:latin typeface="+mn-lt"/>
          <a:cs typeface="+mn-cs"/>
        </a:defRPr>
      </a:lvl3pPr>
      <a:lvl4pPr marL="1643063" indent="-228600" algn="l" defTabSz="449263" rtl="0" eaLnBrk="0" fontAlgn="base" hangingPunct="0">
        <a:spcBef>
          <a:spcPts val="45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6pPr>
      <a:lvl7pPr marL="29718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7pPr>
      <a:lvl8pPr marL="34290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8pPr>
      <a:lvl9pPr marL="38862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8" name="Rectangle 28"/>
          <p:cNvSpPr>
            <a:spLocks noChangeArrowheads="1"/>
          </p:cNvSpPr>
          <p:nvPr/>
        </p:nvSpPr>
        <p:spPr bwMode="gray">
          <a:xfrm flipV="1">
            <a:off x="6888163" y="6565900"/>
            <a:ext cx="2255837" cy="29527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69" name="Rectangle 29"/>
          <p:cNvSpPr>
            <a:spLocks noChangeArrowheads="1"/>
          </p:cNvSpPr>
          <p:nvPr/>
        </p:nvSpPr>
        <p:spPr bwMode="gray">
          <a:xfrm>
            <a:off x="0" y="0"/>
            <a:ext cx="9144000" cy="141922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70" name="Rectangle 30"/>
          <p:cNvSpPr>
            <a:spLocks noChangeArrowheads="1"/>
          </p:cNvSpPr>
          <p:nvPr/>
        </p:nvSpPr>
        <p:spPr bwMode="gray">
          <a:xfrm flipV="1">
            <a:off x="0" y="1406525"/>
            <a:ext cx="9144000" cy="90488"/>
          </a:xfrm>
          <a:prstGeom prst="rect">
            <a:avLst/>
          </a:prstGeom>
          <a:gradFill rotWithShape="1">
            <a:gsLst>
              <a:gs pos="0">
                <a:schemeClr val="hlink"/>
              </a:gs>
              <a:gs pos="100000">
                <a:schemeClr val="bg1"/>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85" name="Text Box 45"/>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grpSp>
        <p:nvGrpSpPr>
          <p:cNvPr id="1030" name="Group 48"/>
          <p:cNvGrpSpPr>
            <a:grpSpLocks/>
          </p:cNvGrpSpPr>
          <p:nvPr/>
        </p:nvGrpSpPr>
        <p:grpSpPr bwMode="auto">
          <a:xfrm>
            <a:off x="6826250" y="5340350"/>
            <a:ext cx="2019300" cy="962025"/>
            <a:chOff x="4797" y="110"/>
            <a:chExt cx="881" cy="420"/>
          </a:xfrm>
        </p:grpSpPr>
        <p:sp>
          <p:nvSpPr>
            <p:cNvPr id="10289" name="Freeform 49"/>
            <p:cNvSpPr>
              <a:spLocks noEditPoints="1"/>
            </p:cNvSpPr>
            <p:nvPr userDrawn="1"/>
          </p:nvSpPr>
          <p:spPr bwMode="gray">
            <a:xfrm>
              <a:off x="4797" y="358"/>
              <a:ext cx="881" cy="172"/>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0" name="Freeform 50"/>
            <p:cNvSpPr>
              <a:spLocks noEditPoints="1"/>
            </p:cNvSpPr>
            <p:nvPr userDrawn="1"/>
          </p:nvSpPr>
          <p:spPr bwMode="gray">
            <a:xfrm>
              <a:off x="4809" y="110"/>
              <a:ext cx="829" cy="394"/>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chemeClr val="accent1"/>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31" name="Rectangle 51"/>
          <p:cNvSpPr>
            <a:spLocks noGrp="1" noChangeArrowheads="1"/>
          </p:cNvSpPr>
          <p:nvPr>
            <p:ph type="title"/>
          </p:nvPr>
        </p:nvSpPr>
        <p:spPr bwMode="gray">
          <a:xfrm>
            <a:off x="398463" y="420688"/>
            <a:ext cx="5740400" cy="67945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32" name="Rectangle 52"/>
          <p:cNvSpPr>
            <a:spLocks noGrp="1" noChangeArrowheads="1"/>
          </p:cNvSpPr>
          <p:nvPr>
            <p:ph type="body" idx="1"/>
          </p:nvPr>
        </p:nvSpPr>
        <p:spPr bwMode="gray">
          <a:xfrm>
            <a:off x="398463" y="1690688"/>
            <a:ext cx="6037262" cy="463232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smtClean="0"/>
              <a:t>Erste Ebene</a:t>
            </a:r>
          </a:p>
          <a:p>
            <a:pPr lvl="1"/>
            <a:r>
              <a:rPr lang="en-GB" smtClean="0"/>
              <a:t>Zweite Ebene</a:t>
            </a:r>
          </a:p>
        </p:txBody>
      </p:sp>
      <p:pic>
        <p:nvPicPr>
          <p:cNvPr id="1033" name="Picture 53" descr="civitas_keyimage_PPT_neu"/>
          <p:cNvPicPr>
            <a:picLocks noChangeAspect="1" noChangeArrowheads="1"/>
          </p:cNvPicPr>
          <p:nvPr/>
        </p:nvPicPr>
        <p:blipFill>
          <a:blip r:embed="rId13"/>
          <a:srcRect/>
          <a:stretch>
            <a:fillRect/>
          </a:stretch>
        </p:blipFill>
        <p:spPr bwMode="gray">
          <a:xfrm>
            <a:off x="6527800" y="0"/>
            <a:ext cx="2616200" cy="1452563"/>
          </a:xfrm>
          <a:prstGeom prst="rect">
            <a:avLst/>
          </a:prstGeom>
          <a:noFill/>
          <a:ln w="9525">
            <a:noFill/>
            <a:miter lim="800000"/>
            <a:headEnd/>
            <a:tailEnd/>
          </a:ln>
        </p:spPr>
      </p:pic>
      <p:sp>
        <p:nvSpPr>
          <p:cNvPr id="10294" name="Rectangle 54"/>
          <p:cNvSpPr>
            <a:spLocks noChangeArrowheads="1"/>
          </p:cNvSpPr>
          <p:nvPr/>
        </p:nvSpPr>
        <p:spPr bwMode="gray">
          <a:xfrm>
            <a:off x="6527800" y="1406525"/>
            <a:ext cx="2616200" cy="90488"/>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5" name="Rectangle 55"/>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6" name="Freeform 56"/>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037" name="Group 57"/>
          <p:cNvGrpSpPr>
            <a:grpSpLocks noChangeAspect="1"/>
          </p:cNvGrpSpPr>
          <p:nvPr/>
        </p:nvGrpSpPr>
        <p:grpSpPr bwMode="auto">
          <a:xfrm>
            <a:off x="6515100" y="6559550"/>
            <a:ext cx="463550" cy="303213"/>
            <a:chOff x="12" y="4376"/>
            <a:chExt cx="589" cy="399"/>
          </a:xfrm>
        </p:grpSpPr>
        <p:sp>
          <p:nvSpPr>
            <p:cNvPr id="10298" name="Rectangle 58"/>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9" name="Freeform 59"/>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0" name="Freeform 60"/>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1" name="Freeform 61"/>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2" name="Freeform 62"/>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3" name="Freeform 63"/>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4" name="Freeform 64"/>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5" name="Freeform 65"/>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6" name="Freeform 66"/>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7" name="Freeform 67"/>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8" name="Freeform 68"/>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9" name="Freeform 69"/>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10" name="Freeform 70"/>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Tree>
    <p:extLst>
      <p:ext uri="{BB962C8B-B14F-4D97-AF65-F5344CB8AC3E}">
        <p14:creationId xmlns:p14="http://schemas.microsoft.com/office/powerpoint/2010/main" val="23454211"/>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mj-lt"/>
          <a:ea typeface="+mj-ea"/>
          <a:cs typeface="+mj-cs"/>
        </a:defRPr>
      </a:lvl1pPr>
      <a:lvl2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2pPr>
      <a:lvl3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3pPr>
      <a:lvl4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4pPr>
      <a:lvl5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5pPr>
      <a:lvl6pPr marL="25146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6pPr>
      <a:lvl7pPr marL="29718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7pPr>
      <a:lvl8pPr marL="34290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8pPr>
      <a:lvl9pPr marL="38862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9pPr>
    </p:titleStyle>
    <p:bodyStyle>
      <a:lvl1pPr marL="268288" indent="-268288" algn="l" defTabSz="449263" rtl="0" eaLnBrk="0" fontAlgn="base" hangingPunct="0">
        <a:spcBef>
          <a:spcPct val="0"/>
        </a:spcBef>
        <a:spcAft>
          <a:spcPts val="1700"/>
        </a:spcAft>
        <a:buClr>
          <a:schemeClr val="tx2"/>
        </a:buClr>
        <a:buSzPct val="130000"/>
        <a:buFont typeface="Arial" charset="0"/>
        <a:buChar char="•"/>
        <a:defRPr sz="3200">
          <a:solidFill>
            <a:srgbClr val="000000"/>
          </a:solidFill>
          <a:latin typeface="+mn-lt"/>
          <a:ea typeface="+mn-ea"/>
          <a:cs typeface="+mn-cs"/>
        </a:defRPr>
      </a:lvl1pPr>
      <a:lvl2pPr marL="725488" indent="-277813" algn="l" defTabSz="449263" rtl="0" eaLnBrk="0" fontAlgn="base" hangingPunct="0">
        <a:spcBef>
          <a:spcPct val="0"/>
        </a:spcBef>
        <a:spcAft>
          <a:spcPts val="1700"/>
        </a:spcAft>
        <a:buClr>
          <a:schemeClr val="tx2"/>
        </a:buClr>
        <a:buSzPct val="100000"/>
        <a:buFont typeface="Arial" charset="0"/>
        <a:buChar char="–"/>
        <a:defRPr sz="2800">
          <a:solidFill>
            <a:srgbClr val="000000"/>
          </a:solidFill>
          <a:latin typeface="+mn-lt"/>
          <a:cs typeface="+mn-cs"/>
        </a:defRPr>
      </a:lvl2pPr>
      <a:lvl3pPr marL="1235075" indent="-228600" algn="l" defTabSz="449263" rtl="0" eaLnBrk="0" fontAlgn="base" hangingPunct="0">
        <a:spcBef>
          <a:spcPts val="600"/>
        </a:spcBef>
        <a:spcAft>
          <a:spcPct val="0"/>
        </a:spcAft>
        <a:buClr>
          <a:srgbClr val="000000"/>
        </a:buClr>
        <a:buSzPct val="100000"/>
        <a:buFont typeface="Arial" charset="0"/>
        <a:buChar char="•"/>
        <a:defRPr sz="1600">
          <a:solidFill>
            <a:srgbClr val="000000"/>
          </a:solidFill>
          <a:latin typeface="+mn-lt"/>
          <a:cs typeface="+mn-cs"/>
        </a:defRPr>
      </a:lvl3pPr>
      <a:lvl4pPr marL="1643063" indent="-228600" algn="l" defTabSz="449263" rtl="0" eaLnBrk="0" fontAlgn="base" hangingPunct="0">
        <a:spcBef>
          <a:spcPts val="45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6pPr>
      <a:lvl7pPr marL="29718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7pPr>
      <a:lvl8pPr marL="34290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8pPr>
      <a:lvl9pPr marL="38862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6486" y="1342800"/>
            <a:ext cx="7272338" cy="720000"/>
          </a:xfrm>
          <a:prstGeom prst="rect">
            <a:avLst/>
          </a:prstGeom>
        </p:spPr>
        <p:txBody>
          <a:bodyPr vert="horz" lIns="0" tIns="0" rIns="0" bIns="0" rtlCol="0" anchor="t" anchorCtr="0">
            <a:no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556486" y="2199600"/>
            <a:ext cx="7272338" cy="4320480"/>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dianummer 5"/>
          <p:cNvSpPr>
            <a:spLocks noGrp="1"/>
          </p:cNvSpPr>
          <p:nvPr>
            <p:ph type="sldNum" sz="quarter" idx="4"/>
          </p:nvPr>
        </p:nvSpPr>
        <p:spPr>
          <a:xfrm>
            <a:off x="556486" y="6525344"/>
            <a:ext cx="271098" cy="168990"/>
          </a:xfrm>
          <a:prstGeom prst="rect">
            <a:avLst/>
          </a:prstGeom>
        </p:spPr>
        <p:txBody>
          <a:bodyPr vert="horz" lIns="0" tIns="0" rIns="0" bIns="0" rtlCol="0" anchor="b" anchorCtr="0"/>
          <a:lstStyle>
            <a:lvl1pPr algn="l">
              <a:defRPr sz="700" b="1">
                <a:solidFill>
                  <a:schemeClr val="tx1"/>
                </a:solidFill>
                <a:latin typeface="Arial" pitchFamily="34" charset="0"/>
                <a:cs typeface="Arial" pitchFamily="34" charset="0"/>
              </a:defRPr>
            </a:lvl1pPr>
          </a:lstStyle>
          <a:p>
            <a:pPr fontAlgn="auto">
              <a:spcBef>
                <a:spcPts val="0"/>
              </a:spcBef>
              <a:spcAft>
                <a:spcPts val="0"/>
              </a:spcAft>
            </a:pPr>
            <a:fld id="{52236286-4DC8-46DE-9269-8F728FBC0641}" type="slidenum">
              <a:rPr lang="nl-NL" smtClean="0">
                <a:solidFill>
                  <a:prstClr val="black"/>
                </a:solidFill>
                <a:ea typeface="+mn-ea"/>
              </a:rPr>
              <a:pPr fontAlgn="auto">
                <a:spcBef>
                  <a:spcPts val="0"/>
                </a:spcBef>
                <a:spcAft>
                  <a:spcPts val="0"/>
                </a:spcAft>
              </a:pPr>
              <a:t>‹#›</a:t>
            </a:fld>
            <a:endParaRPr lang="nl-NL" dirty="0">
              <a:solidFill>
                <a:prstClr val="black"/>
              </a:solidFill>
              <a:ea typeface="+mn-ea"/>
            </a:endParaRPr>
          </a:p>
        </p:txBody>
      </p:sp>
      <p:sp>
        <p:nvSpPr>
          <p:cNvPr id="10" name="Tijdelijke aanduiding voor dianummer 5"/>
          <p:cNvSpPr txBox="1">
            <a:spLocks/>
          </p:cNvSpPr>
          <p:nvPr userDrawn="1"/>
        </p:nvSpPr>
        <p:spPr>
          <a:xfrm>
            <a:off x="755576" y="6525344"/>
            <a:ext cx="1368152" cy="168990"/>
          </a:xfrm>
          <a:prstGeom prst="rect">
            <a:avLst/>
          </a:prstGeom>
        </p:spPr>
        <p:txBody>
          <a:bodyPr vert="horz" lIns="0" tIns="0" rIns="0" bIns="0" rtlCol="0" anchor="b" anchorCtr="0"/>
          <a:lstStyle>
            <a:defPPr>
              <a:defRPr lang="nl-NL"/>
            </a:defPPr>
            <a:lvl1pPr marL="0" algn="l" defTabSz="914400" rtl="0" eaLnBrk="1" latinLnBrk="0" hangingPunct="1">
              <a:defRPr sz="7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nl-NL" b="0" dirty="0" smtClean="0">
                <a:solidFill>
                  <a:prstClr val="black"/>
                </a:solidFill>
              </a:rPr>
              <a:t>|  Trends </a:t>
            </a:r>
            <a:r>
              <a:rPr lang="nl-NL" b="0" dirty="0" err="1" smtClean="0">
                <a:solidFill>
                  <a:prstClr val="black"/>
                </a:solidFill>
              </a:rPr>
              <a:t>Transitions</a:t>
            </a:r>
            <a:r>
              <a:rPr lang="nl-NL" b="0" dirty="0" smtClean="0">
                <a:solidFill>
                  <a:prstClr val="black"/>
                </a:solidFill>
              </a:rPr>
              <a:t> TNO</a:t>
            </a:r>
            <a:endParaRPr lang="nl-NL" b="0" dirty="0">
              <a:solidFill>
                <a:prstClr val="black"/>
              </a:solidFill>
            </a:endParaRPr>
          </a:p>
        </p:txBody>
      </p:sp>
    </p:spTree>
    <p:extLst>
      <p:ext uri="{BB962C8B-B14F-4D97-AF65-F5344CB8AC3E}">
        <p14:creationId xmlns:p14="http://schemas.microsoft.com/office/powerpoint/2010/main" val="4262764819"/>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914400" rtl="0" eaLnBrk="1" latinLnBrk="0" hangingPunct="1">
        <a:lnSpc>
          <a:spcPts val="2800"/>
        </a:lnSpc>
        <a:spcBef>
          <a:spcPct val="0"/>
        </a:spcBef>
        <a:buNone/>
        <a:defRPr sz="2800" b="1" kern="1200" cap="all">
          <a:solidFill>
            <a:schemeClr val="tx2"/>
          </a:solidFill>
          <a:latin typeface="Arial" pitchFamily="34" charset="0"/>
          <a:ea typeface="+mj-ea"/>
          <a:cs typeface="Arial" pitchFamily="34" charset="0"/>
        </a:defRPr>
      </a:lvl1pPr>
    </p:titleStyle>
    <p:bodyStyle>
      <a:lvl1pPr marL="185738" indent="-185738"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6486" y="1342800"/>
            <a:ext cx="7272338" cy="720000"/>
          </a:xfrm>
          <a:prstGeom prst="rect">
            <a:avLst/>
          </a:prstGeom>
        </p:spPr>
        <p:txBody>
          <a:bodyPr vert="horz" lIns="0" tIns="0" rIns="0" bIns="0" rtlCol="0" anchor="t" anchorCtr="0">
            <a:no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556486" y="2199600"/>
            <a:ext cx="7272338" cy="4320480"/>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dianummer 5"/>
          <p:cNvSpPr>
            <a:spLocks noGrp="1"/>
          </p:cNvSpPr>
          <p:nvPr>
            <p:ph type="sldNum" sz="quarter" idx="4"/>
          </p:nvPr>
        </p:nvSpPr>
        <p:spPr>
          <a:xfrm>
            <a:off x="556486" y="6525344"/>
            <a:ext cx="271098" cy="168990"/>
          </a:xfrm>
          <a:prstGeom prst="rect">
            <a:avLst/>
          </a:prstGeom>
        </p:spPr>
        <p:txBody>
          <a:bodyPr vert="horz" lIns="0" tIns="0" rIns="0" bIns="0" rtlCol="0" anchor="b" anchorCtr="0"/>
          <a:lstStyle>
            <a:lvl1pPr algn="l">
              <a:defRPr sz="700" b="1">
                <a:solidFill>
                  <a:schemeClr val="tx1"/>
                </a:solidFill>
                <a:latin typeface="Arial" pitchFamily="34" charset="0"/>
                <a:cs typeface="Arial" pitchFamily="34" charset="0"/>
              </a:defRPr>
            </a:lvl1pPr>
          </a:lstStyle>
          <a:p>
            <a:pPr fontAlgn="auto">
              <a:spcBef>
                <a:spcPts val="0"/>
              </a:spcBef>
              <a:spcAft>
                <a:spcPts val="0"/>
              </a:spcAft>
            </a:pPr>
            <a:fld id="{52236286-4DC8-46DE-9269-8F728FBC0641}" type="slidenum">
              <a:rPr lang="nl-NL" smtClean="0">
                <a:solidFill>
                  <a:prstClr val="black"/>
                </a:solidFill>
                <a:ea typeface="+mn-ea"/>
              </a:rPr>
              <a:pPr fontAlgn="auto">
                <a:spcBef>
                  <a:spcPts val="0"/>
                </a:spcBef>
                <a:spcAft>
                  <a:spcPts val="0"/>
                </a:spcAft>
              </a:pPr>
              <a:t>‹#›</a:t>
            </a:fld>
            <a:endParaRPr lang="nl-NL" dirty="0">
              <a:solidFill>
                <a:prstClr val="black"/>
              </a:solidFill>
              <a:ea typeface="+mn-ea"/>
            </a:endParaRPr>
          </a:p>
        </p:txBody>
      </p:sp>
      <p:sp>
        <p:nvSpPr>
          <p:cNvPr id="10" name="Tijdelijke aanduiding voor dianummer 5"/>
          <p:cNvSpPr txBox="1">
            <a:spLocks/>
          </p:cNvSpPr>
          <p:nvPr userDrawn="1"/>
        </p:nvSpPr>
        <p:spPr>
          <a:xfrm>
            <a:off x="755576" y="6525344"/>
            <a:ext cx="1368152" cy="168990"/>
          </a:xfrm>
          <a:prstGeom prst="rect">
            <a:avLst/>
          </a:prstGeom>
        </p:spPr>
        <p:txBody>
          <a:bodyPr vert="horz" lIns="0" tIns="0" rIns="0" bIns="0" rtlCol="0" anchor="b" anchorCtr="0"/>
          <a:lstStyle>
            <a:defPPr>
              <a:defRPr lang="nl-NL"/>
            </a:defPPr>
            <a:lvl1pPr marL="0" algn="l" defTabSz="914400" rtl="0" eaLnBrk="1" latinLnBrk="0" hangingPunct="1">
              <a:defRPr sz="7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nl-NL" b="0" dirty="0" smtClean="0">
                <a:solidFill>
                  <a:prstClr val="black"/>
                </a:solidFill>
              </a:rPr>
              <a:t>|  Trends </a:t>
            </a:r>
            <a:r>
              <a:rPr lang="nl-NL" b="0" dirty="0" err="1" smtClean="0">
                <a:solidFill>
                  <a:prstClr val="black"/>
                </a:solidFill>
              </a:rPr>
              <a:t>Transitions</a:t>
            </a:r>
            <a:r>
              <a:rPr lang="nl-NL" b="0" dirty="0" smtClean="0">
                <a:solidFill>
                  <a:prstClr val="black"/>
                </a:solidFill>
              </a:rPr>
              <a:t> TNO</a:t>
            </a:r>
            <a:endParaRPr lang="nl-NL" b="0" dirty="0">
              <a:solidFill>
                <a:prstClr val="black"/>
              </a:solidFill>
            </a:endParaRPr>
          </a:p>
        </p:txBody>
      </p:sp>
    </p:spTree>
    <p:extLst>
      <p:ext uri="{BB962C8B-B14F-4D97-AF65-F5344CB8AC3E}">
        <p14:creationId xmlns:p14="http://schemas.microsoft.com/office/powerpoint/2010/main" val="313042477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914400" rtl="0" eaLnBrk="1" latinLnBrk="0" hangingPunct="1">
        <a:lnSpc>
          <a:spcPts val="2800"/>
        </a:lnSpc>
        <a:spcBef>
          <a:spcPct val="0"/>
        </a:spcBef>
        <a:buNone/>
        <a:defRPr sz="2800" b="1" kern="1200" cap="all">
          <a:solidFill>
            <a:schemeClr val="tx2"/>
          </a:solidFill>
          <a:latin typeface="Arial" pitchFamily="34" charset="0"/>
          <a:ea typeface="+mj-ea"/>
          <a:cs typeface="Arial" pitchFamily="34" charset="0"/>
        </a:defRPr>
      </a:lvl1pPr>
    </p:titleStyle>
    <p:bodyStyle>
      <a:lvl1pPr marL="185738" indent="-185738"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SzPct val="100000"/>
        <a:buFontTx/>
        <a:buBlip>
          <a:blip r:embed="rId15"/>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8" name="Rectangle 28"/>
          <p:cNvSpPr>
            <a:spLocks noChangeArrowheads="1"/>
          </p:cNvSpPr>
          <p:nvPr/>
        </p:nvSpPr>
        <p:spPr bwMode="gray">
          <a:xfrm flipV="1">
            <a:off x="6888163" y="6565900"/>
            <a:ext cx="2255837" cy="29527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69" name="Rectangle 29"/>
          <p:cNvSpPr>
            <a:spLocks noChangeArrowheads="1"/>
          </p:cNvSpPr>
          <p:nvPr/>
        </p:nvSpPr>
        <p:spPr bwMode="gray">
          <a:xfrm>
            <a:off x="0" y="0"/>
            <a:ext cx="9144000" cy="141922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70" name="Rectangle 30"/>
          <p:cNvSpPr>
            <a:spLocks noChangeArrowheads="1"/>
          </p:cNvSpPr>
          <p:nvPr/>
        </p:nvSpPr>
        <p:spPr bwMode="gray">
          <a:xfrm flipV="1">
            <a:off x="0" y="1406525"/>
            <a:ext cx="9144000" cy="90488"/>
          </a:xfrm>
          <a:prstGeom prst="rect">
            <a:avLst/>
          </a:prstGeom>
          <a:gradFill rotWithShape="1">
            <a:gsLst>
              <a:gs pos="0">
                <a:schemeClr val="hlink"/>
              </a:gs>
              <a:gs pos="100000">
                <a:schemeClr val="bg1"/>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85" name="Text Box 45"/>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grpSp>
        <p:nvGrpSpPr>
          <p:cNvPr id="1030" name="Group 48"/>
          <p:cNvGrpSpPr>
            <a:grpSpLocks/>
          </p:cNvGrpSpPr>
          <p:nvPr/>
        </p:nvGrpSpPr>
        <p:grpSpPr bwMode="auto">
          <a:xfrm>
            <a:off x="6826250" y="5340350"/>
            <a:ext cx="2019300" cy="962025"/>
            <a:chOff x="4797" y="110"/>
            <a:chExt cx="881" cy="420"/>
          </a:xfrm>
        </p:grpSpPr>
        <p:sp>
          <p:nvSpPr>
            <p:cNvPr id="10289" name="Freeform 49"/>
            <p:cNvSpPr>
              <a:spLocks noEditPoints="1"/>
            </p:cNvSpPr>
            <p:nvPr userDrawn="1"/>
          </p:nvSpPr>
          <p:spPr bwMode="gray">
            <a:xfrm>
              <a:off x="4797" y="358"/>
              <a:ext cx="881" cy="172"/>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0" name="Freeform 50"/>
            <p:cNvSpPr>
              <a:spLocks noEditPoints="1"/>
            </p:cNvSpPr>
            <p:nvPr userDrawn="1"/>
          </p:nvSpPr>
          <p:spPr bwMode="gray">
            <a:xfrm>
              <a:off x="4809" y="110"/>
              <a:ext cx="829" cy="394"/>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chemeClr val="accent1"/>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31" name="Rectangle 51"/>
          <p:cNvSpPr>
            <a:spLocks noGrp="1" noChangeArrowheads="1"/>
          </p:cNvSpPr>
          <p:nvPr>
            <p:ph type="title"/>
          </p:nvPr>
        </p:nvSpPr>
        <p:spPr bwMode="gray">
          <a:xfrm>
            <a:off x="398463" y="420688"/>
            <a:ext cx="5740400" cy="67945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32" name="Rectangle 52"/>
          <p:cNvSpPr>
            <a:spLocks noGrp="1" noChangeArrowheads="1"/>
          </p:cNvSpPr>
          <p:nvPr>
            <p:ph type="body" idx="1"/>
          </p:nvPr>
        </p:nvSpPr>
        <p:spPr bwMode="gray">
          <a:xfrm>
            <a:off x="398463" y="1690688"/>
            <a:ext cx="6037262" cy="463232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smtClean="0"/>
              <a:t>Erste Ebene</a:t>
            </a:r>
          </a:p>
          <a:p>
            <a:pPr lvl="1"/>
            <a:r>
              <a:rPr lang="en-GB" smtClean="0"/>
              <a:t>Zweite Ebene</a:t>
            </a:r>
          </a:p>
        </p:txBody>
      </p:sp>
      <p:pic>
        <p:nvPicPr>
          <p:cNvPr id="1033" name="Picture 53" descr="civitas_keyimage_PPT_neu"/>
          <p:cNvPicPr>
            <a:picLocks noChangeAspect="1" noChangeArrowheads="1"/>
          </p:cNvPicPr>
          <p:nvPr/>
        </p:nvPicPr>
        <p:blipFill>
          <a:blip r:embed="rId13"/>
          <a:srcRect/>
          <a:stretch>
            <a:fillRect/>
          </a:stretch>
        </p:blipFill>
        <p:spPr bwMode="gray">
          <a:xfrm>
            <a:off x="6527800" y="0"/>
            <a:ext cx="2616200" cy="1452563"/>
          </a:xfrm>
          <a:prstGeom prst="rect">
            <a:avLst/>
          </a:prstGeom>
          <a:noFill/>
          <a:ln w="9525">
            <a:noFill/>
            <a:miter lim="800000"/>
            <a:headEnd/>
            <a:tailEnd/>
          </a:ln>
        </p:spPr>
      </p:pic>
      <p:sp>
        <p:nvSpPr>
          <p:cNvPr id="10294" name="Rectangle 54"/>
          <p:cNvSpPr>
            <a:spLocks noChangeArrowheads="1"/>
          </p:cNvSpPr>
          <p:nvPr/>
        </p:nvSpPr>
        <p:spPr bwMode="gray">
          <a:xfrm>
            <a:off x="6527800" y="1406525"/>
            <a:ext cx="2616200" cy="90488"/>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5" name="Rectangle 55"/>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6" name="Freeform 56"/>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037" name="Group 57"/>
          <p:cNvGrpSpPr>
            <a:grpSpLocks noChangeAspect="1"/>
          </p:cNvGrpSpPr>
          <p:nvPr/>
        </p:nvGrpSpPr>
        <p:grpSpPr bwMode="auto">
          <a:xfrm>
            <a:off x="6515100" y="6559550"/>
            <a:ext cx="463550" cy="303213"/>
            <a:chOff x="12" y="4376"/>
            <a:chExt cx="589" cy="399"/>
          </a:xfrm>
        </p:grpSpPr>
        <p:sp>
          <p:nvSpPr>
            <p:cNvPr id="10298" name="Rectangle 58"/>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9" name="Freeform 59"/>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0" name="Freeform 60"/>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1" name="Freeform 61"/>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2" name="Freeform 62"/>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3" name="Freeform 63"/>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4" name="Freeform 64"/>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5" name="Freeform 65"/>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6" name="Freeform 66"/>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7" name="Freeform 67"/>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8" name="Freeform 68"/>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9" name="Freeform 69"/>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10" name="Freeform 70"/>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Tree>
    <p:extLst>
      <p:ext uri="{BB962C8B-B14F-4D97-AF65-F5344CB8AC3E}">
        <p14:creationId xmlns:p14="http://schemas.microsoft.com/office/powerpoint/2010/main" val="3233955543"/>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mj-lt"/>
          <a:ea typeface="+mj-ea"/>
          <a:cs typeface="+mj-cs"/>
        </a:defRPr>
      </a:lvl1pPr>
      <a:lvl2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2pPr>
      <a:lvl3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3pPr>
      <a:lvl4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4pPr>
      <a:lvl5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5pPr>
      <a:lvl6pPr marL="25146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6pPr>
      <a:lvl7pPr marL="29718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7pPr>
      <a:lvl8pPr marL="34290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8pPr>
      <a:lvl9pPr marL="38862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9pPr>
    </p:titleStyle>
    <p:bodyStyle>
      <a:lvl1pPr marL="268288" indent="-268288" algn="l" defTabSz="449263" rtl="0" eaLnBrk="0" fontAlgn="base" hangingPunct="0">
        <a:spcBef>
          <a:spcPct val="0"/>
        </a:spcBef>
        <a:spcAft>
          <a:spcPts val="1700"/>
        </a:spcAft>
        <a:buClr>
          <a:schemeClr val="tx2"/>
        </a:buClr>
        <a:buSzPct val="130000"/>
        <a:buFont typeface="Arial" charset="0"/>
        <a:buChar char="•"/>
        <a:defRPr sz="3200">
          <a:solidFill>
            <a:srgbClr val="000000"/>
          </a:solidFill>
          <a:latin typeface="+mn-lt"/>
          <a:ea typeface="+mn-ea"/>
          <a:cs typeface="+mn-cs"/>
        </a:defRPr>
      </a:lvl1pPr>
      <a:lvl2pPr marL="725488" indent="-277813" algn="l" defTabSz="449263" rtl="0" eaLnBrk="0" fontAlgn="base" hangingPunct="0">
        <a:spcBef>
          <a:spcPct val="0"/>
        </a:spcBef>
        <a:spcAft>
          <a:spcPts val="1700"/>
        </a:spcAft>
        <a:buClr>
          <a:schemeClr val="tx2"/>
        </a:buClr>
        <a:buSzPct val="100000"/>
        <a:buFont typeface="Arial" charset="0"/>
        <a:buChar char="–"/>
        <a:defRPr sz="2800">
          <a:solidFill>
            <a:srgbClr val="000000"/>
          </a:solidFill>
          <a:latin typeface="+mn-lt"/>
          <a:cs typeface="+mn-cs"/>
        </a:defRPr>
      </a:lvl2pPr>
      <a:lvl3pPr marL="1235075" indent="-228600" algn="l" defTabSz="449263" rtl="0" eaLnBrk="0" fontAlgn="base" hangingPunct="0">
        <a:spcBef>
          <a:spcPts val="600"/>
        </a:spcBef>
        <a:spcAft>
          <a:spcPct val="0"/>
        </a:spcAft>
        <a:buClr>
          <a:srgbClr val="000000"/>
        </a:buClr>
        <a:buSzPct val="100000"/>
        <a:buFont typeface="Arial" charset="0"/>
        <a:buChar char="•"/>
        <a:defRPr sz="1600">
          <a:solidFill>
            <a:srgbClr val="000000"/>
          </a:solidFill>
          <a:latin typeface="+mn-lt"/>
          <a:cs typeface="+mn-cs"/>
        </a:defRPr>
      </a:lvl3pPr>
      <a:lvl4pPr marL="1643063" indent="-228600" algn="l" defTabSz="449263" rtl="0" eaLnBrk="0" fontAlgn="base" hangingPunct="0">
        <a:spcBef>
          <a:spcPts val="45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6pPr>
      <a:lvl7pPr marL="29718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7pPr>
      <a:lvl8pPr marL="34290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8pPr>
      <a:lvl9pPr marL="38862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8" name="Rectangle 28"/>
          <p:cNvSpPr>
            <a:spLocks noChangeArrowheads="1"/>
          </p:cNvSpPr>
          <p:nvPr/>
        </p:nvSpPr>
        <p:spPr bwMode="gray">
          <a:xfrm flipV="1">
            <a:off x="6888163" y="6565900"/>
            <a:ext cx="2255837" cy="29527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69" name="Rectangle 29"/>
          <p:cNvSpPr>
            <a:spLocks noChangeArrowheads="1"/>
          </p:cNvSpPr>
          <p:nvPr/>
        </p:nvSpPr>
        <p:spPr bwMode="gray">
          <a:xfrm>
            <a:off x="0" y="0"/>
            <a:ext cx="9144000" cy="1419225"/>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70" name="Rectangle 30"/>
          <p:cNvSpPr>
            <a:spLocks noChangeArrowheads="1"/>
          </p:cNvSpPr>
          <p:nvPr/>
        </p:nvSpPr>
        <p:spPr bwMode="gray">
          <a:xfrm flipV="1">
            <a:off x="0" y="1406525"/>
            <a:ext cx="9144000" cy="90488"/>
          </a:xfrm>
          <a:prstGeom prst="rect">
            <a:avLst/>
          </a:prstGeom>
          <a:gradFill rotWithShape="1">
            <a:gsLst>
              <a:gs pos="0">
                <a:schemeClr val="hlink"/>
              </a:gs>
              <a:gs pos="100000">
                <a:schemeClr val="bg1"/>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85" name="Text Box 45"/>
          <p:cNvSpPr txBox="1">
            <a:spLocks noChangeArrowheads="1"/>
          </p:cNvSpPr>
          <p:nvPr/>
        </p:nvSpPr>
        <p:spPr bwMode="gray">
          <a:xfrm>
            <a:off x="7040563" y="6551613"/>
            <a:ext cx="1781175" cy="319087"/>
          </a:xfrm>
          <a:prstGeom prst="rect">
            <a:avLst/>
          </a:prstGeom>
          <a:noFill/>
          <a:ln w="9525">
            <a:noFill/>
            <a:miter lim="800000"/>
            <a:headEnd/>
            <a:tailEnd/>
          </a:ln>
          <a:effectLst/>
        </p:spPr>
        <p:txBody>
          <a:bodyPr>
            <a:spAutoFit/>
          </a:bodyPr>
          <a:lstStyle/>
          <a:p>
            <a:pPr defTabSz="449263">
              <a:lnSpc>
                <a:spcPct val="120000"/>
              </a:lnSpc>
              <a:spcBef>
                <a:spcPct val="50000"/>
              </a:spcBef>
              <a:defRPr/>
            </a:pPr>
            <a:r>
              <a:rPr lang="fr-BE" sz="600" b="1">
                <a:solidFill>
                  <a:srgbClr val="FFFFFF"/>
                </a:solidFill>
                <a:latin typeface="Arial" charset="0"/>
                <a:ea typeface="+mn-ea"/>
              </a:rPr>
              <a:t>THE CIVITAS INITIATIVE IS CO-FINANCED</a:t>
            </a:r>
            <a:br>
              <a:rPr lang="fr-BE" sz="600" b="1">
                <a:solidFill>
                  <a:srgbClr val="FFFFFF"/>
                </a:solidFill>
                <a:latin typeface="Arial" charset="0"/>
                <a:ea typeface="+mn-ea"/>
              </a:rPr>
            </a:br>
            <a:r>
              <a:rPr lang="fr-BE" sz="600" b="1">
                <a:solidFill>
                  <a:srgbClr val="FFFFFF"/>
                </a:solidFill>
                <a:latin typeface="Arial" charset="0"/>
                <a:ea typeface="+mn-ea"/>
              </a:rPr>
              <a:t>BY THE EUROPEAN UNION</a:t>
            </a:r>
            <a:endParaRPr lang="en-US" sz="600" b="1">
              <a:solidFill>
                <a:srgbClr val="FFFFFF"/>
              </a:solidFill>
              <a:latin typeface="Arial" charset="0"/>
              <a:ea typeface="+mn-ea"/>
            </a:endParaRPr>
          </a:p>
        </p:txBody>
      </p:sp>
      <p:grpSp>
        <p:nvGrpSpPr>
          <p:cNvPr id="1030" name="Group 48"/>
          <p:cNvGrpSpPr>
            <a:grpSpLocks/>
          </p:cNvGrpSpPr>
          <p:nvPr/>
        </p:nvGrpSpPr>
        <p:grpSpPr bwMode="auto">
          <a:xfrm>
            <a:off x="6826250" y="5340350"/>
            <a:ext cx="2019300" cy="962025"/>
            <a:chOff x="4797" y="110"/>
            <a:chExt cx="881" cy="420"/>
          </a:xfrm>
        </p:grpSpPr>
        <p:sp>
          <p:nvSpPr>
            <p:cNvPr id="10289" name="Freeform 49"/>
            <p:cNvSpPr>
              <a:spLocks noEditPoints="1"/>
            </p:cNvSpPr>
            <p:nvPr userDrawn="1"/>
          </p:nvSpPr>
          <p:spPr bwMode="gray">
            <a:xfrm>
              <a:off x="4797" y="358"/>
              <a:ext cx="881" cy="172"/>
            </a:xfrm>
            <a:custGeom>
              <a:avLst/>
              <a:gdLst/>
              <a:ahLst/>
              <a:cxnLst>
                <a:cxn ang="0">
                  <a:pos x="303" y="57"/>
                </a:cxn>
                <a:cxn ang="0">
                  <a:pos x="292" y="35"/>
                </a:cxn>
                <a:cxn ang="0">
                  <a:pos x="295" y="33"/>
                </a:cxn>
                <a:cxn ang="0">
                  <a:pos x="318" y="66"/>
                </a:cxn>
                <a:cxn ang="0">
                  <a:pos x="333" y="34"/>
                </a:cxn>
                <a:cxn ang="0">
                  <a:pos x="289" y="12"/>
                </a:cxn>
                <a:cxn ang="0">
                  <a:pos x="272" y="24"/>
                </a:cxn>
                <a:cxn ang="0">
                  <a:pos x="248" y="52"/>
                </a:cxn>
                <a:cxn ang="0">
                  <a:pos x="331" y="40"/>
                </a:cxn>
                <a:cxn ang="0">
                  <a:pos x="308" y="66"/>
                </a:cxn>
                <a:cxn ang="0">
                  <a:pos x="257" y="65"/>
                </a:cxn>
                <a:cxn ang="0">
                  <a:pos x="191" y="43"/>
                </a:cxn>
                <a:cxn ang="0">
                  <a:pos x="200" y="34"/>
                </a:cxn>
                <a:cxn ang="0">
                  <a:pos x="187" y="14"/>
                </a:cxn>
                <a:cxn ang="0">
                  <a:pos x="178" y="3"/>
                </a:cxn>
                <a:cxn ang="0">
                  <a:pos x="187" y="27"/>
                </a:cxn>
                <a:cxn ang="0">
                  <a:pos x="173" y="31"/>
                </a:cxn>
                <a:cxn ang="0">
                  <a:pos x="171" y="29"/>
                </a:cxn>
                <a:cxn ang="0">
                  <a:pos x="146" y="67"/>
                </a:cxn>
                <a:cxn ang="0">
                  <a:pos x="114" y="49"/>
                </a:cxn>
                <a:cxn ang="0">
                  <a:pos x="30" y="1"/>
                </a:cxn>
                <a:cxn ang="0">
                  <a:pos x="30" y="64"/>
                </a:cxn>
                <a:cxn ang="0">
                  <a:pos x="0" y="67"/>
                </a:cxn>
                <a:cxn ang="0">
                  <a:pos x="373" y="69"/>
                </a:cxn>
                <a:cxn ang="0">
                  <a:pos x="276" y="32"/>
                </a:cxn>
                <a:cxn ang="0">
                  <a:pos x="280" y="36"/>
                </a:cxn>
                <a:cxn ang="0">
                  <a:pos x="278" y="16"/>
                </a:cxn>
                <a:cxn ang="0">
                  <a:pos x="280" y="36"/>
                </a:cxn>
                <a:cxn ang="0">
                  <a:pos x="186" y="7"/>
                </a:cxn>
                <a:cxn ang="0">
                  <a:pos x="32" y="49"/>
                </a:cxn>
                <a:cxn ang="0">
                  <a:pos x="35" y="61"/>
                </a:cxn>
                <a:cxn ang="0">
                  <a:pos x="32" y="5"/>
                </a:cxn>
                <a:cxn ang="0">
                  <a:pos x="95" y="47"/>
                </a:cxn>
                <a:cxn ang="0">
                  <a:pos x="185" y="35"/>
                </a:cxn>
                <a:cxn ang="0">
                  <a:pos x="179" y="39"/>
                </a:cxn>
                <a:cxn ang="0">
                  <a:pos x="187" y="43"/>
                </a:cxn>
                <a:cxn ang="0">
                  <a:pos x="173" y="33"/>
                </a:cxn>
                <a:cxn ang="0">
                  <a:pos x="172" y="48"/>
                </a:cxn>
                <a:cxn ang="0">
                  <a:pos x="172" y="48"/>
                </a:cxn>
                <a:cxn ang="0">
                  <a:pos x="152" y="45"/>
                </a:cxn>
                <a:cxn ang="0">
                  <a:pos x="159" y="47"/>
                </a:cxn>
                <a:cxn ang="0">
                  <a:pos x="161" y="44"/>
                </a:cxn>
                <a:cxn ang="0">
                  <a:pos x="184" y="57"/>
                </a:cxn>
                <a:cxn ang="0">
                  <a:pos x="189" y="50"/>
                </a:cxn>
                <a:cxn ang="0">
                  <a:pos x="197" y="55"/>
                </a:cxn>
                <a:cxn ang="0">
                  <a:pos x="259" y="61"/>
                </a:cxn>
                <a:cxn ang="0">
                  <a:pos x="259" y="61"/>
                </a:cxn>
                <a:cxn ang="0">
                  <a:pos x="313" y="49"/>
                </a:cxn>
                <a:cxn ang="0">
                  <a:pos x="109" y="28"/>
                </a:cxn>
                <a:cxn ang="0">
                  <a:pos x="90" y="27"/>
                </a:cxn>
                <a:cxn ang="0">
                  <a:pos x="79" y="26"/>
                </a:cxn>
                <a:cxn ang="0">
                  <a:pos x="64" y="13"/>
                </a:cxn>
                <a:cxn ang="0">
                  <a:pos x="37" y="11"/>
                </a:cxn>
                <a:cxn ang="0">
                  <a:pos x="113" y="33"/>
                </a:cxn>
                <a:cxn ang="0">
                  <a:pos x="42" y="22"/>
                </a:cxn>
                <a:cxn ang="0">
                  <a:pos x="59" y="23"/>
                </a:cxn>
                <a:cxn ang="0">
                  <a:pos x="75" y="24"/>
                </a:cxn>
                <a:cxn ang="0">
                  <a:pos x="75" y="24"/>
                </a:cxn>
                <a:cxn ang="0">
                  <a:pos x="87" y="19"/>
                </a:cxn>
                <a:cxn ang="0">
                  <a:pos x="107" y="24"/>
                </a:cxn>
              </a:cxnLst>
              <a:rect l="0" t="0" r="r" b="b"/>
              <a:pathLst>
                <a:path w="373" h="73">
                  <a:moveTo>
                    <a:pt x="268" y="57"/>
                  </a:moveTo>
                  <a:cubicBezTo>
                    <a:pt x="268" y="62"/>
                    <a:pt x="268" y="62"/>
                    <a:pt x="268" y="62"/>
                  </a:cubicBezTo>
                  <a:cubicBezTo>
                    <a:pt x="304" y="62"/>
                    <a:pt x="304" y="62"/>
                    <a:pt x="304" y="62"/>
                  </a:cubicBezTo>
                  <a:cubicBezTo>
                    <a:pt x="303" y="57"/>
                    <a:pt x="303" y="57"/>
                    <a:pt x="303" y="57"/>
                  </a:cubicBezTo>
                  <a:lnTo>
                    <a:pt x="268" y="57"/>
                  </a:lnTo>
                  <a:close/>
                  <a:moveTo>
                    <a:pt x="298" y="24"/>
                  </a:moveTo>
                  <a:cubicBezTo>
                    <a:pt x="295" y="24"/>
                    <a:pt x="295" y="24"/>
                    <a:pt x="295" y="24"/>
                  </a:cubicBezTo>
                  <a:cubicBezTo>
                    <a:pt x="292" y="26"/>
                    <a:pt x="290" y="30"/>
                    <a:pt x="292" y="35"/>
                  </a:cubicBezTo>
                  <a:cubicBezTo>
                    <a:pt x="294" y="37"/>
                    <a:pt x="296" y="37"/>
                    <a:pt x="299" y="36"/>
                  </a:cubicBezTo>
                  <a:cubicBezTo>
                    <a:pt x="301" y="32"/>
                    <a:pt x="302" y="27"/>
                    <a:pt x="298" y="24"/>
                  </a:cubicBezTo>
                  <a:close/>
                  <a:moveTo>
                    <a:pt x="297" y="32"/>
                  </a:moveTo>
                  <a:cubicBezTo>
                    <a:pt x="296" y="33"/>
                    <a:pt x="297" y="33"/>
                    <a:pt x="295" y="33"/>
                  </a:cubicBezTo>
                  <a:cubicBezTo>
                    <a:pt x="295" y="28"/>
                    <a:pt x="295" y="28"/>
                    <a:pt x="295" y="28"/>
                  </a:cubicBezTo>
                  <a:cubicBezTo>
                    <a:pt x="296" y="27"/>
                    <a:pt x="296" y="27"/>
                    <a:pt x="296" y="27"/>
                  </a:cubicBezTo>
                  <a:cubicBezTo>
                    <a:pt x="297" y="28"/>
                    <a:pt x="298" y="30"/>
                    <a:pt x="297" y="32"/>
                  </a:cubicBezTo>
                  <a:close/>
                  <a:moveTo>
                    <a:pt x="318" y="66"/>
                  </a:moveTo>
                  <a:cubicBezTo>
                    <a:pt x="322" y="62"/>
                    <a:pt x="322" y="62"/>
                    <a:pt x="322" y="62"/>
                  </a:cubicBezTo>
                  <a:cubicBezTo>
                    <a:pt x="323" y="61"/>
                    <a:pt x="328" y="61"/>
                    <a:pt x="330" y="59"/>
                  </a:cubicBezTo>
                  <a:cubicBezTo>
                    <a:pt x="334" y="55"/>
                    <a:pt x="337" y="44"/>
                    <a:pt x="337" y="36"/>
                  </a:cubicBezTo>
                  <a:cubicBezTo>
                    <a:pt x="333" y="34"/>
                    <a:pt x="333" y="34"/>
                    <a:pt x="333" y="34"/>
                  </a:cubicBezTo>
                  <a:cubicBezTo>
                    <a:pt x="329" y="36"/>
                    <a:pt x="323" y="37"/>
                    <a:pt x="316" y="37"/>
                  </a:cubicBezTo>
                  <a:cubicBezTo>
                    <a:pt x="319" y="35"/>
                    <a:pt x="319" y="35"/>
                    <a:pt x="319" y="35"/>
                  </a:cubicBezTo>
                  <a:cubicBezTo>
                    <a:pt x="314" y="27"/>
                    <a:pt x="308" y="21"/>
                    <a:pt x="304" y="12"/>
                  </a:cubicBezTo>
                  <a:cubicBezTo>
                    <a:pt x="300" y="11"/>
                    <a:pt x="294" y="12"/>
                    <a:pt x="289" y="12"/>
                  </a:cubicBezTo>
                  <a:cubicBezTo>
                    <a:pt x="278" y="11"/>
                    <a:pt x="278" y="11"/>
                    <a:pt x="278" y="11"/>
                  </a:cubicBezTo>
                  <a:cubicBezTo>
                    <a:pt x="273" y="12"/>
                    <a:pt x="262" y="26"/>
                    <a:pt x="260" y="30"/>
                  </a:cubicBezTo>
                  <a:cubicBezTo>
                    <a:pt x="261" y="31"/>
                    <a:pt x="262" y="32"/>
                    <a:pt x="263" y="33"/>
                  </a:cubicBezTo>
                  <a:cubicBezTo>
                    <a:pt x="266" y="30"/>
                    <a:pt x="269" y="27"/>
                    <a:pt x="272" y="24"/>
                  </a:cubicBezTo>
                  <a:cubicBezTo>
                    <a:pt x="270" y="27"/>
                    <a:pt x="270" y="33"/>
                    <a:pt x="272" y="35"/>
                  </a:cubicBezTo>
                  <a:cubicBezTo>
                    <a:pt x="262" y="34"/>
                    <a:pt x="244" y="30"/>
                    <a:pt x="239" y="37"/>
                  </a:cubicBezTo>
                  <a:cubicBezTo>
                    <a:pt x="232" y="46"/>
                    <a:pt x="240" y="57"/>
                    <a:pt x="249" y="57"/>
                  </a:cubicBezTo>
                  <a:cubicBezTo>
                    <a:pt x="249" y="55"/>
                    <a:pt x="248" y="54"/>
                    <a:pt x="248" y="52"/>
                  </a:cubicBezTo>
                  <a:cubicBezTo>
                    <a:pt x="247" y="52"/>
                    <a:pt x="244" y="50"/>
                    <a:pt x="242" y="50"/>
                  </a:cubicBezTo>
                  <a:cubicBezTo>
                    <a:pt x="241" y="48"/>
                    <a:pt x="240" y="45"/>
                    <a:pt x="242" y="42"/>
                  </a:cubicBezTo>
                  <a:cubicBezTo>
                    <a:pt x="245" y="35"/>
                    <a:pt x="257" y="38"/>
                    <a:pt x="265" y="39"/>
                  </a:cubicBezTo>
                  <a:cubicBezTo>
                    <a:pt x="285" y="42"/>
                    <a:pt x="311" y="43"/>
                    <a:pt x="331" y="40"/>
                  </a:cubicBezTo>
                  <a:cubicBezTo>
                    <a:pt x="331" y="46"/>
                    <a:pt x="329" y="52"/>
                    <a:pt x="326" y="56"/>
                  </a:cubicBezTo>
                  <a:cubicBezTo>
                    <a:pt x="323" y="57"/>
                    <a:pt x="323" y="57"/>
                    <a:pt x="323" y="57"/>
                  </a:cubicBezTo>
                  <a:cubicBezTo>
                    <a:pt x="323" y="47"/>
                    <a:pt x="318" y="42"/>
                    <a:pt x="308" y="45"/>
                  </a:cubicBezTo>
                  <a:cubicBezTo>
                    <a:pt x="307" y="50"/>
                    <a:pt x="299" y="62"/>
                    <a:pt x="308" y="66"/>
                  </a:cubicBezTo>
                  <a:cubicBezTo>
                    <a:pt x="262" y="66"/>
                    <a:pt x="262" y="66"/>
                    <a:pt x="262" y="66"/>
                  </a:cubicBezTo>
                  <a:cubicBezTo>
                    <a:pt x="262" y="65"/>
                    <a:pt x="262" y="65"/>
                    <a:pt x="262" y="65"/>
                  </a:cubicBezTo>
                  <a:cubicBezTo>
                    <a:pt x="271" y="60"/>
                    <a:pt x="269" y="48"/>
                    <a:pt x="260" y="44"/>
                  </a:cubicBezTo>
                  <a:cubicBezTo>
                    <a:pt x="249" y="44"/>
                    <a:pt x="246" y="63"/>
                    <a:pt x="257" y="65"/>
                  </a:cubicBezTo>
                  <a:cubicBezTo>
                    <a:pt x="252" y="66"/>
                    <a:pt x="247" y="66"/>
                    <a:pt x="242" y="66"/>
                  </a:cubicBezTo>
                  <a:cubicBezTo>
                    <a:pt x="231" y="68"/>
                    <a:pt x="220" y="68"/>
                    <a:pt x="208" y="68"/>
                  </a:cubicBezTo>
                  <a:cubicBezTo>
                    <a:pt x="208" y="67"/>
                    <a:pt x="208" y="67"/>
                    <a:pt x="208" y="67"/>
                  </a:cubicBezTo>
                  <a:cubicBezTo>
                    <a:pt x="218" y="54"/>
                    <a:pt x="209" y="41"/>
                    <a:pt x="191" y="43"/>
                  </a:cubicBezTo>
                  <a:cubicBezTo>
                    <a:pt x="193" y="38"/>
                    <a:pt x="193" y="38"/>
                    <a:pt x="193" y="38"/>
                  </a:cubicBezTo>
                  <a:cubicBezTo>
                    <a:pt x="199" y="38"/>
                    <a:pt x="199" y="38"/>
                    <a:pt x="199" y="38"/>
                  </a:cubicBezTo>
                  <a:cubicBezTo>
                    <a:pt x="200" y="35"/>
                    <a:pt x="200" y="35"/>
                    <a:pt x="200" y="35"/>
                  </a:cubicBezTo>
                  <a:cubicBezTo>
                    <a:pt x="200" y="34"/>
                    <a:pt x="200" y="34"/>
                    <a:pt x="200" y="34"/>
                  </a:cubicBezTo>
                  <a:cubicBezTo>
                    <a:pt x="196" y="34"/>
                    <a:pt x="196" y="34"/>
                    <a:pt x="196" y="34"/>
                  </a:cubicBezTo>
                  <a:cubicBezTo>
                    <a:pt x="198" y="29"/>
                    <a:pt x="198" y="29"/>
                    <a:pt x="198" y="29"/>
                  </a:cubicBezTo>
                  <a:cubicBezTo>
                    <a:pt x="189" y="14"/>
                    <a:pt x="189" y="14"/>
                    <a:pt x="189" y="14"/>
                  </a:cubicBezTo>
                  <a:cubicBezTo>
                    <a:pt x="188" y="13"/>
                    <a:pt x="188" y="14"/>
                    <a:pt x="187" y="14"/>
                  </a:cubicBezTo>
                  <a:cubicBezTo>
                    <a:pt x="189" y="12"/>
                    <a:pt x="191" y="10"/>
                    <a:pt x="190" y="6"/>
                  </a:cubicBezTo>
                  <a:cubicBezTo>
                    <a:pt x="188" y="2"/>
                    <a:pt x="183" y="3"/>
                    <a:pt x="181" y="0"/>
                  </a:cubicBezTo>
                  <a:cubicBezTo>
                    <a:pt x="177" y="0"/>
                    <a:pt x="177" y="0"/>
                    <a:pt x="177" y="0"/>
                  </a:cubicBezTo>
                  <a:cubicBezTo>
                    <a:pt x="178" y="3"/>
                    <a:pt x="178" y="3"/>
                    <a:pt x="178" y="3"/>
                  </a:cubicBezTo>
                  <a:cubicBezTo>
                    <a:pt x="180" y="5"/>
                    <a:pt x="177" y="9"/>
                    <a:pt x="180" y="14"/>
                  </a:cubicBezTo>
                  <a:cubicBezTo>
                    <a:pt x="182" y="14"/>
                    <a:pt x="184" y="14"/>
                    <a:pt x="187" y="14"/>
                  </a:cubicBezTo>
                  <a:cubicBezTo>
                    <a:pt x="182" y="16"/>
                    <a:pt x="182" y="16"/>
                    <a:pt x="182" y="16"/>
                  </a:cubicBezTo>
                  <a:cubicBezTo>
                    <a:pt x="187" y="27"/>
                    <a:pt x="187" y="27"/>
                    <a:pt x="187" y="27"/>
                  </a:cubicBezTo>
                  <a:cubicBezTo>
                    <a:pt x="188" y="27"/>
                    <a:pt x="188" y="27"/>
                    <a:pt x="188" y="27"/>
                  </a:cubicBezTo>
                  <a:cubicBezTo>
                    <a:pt x="181" y="29"/>
                    <a:pt x="181" y="29"/>
                    <a:pt x="181" y="29"/>
                  </a:cubicBezTo>
                  <a:cubicBezTo>
                    <a:pt x="173" y="33"/>
                    <a:pt x="173" y="33"/>
                    <a:pt x="173" y="33"/>
                  </a:cubicBezTo>
                  <a:cubicBezTo>
                    <a:pt x="173" y="31"/>
                    <a:pt x="173" y="31"/>
                    <a:pt x="173" y="31"/>
                  </a:cubicBezTo>
                  <a:cubicBezTo>
                    <a:pt x="176" y="28"/>
                    <a:pt x="180" y="24"/>
                    <a:pt x="183" y="21"/>
                  </a:cubicBezTo>
                  <a:cubicBezTo>
                    <a:pt x="183" y="21"/>
                    <a:pt x="183" y="21"/>
                    <a:pt x="183" y="21"/>
                  </a:cubicBezTo>
                  <a:cubicBezTo>
                    <a:pt x="181" y="19"/>
                    <a:pt x="181" y="19"/>
                    <a:pt x="181" y="19"/>
                  </a:cubicBezTo>
                  <a:cubicBezTo>
                    <a:pt x="179" y="18"/>
                    <a:pt x="171" y="27"/>
                    <a:pt x="171" y="29"/>
                  </a:cubicBezTo>
                  <a:cubicBezTo>
                    <a:pt x="160" y="27"/>
                    <a:pt x="160" y="35"/>
                    <a:pt x="157" y="42"/>
                  </a:cubicBezTo>
                  <a:cubicBezTo>
                    <a:pt x="156" y="43"/>
                    <a:pt x="153" y="41"/>
                    <a:pt x="150" y="42"/>
                  </a:cubicBezTo>
                  <a:cubicBezTo>
                    <a:pt x="142" y="44"/>
                    <a:pt x="140" y="56"/>
                    <a:pt x="144" y="65"/>
                  </a:cubicBezTo>
                  <a:cubicBezTo>
                    <a:pt x="146" y="67"/>
                    <a:pt x="146" y="67"/>
                    <a:pt x="146" y="67"/>
                  </a:cubicBezTo>
                  <a:cubicBezTo>
                    <a:pt x="108" y="67"/>
                    <a:pt x="108" y="67"/>
                    <a:pt x="108" y="67"/>
                  </a:cubicBezTo>
                  <a:cubicBezTo>
                    <a:pt x="108" y="66"/>
                    <a:pt x="108" y="66"/>
                    <a:pt x="108" y="66"/>
                  </a:cubicBezTo>
                  <a:cubicBezTo>
                    <a:pt x="112" y="65"/>
                    <a:pt x="115" y="60"/>
                    <a:pt x="115" y="54"/>
                  </a:cubicBezTo>
                  <a:cubicBezTo>
                    <a:pt x="114" y="49"/>
                    <a:pt x="114" y="49"/>
                    <a:pt x="114" y="49"/>
                  </a:cubicBezTo>
                  <a:cubicBezTo>
                    <a:pt x="116" y="41"/>
                    <a:pt x="123" y="19"/>
                    <a:pt x="119" y="11"/>
                  </a:cubicBezTo>
                  <a:cubicBezTo>
                    <a:pt x="116" y="5"/>
                    <a:pt x="109" y="6"/>
                    <a:pt x="101" y="5"/>
                  </a:cubicBezTo>
                  <a:cubicBezTo>
                    <a:pt x="51" y="2"/>
                    <a:pt x="51" y="2"/>
                    <a:pt x="51" y="2"/>
                  </a:cubicBezTo>
                  <a:cubicBezTo>
                    <a:pt x="45" y="2"/>
                    <a:pt x="35" y="1"/>
                    <a:pt x="30" y="1"/>
                  </a:cubicBezTo>
                  <a:cubicBezTo>
                    <a:pt x="25" y="4"/>
                    <a:pt x="18" y="28"/>
                    <a:pt x="20" y="40"/>
                  </a:cubicBezTo>
                  <a:cubicBezTo>
                    <a:pt x="20" y="44"/>
                    <a:pt x="23" y="48"/>
                    <a:pt x="24" y="51"/>
                  </a:cubicBezTo>
                  <a:cubicBezTo>
                    <a:pt x="26" y="51"/>
                    <a:pt x="26" y="51"/>
                    <a:pt x="27" y="49"/>
                  </a:cubicBezTo>
                  <a:cubicBezTo>
                    <a:pt x="28" y="55"/>
                    <a:pt x="27" y="60"/>
                    <a:pt x="30" y="64"/>
                  </a:cubicBezTo>
                  <a:cubicBezTo>
                    <a:pt x="38" y="70"/>
                    <a:pt x="45" y="60"/>
                    <a:pt x="45" y="51"/>
                  </a:cubicBezTo>
                  <a:cubicBezTo>
                    <a:pt x="61" y="51"/>
                    <a:pt x="78" y="51"/>
                    <a:pt x="93" y="52"/>
                  </a:cubicBezTo>
                  <a:cubicBezTo>
                    <a:pt x="92" y="59"/>
                    <a:pt x="96" y="66"/>
                    <a:pt x="103" y="66"/>
                  </a:cubicBezTo>
                  <a:cubicBezTo>
                    <a:pt x="0" y="67"/>
                    <a:pt x="0" y="67"/>
                    <a:pt x="0" y="67"/>
                  </a:cubicBezTo>
                  <a:cubicBezTo>
                    <a:pt x="0" y="71"/>
                    <a:pt x="0" y="71"/>
                    <a:pt x="0" y="71"/>
                  </a:cubicBezTo>
                  <a:cubicBezTo>
                    <a:pt x="83" y="71"/>
                    <a:pt x="169" y="73"/>
                    <a:pt x="247" y="73"/>
                  </a:cubicBezTo>
                  <a:cubicBezTo>
                    <a:pt x="247" y="70"/>
                    <a:pt x="247" y="70"/>
                    <a:pt x="247" y="70"/>
                  </a:cubicBezTo>
                  <a:cubicBezTo>
                    <a:pt x="289" y="70"/>
                    <a:pt x="333" y="73"/>
                    <a:pt x="373" y="69"/>
                  </a:cubicBezTo>
                  <a:cubicBezTo>
                    <a:pt x="373" y="65"/>
                    <a:pt x="373" y="65"/>
                    <a:pt x="373" y="65"/>
                  </a:cubicBezTo>
                  <a:cubicBezTo>
                    <a:pt x="355" y="65"/>
                    <a:pt x="336" y="66"/>
                    <a:pt x="318" y="66"/>
                  </a:cubicBezTo>
                  <a:close/>
                  <a:moveTo>
                    <a:pt x="278" y="32"/>
                  </a:moveTo>
                  <a:cubicBezTo>
                    <a:pt x="276" y="32"/>
                    <a:pt x="276" y="32"/>
                    <a:pt x="276" y="32"/>
                  </a:cubicBezTo>
                  <a:cubicBezTo>
                    <a:pt x="274" y="30"/>
                    <a:pt x="276" y="25"/>
                    <a:pt x="277" y="24"/>
                  </a:cubicBezTo>
                  <a:cubicBezTo>
                    <a:pt x="279" y="24"/>
                    <a:pt x="279" y="24"/>
                    <a:pt x="279" y="24"/>
                  </a:cubicBezTo>
                  <a:cubicBezTo>
                    <a:pt x="280" y="27"/>
                    <a:pt x="280" y="30"/>
                    <a:pt x="278" y="32"/>
                  </a:cubicBezTo>
                  <a:close/>
                  <a:moveTo>
                    <a:pt x="280" y="36"/>
                  </a:moveTo>
                  <a:cubicBezTo>
                    <a:pt x="280" y="36"/>
                    <a:pt x="280" y="36"/>
                    <a:pt x="280" y="36"/>
                  </a:cubicBezTo>
                  <a:cubicBezTo>
                    <a:pt x="286" y="34"/>
                    <a:pt x="285" y="22"/>
                    <a:pt x="281" y="19"/>
                  </a:cubicBezTo>
                  <a:cubicBezTo>
                    <a:pt x="275" y="19"/>
                    <a:pt x="275" y="19"/>
                    <a:pt x="275" y="19"/>
                  </a:cubicBezTo>
                  <a:cubicBezTo>
                    <a:pt x="278" y="16"/>
                    <a:pt x="278" y="16"/>
                    <a:pt x="278" y="16"/>
                  </a:cubicBezTo>
                  <a:cubicBezTo>
                    <a:pt x="301" y="17"/>
                    <a:pt x="301" y="17"/>
                    <a:pt x="301" y="17"/>
                  </a:cubicBezTo>
                  <a:cubicBezTo>
                    <a:pt x="314" y="36"/>
                    <a:pt x="314" y="36"/>
                    <a:pt x="314" y="36"/>
                  </a:cubicBezTo>
                  <a:cubicBezTo>
                    <a:pt x="315" y="37"/>
                    <a:pt x="315" y="37"/>
                    <a:pt x="315" y="37"/>
                  </a:cubicBezTo>
                  <a:cubicBezTo>
                    <a:pt x="303" y="37"/>
                    <a:pt x="290" y="37"/>
                    <a:pt x="280" y="36"/>
                  </a:cubicBezTo>
                  <a:close/>
                  <a:moveTo>
                    <a:pt x="185" y="10"/>
                  </a:moveTo>
                  <a:cubicBezTo>
                    <a:pt x="183" y="11"/>
                    <a:pt x="182" y="10"/>
                    <a:pt x="181" y="8"/>
                  </a:cubicBezTo>
                  <a:cubicBezTo>
                    <a:pt x="183" y="6"/>
                    <a:pt x="183" y="6"/>
                    <a:pt x="183" y="6"/>
                  </a:cubicBezTo>
                  <a:cubicBezTo>
                    <a:pt x="186" y="7"/>
                    <a:pt x="186" y="7"/>
                    <a:pt x="186" y="7"/>
                  </a:cubicBezTo>
                  <a:cubicBezTo>
                    <a:pt x="187" y="9"/>
                    <a:pt x="187" y="9"/>
                    <a:pt x="185" y="10"/>
                  </a:cubicBezTo>
                  <a:close/>
                  <a:moveTo>
                    <a:pt x="35" y="61"/>
                  </a:moveTo>
                  <a:cubicBezTo>
                    <a:pt x="32" y="60"/>
                    <a:pt x="32" y="60"/>
                    <a:pt x="32" y="60"/>
                  </a:cubicBezTo>
                  <a:cubicBezTo>
                    <a:pt x="32" y="56"/>
                    <a:pt x="30" y="52"/>
                    <a:pt x="32" y="49"/>
                  </a:cubicBezTo>
                  <a:cubicBezTo>
                    <a:pt x="33" y="47"/>
                    <a:pt x="34" y="47"/>
                    <a:pt x="35" y="46"/>
                  </a:cubicBezTo>
                  <a:cubicBezTo>
                    <a:pt x="38" y="46"/>
                    <a:pt x="38" y="46"/>
                    <a:pt x="38" y="46"/>
                  </a:cubicBezTo>
                  <a:cubicBezTo>
                    <a:pt x="40" y="48"/>
                    <a:pt x="40" y="48"/>
                    <a:pt x="40" y="48"/>
                  </a:cubicBezTo>
                  <a:cubicBezTo>
                    <a:pt x="42" y="53"/>
                    <a:pt x="40" y="59"/>
                    <a:pt x="35" y="61"/>
                  </a:cubicBezTo>
                  <a:close/>
                  <a:moveTo>
                    <a:pt x="95" y="47"/>
                  </a:moveTo>
                  <a:cubicBezTo>
                    <a:pt x="79" y="46"/>
                    <a:pt x="62" y="47"/>
                    <a:pt x="45" y="46"/>
                  </a:cubicBezTo>
                  <a:cubicBezTo>
                    <a:pt x="42" y="41"/>
                    <a:pt x="32" y="38"/>
                    <a:pt x="28" y="48"/>
                  </a:cubicBezTo>
                  <a:cubicBezTo>
                    <a:pt x="20" y="40"/>
                    <a:pt x="26" y="11"/>
                    <a:pt x="32" y="5"/>
                  </a:cubicBezTo>
                  <a:cubicBezTo>
                    <a:pt x="80" y="8"/>
                    <a:pt x="80" y="8"/>
                    <a:pt x="80" y="8"/>
                  </a:cubicBezTo>
                  <a:cubicBezTo>
                    <a:pt x="90" y="9"/>
                    <a:pt x="104" y="7"/>
                    <a:pt x="113" y="10"/>
                  </a:cubicBezTo>
                  <a:cubicBezTo>
                    <a:pt x="119" y="12"/>
                    <a:pt x="114" y="36"/>
                    <a:pt x="112" y="44"/>
                  </a:cubicBezTo>
                  <a:cubicBezTo>
                    <a:pt x="106" y="43"/>
                    <a:pt x="99" y="40"/>
                    <a:pt x="95" y="47"/>
                  </a:cubicBezTo>
                  <a:close/>
                  <a:moveTo>
                    <a:pt x="102" y="46"/>
                  </a:moveTo>
                  <a:cubicBezTo>
                    <a:pt x="114" y="44"/>
                    <a:pt x="113" y="60"/>
                    <a:pt x="106" y="63"/>
                  </a:cubicBezTo>
                  <a:cubicBezTo>
                    <a:pt x="96" y="62"/>
                    <a:pt x="95" y="51"/>
                    <a:pt x="102" y="46"/>
                  </a:cubicBezTo>
                  <a:close/>
                  <a:moveTo>
                    <a:pt x="185" y="35"/>
                  </a:moveTo>
                  <a:cubicBezTo>
                    <a:pt x="187" y="35"/>
                    <a:pt x="187" y="35"/>
                    <a:pt x="187" y="35"/>
                  </a:cubicBezTo>
                  <a:cubicBezTo>
                    <a:pt x="187" y="37"/>
                    <a:pt x="188" y="37"/>
                    <a:pt x="189" y="38"/>
                  </a:cubicBezTo>
                  <a:cubicBezTo>
                    <a:pt x="189" y="39"/>
                    <a:pt x="189" y="39"/>
                    <a:pt x="189" y="39"/>
                  </a:cubicBezTo>
                  <a:cubicBezTo>
                    <a:pt x="179" y="39"/>
                    <a:pt x="179" y="39"/>
                    <a:pt x="179" y="39"/>
                  </a:cubicBezTo>
                  <a:cubicBezTo>
                    <a:pt x="180" y="37"/>
                    <a:pt x="183" y="37"/>
                    <a:pt x="185" y="35"/>
                  </a:cubicBezTo>
                  <a:close/>
                  <a:moveTo>
                    <a:pt x="179" y="42"/>
                  </a:moveTo>
                  <a:cubicBezTo>
                    <a:pt x="187" y="42"/>
                    <a:pt x="187" y="42"/>
                    <a:pt x="187" y="42"/>
                  </a:cubicBezTo>
                  <a:cubicBezTo>
                    <a:pt x="187" y="43"/>
                    <a:pt x="187" y="43"/>
                    <a:pt x="187" y="43"/>
                  </a:cubicBezTo>
                  <a:cubicBezTo>
                    <a:pt x="185" y="48"/>
                    <a:pt x="183" y="54"/>
                    <a:pt x="178" y="56"/>
                  </a:cubicBezTo>
                  <a:cubicBezTo>
                    <a:pt x="181" y="51"/>
                    <a:pt x="180" y="49"/>
                    <a:pt x="179" y="42"/>
                  </a:cubicBezTo>
                  <a:close/>
                  <a:moveTo>
                    <a:pt x="166" y="33"/>
                  </a:moveTo>
                  <a:cubicBezTo>
                    <a:pt x="173" y="33"/>
                    <a:pt x="173" y="33"/>
                    <a:pt x="173" y="33"/>
                  </a:cubicBezTo>
                  <a:cubicBezTo>
                    <a:pt x="172" y="35"/>
                    <a:pt x="171" y="36"/>
                    <a:pt x="171" y="38"/>
                  </a:cubicBezTo>
                  <a:cubicBezTo>
                    <a:pt x="163" y="37"/>
                    <a:pt x="163" y="37"/>
                    <a:pt x="163" y="37"/>
                  </a:cubicBezTo>
                  <a:cubicBezTo>
                    <a:pt x="163" y="35"/>
                    <a:pt x="164" y="34"/>
                    <a:pt x="166" y="33"/>
                  </a:cubicBezTo>
                  <a:close/>
                  <a:moveTo>
                    <a:pt x="172" y="48"/>
                  </a:moveTo>
                  <a:cubicBezTo>
                    <a:pt x="165" y="41"/>
                    <a:pt x="165" y="41"/>
                    <a:pt x="165" y="41"/>
                  </a:cubicBezTo>
                  <a:cubicBezTo>
                    <a:pt x="171" y="42"/>
                    <a:pt x="171" y="42"/>
                    <a:pt x="171" y="42"/>
                  </a:cubicBezTo>
                  <a:cubicBezTo>
                    <a:pt x="172" y="42"/>
                    <a:pt x="172" y="42"/>
                    <a:pt x="172" y="42"/>
                  </a:cubicBezTo>
                  <a:lnTo>
                    <a:pt x="172" y="48"/>
                  </a:lnTo>
                  <a:close/>
                  <a:moveTo>
                    <a:pt x="152" y="66"/>
                  </a:moveTo>
                  <a:cubicBezTo>
                    <a:pt x="145" y="64"/>
                    <a:pt x="143" y="52"/>
                    <a:pt x="149" y="48"/>
                  </a:cubicBezTo>
                  <a:cubicBezTo>
                    <a:pt x="152" y="47"/>
                    <a:pt x="152" y="47"/>
                    <a:pt x="152" y="47"/>
                  </a:cubicBezTo>
                  <a:cubicBezTo>
                    <a:pt x="152" y="45"/>
                    <a:pt x="152" y="45"/>
                    <a:pt x="152" y="45"/>
                  </a:cubicBezTo>
                  <a:cubicBezTo>
                    <a:pt x="155" y="46"/>
                    <a:pt x="155" y="46"/>
                    <a:pt x="155" y="46"/>
                  </a:cubicBezTo>
                  <a:cubicBezTo>
                    <a:pt x="151" y="56"/>
                    <a:pt x="151" y="56"/>
                    <a:pt x="151" y="56"/>
                  </a:cubicBezTo>
                  <a:cubicBezTo>
                    <a:pt x="153" y="58"/>
                    <a:pt x="153" y="58"/>
                    <a:pt x="153" y="58"/>
                  </a:cubicBezTo>
                  <a:cubicBezTo>
                    <a:pt x="159" y="47"/>
                    <a:pt x="159" y="47"/>
                    <a:pt x="159" y="47"/>
                  </a:cubicBezTo>
                  <a:cubicBezTo>
                    <a:pt x="162" y="49"/>
                    <a:pt x="164" y="50"/>
                    <a:pt x="165" y="54"/>
                  </a:cubicBezTo>
                  <a:cubicBezTo>
                    <a:pt x="166" y="60"/>
                    <a:pt x="160" y="69"/>
                    <a:pt x="152" y="66"/>
                  </a:cubicBezTo>
                  <a:close/>
                  <a:moveTo>
                    <a:pt x="163" y="67"/>
                  </a:moveTo>
                  <a:cubicBezTo>
                    <a:pt x="171" y="57"/>
                    <a:pt x="171" y="52"/>
                    <a:pt x="161" y="44"/>
                  </a:cubicBezTo>
                  <a:cubicBezTo>
                    <a:pt x="160" y="43"/>
                    <a:pt x="161" y="44"/>
                    <a:pt x="160" y="42"/>
                  </a:cubicBezTo>
                  <a:cubicBezTo>
                    <a:pt x="167" y="46"/>
                    <a:pt x="173" y="54"/>
                    <a:pt x="176" y="61"/>
                  </a:cubicBezTo>
                  <a:cubicBezTo>
                    <a:pt x="179" y="61"/>
                    <a:pt x="179" y="61"/>
                    <a:pt x="179" y="61"/>
                  </a:cubicBezTo>
                  <a:cubicBezTo>
                    <a:pt x="184" y="57"/>
                    <a:pt x="184" y="57"/>
                    <a:pt x="184" y="57"/>
                  </a:cubicBezTo>
                  <a:cubicBezTo>
                    <a:pt x="184" y="61"/>
                    <a:pt x="186" y="64"/>
                    <a:pt x="187" y="67"/>
                  </a:cubicBezTo>
                  <a:lnTo>
                    <a:pt x="163" y="67"/>
                  </a:lnTo>
                  <a:close/>
                  <a:moveTo>
                    <a:pt x="203" y="66"/>
                  </a:moveTo>
                  <a:cubicBezTo>
                    <a:pt x="191" y="73"/>
                    <a:pt x="186" y="59"/>
                    <a:pt x="189" y="50"/>
                  </a:cubicBezTo>
                  <a:cubicBezTo>
                    <a:pt x="190" y="49"/>
                    <a:pt x="190" y="49"/>
                    <a:pt x="190" y="49"/>
                  </a:cubicBezTo>
                  <a:cubicBezTo>
                    <a:pt x="194" y="57"/>
                    <a:pt x="194" y="57"/>
                    <a:pt x="194" y="57"/>
                  </a:cubicBezTo>
                  <a:cubicBezTo>
                    <a:pt x="195" y="58"/>
                    <a:pt x="195" y="58"/>
                    <a:pt x="195" y="58"/>
                  </a:cubicBezTo>
                  <a:cubicBezTo>
                    <a:pt x="197" y="55"/>
                    <a:pt x="197" y="55"/>
                    <a:pt x="197" y="55"/>
                  </a:cubicBezTo>
                  <a:cubicBezTo>
                    <a:pt x="193" y="47"/>
                    <a:pt x="193" y="47"/>
                    <a:pt x="193" y="47"/>
                  </a:cubicBezTo>
                  <a:cubicBezTo>
                    <a:pt x="195" y="46"/>
                    <a:pt x="195" y="46"/>
                    <a:pt x="195" y="46"/>
                  </a:cubicBezTo>
                  <a:cubicBezTo>
                    <a:pt x="208" y="46"/>
                    <a:pt x="213" y="60"/>
                    <a:pt x="203" y="66"/>
                  </a:cubicBezTo>
                  <a:close/>
                  <a:moveTo>
                    <a:pt x="259" y="61"/>
                  </a:moveTo>
                  <a:cubicBezTo>
                    <a:pt x="257" y="60"/>
                    <a:pt x="257" y="60"/>
                    <a:pt x="257" y="60"/>
                  </a:cubicBezTo>
                  <a:cubicBezTo>
                    <a:pt x="253" y="55"/>
                    <a:pt x="256" y="52"/>
                    <a:pt x="259" y="49"/>
                  </a:cubicBezTo>
                  <a:cubicBezTo>
                    <a:pt x="261" y="49"/>
                    <a:pt x="262" y="51"/>
                    <a:pt x="263" y="53"/>
                  </a:cubicBezTo>
                  <a:cubicBezTo>
                    <a:pt x="265" y="56"/>
                    <a:pt x="262" y="61"/>
                    <a:pt x="259" y="61"/>
                  </a:cubicBezTo>
                  <a:close/>
                  <a:moveTo>
                    <a:pt x="315" y="62"/>
                  </a:moveTo>
                  <a:cubicBezTo>
                    <a:pt x="311" y="63"/>
                    <a:pt x="311" y="63"/>
                    <a:pt x="311" y="63"/>
                  </a:cubicBezTo>
                  <a:cubicBezTo>
                    <a:pt x="309" y="60"/>
                    <a:pt x="309" y="60"/>
                    <a:pt x="309" y="60"/>
                  </a:cubicBezTo>
                  <a:cubicBezTo>
                    <a:pt x="308" y="55"/>
                    <a:pt x="311" y="52"/>
                    <a:pt x="313" y="49"/>
                  </a:cubicBezTo>
                  <a:cubicBezTo>
                    <a:pt x="316" y="49"/>
                    <a:pt x="316" y="49"/>
                    <a:pt x="316" y="49"/>
                  </a:cubicBezTo>
                  <a:cubicBezTo>
                    <a:pt x="319" y="54"/>
                    <a:pt x="319" y="59"/>
                    <a:pt x="315" y="62"/>
                  </a:cubicBezTo>
                  <a:close/>
                  <a:moveTo>
                    <a:pt x="114" y="29"/>
                  </a:moveTo>
                  <a:cubicBezTo>
                    <a:pt x="113" y="28"/>
                    <a:pt x="111" y="28"/>
                    <a:pt x="109" y="28"/>
                  </a:cubicBezTo>
                  <a:cubicBezTo>
                    <a:pt x="112" y="23"/>
                    <a:pt x="111" y="15"/>
                    <a:pt x="106" y="13"/>
                  </a:cubicBezTo>
                  <a:cubicBezTo>
                    <a:pt x="102" y="13"/>
                    <a:pt x="102" y="13"/>
                    <a:pt x="102" y="13"/>
                  </a:cubicBezTo>
                  <a:cubicBezTo>
                    <a:pt x="98" y="16"/>
                    <a:pt x="97" y="22"/>
                    <a:pt x="100" y="27"/>
                  </a:cubicBezTo>
                  <a:cubicBezTo>
                    <a:pt x="90" y="27"/>
                    <a:pt x="90" y="27"/>
                    <a:pt x="90" y="27"/>
                  </a:cubicBezTo>
                  <a:cubicBezTo>
                    <a:pt x="93" y="23"/>
                    <a:pt x="93" y="16"/>
                    <a:pt x="88" y="14"/>
                  </a:cubicBezTo>
                  <a:cubicBezTo>
                    <a:pt x="86" y="14"/>
                    <a:pt x="86" y="14"/>
                    <a:pt x="86" y="14"/>
                  </a:cubicBezTo>
                  <a:cubicBezTo>
                    <a:pt x="83" y="16"/>
                    <a:pt x="79" y="21"/>
                    <a:pt x="83" y="27"/>
                  </a:cubicBezTo>
                  <a:cubicBezTo>
                    <a:pt x="79" y="26"/>
                    <a:pt x="79" y="26"/>
                    <a:pt x="79" y="26"/>
                  </a:cubicBezTo>
                  <a:cubicBezTo>
                    <a:pt x="80" y="22"/>
                    <a:pt x="81" y="13"/>
                    <a:pt x="77" y="12"/>
                  </a:cubicBezTo>
                  <a:cubicBezTo>
                    <a:pt x="70" y="9"/>
                    <a:pt x="66" y="22"/>
                    <a:pt x="69" y="26"/>
                  </a:cubicBezTo>
                  <a:cubicBezTo>
                    <a:pt x="65" y="26"/>
                    <a:pt x="65" y="26"/>
                    <a:pt x="65" y="26"/>
                  </a:cubicBezTo>
                  <a:cubicBezTo>
                    <a:pt x="67" y="21"/>
                    <a:pt x="66" y="17"/>
                    <a:pt x="64" y="13"/>
                  </a:cubicBezTo>
                  <a:cubicBezTo>
                    <a:pt x="61" y="12"/>
                    <a:pt x="57" y="12"/>
                    <a:pt x="55" y="15"/>
                  </a:cubicBezTo>
                  <a:cubicBezTo>
                    <a:pt x="55" y="18"/>
                    <a:pt x="54" y="23"/>
                    <a:pt x="56" y="26"/>
                  </a:cubicBezTo>
                  <a:cubicBezTo>
                    <a:pt x="44" y="26"/>
                    <a:pt x="44" y="26"/>
                    <a:pt x="44" y="26"/>
                  </a:cubicBezTo>
                  <a:cubicBezTo>
                    <a:pt x="48" y="20"/>
                    <a:pt x="45" y="11"/>
                    <a:pt x="37" y="11"/>
                  </a:cubicBezTo>
                  <a:cubicBezTo>
                    <a:pt x="33" y="15"/>
                    <a:pt x="32" y="21"/>
                    <a:pt x="36" y="26"/>
                  </a:cubicBezTo>
                  <a:cubicBezTo>
                    <a:pt x="26" y="26"/>
                    <a:pt x="26" y="26"/>
                    <a:pt x="26" y="26"/>
                  </a:cubicBezTo>
                  <a:cubicBezTo>
                    <a:pt x="26" y="30"/>
                    <a:pt x="26" y="30"/>
                    <a:pt x="26" y="30"/>
                  </a:cubicBezTo>
                  <a:cubicBezTo>
                    <a:pt x="54" y="30"/>
                    <a:pt x="105" y="30"/>
                    <a:pt x="113" y="33"/>
                  </a:cubicBezTo>
                  <a:lnTo>
                    <a:pt x="114" y="29"/>
                  </a:lnTo>
                  <a:close/>
                  <a:moveTo>
                    <a:pt x="40" y="23"/>
                  </a:moveTo>
                  <a:cubicBezTo>
                    <a:pt x="38" y="21"/>
                    <a:pt x="37" y="19"/>
                    <a:pt x="39" y="16"/>
                  </a:cubicBezTo>
                  <a:cubicBezTo>
                    <a:pt x="41" y="17"/>
                    <a:pt x="42" y="19"/>
                    <a:pt x="42" y="22"/>
                  </a:cubicBezTo>
                  <a:lnTo>
                    <a:pt x="40" y="23"/>
                  </a:lnTo>
                  <a:close/>
                  <a:moveTo>
                    <a:pt x="62" y="23"/>
                  </a:moveTo>
                  <a:cubicBezTo>
                    <a:pt x="62" y="23"/>
                    <a:pt x="62" y="23"/>
                    <a:pt x="62" y="23"/>
                  </a:cubicBezTo>
                  <a:cubicBezTo>
                    <a:pt x="59" y="23"/>
                    <a:pt x="59" y="23"/>
                    <a:pt x="59" y="23"/>
                  </a:cubicBezTo>
                  <a:cubicBezTo>
                    <a:pt x="59" y="20"/>
                    <a:pt x="59" y="18"/>
                    <a:pt x="60" y="16"/>
                  </a:cubicBezTo>
                  <a:cubicBezTo>
                    <a:pt x="61" y="16"/>
                    <a:pt x="61" y="16"/>
                    <a:pt x="61" y="16"/>
                  </a:cubicBezTo>
                  <a:cubicBezTo>
                    <a:pt x="62" y="17"/>
                    <a:pt x="63" y="20"/>
                    <a:pt x="62" y="23"/>
                  </a:cubicBezTo>
                  <a:close/>
                  <a:moveTo>
                    <a:pt x="75" y="24"/>
                  </a:moveTo>
                  <a:cubicBezTo>
                    <a:pt x="74" y="24"/>
                    <a:pt x="74" y="24"/>
                    <a:pt x="74" y="24"/>
                  </a:cubicBezTo>
                  <a:cubicBezTo>
                    <a:pt x="73" y="24"/>
                    <a:pt x="73" y="24"/>
                    <a:pt x="73" y="24"/>
                  </a:cubicBezTo>
                  <a:cubicBezTo>
                    <a:pt x="71" y="21"/>
                    <a:pt x="73" y="19"/>
                    <a:pt x="75" y="17"/>
                  </a:cubicBezTo>
                  <a:cubicBezTo>
                    <a:pt x="76" y="18"/>
                    <a:pt x="75" y="22"/>
                    <a:pt x="75" y="24"/>
                  </a:cubicBezTo>
                  <a:close/>
                  <a:moveTo>
                    <a:pt x="86" y="23"/>
                  </a:moveTo>
                  <a:cubicBezTo>
                    <a:pt x="86" y="23"/>
                    <a:pt x="86" y="23"/>
                    <a:pt x="86" y="23"/>
                  </a:cubicBezTo>
                  <a:cubicBezTo>
                    <a:pt x="85" y="22"/>
                    <a:pt x="85" y="22"/>
                    <a:pt x="85" y="22"/>
                  </a:cubicBezTo>
                  <a:cubicBezTo>
                    <a:pt x="87" y="19"/>
                    <a:pt x="87" y="19"/>
                    <a:pt x="87" y="19"/>
                  </a:cubicBezTo>
                  <a:cubicBezTo>
                    <a:pt x="88" y="19"/>
                    <a:pt x="88" y="19"/>
                    <a:pt x="88" y="19"/>
                  </a:cubicBezTo>
                  <a:cubicBezTo>
                    <a:pt x="88" y="22"/>
                    <a:pt x="88" y="22"/>
                    <a:pt x="88" y="22"/>
                  </a:cubicBezTo>
                  <a:lnTo>
                    <a:pt x="86" y="23"/>
                  </a:lnTo>
                  <a:close/>
                  <a:moveTo>
                    <a:pt x="107" y="24"/>
                  </a:moveTo>
                  <a:cubicBezTo>
                    <a:pt x="101" y="26"/>
                    <a:pt x="102" y="19"/>
                    <a:pt x="104" y="17"/>
                  </a:cubicBezTo>
                  <a:cubicBezTo>
                    <a:pt x="106" y="18"/>
                    <a:pt x="107" y="20"/>
                    <a:pt x="107" y="24"/>
                  </a:cubicBez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0" name="Freeform 50"/>
            <p:cNvSpPr>
              <a:spLocks noEditPoints="1"/>
            </p:cNvSpPr>
            <p:nvPr userDrawn="1"/>
          </p:nvSpPr>
          <p:spPr bwMode="gray">
            <a:xfrm>
              <a:off x="4809" y="110"/>
              <a:ext cx="829" cy="394"/>
            </a:xfrm>
            <a:custGeom>
              <a:avLst/>
              <a:gdLst/>
              <a:ahLst/>
              <a:cxnLst>
                <a:cxn ang="0">
                  <a:pos x="76" y="59"/>
                </a:cxn>
                <a:cxn ang="0">
                  <a:pos x="84" y="45"/>
                </a:cxn>
                <a:cxn ang="0">
                  <a:pos x="71" y="40"/>
                </a:cxn>
                <a:cxn ang="0">
                  <a:pos x="93" y="59"/>
                </a:cxn>
                <a:cxn ang="0">
                  <a:pos x="98" y="45"/>
                </a:cxn>
                <a:cxn ang="0">
                  <a:pos x="107" y="40"/>
                </a:cxn>
                <a:cxn ang="0">
                  <a:pos x="93" y="59"/>
                </a:cxn>
                <a:cxn ang="0">
                  <a:pos x="153" y="128"/>
                </a:cxn>
                <a:cxn ang="0">
                  <a:pos x="149" y="83"/>
                </a:cxn>
                <a:cxn ang="0">
                  <a:pos x="117" y="59"/>
                </a:cxn>
                <a:cxn ang="0">
                  <a:pos x="121" y="45"/>
                </a:cxn>
                <a:cxn ang="0">
                  <a:pos x="130" y="40"/>
                </a:cxn>
                <a:cxn ang="0">
                  <a:pos x="117" y="59"/>
                </a:cxn>
                <a:cxn ang="0">
                  <a:pos x="266" y="61"/>
                </a:cxn>
                <a:cxn ang="0">
                  <a:pos x="258" y="59"/>
                </a:cxn>
                <a:cxn ang="0">
                  <a:pos x="261" y="54"/>
                </a:cxn>
                <a:cxn ang="0">
                  <a:pos x="267" y="58"/>
                </a:cxn>
                <a:cxn ang="0">
                  <a:pos x="265" y="67"/>
                </a:cxn>
                <a:cxn ang="0">
                  <a:pos x="5" y="140"/>
                </a:cxn>
                <a:cxn ang="0">
                  <a:pos x="45" y="59"/>
                </a:cxn>
                <a:cxn ang="0">
                  <a:pos x="61" y="92"/>
                </a:cxn>
                <a:cxn ang="0">
                  <a:pos x="67" y="107"/>
                </a:cxn>
                <a:cxn ang="0">
                  <a:pos x="80" y="31"/>
                </a:cxn>
                <a:cxn ang="0">
                  <a:pos x="93" y="16"/>
                </a:cxn>
                <a:cxn ang="0">
                  <a:pos x="124" y="6"/>
                </a:cxn>
                <a:cxn ang="0">
                  <a:pos x="137" y="16"/>
                </a:cxn>
                <a:cxn ang="0">
                  <a:pos x="149" y="28"/>
                </a:cxn>
                <a:cxn ang="0">
                  <a:pos x="152" y="78"/>
                </a:cxn>
                <a:cxn ang="0">
                  <a:pos x="173" y="67"/>
                </a:cxn>
                <a:cxn ang="0">
                  <a:pos x="178" y="102"/>
                </a:cxn>
                <a:cxn ang="0">
                  <a:pos x="175" y="64"/>
                </a:cxn>
                <a:cxn ang="0">
                  <a:pos x="165" y="62"/>
                </a:cxn>
                <a:cxn ang="0">
                  <a:pos x="212" y="46"/>
                </a:cxn>
                <a:cxn ang="0">
                  <a:pos x="217" y="166"/>
                </a:cxn>
                <a:cxn ang="0">
                  <a:pos x="236" y="98"/>
                </a:cxn>
                <a:cxn ang="0">
                  <a:pos x="265" y="35"/>
                </a:cxn>
                <a:cxn ang="0">
                  <a:pos x="291" y="107"/>
                </a:cxn>
                <a:cxn ang="0">
                  <a:pos x="296" y="108"/>
                </a:cxn>
                <a:cxn ang="0">
                  <a:pos x="309" y="82"/>
                </a:cxn>
                <a:cxn ang="0">
                  <a:pos x="346" y="48"/>
                </a:cxn>
                <a:cxn ang="0">
                  <a:pos x="346" y="157"/>
                </a:cxn>
                <a:cxn ang="0">
                  <a:pos x="350" y="83"/>
                </a:cxn>
                <a:cxn ang="0">
                  <a:pos x="305" y="29"/>
                </a:cxn>
                <a:cxn ang="0">
                  <a:pos x="305" y="78"/>
                </a:cxn>
                <a:cxn ang="0">
                  <a:pos x="297" y="56"/>
                </a:cxn>
                <a:cxn ang="0">
                  <a:pos x="256" y="36"/>
                </a:cxn>
                <a:cxn ang="0">
                  <a:pos x="232" y="93"/>
                </a:cxn>
                <a:cxn ang="0">
                  <a:pos x="216" y="42"/>
                </a:cxn>
                <a:cxn ang="0">
                  <a:pos x="160" y="62"/>
                </a:cxn>
                <a:cxn ang="0">
                  <a:pos x="154" y="25"/>
                </a:cxn>
                <a:cxn ang="0">
                  <a:pos x="141" y="12"/>
                </a:cxn>
                <a:cxn ang="0">
                  <a:pos x="128" y="2"/>
                </a:cxn>
                <a:cxn ang="0">
                  <a:pos x="88" y="12"/>
                </a:cxn>
                <a:cxn ang="0">
                  <a:pos x="75" y="21"/>
                </a:cxn>
                <a:cxn ang="0">
                  <a:pos x="60" y="27"/>
                </a:cxn>
                <a:cxn ang="0">
                  <a:pos x="49" y="88"/>
                </a:cxn>
                <a:cxn ang="0">
                  <a:pos x="0" y="53"/>
                </a:cxn>
                <a:cxn ang="0">
                  <a:pos x="5" y="140"/>
                </a:cxn>
              </a:cxnLst>
              <a:rect l="0" t="0" r="r" b="b"/>
              <a:pathLst>
                <a:path w="351" h="167">
                  <a:moveTo>
                    <a:pt x="71" y="59"/>
                  </a:moveTo>
                  <a:cubicBezTo>
                    <a:pt x="76" y="59"/>
                    <a:pt x="76" y="59"/>
                    <a:pt x="76" y="59"/>
                  </a:cubicBezTo>
                  <a:cubicBezTo>
                    <a:pt x="76" y="45"/>
                    <a:pt x="76" y="45"/>
                    <a:pt x="76" y="45"/>
                  </a:cubicBezTo>
                  <a:cubicBezTo>
                    <a:pt x="84" y="45"/>
                    <a:pt x="84" y="45"/>
                    <a:pt x="84" y="45"/>
                  </a:cubicBezTo>
                  <a:cubicBezTo>
                    <a:pt x="84" y="40"/>
                    <a:pt x="84" y="40"/>
                    <a:pt x="84" y="40"/>
                  </a:cubicBezTo>
                  <a:cubicBezTo>
                    <a:pt x="71" y="40"/>
                    <a:pt x="71" y="40"/>
                    <a:pt x="71" y="40"/>
                  </a:cubicBezTo>
                  <a:lnTo>
                    <a:pt x="71" y="59"/>
                  </a:lnTo>
                  <a:close/>
                  <a:moveTo>
                    <a:pt x="93" y="59"/>
                  </a:moveTo>
                  <a:cubicBezTo>
                    <a:pt x="98" y="59"/>
                    <a:pt x="98" y="59"/>
                    <a:pt x="98" y="59"/>
                  </a:cubicBezTo>
                  <a:cubicBezTo>
                    <a:pt x="98" y="45"/>
                    <a:pt x="98" y="45"/>
                    <a:pt x="98" y="45"/>
                  </a:cubicBezTo>
                  <a:cubicBezTo>
                    <a:pt x="107" y="45"/>
                    <a:pt x="107" y="45"/>
                    <a:pt x="107" y="45"/>
                  </a:cubicBezTo>
                  <a:cubicBezTo>
                    <a:pt x="107" y="40"/>
                    <a:pt x="107" y="40"/>
                    <a:pt x="107" y="40"/>
                  </a:cubicBezTo>
                  <a:cubicBezTo>
                    <a:pt x="93" y="40"/>
                    <a:pt x="93" y="40"/>
                    <a:pt x="93" y="40"/>
                  </a:cubicBezTo>
                  <a:lnTo>
                    <a:pt x="93" y="59"/>
                  </a:lnTo>
                  <a:close/>
                  <a:moveTo>
                    <a:pt x="149" y="128"/>
                  </a:moveTo>
                  <a:cubicBezTo>
                    <a:pt x="153" y="128"/>
                    <a:pt x="153" y="128"/>
                    <a:pt x="153" y="128"/>
                  </a:cubicBezTo>
                  <a:cubicBezTo>
                    <a:pt x="153" y="83"/>
                    <a:pt x="153" y="83"/>
                    <a:pt x="153" y="83"/>
                  </a:cubicBezTo>
                  <a:cubicBezTo>
                    <a:pt x="149" y="83"/>
                    <a:pt x="149" y="83"/>
                    <a:pt x="149" y="83"/>
                  </a:cubicBezTo>
                  <a:lnTo>
                    <a:pt x="149" y="128"/>
                  </a:lnTo>
                  <a:close/>
                  <a:moveTo>
                    <a:pt x="117" y="59"/>
                  </a:moveTo>
                  <a:cubicBezTo>
                    <a:pt x="121" y="59"/>
                    <a:pt x="121" y="59"/>
                    <a:pt x="121" y="59"/>
                  </a:cubicBezTo>
                  <a:cubicBezTo>
                    <a:pt x="121" y="45"/>
                    <a:pt x="121" y="45"/>
                    <a:pt x="121" y="45"/>
                  </a:cubicBezTo>
                  <a:cubicBezTo>
                    <a:pt x="130" y="45"/>
                    <a:pt x="130" y="45"/>
                    <a:pt x="130" y="45"/>
                  </a:cubicBezTo>
                  <a:cubicBezTo>
                    <a:pt x="130" y="40"/>
                    <a:pt x="130" y="40"/>
                    <a:pt x="130" y="40"/>
                  </a:cubicBezTo>
                  <a:cubicBezTo>
                    <a:pt x="117" y="40"/>
                    <a:pt x="117" y="40"/>
                    <a:pt x="117" y="40"/>
                  </a:cubicBezTo>
                  <a:lnTo>
                    <a:pt x="117" y="59"/>
                  </a:lnTo>
                  <a:close/>
                  <a:moveTo>
                    <a:pt x="267" y="58"/>
                  </a:moveTo>
                  <a:cubicBezTo>
                    <a:pt x="266" y="61"/>
                    <a:pt x="266" y="61"/>
                    <a:pt x="266" y="61"/>
                  </a:cubicBezTo>
                  <a:cubicBezTo>
                    <a:pt x="265" y="62"/>
                    <a:pt x="263" y="63"/>
                    <a:pt x="261" y="63"/>
                  </a:cubicBezTo>
                  <a:cubicBezTo>
                    <a:pt x="259" y="62"/>
                    <a:pt x="259" y="61"/>
                    <a:pt x="258" y="59"/>
                  </a:cubicBezTo>
                  <a:cubicBezTo>
                    <a:pt x="258" y="58"/>
                    <a:pt x="258" y="57"/>
                    <a:pt x="258" y="57"/>
                  </a:cubicBezTo>
                  <a:cubicBezTo>
                    <a:pt x="261" y="54"/>
                    <a:pt x="261" y="54"/>
                    <a:pt x="261" y="54"/>
                  </a:cubicBezTo>
                  <a:cubicBezTo>
                    <a:pt x="264" y="54"/>
                    <a:pt x="264" y="54"/>
                    <a:pt x="264" y="54"/>
                  </a:cubicBezTo>
                  <a:cubicBezTo>
                    <a:pt x="265" y="55"/>
                    <a:pt x="266" y="56"/>
                    <a:pt x="267" y="58"/>
                  </a:cubicBezTo>
                  <a:close/>
                  <a:moveTo>
                    <a:pt x="260" y="50"/>
                  </a:moveTo>
                  <a:cubicBezTo>
                    <a:pt x="248" y="55"/>
                    <a:pt x="255" y="70"/>
                    <a:pt x="265" y="67"/>
                  </a:cubicBezTo>
                  <a:cubicBezTo>
                    <a:pt x="276" y="63"/>
                    <a:pt x="271" y="46"/>
                    <a:pt x="260" y="50"/>
                  </a:cubicBezTo>
                  <a:close/>
                  <a:moveTo>
                    <a:pt x="5" y="140"/>
                  </a:moveTo>
                  <a:cubicBezTo>
                    <a:pt x="5" y="58"/>
                    <a:pt x="5" y="58"/>
                    <a:pt x="5" y="58"/>
                  </a:cubicBezTo>
                  <a:cubicBezTo>
                    <a:pt x="45" y="59"/>
                    <a:pt x="45" y="59"/>
                    <a:pt x="45" y="59"/>
                  </a:cubicBezTo>
                  <a:cubicBezTo>
                    <a:pt x="45" y="93"/>
                    <a:pt x="45" y="93"/>
                    <a:pt x="45" y="93"/>
                  </a:cubicBezTo>
                  <a:cubicBezTo>
                    <a:pt x="61" y="92"/>
                    <a:pt x="61" y="92"/>
                    <a:pt x="61" y="92"/>
                  </a:cubicBezTo>
                  <a:cubicBezTo>
                    <a:pt x="63" y="107"/>
                    <a:pt x="63" y="107"/>
                    <a:pt x="63" y="107"/>
                  </a:cubicBezTo>
                  <a:cubicBezTo>
                    <a:pt x="67" y="107"/>
                    <a:pt x="67" y="107"/>
                    <a:pt x="67" y="107"/>
                  </a:cubicBezTo>
                  <a:cubicBezTo>
                    <a:pt x="64" y="85"/>
                    <a:pt x="65" y="56"/>
                    <a:pt x="65" y="31"/>
                  </a:cubicBezTo>
                  <a:cubicBezTo>
                    <a:pt x="80" y="31"/>
                    <a:pt x="80" y="31"/>
                    <a:pt x="80" y="31"/>
                  </a:cubicBezTo>
                  <a:cubicBezTo>
                    <a:pt x="79" y="17"/>
                    <a:pt x="79" y="17"/>
                    <a:pt x="79" y="17"/>
                  </a:cubicBezTo>
                  <a:cubicBezTo>
                    <a:pt x="93" y="16"/>
                    <a:pt x="93" y="16"/>
                    <a:pt x="93" y="16"/>
                  </a:cubicBezTo>
                  <a:cubicBezTo>
                    <a:pt x="92" y="4"/>
                    <a:pt x="92" y="4"/>
                    <a:pt x="92" y="4"/>
                  </a:cubicBezTo>
                  <a:cubicBezTo>
                    <a:pt x="104" y="4"/>
                    <a:pt x="113" y="5"/>
                    <a:pt x="124" y="6"/>
                  </a:cubicBezTo>
                  <a:cubicBezTo>
                    <a:pt x="124" y="15"/>
                    <a:pt x="124" y="15"/>
                    <a:pt x="124" y="15"/>
                  </a:cubicBezTo>
                  <a:cubicBezTo>
                    <a:pt x="137" y="16"/>
                    <a:pt x="137" y="16"/>
                    <a:pt x="137" y="16"/>
                  </a:cubicBezTo>
                  <a:cubicBezTo>
                    <a:pt x="136" y="28"/>
                    <a:pt x="136" y="28"/>
                    <a:pt x="136" y="28"/>
                  </a:cubicBezTo>
                  <a:cubicBezTo>
                    <a:pt x="149" y="28"/>
                    <a:pt x="149" y="28"/>
                    <a:pt x="149" y="28"/>
                  </a:cubicBezTo>
                  <a:cubicBezTo>
                    <a:pt x="148" y="79"/>
                    <a:pt x="148" y="79"/>
                    <a:pt x="148" y="79"/>
                  </a:cubicBezTo>
                  <a:cubicBezTo>
                    <a:pt x="152" y="78"/>
                    <a:pt x="152" y="78"/>
                    <a:pt x="152" y="78"/>
                  </a:cubicBezTo>
                  <a:cubicBezTo>
                    <a:pt x="153" y="67"/>
                    <a:pt x="153" y="67"/>
                    <a:pt x="153" y="67"/>
                  </a:cubicBezTo>
                  <a:cubicBezTo>
                    <a:pt x="173" y="67"/>
                    <a:pt x="173" y="67"/>
                    <a:pt x="173" y="67"/>
                  </a:cubicBezTo>
                  <a:cubicBezTo>
                    <a:pt x="175" y="78"/>
                    <a:pt x="175" y="90"/>
                    <a:pt x="173" y="101"/>
                  </a:cubicBezTo>
                  <a:cubicBezTo>
                    <a:pt x="178" y="102"/>
                    <a:pt x="178" y="102"/>
                    <a:pt x="178" y="102"/>
                  </a:cubicBezTo>
                  <a:cubicBezTo>
                    <a:pt x="179" y="89"/>
                    <a:pt x="178" y="76"/>
                    <a:pt x="177" y="64"/>
                  </a:cubicBezTo>
                  <a:cubicBezTo>
                    <a:pt x="175" y="64"/>
                    <a:pt x="175" y="64"/>
                    <a:pt x="175" y="64"/>
                  </a:cubicBezTo>
                  <a:cubicBezTo>
                    <a:pt x="175" y="62"/>
                    <a:pt x="175" y="62"/>
                    <a:pt x="175" y="62"/>
                  </a:cubicBezTo>
                  <a:cubicBezTo>
                    <a:pt x="165" y="62"/>
                    <a:pt x="165" y="62"/>
                    <a:pt x="165" y="62"/>
                  </a:cubicBezTo>
                  <a:cubicBezTo>
                    <a:pt x="165" y="46"/>
                    <a:pt x="165" y="46"/>
                    <a:pt x="165" y="46"/>
                  </a:cubicBezTo>
                  <a:cubicBezTo>
                    <a:pt x="212" y="46"/>
                    <a:pt x="212" y="46"/>
                    <a:pt x="212" y="46"/>
                  </a:cubicBezTo>
                  <a:cubicBezTo>
                    <a:pt x="210" y="85"/>
                    <a:pt x="211" y="129"/>
                    <a:pt x="213" y="167"/>
                  </a:cubicBezTo>
                  <a:cubicBezTo>
                    <a:pt x="217" y="166"/>
                    <a:pt x="217" y="166"/>
                    <a:pt x="217" y="166"/>
                  </a:cubicBezTo>
                  <a:cubicBezTo>
                    <a:pt x="216" y="142"/>
                    <a:pt x="216" y="119"/>
                    <a:pt x="216" y="98"/>
                  </a:cubicBezTo>
                  <a:cubicBezTo>
                    <a:pt x="236" y="98"/>
                    <a:pt x="236" y="98"/>
                    <a:pt x="236" y="98"/>
                  </a:cubicBezTo>
                  <a:cubicBezTo>
                    <a:pt x="236" y="57"/>
                    <a:pt x="236" y="57"/>
                    <a:pt x="236" y="57"/>
                  </a:cubicBezTo>
                  <a:cubicBezTo>
                    <a:pt x="265" y="35"/>
                    <a:pt x="265" y="35"/>
                    <a:pt x="265" y="35"/>
                  </a:cubicBezTo>
                  <a:cubicBezTo>
                    <a:pt x="274" y="43"/>
                    <a:pt x="284" y="51"/>
                    <a:pt x="293" y="58"/>
                  </a:cubicBezTo>
                  <a:cubicBezTo>
                    <a:pt x="293" y="61"/>
                    <a:pt x="292" y="101"/>
                    <a:pt x="291" y="107"/>
                  </a:cubicBezTo>
                  <a:cubicBezTo>
                    <a:pt x="291" y="108"/>
                    <a:pt x="291" y="108"/>
                    <a:pt x="291" y="108"/>
                  </a:cubicBezTo>
                  <a:cubicBezTo>
                    <a:pt x="296" y="108"/>
                    <a:pt x="296" y="108"/>
                    <a:pt x="296" y="108"/>
                  </a:cubicBezTo>
                  <a:cubicBezTo>
                    <a:pt x="297" y="82"/>
                    <a:pt x="297" y="82"/>
                    <a:pt x="297" y="82"/>
                  </a:cubicBezTo>
                  <a:cubicBezTo>
                    <a:pt x="309" y="82"/>
                    <a:pt x="309" y="82"/>
                    <a:pt x="309" y="82"/>
                  </a:cubicBezTo>
                  <a:cubicBezTo>
                    <a:pt x="310" y="67"/>
                    <a:pt x="309" y="50"/>
                    <a:pt x="309" y="35"/>
                  </a:cubicBezTo>
                  <a:cubicBezTo>
                    <a:pt x="321" y="39"/>
                    <a:pt x="334" y="44"/>
                    <a:pt x="346" y="48"/>
                  </a:cubicBezTo>
                  <a:cubicBezTo>
                    <a:pt x="346" y="52"/>
                    <a:pt x="346" y="71"/>
                    <a:pt x="346" y="76"/>
                  </a:cubicBezTo>
                  <a:cubicBezTo>
                    <a:pt x="346" y="103"/>
                    <a:pt x="346" y="130"/>
                    <a:pt x="346" y="157"/>
                  </a:cubicBezTo>
                  <a:cubicBezTo>
                    <a:pt x="350" y="157"/>
                    <a:pt x="350" y="157"/>
                    <a:pt x="350" y="157"/>
                  </a:cubicBezTo>
                  <a:cubicBezTo>
                    <a:pt x="350" y="83"/>
                    <a:pt x="350" y="83"/>
                    <a:pt x="350" y="83"/>
                  </a:cubicBezTo>
                  <a:cubicBezTo>
                    <a:pt x="350" y="71"/>
                    <a:pt x="349" y="57"/>
                    <a:pt x="351" y="45"/>
                  </a:cubicBezTo>
                  <a:cubicBezTo>
                    <a:pt x="305" y="29"/>
                    <a:pt x="305" y="29"/>
                    <a:pt x="305" y="29"/>
                  </a:cubicBezTo>
                  <a:cubicBezTo>
                    <a:pt x="304" y="29"/>
                    <a:pt x="304" y="29"/>
                    <a:pt x="304" y="29"/>
                  </a:cubicBezTo>
                  <a:cubicBezTo>
                    <a:pt x="305" y="46"/>
                    <a:pt x="306" y="61"/>
                    <a:pt x="305" y="78"/>
                  </a:cubicBezTo>
                  <a:cubicBezTo>
                    <a:pt x="297" y="77"/>
                    <a:pt x="297" y="77"/>
                    <a:pt x="297" y="77"/>
                  </a:cubicBezTo>
                  <a:cubicBezTo>
                    <a:pt x="297" y="56"/>
                    <a:pt x="297" y="56"/>
                    <a:pt x="297" y="56"/>
                  </a:cubicBezTo>
                  <a:cubicBezTo>
                    <a:pt x="266" y="31"/>
                    <a:pt x="266" y="31"/>
                    <a:pt x="266" y="31"/>
                  </a:cubicBezTo>
                  <a:cubicBezTo>
                    <a:pt x="263" y="29"/>
                    <a:pt x="259" y="34"/>
                    <a:pt x="256" y="36"/>
                  </a:cubicBezTo>
                  <a:cubicBezTo>
                    <a:pt x="232" y="54"/>
                    <a:pt x="232" y="54"/>
                    <a:pt x="232" y="54"/>
                  </a:cubicBezTo>
                  <a:cubicBezTo>
                    <a:pt x="231" y="60"/>
                    <a:pt x="231" y="85"/>
                    <a:pt x="232" y="93"/>
                  </a:cubicBezTo>
                  <a:cubicBezTo>
                    <a:pt x="215" y="93"/>
                    <a:pt x="215" y="93"/>
                    <a:pt x="215" y="93"/>
                  </a:cubicBezTo>
                  <a:cubicBezTo>
                    <a:pt x="216" y="42"/>
                    <a:pt x="216" y="42"/>
                    <a:pt x="216" y="42"/>
                  </a:cubicBezTo>
                  <a:cubicBezTo>
                    <a:pt x="161" y="42"/>
                    <a:pt x="161" y="42"/>
                    <a:pt x="161" y="42"/>
                  </a:cubicBezTo>
                  <a:cubicBezTo>
                    <a:pt x="160" y="62"/>
                    <a:pt x="160" y="62"/>
                    <a:pt x="160" y="62"/>
                  </a:cubicBezTo>
                  <a:cubicBezTo>
                    <a:pt x="153" y="62"/>
                    <a:pt x="153" y="62"/>
                    <a:pt x="153" y="62"/>
                  </a:cubicBezTo>
                  <a:cubicBezTo>
                    <a:pt x="154" y="25"/>
                    <a:pt x="154" y="25"/>
                    <a:pt x="154" y="25"/>
                  </a:cubicBezTo>
                  <a:cubicBezTo>
                    <a:pt x="151" y="23"/>
                    <a:pt x="146" y="23"/>
                    <a:pt x="141" y="23"/>
                  </a:cubicBezTo>
                  <a:cubicBezTo>
                    <a:pt x="141" y="12"/>
                    <a:pt x="141" y="12"/>
                    <a:pt x="141" y="12"/>
                  </a:cubicBezTo>
                  <a:cubicBezTo>
                    <a:pt x="128" y="11"/>
                    <a:pt x="128" y="11"/>
                    <a:pt x="128" y="11"/>
                  </a:cubicBezTo>
                  <a:cubicBezTo>
                    <a:pt x="128" y="2"/>
                    <a:pt x="128" y="2"/>
                    <a:pt x="128" y="2"/>
                  </a:cubicBezTo>
                  <a:cubicBezTo>
                    <a:pt x="116" y="0"/>
                    <a:pt x="102" y="0"/>
                    <a:pt x="88" y="0"/>
                  </a:cubicBezTo>
                  <a:cubicBezTo>
                    <a:pt x="88" y="12"/>
                    <a:pt x="88" y="12"/>
                    <a:pt x="88" y="12"/>
                  </a:cubicBezTo>
                  <a:cubicBezTo>
                    <a:pt x="74" y="13"/>
                    <a:pt x="74" y="13"/>
                    <a:pt x="74" y="13"/>
                  </a:cubicBezTo>
                  <a:cubicBezTo>
                    <a:pt x="75" y="21"/>
                    <a:pt x="75" y="21"/>
                    <a:pt x="75" y="21"/>
                  </a:cubicBezTo>
                  <a:cubicBezTo>
                    <a:pt x="75" y="26"/>
                    <a:pt x="75" y="26"/>
                    <a:pt x="75" y="26"/>
                  </a:cubicBezTo>
                  <a:cubicBezTo>
                    <a:pt x="60" y="27"/>
                    <a:pt x="60" y="27"/>
                    <a:pt x="60" y="27"/>
                  </a:cubicBezTo>
                  <a:cubicBezTo>
                    <a:pt x="61" y="87"/>
                    <a:pt x="61" y="87"/>
                    <a:pt x="61" y="87"/>
                  </a:cubicBezTo>
                  <a:cubicBezTo>
                    <a:pt x="49" y="88"/>
                    <a:pt x="49" y="88"/>
                    <a:pt x="49" y="88"/>
                  </a:cubicBezTo>
                  <a:cubicBezTo>
                    <a:pt x="50" y="55"/>
                    <a:pt x="50" y="55"/>
                    <a:pt x="50" y="55"/>
                  </a:cubicBezTo>
                  <a:cubicBezTo>
                    <a:pt x="0" y="53"/>
                    <a:pt x="0" y="53"/>
                    <a:pt x="0" y="53"/>
                  </a:cubicBezTo>
                  <a:cubicBezTo>
                    <a:pt x="1" y="139"/>
                    <a:pt x="1" y="139"/>
                    <a:pt x="1" y="139"/>
                  </a:cubicBezTo>
                  <a:lnTo>
                    <a:pt x="5" y="140"/>
                  </a:lnTo>
                  <a:close/>
                </a:path>
              </a:pathLst>
            </a:custGeom>
            <a:solidFill>
              <a:schemeClr val="accent1"/>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
        <p:nvSpPr>
          <p:cNvPr id="1031" name="Rectangle 51"/>
          <p:cNvSpPr>
            <a:spLocks noGrp="1" noChangeArrowheads="1"/>
          </p:cNvSpPr>
          <p:nvPr>
            <p:ph type="title"/>
          </p:nvPr>
        </p:nvSpPr>
        <p:spPr bwMode="gray">
          <a:xfrm>
            <a:off x="398463" y="420688"/>
            <a:ext cx="5740400" cy="67945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32" name="Rectangle 52"/>
          <p:cNvSpPr>
            <a:spLocks noGrp="1" noChangeArrowheads="1"/>
          </p:cNvSpPr>
          <p:nvPr>
            <p:ph type="body" idx="1"/>
          </p:nvPr>
        </p:nvSpPr>
        <p:spPr bwMode="gray">
          <a:xfrm>
            <a:off x="398463" y="1690688"/>
            <a:ext cx="6037262" cy="463232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smtClean="0"/>
              <a:t>Erste Ebene</a:t>
            </a:r>
          </a:p>
          <a:p>
            <a:pPr lvl="1"/>
            <a:r>
              <a:rPr lang="en-GB" smtClean="0"/>
              <a:t>Zweite Ebene</a:t>
            </a:r>
          </a:p>
        </p:txBody>
      </p:sp>
      <p:pic>
        <p:nvPicPr>
          <p:cNvPr id="1033" name="Picture 53" descr="civitas_keyimage_PPT_neu"/>
          <p:cNvPicPr>
            <a:picLocks noChangeAspect="1" noChangeArrowheads="1"/>
          </p:cNvPicPr>
          <p:nvPr/>
        </p:nvPicPr>
        <p:blipFill>
          <a:blip r:embed="rId13"/>
          <a:srcRect/>
          <a:stretch>
            <a:fillRect/>
          </a:stretch>
        </p:blipFill>
        <p:spPr bwMode="gray">
          <a:xfrm>
            <a:off x="6527800" y="0"/>
            <a:ext cx="2616200" cy="1452563"/>
          </a:xfrm>
          <a:prstGeom prst="rect">
            <a:avLst/>
          </a:prstGeom>
          <a:noFill/>
          <a:ln w="9525">
            <a:noFill/>
            <a:miter lim="800000"/>
            <a:headEnd/>
            <a:tailEnd/>
          </a:ln>
        </p:spPr>
      </p:pic>
      <p:sp>
        <p:nvSpPr>
          <p:cNvPr id="10294" name="Rectangle 54"/>
          <p:cNvSpPr>
            <a:spLocks noChangeArrowheads="1"/>
          </p:cNvSpPr>
          <p:nvPr/>
        </p:nvSpPr>
        <p:spPr bwMode="gray">
          <a:xfrm>
            <a:off x="6527800" y="1406525"/>
            <a:ext cx="2616200" cy="90488"/>
          </a:xfrm>
          <a:prstGeom prst="rect">
            <a:avLst/>
          </a:prstGeom>
          <a:solidFill>
            <a:schemeClr val="tx2"/>
          </a:soli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5" name="Rectangle 55"/>
          <p:cNvSpPr>
            <a:spLocks noChangeArrowheads="1"/>
          </p:cNvSpPr>
          <p:nvPr/>
        </p:nvSpPr>
        <p:spPr bwMode="gray">
          <a:xfrm flipV="1">
            <a:off x="0" y="6562725"/>
            <a:ext cx="6526213" cy="295275"/>
          </a:xfrm>
          <a:prstGeom prst="rect">
            <a:avLst/>
          </a:prstGeom>
          <a:gradFill rotWithShape="1">
            <a:gsLst>
              <a:gs pos="0">
                <a:schemeClr val="bg1"/>
              </a:gs>
              <a:gs pos="100000">
                <a:schemeClr val="hlink"/>
              </a:gs>
            </a:gsLst>
            <a:lin ang="0" scaled="1"/>
          </a:gradFill>
          <a:ln w="9525">
            <a:noFill/>
            <a:miter lim="800000"/>
            <a:headEnd/>
            <a:tailEnd/>
          </a:ln>
          <a:effectLst/>
        </p:spPr>
        <p:txBody>
          <a:bodyPr wrap="none" anchor="ct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6" name="Freeform 56"/>
          <p:cNvSpPr>
            <a:spLocks noEditPoints="1"/>
          </p:cNvSpPr>
          <p:nvPr/>
        </p:nvSpPr>
        <p:spPr bwMode="gray">
          <a:xfrm>
            <a:off x="492125" y="6629400"/>
            <a:ext cx="971550" cy="168275"/>
          </a:xfrm>
          <a:custGeom>
            <a:avLst/>
            <a:gdLst/>
            <a:ahLst/>
            <a:cxnLst>
              <a:cxn ang="0">
                <a:pos x="319" y="112"/>
              </a:cxn>
              <a:cxn ang="0">
                <a:pos x="313" y="43"/>
              </a:cxn>
              <a:cxn ang="0">
                <a:pos x="343" y="43"/>
              </a:cxn>
              <a:cxn ang="0">
                <a:pos x="337" y="112"/>
              </a:cxn>
              <a:cxn ang="0">
                <a:pos x="331" y="74"/>
              </a:cxn>
              <a:cxn ang="0">
                <a:pos x="325" y="106"/>
              </a:cxn>
              <a:cxn ang="0">
                <a:pos x="328" y="0"/>
              </a:cxn>
              <a:cxn ang="0">
                <a:pos x="328" y="26"/>
              </a:cxn>
              <a:cxn ang="0">
                <a:pos x="137" y="106"/>
              </a:cxn>
              <a:cxn ang="0">
                <a:pos x="125" y="106"/>
              </a:cxn>
              <a:cxn ang="0">
                <a:pos x="140" y="34"/>
              </a:cxn>
              <a:cxn ang="0">
                <a:pos x="155" y="106"/>
              </a:cxn>
              <a:cxn ang="0">
                <a:pos x="143" y="106"/>
              </a:cxn>
              <a:cxn ang="0">
                <a:pos x="137" y="74"/>
              </a:cxn>
              <a:cxn ang="0">
                <a:pos x="127" y="13"/>
              </a:cxn>
              <a:cxn ang="0">
                <a:pos x="153" y="13"/>
              </a:cxn>
              <a:cxn ang="0">
                <a:pos x="127" y="13"/>
              </a:cxn>
              <a:cxn ang="0">
                <a:pos x="600" y="82"/>
              </a:cxn>
              <a:cxn ang="0">
                <a:pos x="620" y="96"/>
              </a:cxn>
              <a:cxn ang="0">
                <a:pos x="637" y="81"/>
              </a:cxn>
              <a:cxn ang="0">
                <a:pos x="618" y="63"/>
              </a:cxn>
              <a:cxn ang="0">
                <a:pos x="590" y="32"/>
              </a:cxn>
              <a:cxn ang="0">
                <a:pos x="621" y="3"/>
              </a:cxn>
              <a:cxn ang="0">
                <a:pos x="651" y="20"/>
              </a:cxn>
              <a:cxn ang="0">
                <a:pos x="631" y="20"/>
              </a:cxn>
              <a:cxn ang="0">
                <a:pos x="611" y="21"/>
              </a:cxn>
              <a:cxn ang="0">
                <a:pos x="625" y="48"/>
              </a:cxn>
              <a:cxn ang="0">
                <a:pos x="648" y="63"/>
              </a:cxn>
              <a:cxn ang="0">
                <a:pos x="645" y="103"/>
              </a:cxn>
              <a:cxn ang="0">
                <a:pos x="598" y="106"/>
              </a:cxn>
              <a:cxn ang="0">
                <a:pos x="498" y="68"/>
              </a:cxn>
              <a:cxn ang="0">
                <a:pos x="517" y="45"/>
              </a:cxn>
              <a:cxn ang="0">
                <a:pos x="513" y="33"/>
              </a:cxn>
              <a:cxn ang="0">
                <a:pos x="509" y="45"/>
              </a:cxn>
              <a:cxn ang="0">
                <a:pos x="545" y="109"/>
              </a:cxn>
              <a:cxn ang="0">
                <a:pos x="492" y="82"/>
              </a:cxn>
              <a:cxn ang="0">
                <a:pos x="462" y="109"/>
              </a:cxn>
              <a:cxn ang="0">
                <a:pos x="563" y="109"/>
              </a:cxn>
              <a:cxn ang="0">
                <a:pos x="419" y="20"/>
              </a:cxn>
              <a:cxn ang="0">
                <a:pos x="403" y="109"/>
              </a:cxn>
              <a:cxn ang="0">
                <a:pos x="375" y="20"/>
              </a:cxn>
              <a:cxn ang="0">
                <a:pos x="447" y="5"/>
              </a:cxn>
              <a:cxn ang="0">
                <a:pos x="419" y="20"/>
              </a:cxn>
              <a:cxn ang="0">
                <a:pos x="189" y="5"/>
              </a:cxn>
              <a:cxn ang="0">
                <a:pos x="230" y="61"/>
              </a:cxn>
              <a:cxn ang="0">
                <a:pos x="235" y="77"/>
              </a:cxn>
              <a:cxn ang="0">
                <a:pos x="241" y="61"/>
              </a:cxn>
              <a:cxn ang="0">
                <a:pos x="282" y="5"/>
              </a:cxn>
              <a:cxn ang="0">
                <a:pos x="88" y="31"/>
              </a:cxn>
              <a:cxn ang="0">
                <a:pos x="56" y="19"/>
              </a:cxn>
              <a:cxn ang="0">
                <a:pos x="18" y="58"/>
              </a:cxn>
              <a:cxn ang="0">
                <a:pos x="54" y="96"/>
              </a:cxn>
              <a:cxn ang="0">
                <a:pos x="88" y="83"/>
              </a:cxn>
              <a:cxn ang="0">
                <a:pos x="73" y="110"/>
              </a:cxn>
              <a:cxn ang="0">
                <a:pos x="33" y="108"/>
              </a:cxn>
              <a:cxn ang="0">
                <a:pos x="4" y="79"/>
              </a:cxn>
              <a:cxn ang="0">
                <a:pos x="4" y="36"/>
              </a:cxn>
              <a:cxn ang="0">
                <a:pos x="34" y="7"/>
              </a:cxn>
              <a:cxn ang="0">
                <a:pos x="73" y="6"/>
              </a:cxn>
              <a:cxn ang="0">
                <a:pos x="88" y="31"/>
              </a:cxn>
            </a:cxnLst>
            <a:rect l="0" t="0" r="r" b="b"/>
            <a:pathLst>
              <a:path w="654" h="113">
                <a:moveTo>
                  <a:pt x="325" y="106"/>
                </a:moveTo>
                <a:cubicBezTo>
                  <a:pt x="325" y="109"/>
                  <a:pt x="322" y="112"/>
                  <a:pt x="319" y="112"/>
                </a:cubicBezTo>
                <a:cubicBezTo>
                  <a:pt x="316" y="112"/>
                  <a:pt x="313" y="110"/>
                  <a:pt x="313" y="106"/>
                </a:cubicBezTo>
                <a:cubicBezTo>
                  <a:pt x="313" y="43"/>
                  <a:pt x="313" y="43"/>
                  <a:pt x="313" y="43"/>
                </a:cubicBezTo>
                <a:cubicBezTo>
                  <a:pt x="313" y="38"/>
                  <a:pt x="320" y="34"/>
                  <a:pt x="328" y="34"/>
                </a:cubicBezTo>
                <a:cubicBezTo>
                  <a:pt x="337" y="34"/>
                  <a:pt x="343" y="38"/>
                  <a:pt x="343" y="43"/>
                </a:cubicBezTo>
                <a:cubicBezTo>
                  <a:pt x="343" y="106"/>
                  <a:pt x="343" y="106"/>
                  <a:pt x="343" y="106"/>
                </a:cubicBezTo>
                <a:cubicBezTo>
                  <a:pt x="343" y="109"/>
                  <a:pt x="341" y="112"/>
                  <a:pt x="337" y="112"/>
                </a:cubicBezTo>
                <a:cubicBezTo>
                  <a:pt x="334" y="112"/>
                  <a:pt x="331" y="110"/>
                  <a:pt x="331" y="106"/>
                </a:cubicBezTo>
                <a:cubicBezTo>
                  <a:pt x="331" y="74"/>
                  <a:pt x="331" y="74"/>
                  <a:pt x="331" y="74"/>
                </a:cubicBezTo>
                <a:cubicBezTo>
                  <a:pt x="325" y="74"/>
                  <a:pt x="325" y="74"/>
                  <a:pt x="325" y="74"/>
                </a:cubicBezTo>
                <a:lnTo>
                  <a:pt x="325" y="106"/>
                </a:lnTo>
                <a:close/>
                <a:moveTo>
                  <a:pt x="315" y="13"/>
                </a:moveTo>
                <a:cubicBezTo>
                  <a:pt x="315" y="6"/>
                  <a:pt x="321" y="0"/>
                  <a:pt x="328" y="0"/>
                </a:cubicBezTo>
                <a:cubicBezTo>
                  <a:pt x="335" y="0"/>
                  <a:pt x="341" y="6"/>
                  <a:pt x="341" y="13"/>
                </a:cubicBezTo>
                <a:cubicBezTo>
                  <a:pt x="341" y="20"/>
                  <a:pt x="335" y="26"/>
                  <a:pt x="328" y="26"/>
                </a:cubicBezTo>
                <a:cubicBezTo>
                  <a:pt x="321" y="26"/>
                  <a:pt x="315" y="20"/>
                  <a:pt x="315" y="13"/>
                </a:cubicBezTo>
                <a:close/>
                <a:moveTo>
                  <a:pt x="137" y="106"/>
                </a:moveTo>
                <a:cubicBezTo>
                  <a:pt x="137" y="109"/>
                  <a:pt x="134" y="112"/>
                  <a:pt x="131" y="112"/>
                </a:cubicBezTo>
                <a:cubicBezTo>
                  <a:pt x="127" y="112"/>
                  <a:pt x="125" y="110"/>
                  <a:pt x="125" y="106"/>
                </a:cubicBezTo>
                <a:cubicBezTo>
                  <a:pt x="125" y="43"/>
                  <a:pt x="125" y="43"/>
                  <a:pt x="125" y="43"/>
                </a:cubicBezTo>
                <a:cubicBezTo>
                  <a:pt x="125" y="38"/>
                  <a:pt x="132" y="34"/>
                  <a:pt x="140" y="34"/>
                </a:cubicBezTo>
                <a:cubicBezTo>
                  <a:pt x="149" y="34"/>
                  <a:pt x="155" y="38"/>
                  <a:pt x="155" y="43"/>
                </a:cubicBezTo>
                <a:cubicBezTo>
                  <a:pt x="155" y="106"/>
                  <a:pt x="155" y="106"/>
                  <a:pt x="155" y="106"/>
                </a:cubicBezTo>
                <a:cubicBezTo>
                  <a:pt x="155" y="109"/>
                  <a:pt x="152" y="112"/>
                  <a:pt x="149" y="112"/>
                </a:cubicBezTo>
                <a:cubicBezTo>
                  <a:pt x="146" y="112"/>
                  <a:pt x="143" y="110"/>
                  <a:pt x="143" y="106"/>
                </a:cubicBezTo>
                <a:cubicBezTo>
                  <a:pt x="143" y="74"/>
                  <a:pt x="143" y="74"/>
                  <a:pt x="143" y="74"/>
                </a:cubicBezTo>
                <a:cubicBezTo>
                  <a:pt x="137" y="74"/>
                  <a:pt x="137" y="74"/>
                  <a:pt x="137" y="74"/>
                </a:cubicBezTo>
                <a:lnTo>
                  <a:pt x="137" y="106"/>
                </a:lnTo>
                <a:close/>
                <a:moveTo>
                  <a:pt x="127" y="13"/>
                </a:moveTo>
                <a:cubicBezTo>
                  <a:pt x="127" y="6"/>
                  <a:pt x="133" y="0"/>
                  <a:pt x="140" y="0"/>
                </a:cubicBezTo>
                <a:cubicBezTo>
                  <a:pt x="147" y="0"/>
                  <a:pt x="153" y="6"/>
                  <a:pt x="153" y="13"/>
                </a:cubicBezTo>
                <a:cubicBezTo>
                  <a:pt x="153" y="20"/>
                  <a:pt x="147" y="26"/>
                  <a:pt x="140" y="26"/>
                </a:cubicBezTo>
                <a:cubicBezTo>
                  <a:pt x="133" y="26"/>
                  <a:pt x="127" y="20"/>
                  <a:pt x="127" y="13"/>
                </a:cubicBezTo>
                <a:close/>
                <a:moveTo>
                  <a:pt x="587" y="89"/>
                </a:moveTo>
                <a:cubicBezTo>
                  <a:pt x="600" y="82"/>
                  <a:pt x="600" y="82"/>
                  <a:pt x="600" y="82"/>
                </a:cubicBezTo>
                <a:cubicBezTo>
                  <a:pt x="601" y="87"/>
                  <a:pt x="604" y="90"/>
                  <a:pt x="607" y="93"/>
                </a:cubicBezTo>
                <a:cubicBezTo>
                  <a:pt x="611" y="95"/>
                  <a:pt x="615" y="96"/>
                  <a:pt x="620" y="96"/>
                </a:cubicBezTo>
                <a:cubicBezTo>
                  <a:pt x="625" y="96"/>
                  <a:pt x="629" y="95"/>
                  <a:pt x="632" y="92"/>
                </a:cubicBezTo>
                <a:cubicBezTo>
                  <a:pt x="635" y="90"/>
                  <a:pt x="637" y="86"/>
                  <a:pt x="637" y="81"/>
                </a:cubicBezTo>
                <a:cubicBezTo>
                  <a:pt x="637" y="75"/>
                  <a:pt x="632" y="70"/>
                  <a:pt x="621" y="65"/>
                </a:cubicBezTo>
                <a:cubicBezTo>
                  <a:pt x="620" y="64"/>
                  <a:pt x="619" y="64"/>
                  <a:pt x="618" y="63"/>
                </a:cubicBezTo>
                <a:cubicBezTo>
                  <a:pt x="607" y="58"/>
                  <a:pt x="599" y="53"/>
                  <a:pt x="595" y="48"/>
                </a:cubicBezTo>
                <a:cubicBezTo>
                  <a:pt x="592" y="44"/>
                  <a:pt x="590" y="38"/>
                  <a:pt x="590" y="32"/>
                </a:cubicBezTo>
                <a:cubicBezTo>
                  <a:pt x="590" y="23"/>
                  <a:pt x="592" y="16"/>
                  <a:pt x="598" y="11"/>
                </a:cubicBezTo>
                <a:cubicBezTo>
                  <a:pt x="604" y="6"/>
                  <a:pt x="611" y="3"/>
                  <a:pt x="621" y="3"/>
                </a:cubicBezTo>
                <a:cubicBezTo>
                  <a:pt x="628" y="3"/>
                  <a:pt x="635" y="5"/>
                  <a:pt x="640" y="8"/>
                </a:cubicBezTo>
                <a:cubicBezTo>
                  <a:pt x="645" y="11"/>
                  <a:pt x="649" y="15"/>
                  <a:pt x="651" y="20"/>
                </a:cubicBezTo>
                <a:cubicBezTo>
                  <a:pt x="638" y="27"/>
                  <a:pt x="638" y="27"/>
                  <a:pt x="638" y="27"/>
                </a:cubicBezTo>
                <a:cubicBezTo>
                  <a:pt x="635" y="24"/>
                  <a:pt x="633" y="21"/>
                  <a:pt x="631" y="20"/>
                </a:cubicBezTo>
                <a:cubicBezTo>
                  <a:pt x="628" y="18"/>
                  <a:pt x="625" y="18"/>
                  <a:pt x="622" y="18"/>
                </a:cubicBezTo>
                <a:cubicBezTo>
                  <a:pt x="618" y="18"/>
                  <a:pt x="614" y="19"/>
                  <a:pt x="611" y="21"/>
                </a:cubicBezTo>
                <a:cubicBezTo>
                  <a:pt x="609" y="24"/>
                  <a:pt x="607" y="27"/>
                  <a:pt x="607" y="31"/>
                </a:cubicBezTo>
                <a:cubicBezTo>
                  <a:pt x="607" y="37"/>
                  <a:pt x="613" y="43"/>
                  <a:pt x="625" y="48"/>
                </a:cubicBezTo>
                <a:cubicBezTo>
                  <a:pt x="627" y="49"/>
                  <a:pt x="627" y="49"/>
                  <a:pt x="627" y="49"/>
                </a:cubicBezTo>
                <a:cubicBezTo>
                  <a:pt x="637" y="54"/>
                  <a:pt x="644" y="59"/>
                  <a:pt x="648" y="63"/>
                </a:cubicBezTo>
                <a:cubicBezTo>
                  <a:pt x="652" y="68"/>
                  <a:pt x="654" y="73"/>
                  <a:pt x="654" y="80"/>
                </a:cubicBezTo>
                <a:cubicBezTo>
                  <a:pt x="654" y="90"/>
                  <a:pt x="651" y="98"/>
                  <a:pt x="645" y="103"/>
                </a:cubicBezTo>
                <a:cubicBezTo>
                  <a:pt x="638" y="109"/>
                  <a:pt x="630" y="112"/>
                  <a:pt x="619" y="112"/>
                </a:cubicBezTo>
                <a:cubicBezTo>
                  <a:pt x="611" y="112"/>
                  <a:pt x="603" y="110"/>
                  <a:pt x="598" y="106"/>
                </a:cubicBezTo>
                <a:cubicBezTo>
                  <a:pt x="592" y="102"/>
                  <a:pt x="588" y="96"/>
                  <a:pt x="587" y="89"/>
                </a:cubicBezTo>
                <a:close/>
                <a:moveTo>
                  <a:pt x="498" y="68"/>
                </a:moveTo>
                <a:cubicBezTo>
                  <a:pt x="527" y="68"/>
                  <a:pt x="527" y="68"/>
                  <a:pt x="527" y="68"/>
                </a:cubicBezTo>
                <a:cubicBezTo>
                  <a:pt x="517" y="45"/>
                  <a:pt x="517" y="45"/>
                  <a:pt x="517" y="45"/>
                </a:cubicBezTo>
                <a:cubicBezTo>
                  <a:pt x="516" y="43"/>
                  <a:pt x="515" y="42"/>
                  <a:pt x="515" y="40"/>
                </a:cubicBezTo>
                <a:cubicBezTo>
                  <a:pt x="514" y="38"/>
                  <a:pt x="513" y="35"/>
                  <a:pt x="513" y="33"/>
                </a:cubicBezTo>
                <a:cubicBezTo>
                  <a:pt x="512" y="35"/>
                  <a:pt x="512" y="37"/>
                  <a:pt x="511" y="39"/>
                </a:cubicBezTo>
                <a:cubicBezTo>
                  <a:pt x="510" y="41"/>
                  <a:pt x="510" y="43"/>
                  <a:pt x="509" y="45"/>
                </a:cubicBezTo>
                <a:lnTo>
                  <a:pt x="498" y="68"/>
                </a:lnTo>
                <a:close/>
                <a:moveTo>
                  <a:pt x="545" y="109"/>
                </a:moveTo>
                <a:cubicBezTo>
                  <a:pt x="533" y="82"/>
                  <a:pt x="533" y="82"/>
                  <a:pt x="533" y="82"/>
                </a:cubicBezTo>
                <a:cubicBezTo>
                  <a:pt x="492" y="82"/>
                  <a:pt x="492" y="82"/>
                  <a:pt x="492" y="82"/>
                </a:cubicBezTo>
                <a:cubicBezTo>
                  <a:pt x="480" y="109"/>
                  <a:pt x="480" y="109"/>
                  <a:pt x="480" y="109"/>
                </a:cubicBezTo>
                <a:cubicBezTo>
                  <a:pt x="462" y="109"/>
                  <a:pt x="462" y="109"/>
                  <a:pt x="462" y="109"/>
                </a:cubicBezTo>
                <a:cubicBezTo>
                  <a:pt x="513" y="1"/>
                  <a:pt x="513" y="1"/>
                  <a:pt x="513" y="1"/>
                </a:cubicBezTo>
                <a:cubicBezTo>
                  <a:pt x="563" y="109"/>
                  <a:pt x="563" y="109"/>
                  <a:pt x="563" y="109"/>
                </a:cubicBezTo>
                <a:lnTo>
                  <a:pt x="545" y="109"/>
                </a:lnTo>
                <a:close/>
                <a:moveTo>
                  <a:pt x="419" y="20"/>
                </a:moveTo>
                <a:cubicBezTo>
                  <a:pt x="419" y="109"/>
                  <a:pt x="419" y="109"/>
                  <a:pt x="419" y="109"/>
                </a:cubicBezTo>
                <a:cubicBezTo>
                  <a:pt x="403" y="109"/>
                  <a:pt x="403" y="109"/>
                  <a:pt x="403" y="109"/>
                </a:cubicBezTo>
                <a:cubicBezTo>
                  <a:pt x="403" y="20"/>
                  <a:pt x="403" y="20"/>
                  <a:pt x="403" y="20"/>
                </a:cubicBezTo>
                <a:cubicBezTo>
                  <a:pt x="375" y="20"/>
                  <a:pt x="375" y="20"/>
                  <a:pt x="375" y="20"/>
                </a:cubicBezTo>
                <a:cubicBezTo>
                  <a:pt x="375" y="5"/>
                  <a:pt x="375" y="5"/>
                  <a:pt x="375" y="5"/>
                </a:cubicBezTo>
                <a:cubicBezTo>
                  <a:pt x="447" y="5"/>
                  <a:pt x="447" y="5"/>
                  <a:pt x="447" y="5"/>
                </a:cubicBezTo>
                <a:cubicBezTo>
                  <a:pt x="447" y="20"/>
                  <a:pt x="447" y="20"/>
                  <a:pt x="447" y="20"/>
                </a:cubicBezTo>
                <a:lnTo>
                  <a:pt x="419" y="20"/>
                </a:lnTo>
                <a:close/>
                <a:moveTo>
                  <a:pt x="235" y="113"/>
                </a:moveTo>
                <a:cubicBezTo>
                  <a:pt x="189" y="5"/>
                  <a:pt x="189" y="5"/>
                  <a:pt x="189" y="5"/>
                </a:cubicBezTo>
                <a:cubicBezTo>
                  <a:pt x="207" y="5"/>
                  <a:pt x="207" y="5"/>
                  <a:pt x="207" y="5"/>
                </a:cubicBezTo>
                <a:cubicBezTo>
                  <a:pt x="230" y="61"/>
                  <a:pt x="230" y="61"/>
                  <a:pt x="230" y="61"/>
                </a:cubicBezTo>
                <a:cubicBezTo>
                  <a:pt x="231" y="64"/>
                  <a:pt x="232" y="67"/>
                  <a:pt x="233" y="70"/>
                </a:cubicBezTo>
                <a:cubicBezTo>
                  <a:pt x="234" y="72"/>
                  <a:pt x="235" y="75"/>
                  <a:pt x="235" y="77"/>
                </a:cubicBezTo>
                <a:cubicBezTo>
                  <a:pt x="236" y="75"/>
                  <a:pt x="237" y="72"/>
                  <a:pt x="238" y="69"/>
                </a:cubicBezTo>
                <a:cubicBezTo>
                  <a:pt x="239" y="67"/>
                  <a:pt x="240" y="64"/>
                  <a:pt x="241" y="61"/>
                </a:cubicBezTo>
                <a:cubicBezTo>
                  <a:pt x="264" y="5"/>
                  <a:pt x="264" y="5"/>
                  <a:pt x="264" y="5"/>
                </a:cubicBezTo>
                <a:cubicBezTo>
                  <a:pt x="282" y="5"/>
                  <a:pt x="282" y="5"/>
                  <a:pt x="282" y="5"/>
                </a:cubicBezTo>
                <a:lnTo>
                  <a:pt x="235" y="113"/>
                </a:lnTo>
                <a:close/>
                <a:moveTo>
                  <a:pt x="88" y="31"/>
                </a:moveTo>
                <a:cubicBezTo>
                  <a:pt x="83" y="27"/>
                  <a:pt x="78" y="24"/>
                  <a:pt x="73" y="22"/>
                </a:cubicBezTo>
                <a:cubicBezTo>
                  <a:pt x="67" y="20"/>
                  <a:pt x="62" y="19"/>
                  <a:pt x="56" y="19"/>
                </a:cubicBezTo>
                <a:cubicBezTo>
                  <a:pt x="45" y="19"/>
                  <a:pt x="35" y="22"/>
                  <a:pt x="28" y="29"/>
                </a:cubicBezTo>
                <a:cubicBezTo>
                  <a:pt x="21" y="37"/>
                  <a:pt x="18" y="46"/>
                  <a:pt x="18" y="58"/>
                </a:cubicBezTo>
                <a:cubicBezTo>
                  <a:pt x="18" y="69"/>
                  <a:pt x="21" y="78"/>
                  <a:pt x="28" y="85"/>
                </a:cubicBezTo>
                <a:cubicBezTo>
                  <a:pt x="35" y="93"/>
                  <a:pt x="44" y="96"/>
                  <a:pt x="54" y="96"/>
                </a:cubicBezTo>
                <a:cubicBezTo>
                  <a:pt x="60" y="96"/>
                  <a:pt x="66" y="95"/>
                  <a:pt x="72" y="93"/>
                </a:cubicBezTo>
                <a:cubicBezTo>
                  <a:pt x="77" y="91"/>
                  <a:pt x="82" y="88"/>
                  <a:pt x="88" y="83"/>
                </a:cubicBezTo>
                <a:cubicBezTo>
                  <a:pt x="88" y="102"/>
                  <a:pt x="88" y="102"/>
                  <a:pt x="88" y="102"/>
                </a:cubicBezTo>
                <a:cubicBezTo>
                  <a:pt x="83" y="106"/>
                  <a:pt x="78" y="108"/>
                  <a:pt x="73" y="110"/>
                </a:cubicBezTo>
                <a:cubicBezTo>
                  <a:pt x="67" y="111"/>
                  <a:pt x="62" y="112"/>
                  <a:pt x="55" y="112"/>
                </a:cubicBezTo>
                <a:cubicBezTo>
                  <a:pt x="47" y="112"/>
                  <a:pt x="40" y="111"/>
                  <a:pt x="33" y="108"/>
                </a:cubicBezTo>
                <a:cubicBezTo>
                  <a:pt x="27" y="106"/>
                  <a:pt x="21" y="102"/>
                  <a:pt x="16" y="97"/>
                </a:cubicBezTo>
                <a:cubicBezTo>
                  <a:pt x="11" y="92"/>
                  <a:pt x="7" y="86"/>
                  <a:pt x="4" y="79"/>
                </a:cubicBezTo>
                <a:cubicBezTo>
                  <a:pt x="1" y="72"/>
                  <a:pt x="0" y="65"/>
                  <a:pt x="0" y="58"/>
                </a:cubicBezTo>
                <a:cubicBezTo>
                  <a:pt x="0" y="50"/>
                  <a:pt x="1" y="43"/>
                  <a:pt x="4" y="36"/>
                </a:cubicBezTo>
                <a:cubicBezTo>
                  <a:pt x="7" y="29"/>
                  <a:pt x="11" y="24"/>
                  <a:pt x="16" y="19"/>
                </a:cubicBezTo>
                <a:cubicBezTo>
                  <a:pt x="21" y="13"/>
                  <a:pt x="27" y="10"/>
                  <a:pt x="34" y="7"/>
                </a:cubicBezTo>
                <a:cubicBezTo>
                  <a:pt x="40" y="4"/>
                  <a:pt x="47" y="3"/>
                  <a:pt x="55" y="3"/>
                </a:cubicBezTo>
                <a:cubicBezTo>
                  <a:pt x="61" y="3"/>
                  <a:pt x="67" y="4"/>
                  <a:pt x="73" y="6"/>
                </a:cubicBezTo>
                <a:cubicBezTo>
                  <a:pt x="78" y="7"/>
                  <a:pt x="83" y="10"/>
                  <a:pt x="89" y="14"/>
                </a:cubicBezTo>
                <a:lnTo>
                  <a:pt x="88" y="31"/>
                </a:lnTo>
                <a:close/>
              </a:path>
            </a:pathLst>
          </a:custGeom>
          <a:solidFill>
            <a:schemeClr val="tx2"/>
          </a:solidFill>
          <a:ln w="9525">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nvGrpSpPr>
          <p:cNvPr id="1037" name="Group 57"/>
          <p:cNvGrpSpPr>
            <a:grpSpLocks noChangeAspect="1"/>
          </p:cNvGrpSpPr>
          <p:nvPr/>
        </p:nvGrpSpPr>
        <p:grpSpPr bwMode="auto">
          <a:xfrm>
            <a:off x="6515100" y="6559550"/>
            <a:ext cx="463550" cy="303213"/>
            <a:chOff x="12" y="4376"/>
            <a:chExt cx="589" cy="399"/>
          </a:xfrm>
        </p:grpSpPr>
        <p:sp>
          <p:nvSpPr>
            <p:cNvPr id="10298" name="Rectangle 58"/>
            <p:cNvSpPr>
              <a:spLocks noChangeAspect="1" noChangeArrowheads="1"/>
            </p:cNvSpPr>
            <p:nvPr userDrawn="1"/>
          </p:nvSpPr>
          <p:spPr bwMode="gray">
            <a:xfrm>
              <a:off x="12" y="4376"/>
              <a:ext cx="589" cy="399"/>
            </a:xfrm>
            <a:prstGeom prst="rect">
              <a:avLst/>
            </a:prstGeom>
            <a:solidFill>
              <a:schemeClr val="tx2"/>
            </a:solidFill>
            <a:ln w="12700">
              <a:solidFill>
                <a:schemeClr val="bg1"/>
              </a:solidFill>
              <a:miter lim="800000"/>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299" name="Freeform 59"/>
            <p:cNvSpPr>
              <a:spLocks noChangeAspect="1"/>
            </p:cNvSpPr>
            <p:nvPr userDrawn="1"/>
          </p:nvSpPr>
          <p:spPr bwMode="gray">
            <a:xfrm>
              <a:off x="284" y="4426"/>
              <a:ext cx="44" cy="40"/>
            </a:xfrm>
            <a:custGeom>
              <a:avLst/>
              <a:gdLst/>
              <a:ahLst/>
              <a:cxnLst>
                <a:cxn ang="0">
                  <a:pos x="16" y="14"/>
                </a:cxn>
                <a:cxn ang="0">
                  <a:pos x="21" y="0"/>
                </a:cxn>
                <a:cxn ang="0">
                  <a:pos x="28" y="14"/>
                </a:cxn>
                <a:cxn ang="0">
                  <a:pos x="45" y="14"/>
                </a:cxn>
                <a:cxn ang="0">
                  <a:pos x="30" y="26"/>
                </a:cxn>
                <a:cxn ang="0">
                  <a:pos x="35" y="40"/>
                </a:cxn>
                <a:cxn ang="0">
                  <a:pos x="21" y="30"/>
                </a:cxn>
                <a:cxn ang="0">
                  <a:pos x="9" y="40"/>
                </a:cxn>
                <a:cxn ang="0">
                  <a:pos x="14" y="26"/>
                </a:cxn>
                <a:cxn ang="0">
                  <a:pos x="0" y="14"/>
                </a:cxn>
                <a:cxn ang="0">
                  <a:pos x="16" y="14"/>
                </a:cxn>
              </a:cxnLst>
              <a:rect l="0" t="0" r="r" b="b"/>
              <a:pathLst>
                <a:path w="45" h="40">
                  <a:moveTo>
                    <a:pt x="16" y="14"/>
                  </a:moveTo>
                  <a:lnTo>
                    <a:pt x="21" y="0"/>
                  </a:lnTo>
                  <a:lnTo>
                    <a:pt x="28" y="14"/>
                  </a:lnTo>
                  <a:lnTo>
                    <a:pt x="45" y="14"/>
                  </a:lnTo>
                  <a:lnTo>
                    <a:pt x="30" y="26"/>
                  </a:lnTo>
                  <a:lnTo>
                    <a:pt x="35" y="40"/>
                  </a:lnTo>
                  <a:lnTo>
                    <a:pt x="21" y="30"/>
                  </a:lnTo>
                  <a:lnTo>
                    <a:pt x="9" y="40"/>
                  </a:lnTo>
                  <a:lnTo>
                    <a:pt x="14" y="26"/>
                  </a:lnTo>
                  <a:lnTo>
                    <a:pt x="0" y="14"/>
                  </a:lnTo>
                  <a:lnTo>
                    <a:pt x="16"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0" name="Freeform 60"/>
            <p:cNvSpPr>
              <a:spLocks noChangeAspect="1"/>
            </p:cNvSpPr>
            <p:nvPr userDrawn="1"/>
          </p:nvSpPr>
          <p:spPr bwMode="gray">
            <a:xfrm>
              <a:off x="218" y="4443"/>
              <a:ext cx="42" cy="42"/>
            </a:xfrm>
            <a:custGeom>
              <a:avLst/>
              <a:gdLst/>
              <a:ahLst/>
              <a:cxnLst>
                <a:cxn ang="0">
                  <a:pos x="16" y="17"/>
                </a:cxn>
                <a:cxn ang="0">
                  <a:pos x="21" y="0"/>
                </a:cxn>
                <a:cxn ang="0">
                  <a:pos x="26" y="17"/>
                </a:cxn>
                <a:cxn ang="0">
                  <a:pos x="42" y="17"/>
                </a:cxn>
                <a:cxn ang="0">
                  <a:pos x="28" y="26"/>
                </a:cxn>
                <a:cxn ang="0">
                  <a:pos x="35" y="43"/>
                </a:cxn>
                <a:cxn ang="0">
                  <a:pos x="21" y="33"/>
                </a:cxn>
                <a:cxn ang="0">
                  <a:pos x="7" y="43"/>
                </a:cxn>
                <a:cxn ang="0">
                  <a:pos x="11" y="26"/>
                </a:cxn>
                <a:cxn ang="0">
                  <a:pos x="0" y="17"/>
                </a:cxn>
                <a:cxn ang="0">
                  <a:pos x="16" y="17"/>
                </a:cxn>
              </a:cxnLst>
              <a:rect l="0" t="0" r="r" b="b"/>
              <a:pathLst>
                <a:path w="42" h="43">
                  <a:moveTo>
                    <a:pt x="16" y="17"/>
                  </a:moveTo>
                  <a:lnTo>
                    <a:pt x="21" y="0"/>
                  </a:lnTo>
                  <a:lnTo>
                    <a:pt x="26" y="17"/>
                  </a:lnTo>
                  <a:lnTo>
                    <a:pt x="42" y="17"/>
                  </a:lnTo>
                  <a:lnTo>
                    <a:pt x="28" y="26"/>
                  </a:lnTo>
                  <a:lnTo>
                    <a:pt x="35" y="43"/>
                  </a:lnTo>
                  <a:lnTo>
                    <a:pt x="21" y="33"/>
                  </a:lnTo>
                  <a:lnTo>
                    <a:pt x="7" y="43"/>
                  </a:lnTo>
                  <a:lnTo>
                    <a:pt x="11"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1" name="Freeform 61"/>
            <p:cNvSpPr>
              <a:spLocks noChangeAspect="1"/>
            </p:cNvSpPr>
            <p:nvPr userDrawn="1"/>
          </p:nvSpPr>
          <p:spPr bwMode="gray">
            <a:xfrm>
              <a:off x="218" y="4671"/>
              <a:ext cx="44" cy="44"/>
            </a:xfrm>
            <a:custGeom>
              <a:avLst/>
              <a:gdLst/>
              <a:ahLst/>
              <a:cxnLst>
                <a:cxn ang="0">
                  <a:pos x="16" y="17"/>
                </a:cxn>
                <a:cxn ang="0">
                  <a:pos x="21" y="0"/>
                </a:cxn>
                <a:cxn ang="0">
                  <a:pos x="26" y="17"/>
                </a:cxn>
                <a:cxn ang="0">
                  <a:pos x="44" y="17"/>
                </a:cxn>
                <a:cxn ang="0">
                  <a:pos x="30" y="26"/>
                </a:cxn>
                <a:cxn ang="0">
                  <a:pos x="35" y="43"/>
                </a:cxn>
                <a:cxn ang="0">
                  <a:pos x="21" y="31"/>
                </a:cxn>
                <a:cxn ang="0">
                  <a:pos x="7" y="43"/>
                </a:cxn>
                <a:cxn ang="0">
                  <a:pos x="14" y="26"/>
                </a:cxn>
                <a:cxn ang="0">
                  <a:pos x="0" y="17"/>
                </a:cxn>
                <a:cxn ang="0">
                  <a:pos x="16" y="17"/>
                </a:cxn>
              </a:cxnLst>
              <a:rect l="0" t="0" r="r" b="b"/>
              <a:pathLst>
                <a:path w="44" h="43">
                  <a:moveTo>
                    <a:pt x="16" y="17"/>
                  </a:moveTo>
                  <a:lnTo>
                    <a:pt x="21" y="0"/>
                  </a:lnTo>
                  <a:lnTo>
                    <a:pt x="26" y="17"/>
                  </a:lnTo>
                  <a:lnTo>
                    <a:pt x="44" y="17"/>
                  </a:lnTo>
                  <a:lnTo>
                    <a:pt x="30" y="26"/>
                  </a:lnTo>
                  <a:lnTo>
                    <a:pt x="35" y="43"/>
                  </a:lnTo>
                  <a:lnTo>
                    <a:pt x="21" y="31"/>
                  </a:lnTo>
                  <a:lnTo>
                    <a:pt x="7"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2" name="Freeform 62"/>
            <p:cNvSpPr>
              <a:spLocks noChangeAspect="1"/>
            </p:cNvSpPr>
            <p:nvPr userDrawn="1"/>
          </p:nvSpPr>
          <p:spPr bwMode="gray">
            <a:xfrm>
              <a:off x="284" y="4687"/>
              <a:ext cx="44" cy="42"/>
            </a:xfrm>
            <a:custGeom>
              <a:avLst/>
              <a:gdLst/>
              <a:ahLst/>
              <a:cxnLst>
                <a:cxn ang="0">
                  <a:pos x="16" y="16"/>
                </a:cxn>
                <a:cxn ang="0">
                  <a:pos x="21" y="0"/>
                </a:cxn>
                <a:cxn ang="0">
                  <a:pos x="28" y="16"/>
                </a:cxn>
                <a:cxn ang="0">
                  <a:pos x="45" y="16"/>
                </a:cxn>
                <a:cxn ang="0">
                  <a:pos x="30" y="26"/>
                </a:cxn>
                <a:cxn ang="0">
                  <a:pos x="35" y="42"/>
                </a:cxn>
                <a:cxn ang="0">
                  <a:pos x="21" y="33"/>
                </a:cxn>
                <a:cxn ang="0">
                  <a:pos x="9" y="42"/>
                </a:cxn>
                <a:cxn ang="0">
                  <a:pos x="14" y="26"/>
                </a:cxn>
                <a:cxn ang="0">
                  <a:pos x="0" y="16"/>
                </a:cxn>
                <a:cxn ang="0">
                  <a:pos x="16" y="16"/>
                </a:cxn>
              </a:cxnLst>
              <a:rect l="0" t="0" r="r" b="b"/>
              <a:pathLst>
                <a:path w="45" h="42">
                  <a:moveTo>
                    <a:pt x="16" y="16"/>
                  </a:moveTo>
                  <a:lnTo>
                    <a:pt x="21" y="0"/>
                  </a:lnTo>
                  <a:lnTo>
                    <a:pt x="28" y="16"/>
                  </a:lnTo>
                  <a:lnTo>
                    <a:pt x="45" y="16"/>
                  </a:lnTo>
                  <a:lnTo>
                    <a:pt x="30" y="26"/>
                  </a:lnTo>
                  <a:lnTo>
                    <a:pt x="35" y="42"/>
                  </a:lnTo>
                  <a:lnTo>
                    <a:pt x="21" y="33"/>
                  </a:lnTo>
                  <a:lnTo>
                    <a:pt x="9" y="42"/>
                  </a:lnTo>
                  <a:lnTo>
                    <a:pt x="14" y="26"/>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3" name="Freeform 63"/>
            <p:cNvSpPr>
              <a:spLocks noChangeAspect="1"/>
            </p:cNvSpPr>
            <p:nvPr userDrawn="1"/>
          </p:nvSpPr>
          <p:spPr bwMode="gray">
            <a:xfrm>
              <a:off x="167" y="4625"/>
              <a:ext cx="46" cy="40"/>
            </a:xfrm>
            <a:custGeom>
              <a:avLst/>
              <a:gdLst/>
              <a:ahLst/>
              <a:cxnLst>
                <a:cxn ang="0">
                  <a:pos x="19" y="14"/>
                </a:cxn>
                <a:cxn ang="0">
                  <a:pos x="24" y="0"/>
                </a:cxn>
                <a:cxn ang="0">
                  <a:pos x="28" y="14"/>
                </a:cxn>
                <a:cxn ang="0">
                  <a:pos x="45" y="14"/>
                </a:cxn>
                <a:cxn ang="0">
                  <a:pos x="31" y="26"/>
                </a:cxn>
                <a:cxn ang="0">
                  <a:pos x="38" y="40"/>
                </a:cxn>
                <a:cxn ang="0">
                  <a:pos x="24" y="31"/>
                </a:cxn>
                <a:cxn ang="0">
                  <a:pos x="9" y="40"/>
                </a:cxn>
                <a:cxn ang="0">
                  <a:pos x="14" y="26"/>
                </a:cxn>
                <a:cxn ang="0">
                  <a:pos x="0" y="14"/>
                </a:cxn>
                <a:cxn ang="0">
                  <a:pos x="19" y="14"/>
                </a:cxn>
              </a:cxnLst>
              <a:rect l="0" t="0" r="r" b="b"/>
              <a:pathLst>
                <a:path w="45" h="40">
                  <a:moveTo>
                    <a:pt x="19" y="14"/>
                  </a:moveTo>
                  <a:lnTo>
                    <a:pt x="24" y="0"/>
                  </a:lnTo>
                  <a:lnTo>
                    <a:pt x="28" y="14"/>
                  </a:lnTo>
                  <a:lnTo>
                    <a:pt x="45" y="14"/>
                  </a:lnTo>
                  <a:lnTo>
                    <a:pt x="31" y="26"/>
                  </a:lnTo>
                  <a:lnTo>
                    <a:pt x="38" y="40"/>
                  </a:lnTo>
                  <a:lnTo>
                    <a:pt x="24" y="31"/>
                  </a:lnTo>
                  <a:lnTo>
                    <a:pt x="9" y="40"/>
                  </a:lnTo>
                  <a:lnTo>
                    <a:pt x="14" y="26"/>
                  </a:lnTo>
                  <a:lnTo>
                    <a:pt x="0" y="14"/>
                  </a:lnTo>
                  <a:lnTo>
                    <a:pt x="19" y="14"/>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4" name="Freeform 64"/>
            <p:cNvSpPr>
              <a:spLocks noChangeAspect="1"/>
            </p:cNvSpPr>
            <p:nvPr userDrawn="1"/>
          </p:nvSpPr>
          <p:spPr bwMode="gray">
            <a:xfrm>
              <a:off x="151" y="4556"/>
              <a:ext cx="44" cy="42"/>
            </a:xfrm>
            <a:custGeom>
              <a:avLst/>
              <a:gdLst/>
              <a:ahLst/>
              <a:cxnLst>
                <a:cxn ang="0">
                  <a:pos x="17" y="16"/>
                </a:cxn>
                <a:cxn ang="0">
                  <a:pos x="22" y="0"/>
                </a:cxn>
                <a:cxn ang="0">
                  <a:pos x="29" y="16"/>
                </a:cxn>
                <a:cxn ang="0">
                  <a:pos x="45" y="16"/>
                </a:cxn>
                <a:cxn ang="0">
                  <a:pos x="31" y="26"/>
                </a:cxn>
                <a:cxn ang="0">
                  <a:pos x="36" y="42"/>
                </a:cxn>
                <a:cxn ang="0">
                  <a:pos x="22" y="33"/>
                </a:cxn>
                <a:cxn ang="0">
                  <a:pos x="10" y="42"/>
                </a:cxn>
                <a:cxn ang="0">
                  <a:pos x="15" y="26"/>
                </a:cxn>
                <a:cxn ang="0">
                  <a:pos x="0" y="16"/>
                </a:cxn>
                <a:cxn ang="0">
                  <a:pos x="17" y="16"/>
                </a:cxn>
              </a:cxnLst>
              <a:rect l="0" t="0" r="r" b="b"/>
              <a:pathLst>
                <a:path w="45" h="42">
                  <a:moveTo>
                    <a:pt x="17" y="16"/>
                  </a:moveTo>
                  <a:lnTo>
                    <a:pt x="22" y="0"/>
                  </a:lnTo>
                  <a:lnTo>
                    <a:pt x="29" y="16"/>
                  </a:lnTo>
                  <a:lnTo>
                    <a:pt x="45" y="16"/>
                  </a:lnTo>
                  <a:lnTo>
                    <a:pt x="31" y="26"/>
                  </a:lnTo>
                  <a:lnTo>
                    <a:pt x="36" y="42"/>
                  </a:lnTo>
                  <a:lnTo>
                    <a:pt x="22" y="33"/>
                  </a:lnTo>
                  <a:lnTo>
                    <a:pt x="10" y="42"/>
                  </a:lnTo>
                  <a:lnTo>
                    <a:pt x="15"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5" name="Freeform 65"/>
            <p:cNvSpPr>
              <a:spLocks noChangeAspect="1"/>
            </p:cNvSpPr>
            <p:nvPr userDrawn="1"/>
          </p:nvSpPr>
          <p:spPr bwMode="gray">
            <a:xfrm>
              <a:off x="169" y="4491"/>
              <a:ext cx="44" cy="42"/>
            </a:xfrm>
            <a:custGeom>
              <a:avLst/>
              <a:gdLst/>
              <a:ahLst/>
              <a:cxnLst>
                <a:cxn ang="0">
                  <a:pos x="17" y="16"/>
                </a:cxn>
                <a:cxn ang="0">
                  <a:pos x="22" y="0"/>
                </a:cxn>
                <a:cxn ang="0">
                  <a:pos x="26" y="16"/>
                </a:cxn>
                <a:cxn ang="0">
                  <a:pos x="43" y="16"/>
                </a:cxn>
                <a:cxn ang="0">
                  <a:pos x="31" y="26"/>
                </a:cxn>
                <a:cxn ang="0">
                  <a:pos x="36" y="42"/>
                </a:cxn>
                <a:cxn ang="0">
                  <a:pos x="22" y="33"/>
                </a:cxn>
                <a:cxn ang="0">
                  <a:pos x="7" y="42"/>
                </a:cxn>
                <a:cxn ang="0">
                  <a:pos x="12" y="26"/>
                </a:cxn>
                <a:cxn ang="0">
                  <a:pos x="0" y="16"/>
                </a:cxn>
                <a:cxn ang="0">
                  <a:pos x="17" y="16"/>
                </a:cxn>
              </a:cxnLst>
              <a:rect l="0" t="0" r="r" b="b"/>
              <a:pathLst>
                <a:path w="43" h="42">
                  <a:moveTo>
                    <a:pt x="17" y="16"/>
                  </a:moveTo>
                  <a:lnTo>
                    <a:pt x="22" y="0"/>
                  </a:lnTo>
                  <a:lnTo>
                    <a:pt x="26" y="16"/>
                  </a:lnTo>
                  <a:lnTo>
                    <a:pt x="43" y="16"/>
                  </a:lnTo>
                  <a:lnTo>
                    <a:pt x="31" y="26"/>
                  </a:lnTo>
                  <a:lnTo>
                    <a:pt x="36" y="42"/>
                  </a:lnTo>
                  <a:lnTo>
                    <a:pt x="22" y="33"/>
                  </a:lnTo>
                  <a:lnTo>
                    <a:pt x="7" y="42"/>
                  </a:lnTo>
                  <a:lnTo>
                    <a:pt x="12" y="26"/>
                  </a:lnTo>
                  <a:lnTo>
                    <a:pt x="0" y="16"/>
                  </a:lnTo>
                  <a:lnTo>
                    <a:pt x="17"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6" name="Freeform 66"/>
            <p:cNvSpPr>
              <a:spLocks noChangeAspect="1"/>
            </p:cNvSpPr>
            <p:nvPr userDrawn="1"/>
          </p:nvSpPr>
          <p:spPr bwMode="gray">
            <a:xfrm>
              <a:off x="353" y="4443"/>
              <a:ext cx="42" cy="42"/>
            </a:xfrm>
            <a:custGeom>
              <a:avLst/>
              <a:gdLst/>
              <a:ahLst/>
              <a:cxnLst>
                <a:cxn ang="0">
                  <a:pos x="17" y="17"/>
                </a:cxn>
                <a:cxn ang="0">
                  <a:pos x="22" y="0"/>
                </a:cxn>
                <a:cxn ang="0">
                  <a:pos x="26" y="17"/>
                </a:cxn>
                <a:cxn ang="0">
                  <a:pos x="43" y="17"/>
                </a:cxn>
                <a:cxn ang="0">
                  <a:pos x="29" y="26"/>
                </a:cxn>
                <a:cxn ang="0">
                  <a:pos x="36" y="43"/>
                </a:cxn>
                <a:cxn ang="0">
                  <a:pos x="22" y="33"/>
                </a:cxn>
                <a:cxn ang="0">
                  <a:pos x="7" y="43"/>
                </a:cxn>
                <a:cxn ang="0">
                  <a:pos x="12" y="26"/>
                </a:cxn>
                <a:cxn ang="0">
                  <a:pos x="0" y="17"/>
                </a:cxn>
                <a:cxn ang="0">
                  <a:pos x="17" y="17"/>
                </a:cxn>
              </a:cxnLst>
              <a:rect l="0" t="0" r="r" b="b"/>
              <a:pathLst>
                <a:path w="43" h="43">
                  <a:moveTo>
                    <a:pt x="17" y="17"/>
                  </a:moveTo>
                  <a:lnTo>
                    <a:pt x="22" y="0"/>
                  </a:lnTo>
                  <a:lnTo>
                    <a:pt x="26" y="17"/>
                  </a:lnTo>
                  <a:lnTo>
                    <a:pt x="43" y="17"/>
                  </a:lnTo>
                  <a:lnTo>
                    <a:pt x="29" y="26"/>
                  </a:lnTo>
                  <a:lnTo>
                    <a:pt x="36" y="43"/>
                  </a:lnTo>
                  <a:lnTo>
                    <a:pt x="22" y="33"/>
                  </a:lnTo>
                  <a:lnTo>
                    <a:pt x="7" y="43"/>
                  </a:lnTo>
                  <a:lnTo>
                    <a:pt x="12"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7" name="Freeform 67"/>
            <p:cNvSpPr>
              <a:spLocks noChangeAspect="1"/>
            </p:cNvSpPr>
            <p:nvPr userDrawn="1"/>
          </p:nvSpPr>
          <p:spPr bwMode="gray">
            <a:xfrm>
              <a:off x="399" y="4491"/>
              <a:ext cx="44" cy="42"/>
            </a:xfrm>
            <a:custGeom>
              <a:avLst/>
              <a:gdLst/>
              <a:ahLst/>
              <a:cxnLst>
                <a:cxn ang="0">
                  <a:pos x="16" y="16"/>
                </a:cxn>
                <a:cxn ang="0">
                  <a:pos x="21" y="0"/>
                </a:cxn>
                <a:cxn ang="0">
                  <a:pos x="28" y="16"/>
                </a:cxn>
                <a:cxn ang="0">
                  <a:pos x="44" y="16"/>
                </a:cxn>
                <a:cxn ang="0">
                  <a:pos x="30" y="28"/>
                </a:cxn>
                <a:cxn ang="0">
                  <a:pos x="35" y="42"/>
                </a:cxn>
                <a:cxn ang="0">
                  <a:pos x="21" y="33"/>
                </a:cxn>
                <a:cxn ang="0">
                  <a:pos x="9" y="42"/>
                </a:cxn>
                <a:cxn ang="0">
                  <a:pos x="14" y="28"/>
                </a:cxn>
                <a:cxn ang="0">
                  <a:pos x="0" y="16"/>
                </a:cxn>
                <a:cxn ang="0">
                  <a:pos x="16" y="16"/>
                </a:cxn>
              </a:cxnLst>
              <a:rect l="0" t="0" r="r" b="b"/>
              <a:pathLst>
                <a:path w="44" h="42">
                  <a:moveTo>
                    <a:pt x="16" y="16"/>
                  </a:moveTo>
                  <a:lnTo>
                    <a:pt x="21" y="0"/>
                  </a:lnTo>
                  <a:lnTo>
                    <a:pt x="28" y="16"/>
                  </a:lnTo>
                  <a:lnTo>
                    <a:pt x="44" y="16"/>
                  </a:lnTo>
                  <a:lnTo>
                    <a:pt x="30" y="28"/>
                  </a:lnTo>
                  <a:lnTo>
                    <a:pt x="35" y="42"/>
                  </a:lnTo>
                  <a:lnTo>
                    <a:pt x="21" y="33"/>
                  </a:lnTo>
                  <a:lnTo>
                    <a:pt x="9" y="42"/>
                  </a:lnTo>
                  <a:lnTo>
                    <a:pt x="14" y="28"/>
                  </a:lnTo>
                  <a:lnTo>
                    <a:pt x="0" y="16"/>
                  </a:lnTo>
                  <a:lnTo>
                    <a:pt x="16" y="16"/>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8" name="Freeform 68"/>
            <p:cNvSpPr>
              <a:spLocks noChangeAspect="1"/>
            </p:cNvSpPr>
            <p:nvPr userDrawn="1"/>
          </p:nvSpPr>
          <p:spPr bwMode="gray">
            <a:xfrm>
              <a:off x="415" y="4558"/>
              <a:ext cx="44" cy="44"/>
            </a:xfrm>
            <a:custGeom>
              <a:avLst/>
              <a:gdLst/>
              <a:ahLst/>
              <a:cxnLst>
                <a:cxn ang="0">
                  <a:pos x="17" y="17"/>
                </a:cxn>
                <a:cxn ang="0">
                  <a:pos x="21" y="0"/>
                </a:cxn>
                <a:cxn ang="0">
                  <a:pos x="26" y="17"/>
                </a:cxn>
                <a:cxn ang="0">
                  <a:pos x="43" y="17"/>
                </a:cxn>
                <a:cxn ang="0">
                  <a:pos x="31" y="26"/>
                </a:cxn>
                <a:cxn ang="0">
                  <a:pos x="36" y="43"/>
                </a:cxn>
                <a:cxn ang="0">
                  <a:pos x="21" y="33"/>
                </a:cxn>
                <a:cxn ang="0">
                  <a:pos x="7" y="43"/>
                </a:cxn>
                <a:cxn ang="0">
                  <a:pos x="14" y="26"/>
                </a:cxn>
                <a:cxn ang="0">
                  <a:pos x="0" y="17"/>
                </a:cxn>
                <a:cxn ang="0">
                  <a:pos x="17" y="17"/>
                </a:cxn>
              </a:cxnLst>
              <a:rect l="0" t="0" r="r" b="b"/>
              <a:pathLst>
                <a:path w="43" h="43">
                  <a:moveTo>
                    <a:pt x="17" y="17"/>
                  </a:moveTo>
                  <a:lnTo>
                    <a:pt x="21" y="0"/>
                  </a:lnTo>
                  <a:lnTo>
                    <a:pt x="26" y="17"/>
                  </a:lnTo>
                  <a:lnTo>
                    <a:pt x="43" y="17"/>
                  </a:lnTo>
                  <a:lnTo>
                    <a:pt x="31" y="26"/>
                  </a:lnTo>
                  <a:lnTo>
                    <a:pt x="36" y="43"/>
                  </a:lnTo>
                  <a:lnTo>
                    <a:pt x="21" y="33"/>
                  </a:lnTo>
                  <a:lnTo>
                    <a:pt x="7" y="43"/>
                  </a:lnTo>
                  <a:lnTo>
                    <a:pt x="14" y="26"/>
                  </a:lnTo>
                  <a:lnTo>
                    <a:pt x="0" y="17"/>
                  </a:lnTo>
                  <a:lnTo>
                    <a:pt x="17"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09" name="Freeform 69"/>
            <p:cNvSpPr>
              <a:spLocks noChangeAspect="1"/>
            </p:cNvSpPr>
            <p:nvPr userDrawn="1"/>
          </p:nvSpPr>
          <p:spPr bwMode="gray">
            <a:xfrm>
              <a:off x="397" y="4625"/>
              <a:ext cx="44" cy="42"/>
            </a:xfrm>
            <a:custGeom>
              <a:avLst/>
              <a:gdLst/>
              <a:ahLst/>
              <a:cxnLst>
                <a:cxn ang="0">
                  <a:pos x="19" y="17"/>
                </a:cxn>
                <a:cxn ang="0">
                  <a:pos x="24" y="0"/>
                </a:cxn>
                <a:cxn ang="0">
                  <a:pos x="29" y="17"/>
                </a:cxn>
                <a:cxn ang="0">
                  <a:pos x="45" y="17"/>
                </a:cxn>
                <a:cxn ang="0">
                  <a:pos x="31" y="26"/>
                </a:cxn>
                <a:cxn ang="0">
                  <a:pos x="36" y="43"/>
                </a:cxn>
                <a:cxn ang="0">
                  <a:pos x="24" y="31"/>
                </a:cxn>
                <a:cxn ang="0">
                  <a:pos x="10" y="43"/>
                </a:cxn>
                <a:cxn ang="0">
                  <a:pos x="14" y="26"/>
                </a:cxn>
                <a:cxn ang="0">
                  <a:pos x="0" y="17"/>
                </a:cxn>
                <a:cxn ang="0">
                  <a:pos x="19" y="17"/>
                </a:cxn>
              </a:cxnLst>
              <a:rect l="0" t="0" r="r" b="b"/>
              <a:pathLst>
                <a:path w="45" h="43">
                  <a:moveTo>
                    <a:pt x="19" y="17"/>
                  </a:moveTo>
                  <a:lnTo>
                    <a:pt x="24" y="0"/>
                  </a:lnTo>
                  <a:lnTo>
                    <a:pt x="29" y="17"/>
                  </a:lnTo>
                  <a:lnTo>
                    <a:pt x="45" y="17"/>
                  </a:lnTo>
                  <a:lnTo>
                    <a:pt x="31" y="26"/>
                  </a:lnTo>
                  <a:lnTo>
                    <a:pt x="36" y="43"/>
                  </a:lnTo>
                  <a:lnTo>
                    <a:pt x="24" y="31"/>
                  </a:lnTo>
                  <a:lnTo>
                    <a:pt x="10" y="43"/>
                  </a:lnTo>
                  <a:lnTo>
                    <a:pt x="14" y="26"/>
                  </a:lnTo>
                  <a:lnTo>
                    <a:pt x="0" y="17"/>
                  </a:lnTo>
                  <a:lnTo>
                    <a:pt x="19"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sp>
          <p:nvSpPr>
            <p:cNvPr id="10310" name="Freeform 70"/>
            <p:cNvSpPr>
              <a:spLocks noChangeAspect="1"/>
            </p:cNvSpPr>
            <p:nvPr userDrawn="1"/>
          </p:nvSpPr>
          <p:spPr bwMode="gray">
            <a:xfrm>
              <a:off x="351" y="4671"/>
              <a:ext cx="44" cy="44"/>
            </a:xfrm>
            <a:custGeom>
              <a:avLst/>
              <a:gdLst/>
              <a:ahLst/>
              <a:cxnLst>
                <a:cxn ang="0">
                  <a:pos x="16" y="17"/>
                </a:cxn>
                <a:cxn ang="0">
                  <a:pos x="24" y="0"/>
                </a:cxn>
                <a:cxn ang="0">
                  <a:pos x="28" y="17"/>
                </a:cxn>
                <a:cxn ang="0">
                  <a:pos x="45" y="17"/>
                </a:cxn>
                <a:cxn ang="0">
                  <a:pos x="31" y="26"/>
                </a:cxn>
                <a:cxn ang="0">
                  <a:pos x="35" y="43"/>
                </a:cxn>
                <a:cxn ang="0">
                  <a:pos x="24" y="33"/>
                </a:cxn>
                <a:cxn ang="0">
                  <a:pos x="9" y="43"/>
                </a:cxn>
                <a:cxn ang="0">
                  <a:pos x="14" y="26"/>
                </a:cxn>
                <a:cxn ang="0">
                  <a:pos x="0" y="17"/>
                </a:cxn>
                <a:cxn ang="0">
                  <a:pos x="16" y="17"/>
                </a:cxn>
              </a:cxnLst>
              <a:rect l="0" t="0" r="r" b="b"/>
              <a:pathLst>
                <a:path w="45" h="43">
                  <a:moveTo>
                    <a:pt x="16" y="17"/>
                  </a:moveTo>
                  <a:lnTo>
                    <a:pt x="24" y="0"/>
                  </a:lnTo>
                  <a:lnTo>
                    <a:pt x="28" y="17"/>
                  </a:lnTo>
                  <a:lnTo>
                    <a:pt x="45" y="17"/>
                  </a:lnTo>
                  <a:lnTo>
                    <a:pt x="31" y="26"/>
                  </a:lnTo>
                  <a:lnTo>
                    <a:pt x="35" y="43"/>
                  </a:lnTo>
                  <a:lnTo>
                    <a:pt x="24" y="33"/>
                  </a:lnTo>
                  <a:lnTo>
                    <a:pt x="9" y="43"/>
                  </a:lnTo>
                  <a:lnTo>
                    <a:pt x="14" y="26"/>
                  </a:lnTo>
                  <a:lnTo>
                    <a:pt x="0" y="17"/>
                  </a:lnTo>
                  <a:lnTo>
                    <a:pt x="16" y="17"/>
                  </a:lnTo>
                  <a:close/>
                </a:path>
              </a:pathLst>
            </a:custGeom>
            <a:solidFill>
              <a:srgbClr val="FFF200"/>
            </a:solidFill>
            <a:ln w="12700">
              <a:noFill/>
              <a:round/>
              <a:headEnd/>
              <a:tailEnd/>
            </a:ln>
          </p:spPr>
          <p:txBody>
            <a:bodyPr/>
            <a:lstStyle/>
            <a:p>
              <a:pPr defTabSz="449263">
                <a:buClr>
                  <a:srgbClr val="000000"/>
                </a:buClr>
                <a:buSzPct val="100000"/>
                <a:buFont typeface="Arial" charset="0"/>
                <a:buNone/>
                <a:defRPr/>
              </a:pPr>
              <a:endParaRPr lang="nl-BE">
                <a:solidFill>
                  <a:srgbClr val="FFFFFF"/>
                </a:solidFill>
                <a:latin typeface="Arial" charset="0"/>
                <a:ea typeface="+mn-ea"/>
              </a:endParaRPr>
            </a:p>
          </p:txBody>
        </p:sp>
      </p:grpSp>
    </p:spTree>
    <p:extLst>
      <p:ext uri="{BB962C8B-B14F-4D97-AF65-F5344CB8AC3E}">
        <p14:creationId xmlns:p14="http://schemas.microsoft.com/office/powerpoint/2010/main" val="1300563301"/>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mj-lt"/>
          <a:ea typeface="+mj-ea"/>
          <a:cs typeface="+mj-cs"/>
        </a:defRPr>
      </a:lvl1pPr>
      <a:lvl2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2pPr>
      <a:lvl3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3pPr>
      <a:lvl4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4pPr>
      <a:lvl5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5pPr>
      <a:lvl6pPr marL="25146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6pPr>
      <a:lvl7pPr marL="29718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7pPr>
      <a:lvl8pPr marL="34290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8pPr>
      <a:lvl9pPr marL="38862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9pPr>
    </p:titleStyle>
    <p:bodyStyle>
      <a:lvl1pPr marL="268288" indent="-268288" algn="l" defTabSz="449263" rtl="0" eaLnBrk="0" fontAlgn="base" hangingPunct="0">
        <a:spcBef>
          <a:spcPct val="0"/>
        </a:spcBef>
        <a:spcAft>
          <a:spcPts val="1700"/>
        </a:spcAft>
        <a:buClr>
          <a:schemeClr val="tx2"/>
        </a:buClr>
        <a:buSzPct val="130000"/>
        <a:buFont typeface="Arial" charset="0"/>
        <a:buChar char="•"/>
        <a:defRPr sz="3200">
          <a:solidFill>
            <a:srgbClr val="000000"/>
          </a:solidFill>
          <a:latin typeface="+mn-lt"/>
          <a:ea typeface="+mn-ea"/>
          <a:cs typeface="+mn-cs"/>
        </a:defRPr>
      </a:lvl1pPr>
      <a:lvl2pPr marL="725488" indent="-277813" algn="l" defTabSz="449263" rtl="0" eaLnBrk="0" fontAlgn="base" hangingPunct="0">
        <a:spcBef>
          <a:spcPct val="0"/>
        </a:spcBef>
        <a:spcAft>
          <a:spcPts val="1700"/>
        </a:spcAft>
        <a:buClr>
          <a:schemeClr val="tx2"/>
        </a:buClr>
        <a:buSzPct val="100000"/>
        <a:buFont typeface="Arial" charset="0"/>
        <a:buChar char="–"/>
        <a:defRPr sz="2800">
          <a:solidFill>
            <a:srgbClr val="000000"/>
          </a:solidFill>
          <a:latin typeface="+mn-lt"/>
          <a:cs typeface="+mn-cs"/>
        </a:defRPr>
      </a:lvl2pPr>
      <a:lvl3pPr marL="1235075" indent="-228600" algn="l" defTabSz="449263" rtl="0" eaLnBrk="0" fontAlgn="base" hangingPunct="0">
        <a:spcBef>
          <a:spcPts val="600"/>
        </a:spcBef>
        <a:spcAft>
          <a:spcPct val="0"/>
        </a:spcAft>
        <a:buClr>
          <a:srgbClr val="000000"/>
        </a:buClr>
        <a:buSzPct val="100000"/>
        <a:buFont typeface="Arial" charset="0"/>
        <a:buChar char="•"/>
        <a:defRPr sz="1600">
          <a:solidFill>
            <a:srgbClr val="000000"/>
          </a:solidFill>
          <a:latin typeface="+mn-lt"/>
          <a:cs typeface="+mn-cs"/>
        </a:defRPr>
      </a:lvl3pPr>
      <a:lvl4pPr marL="1643063" indent="-228600" algn="l" defTabSz="449263" rtl="0" eaLnBrk="0" fontAlgn="base" hangingPunct="0">
        <a:spcBef>
          <a:spcPts val="45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6pPr>
      <a:lvl7pPr marL="29718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7pPr>
      <a:lvl8pPr marL="34290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8pPr>
      <a:lvl9pPr marL="3886200" indent="-228600" algn="l" defTabSz="449263" rtl="0" fontAlgn="base">
        <a:spcBef>
          <a:spcPts val="400"/>
        </a:spcBef>
        <a:spcAft>
          <a:spcPct val="0"/>
        </a:spcAft>
        <a:buClr>
          <a:srgbClr val="000000"/>
        </a:buClr>
        <a:buSzPct val="100000"/>
        <a:buFont typeface="Arial" charset="0"/>
        <a:defRPr sz="1600">
          <a:solidFill>
            <a:srgbClr val="000000"/>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hyperlink" Target="http://www.civitas.e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jpe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 Target="slide8.xml"/><Relationship Id="rId7"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17.jpeg"/><Relationship Id="rId11" Type="http://schemas.openxmlformats.org/officeDocument/2006/relationships/image" Target="../media/image20.jpeg"/><Relationship Id="rId5" Type="http://schemas.openxmlformats.org/officeDocument/2006/relationships/slide" Target="slide9.xml"/><Relationship Id="rId10" Type="http://schemas.openxmlformats.org/officeDocument/2006/relationships/slide" Target="slide10.xml"/><Relationship Id="rId4" Type="http://schemas.openxmlformats.org/officeDocument/2006/relationships/image" Target="../media/image16.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8.xml"/><Relationship Id="rId7" Type="http://schemas.openxmlformats.org/officeDocument/2006/relationships/image" Target="../media/image2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slide" Target="slide38.xml"/><Relationship Id="rId10" Type="http://schemas.openxmlformats.org/officeDocument/2006/relationships/image" Target="../media/image25.jpeg"/><Relationship Id="rId4" Type="http://schemas.openxmlformats.org/officeDocument/2006/relationships/notesSlide" Target="../notesSlides/notesSlide4.xml"/><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443912" cy="2592387"/>
          </a:xfrm>
        </p:spPr>
        <p:txBody>
          <a:bodyPr/>
          <a:lstStyle/>
          <a:p>
            <a:pPr eaLnBrk="1" hangingPunct="1"/>
            <a:r>
              <a:rPr lang="en-US" altLang="en-US" sz="2800" b="1" dirty="0" smtClean="0"/>
              <a:t>About The CIVITAS Initiative</a:t>
            </a:r>
          </a:p>
          <a:p>
            <a:pPr eaLnBrk="1" hangingPunct="1"/>
            <a:r>
              <a:rPr lang="en-US" altLang="en-US" sz="1800" dirty="0" smtClean="0"/>
              <a:t>Air </a:t>
            </a:r>
            <a:r>
              <a:rPr lang="en-US" altLang="en-US" sz="1800" dirty="0"/>
              <a:t>Quality </a:t>
            </a:r>
            <a:r>
              <a:rPr lang="en-US" altLang="en-US" sz="1800" dirty="0" smtClean="0"/>
              <a:t>Governance in </a:t>
            </a:r>
            <a:r>
              <a:rPr lang="en-US" altLang="en-US" sz="1800" dirty="0"/>
              <a:t>the ENPI East Countries AIR-Q-GOV</a:t>
            </a:r>
            <a:br>
              <a:rPr lang="en-US" altLang="en-US" sz="1800" dirty="0"/>
            </a:br>
            <a:r>
              <a:rPr lang="en-US" altLang="en-US" sz="1800" dirty="0" smtClean="0"/>
              <a:t>Workshop “Use </a:t>
            </a:r>
            <a:r>
              <a:rPr lang="en-US" altLang="en-US" sz="1800" dirty="0"/>
              <a:t>of economic instruments for supporting sustainable </a:t>
            </a:r>
            <a:r>
              <a:rPr lang="en-US" altLang="en-US" sz="1800" dirty="0" smtClean="0"/>
              <a:t>development”</a:t>
            </a:r>
            <a:endParaRPr lang="en-US" altLang="en-US" sz="1800" dirty="0"/>
          </a:p>
          <a:p>
            <a:pPr eaLnBrk="1" hangingPunct="1"/>
            <a:r>
              <a:rPr lang="fr-FR" altLang="en-US" sz="1800" dirty="0" err="1"/>
              <a:t>October</a:t>
            </a:r>
            <a:r>
              <a:rPr lang="fr-FR" altLang="en-US" sz="1800" dirty="0"/>
              <a:t> 21-22, 2014 </a:t>
            </a:r>
            <a:endParaRPr lang="fr-FR" altLang="en-US" sz="1800" dirty="0" smtClean="0"/>
          </a:p>
          <a:p>
            <a:pPr eaLnBrk="1" hangingPunct="1"/>
            <a:r>
              <a:rPr lang="fr-FR" altLang="en-US" sz="1800" dirty="0" smtClean="0"/>
              <a:t>Chisinau</a:t>
            </a:r>
            <a:r>
              <a:rPr lang="fr-FR" altLang="en-US" sz="1800" dirty="0"/>
              <a:t>, </a:t>
            </a:r>
            <a:r>
              <a:rPr lang="fr-FR" altLang="en-US" sz="1800" dirty="0" smtClean="0"/>
              <a:t>Moldova</a:t>
            </a:r>
            <a:endParaRPr lang="de-DE" altLang="en-US" sz="1800" dirty="0" smtClean="0"/>
          </a:p>
          <a:p>
            <a:pPr eaLnBrk="1" hangingPunct="1">
              <a:buFontTx/>
              <a:buNone/>
            </a:pPr>
            <a:r>
              <a:rPr lang="de-DE" altLang="en-US" sz="1800" dirty="0" smtClean="0"/>
              <a:t>Teije Gorris, CIVITAS &amp; TNO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717"/>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6200000">
            <a:off x="5229954" y="2843465"/>
            <a:ext cx="6271708" cy="584775"/>
          </a:xfrm>
          <a:prstGeom prst="rect">
            <a:avLst/>
          </a:prstGeom>
          <a:solidFill>
            <a:schemeClr val="tx2">
              <a:lumMod val="60000"/>
              <a:lumOff val="40000"/>
            </a:schemeClr>
          </a:solidFill>
        </p:spPr>
        <p:txBody>
          <a:bodyPr wrap="square">
            <a:spAutoFit/>
          </a:bodyPr>
          <a:lstStyle/>
          <a:p>
            <a:pPr defTabSz="449263">
              <a:defRPr/>
            </a:pPr>
            <a:r>
              <a:rPr lang="en-US" sz="3200" dirty="0">
                <a:solidFill>
                  <a:srgbClr val="FFFFFF"/>
                </a:solidFill>
                <a:latin typeface="Arial" charset="0"/>
                <a:ea typeface="+mn-ea"/>
              </a:rPr>
              <a:t>CIVITAS Demonstration cities</a:t>
            </a:r>
            <a:endParaRPr lang="en-GB" sz="3200" dirty="0">
              <a:solidFill>
                <a:srgbClr val="FFFFFF"/>
              </a:solidFill>
              <a:latin typeface="Arial" charset="0"/>
              <a:ea typeface="+mn-ea"/>
            </a:endParaRPr>
          </a:p>
        </p:txBody>
      </p:sp>
    </p:spTree>
    <p:extLst>
      <p:ext uri="{BB962C8B-B14F-4D97-AF65-F5344CB8AC3E}">
        <p14:creationId xmlns:p14="http://schemas.microsoft.com/office/powerpoint/2010/main" val="211841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Documents and Settings\loftus\Desktop\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160329"/>
            <a:ext cx="7213598" cy="584775"/>
          </a:xfrm>
          <a:prstGeom prst="rect">
            <a:avLst/>
          </a:prstGeom>
          <a:solidFill>
            <a:schemeClr val="tx2">
              <a:lumMod val="60000"/>
              <a:lumOff val="40000"/>
            </a:schemeClr>
          </a:solidFill>
        </p:spPr>
        <p:txBody>
          <a:bodyPr wrap="square">
            <a:spAutoFit/>
          </a:bodyPr>
          <a:lstStyle/>
          <a:p>
            <a:pPr algn="r" defTabSz="449263">
              <a:defRPr/>
            </a:pPr>
            <a:r>
              <a:rPr lang="en-US" sz="3200" dirty="0">
                <a:solidFill>
                  <a:srgbClr val="FFFFFF"/>
                </a:solidFill>
                <a:latin typeface="Arial" charset="0"/>
                <a:ea typeface="+mn-ea"/>
              </a:rPr>
              <a:t>10 years CIVITAS:</a:t>
            </a:r>
          </a:p>
        </p:txBody>
      </p:sp>
      <p:sp>
        <p:nvSpPr>
          <p:cNvPr id="2" name="Rectangle 1"/>
          <p:cNvSpPr/>
          <p:nvPr/>
        </p:nvSpPr>
        <p:spPr>
          <a:xfrm>
            <a:off x="2675107" y="1759113"/>
            <a:ext cx="6468894" cy="2862322"/>
          </a:xfrm>
          <a:prstGeom prst="rect">
            <a:avLst/>
          </a:prstGeom>
          <a:solidFill>
            <a:srgbClr val="134095">
              <a:alpha val="50196"/>
            </a:srgbClr>
          </a:solidFill>
        </p:spPr>
        <p:txBody>
          <a:bodyPr wrap="square">
            <a:spAutoFit/>
          </a:bodyPr>
          <a:lstStyle/>
          <a:p>
            <a:pPr marL="273050" indent="-273050" defTabSz="449263">
              <a:buFont typeface="Arial" pitchFamily="34" charset="0"/>
              <a:buChar char="•"/>
              <a:defRPr/>
            </a:pPr>
            <a:r>
              <a:rPr lang="de-DE" sz="3600" dirty="0">
                <a:solidFill>
                  <a:srgbClr val="FFFFFF"/>
                </a:solidFill>
                <a:effectLst>
                  <a:outerShdw blurRad="38100" dist="38100" dir="2700000" algn="tl">
                    <a:srgbClr val="000000">
                      <a:alpha val="43137"/>
                    </a:srgbClr>
                  </a:outerShdw>
                </a:effectLst>
                <a:latin typeface="Arial" charset="0"/>
                <a:ea typeface="+mn-ea"/>
              </a:rPr>
              <a:t>69 demonstration cities</a:t>
            </a:r>
          </a:p>
          <a:p>
            <a:pPr marL="273050" indent="-273050" defTabSz="449263">
              <a:buFont typeface="Arial" pitchFamily="34" charset="0"/>
              <a:buChar char="•"/>
              <a:defRPr/>
            </a:pPr>
            <a:r>
              <a:rPr lang="de-DE" sz="3600" dirty="0">
                <a:solidFill>
                  <a:srgbClr val="FFFFFF"/>
                </a:solidFill>
                <a:effectLst>
                  <a:outerShdw blurRad="38100" dist="38100" dir="2700000" algn="tl">
                    <a:srgbClr val="000000">
                      <a:alpha val="43137"/>
                    </a:srgbClr>
                  </a:outerShdw>
                </a:effectLst>
                <a:latin typeface="Arial" charset="0"/>
                <a:ea typeface="+mn-ea"/>
              </a:rPr>
              <a:t>700 measures tested</a:t>
            </a:r>
          </a:p>
          <a:p>
            <a:pPr marL="273050" indent="-273050" defTabSz="449263">
              <a:buFont typeface="Arial" pitchFamily="34" charset="0"/>
              <a:buChar char="•"/>
              <a:defRPr/>
            </a:pPr>
            <a:r>
              <a:rPr lang="en-US" sz="3600" dirty="0">
                <a:solidFill>
                  <a:srgbClr val="FFFFFF"/>
                </a:solidFill>
                <a:effectLst>
                  <a:outerShdw blurRad="38100" dist="38100" dir="2700000" algn="tl">
                    <a:srgbClr val="000000">
                      <a:alpha val="43137"/>
                    </a:srgbClr>
                  </a:outerShdw>
                </a:effectLst>
                <a:latin typeface="Arial" charset="0"/>
                <a:ea typeface="+mn-ea"/>
              </a:rPr>
              <a:t>220 cities member of the Forum Network</a:t>
            </a:r>
          </a:p>
          <a:p>
            <a:pPr marL="273050" indent="-273050" defTabSz="449263">
              <a:buFont typeface="Arial" pitchFamily="34" charset="0"/>
              <a:buChar char="•"/>
              <a:defRPr/>
            </a:pPr>
            <a:r>
              <a:rPr lang="en-US" sz="3600" dirty="0">
                <a:solidFill>
                  <a:srgbClr val="FFFFFF"/>
                </a:solidFill>
                <a:effectLst>
                  <a:outerShdw blurRad="38100" dist="38100" dir="2700000" algn="tl">
                    <a:srgbClr val="000000">
                      <a:alpha val="43137"/>
                    </a:srgbClr>
                  </a:outerShdw>
                </a:effectLst>
                <a:latin typeface="Arial" charset="0"/>
                <a:ea typeface="+mn-ea"/>
              </a:rPr>
              <a:t>&gt; 200 M€ EC investment</a:t>
            </a:r>
            <a:endParaRPr lang="en-GB" sz="3600" dirty="0">
              <a:solidFill>
                <a:srgbClr val="FFFFFF"/>
              </a:solidFill>
              <a:effectLst>
                <a:outerShdw blurRad="38100" dist="38100" dir="2700000" algn="tl">
                  <a:srgbClr val="000000">
                    <a:alpha val="43137"/>
                  </a:srgbClr>
                </a:outerShdw>
              </a:effectLst>
              <a:latin typeface="Arial" charset="0"/>
              <a:ea typeface="+mn-ea"/>
            </a:endParaRPr>
          </a:p>
        </p:txBody>
      </p:sp>
    </p:spTree>
    <p:extLst>
      <p:ext uri="{BB962C8B-B14F-4D97-AF65-F5344CB8AC3E}">
        <p14:creationId xmlns:p14="http://schemas.microsoft.com/office/powerpoint/2010/main" val="84363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Pour Eric C\shutterstock_1092860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a:spLocks/>
          </p:cNvSpPr>
          <p:nvPr/>
        </p:nvSpPr>
        <p:spPr>
          <a:xfrm>
            <a:off x="343996" y="2727816"/>
            <a:ext cx="1980000" cy="1800000"/>
          </a:xfrm>
          <a:prstGeom prst="hexagon">
            <a:avLst/>
          </a:prstGeom>
          <a:solidFill>
            <a:srgbClr val="D27D00">
              <a:alpha val="69804"/>
            </a:srgb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err="1">
                <a:solidFill>
                  <a:srgbClr val="FFFFFF"/>
                </a:solidFill>
              </a:rPr>
              <a:t>Mobility</a:t>
            </a:r>
            <a:endParaRPr lang="fr-LU" sz="2000" b="1" dirty="0">
              <a:solidFill>
                <a:srgbClr val="FFFFFF"/>
              </a:solidFill>
            </a:endParaRPr>
          </a:p>
          <a:p>
            <a:pPr algn="ctr" defTabSz="449263"/>
            <a:r>
              <a:rPr lang="fr-LU" sz="2000" b="1" dirty="0">
                <a:solidFill>
                  <a:srgbClr val="FFFFFF"/>
                </a:solidFill>
              </a:rPr>
              <a:t>Management</a:t>
            </a:r>
          </a:p>
        </p:txBody>
      </p:sp>
      <p:sp>
        <p:nvSpPr>
          <p:cNvPr id="7" name="TextBox 6"/>
          <p:cNvSpPr txBox="1">
            <a:spLocks/>
          </p:cNvSpPr>
          <p:nvPr/>
        </p:nvSpPr>
        <p:spPr>
          <a:xfrm>
            <a:off x="1927837" y="1853217"/>
            <a:ext cx="1980000" cy="1800000"/>
          </a:xfrm>
          <a:prstGeom prst="hexagon">
            <a:avLst/>
          </a:prstGeom>
          <a:solidFill>
            <a:srgbClr val="FFC000">
              <a:alpha val="69804"/>
            </a:srgb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err="1">
                <a:solidFill>
                  <a:srgbClr val="FFFFFF"/>
                </a:solidFill>
              </a:rPr>
              <a:t>Demand</a:t>
            </a:r>
            <a:endParaRPr lang="fr-LU" sz="2000" b="1" dirty="0">
              <a:solidFill>
                <a:srgbClr val="FFFFFF"/>
              </a:solidFill>
            </a:endParaRPr>
          </a:p>
          <a:p>
            <a:pPr algn="ctr" defTabSz="449263"/>
            <a:r>
              <a:rPr lang="fr-LU" sz="2000" b="1" dirty="0">
                <a:solidFill>
                  <a:srgbClr val="FFFFFF"/>
                </a:solidFill>
              </a:rPr>
              <a:t>Management </a:t>
            </a:r>
          </a:p>
          <a:p>
            <a:pPr algn="ctr" defTabSz="449263"/>
            <a:r>
              <a:rPr lang="fr-LU" sz="2000" b="1" dirty="0" err="1">
                <a:solidFill>
                  <a:srgbClr val="FFFFFF"/>
                </a:solidFill>
              </a:rPr>
              <a:t>Strategies</a:t>
            </a:r>
            <a:endParaRPr lang="fr-LU" sz="2000" b="1" dirty="0">
              <a:solidFill>
                <a:srgbClr val="FFFFFF"/>
              </a:solidFill>
            </a:endParaRPr>
          </a:p>
        </p:txBody>
      </p:sp>
      <p:sp>
        <p:nvSpPr>
          <p:cNvPr id="8" name="TextBox 7"/>
          <p:cNvSpPr txBox="1">
            <a:spLocks/>
          </p:cNvSpPr>
          <p:nvPr/>
        </p:nvSpPr>
        <p:spPr>
          <a:xfrm>
            <a:off x="5100606" y="1853216"/>
            <a:ext cx="1980000" cy="1800000"/>
          </a:xfrm>
          <a:prstGeom prst="hexagon">
            <a:avLst/>
          </a:prstGeom>
          <a:solidFill>
            <a:srgbClr val="F3750D">
              <a:alpha val="69804"/>
            </a:srgb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a:solidFill>
                  <a:srgbClr val="FFFFFF"/>
                </a:solidFill>
              </a:rPr>
              <a:t>Collective</a:t>
            </a:r>
          </a:p>
          <a:p>
            <a:pPr algn="ctr" defTabSz="449263"/>
            <a:r>
              <a:rPr lang="fr-LU" sz="2000" b="1" dirty="0" err="1">
                <a:solidFill>
                  <a:srgbClr val="FFFFFF"/>
                </a:solidFill>
              </a:rPr>
              <a:t>Passenger</a:t>
            </a:r>
            <a:r>
              <a:rPr lang="fr-LU" sz="2000" b="1" dirty="0">
                <a:solidFill>
                  <a:srgbClr val="FFFFFF"/>
                </a:solidFill>
              </a:rPr>
              <a:t> </a:t>
            </a:r>
          </a:p>
          <a:p>
            <a:pPr algn="ctr" defTabSz="449263"/>
            <a:r>
              <a:rPr lang="fr-LU" sz="2000" b="1" dirty="0">
                <a:solidFill>
                  <a:srgbClr val="FFFFFF"/>
                </a:solidFill>
              </a:rPr>
              <a:t>Transport</a:t>
            </a:r>
          </a:p>
        </p:txBody>
      </p:sp>
      <p:sp>
        <p:nvSpPr>
          <p:cNvPr id="9" name="TextBox 8"/>
          <p:cNvSpPr txBox="1">
            <a:spLocks/>
          </p:cNvSpPr>
          <p:nvPr/>
        </p:nvSpPr>
        <p:spPr>
          <a:xfrm>
            <a:off x="1893396" y="3704016"/>
            <a:ext cx="1980000" cy="1800000"/>
          </a:xfrm>
          <a:prstGeom prst="hexagon">
            <a:avLst/>
          </a:prstGeom>
          <a:solidFill>
            <a:srgbClr val="FFAB2F">
              <a:alpha val="69804"/>
            </a:srgb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a:solidFill>
                  <a:srgbClr val="FFFFFF"/>
                </a:solidFill>
              </a:rPr>
              <a:t>Clean Fuels </a:t>
            </a:r>
          </a:p>
          <a:p>
            <a:pPr algn="ctr" defTabSz="449263"/>
            <a:r>
              <a:rPr lang="fr-LU" sz="2000" b="1" dirty="0">
                <a:solidFill>
                  <a:srgbClr val="FFFFFF"/>
                </a:solidFill>
              </a:rPr>
              <a:t>and </a:t>
            </a:r>
            <a:r>
              <a:rPr lang="fr-LU" sz="2000" b="1" dirty="0" err="1">
                <a:solidFill>
                  <a:srgbClr val="FFFFFF"/>
                </a:solidFill>
              </a:rPr>
              <a:t>Vehicles</a:t>
            </a:r>
            <a:endParaRPr lang="fr-LU" sz="2000" b="1" dirty="0">
              <a:solidFill>
                <a:srgbClr val="FFFFFF"/>
              </a:solidFill>
            </a:endParaRPr>
          </a:p>
        </p:txBody>
      </p:sp>
      <p:sp>
        <p:nvSpPr>
          <p:cNvPr id="10" name="TextBox 9"/>
          <p:cNvSpPr txBox="1">
            <a:spLocks/>
          </p:cNvSpPr>
          <p:nvPr/>
        </p:nvSpPr>
        <p:spPr>
          <a:xfrm>
            <a:off x="3506401" y="2778616"/>
            <a:ext cx="1980000" cy="1800000"/>
          </a:xfrm>
          <a:prstGeom prst="hexagon">
            <a:avLst/>
          </a:prstGeom>
          <a:solidFill>
            <a:srgbClr val="965900">
              <a:alpha val="69804"/>
            </a:srgb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a:solidFill>
                  <a:srgbClr val="FFFFFF"/>
                </a:solidFill>
              </a:rPr>
              <a:t>Transport </a:t>
            </a:r>
          </a:p>
          <a:p>
            <a:pPr algn="ctr" defTabSz="449263"/>
            <a:r>
              <a:rPr lang="fr-LU" sz="2000" b="1" dirty="0" err="1">
                <a:solidFill>
                  <a:srgbClr val="FFFFFF"/>
                </a:solidFill>
              </a:rPr>
              <a:t>Telematics</a:t>
            </a:r>
            <a:endParaRPr lang="fr-LU" sz="2000" b="1" dirty="0">
              <a:solidFill>
                <a:srgbClr val="FFFFFF"/>
              </a:solidFill>
            </a:endParaRPr>
          </a:p>
        </p:txBody>
      </p:sp>
      <p:sp>
        <p:nvSpPr>
          <p:cNvPr id="11" name="TextBox 10"/>
          <p:cNvSpPr txBox="1">
            <a:spLocks/>
          </p:cNvSpPr>
          <p:nvPr/>
        </p:nvSpPr>
        <p:spPr>
          <a:xfrm>
            <a:off x="5075206" y="3704016"/>
            <a:ext cx="1980000" cy="1800000"/>
          </a:xfrm>
          <a:prstGeom prst="hexagon">
            <a:avLst/>
          </a:prstGeom>
          <a:solidFill>
            <a:srgbClr val="CA6008">
              <a:alpha val="69804"/>
            </a:srgb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err="1">
                <a:solidFill>
                  <a:srgbClr val="FFFFFF"/>
                </a:solidFill>
              </a:rPr>
              <a:t>Urban</a:t>
            </a:r>
            <a:r>
              <a:rPr lang="fr-LU" sz="2000" b="1" dirty="0">
                <a:solidFill>
                  <a:srgbClr val="FFFFFF"/>
                </a:solidFill>
              </a:rPr>
              <a:t> </a:t>
            </a:r>
            <a:r>
              <a:rPr lang="fr-LU" sz="2000" b="1" dirty="0" err="1">
                <a:solidFill>
                  <a:srgbClr val="FFFFFF"/>
                </a:solidFill>
              </a:rPr>
              <a:t>Freight</a:t>
            </a:r>
            <a:endParaRPr lang="fr-LU" sz="2000" b="1" dirty="0">
              <a:solidFill>
                <a:srgbClr val="FFFFFF"/>
              </a:solidFill>
            </a:endParaRPr>
          </a:p>
          <a:p>
            <a:pPr algn="ctr" defTabSz="449263"/>
            <a:r>
              <a:rPr lang="fr-LU" sz="2000" b="1" dirty="0" err="1" smtClean="0">
                <a:solidFill>
                  <a:srgbClr val="FFFFFF"/>
                </a:solidFill>
              </a:rPr>
              <a:t>Logistics</a:t>
            </a:r>
            <a:endParaRPr lang="fr-LU" sz="2000" b="1" dirty="0">
              <a:solidFill>
                <a:srgbClr val="FFFFFF"/>
              </a:solidFill>
            </a:endParaRPr>
          </a:p>
        </p:txBody>
      </p:sp>
      <p:sp>
        <p:nvSpPr>
          <p:cNvPr id="12" name="TextBox 11"/>
          <p:cNvSpPr txBox="1">
            <a:spLocks/>
          </p:cNvSpPr>
          <p:nvPr/>
        </p:nvSpPr>
        <p:spPr>
          <a:xfrm>
            <a:off x="6661854" y="2816716"/>
            <a:ext cx="1980000" cy="1800000"/>
          </a:xfrm>
          <a:prstGeom prst="hexagon">
            <a:avLst/>
          </a:prstGeom>
          <a:solidFill>
            <a:schemeClr val="bg1">
              <a:alpha val="40000"/>
            </a:scheme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a:solidFill>
                  <a:srgbClr val="FFFFFF"/>
                </a:solidFill>
              </a:rPr>
              <a:t>Public </a:t>
            </a:r>
          </a:p>
          <a:p>
            <a:pPr algn="ctr" defTabSz="449263"/>
            <a:r>
              <a:rPr lang="fr-LU" sz="2000" b="1" dirty="0" err="1">
                <a:solidFill>
                  <a:srgbClr val="FFFFFF"/>
                </a:solidFill>
              </a:rPr>
              <a:t>Involvement</a:t>
            </a:r>
            <a:endParaRPr lang="fr-LU" sz="2000" b="1" dirty="0">
              <a:solidFill>
                <a:srgbClr val="FFFFFF"/>
              </a:solidFill>
            </a:endParaRPr>
          </a:p>
        </p:txBody>
      </p:sp>
      <p:sp>
        <p:nvSpPr>
          <p:cNvPr id="13" name="TextBox 12"/>
          <p:cNvSpPr txBox="1">
            <a:spLocks/>
          </p:cNvSpPr>
          <p:nvPr/>
        </p:nvSpPr>
        <p:spPr>
          <a:xfrm>
            <a:off x="3490535" y="902416"/>
            <a:ext cx="1980000" cy="1800000"/>
          </a:xfrm>
          <a:prstGeom prst="hexagon">
            <a:avLst/>
          </a:prstGeom>
          <a:solidFill>
            <a:srgbClr val="FF9900">
              <a:alpha val="69804"/>
            </a:srgb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err="1">
                <a:solidFill>
                  <a:srgbClr val="FFFFFF"/>
                </a:solidFill>
              </a:rPr>
              <a:t>Safety</a:t>
            </a:r>
            <a:r>
              <a:rPr lang="fr-LU" sz="2000" b="1" dirty="0">
                <a:solidFill>
                  <a:srgbClr val="FFFFFF"/>
                </a:solidFill>
              </a:rPr>
              <a:t> and </a:t>
            </a:r>
          </a:p>
          <a:p>
            <a:pPr algn="ctr" defTabSz="449263"/>
            <a:r>
              <a:rPr lang="fr-LU" sz="2000" b="1" dirty="0">
                <a:solidFill>
                  <a:srgbClr val="FFFFFF"/>
                </a:solidFill>
              </a:rPr>
              <a:t>Security</a:t>
            </a:r>
          </a:p>
        </p:txBody>
      </p:sp>
      <p:sp>
        <p:nvSpPr>
          <p:cNvPr id="14" name="TextBox 13"/>
          <p:cNvSpPr txBox="1"/>
          <p:nvPr/>
        </p:nvSpPr>
        <p:spPr>
          <a:xfrm>
            <a:off x="1930402" y="134928"/>
            <a:ext cx="7213598" cy="584775"/>
          </a:xfrm>
          <a:prstGeom prst="rect">
            <a:avLst/>
          </a:prstGeom>
          <a:solidFill>
            <a:schemeClr val="tx2">
              <a:lumMod val="60000"/>
              <a:lumOff val="40000"/>
            </a:schemeClr>
          </a:solidFill>
        </p:spPr>
        <p:txBody>
          <a:bodyPr wrap="square" lIns="288000">
            <a:spAutoFit/>
          </a:bodyPr>
          <a:lstStyle/>
          <a:p>
            <a:pPr defTabSz="449263">
              <a:defRPr/>
            </a:pPr>
            <a:r>
              <a:rPr lang="en-US" sz="3200" dirty="0">
                <a:solidFill>
                  <a:srgbClr val="FFFFFF"/>
                </a:solidFill>
                <a:latin typeface="Arial" charset="0"/>
                <a:ea typeface="+mn-ea"/>
              </a:rPr>
              <a:t>Key domains of intervention </a:t>
            </a:r>
          </a:p>
        </p:txBody>
      </p:sp>
      <p:sp>
        <p:nvSpPr>
          <p:cNvPr id="16" name="Rectangle 15"/>
          <p:cNvSpPr/>
          <p:nvPr/>
        </p:nvSpPr>
        <p:spPr bwMode="auto">
          <a:xfrm>
            <a:off x="8293100" y="6096000"/>
            <a:ext cx="736600" cy="50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Arial" charset="0"/>
              <a:buNone/>
            </a:pPr>
            <a:endParaRPr lang="fr-LU">
              <a:solidFill>
                <a:srgbClr val="FFFFFF"/>
              </a:solidFill>
              <a:latin typeface="Arial" charset="0"/>
              <a:ea typeface="+mn-ea"/>
            </a:endParaRPr>
          </a:p>
        </p:txBody>
      </p:sp>
      <p:sp>
        <p:nvSpPr>
          <p:cNvPr id="17" name="Rectangle 16"/>
          <p:cNvSpPr/>
          <p:nvPr/>
        </p:nvSpPr>
        <p:spPr bwMode="auto">
          <a:xfrm>
            <a:off x="8293100" y="5930900"/>
            <a:ext cx="736600" cy="6731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Arial" charset="0"/>
              <a:buNone/>
            </a:pPr>
            <a:endParaRPr lang="fr-LU">
              <a:solidFill>
                <a:srgbClr val="FFFFFF"/>
              </a:solidFill>
              <a:latin typeface="Arial" charset="0"/>
              <a:ea typeface="+mn-ea"/>
            </a:endParaRPr>
          </a:p>
        </p:txBody>
      </p:sp>
      <p:sp>
        <p:nvSpPr>
          <p:cNvPr id="15" name="TextBox 2"/>
          <p:cNvSpPr txBox="1">
            <a:spLocks/>
          </p:cNvSpPr>
          <p:nvPr/>
        </p:nvSpPr>
        <p:spPr>
          <a:xfrm>
            <a:off x="343996" y="902416"/>
            <a:ext cx="1980000" cy="1800000"/>
          </a:xfrm>
          <a:prstGeom prst="hexagon">
            <a:avLst/>
          </a:prstGeom>
          <a:solidFill>
            <a:srgbClr val="D27D00">
              <a:alpha val="69804"/>
            </a:srgb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a:solidFill>
                  <a:srgbClr val="FFFFFF"/>
                </a:solidFill>
              </a:rPr>
              <a:t>Car </a:t>
            </a:r>
          </a:p>
          <a:p>
            <a:pPr algn="ctr" defTabSz="449263"/>
            <a:r>
              <a:rPr lang="fr-LU" sz="2000" b="1" dirty="0">
                <a:solidFill>
                  <a:srgbClr val="FFFFFF"/>
                </a:solidFill>
              </a:rPr>
              <a:t>Independent</a:t>
            </a:r>
          </a:p>
          <a:p>
            <a:pPr algn="ctr" defTabSz="449263"/>
            <a:r>
              <a:rPr lang="fr-LU" sz="2000" b="1" dirty="0" err="1">
                <a:solidFill>
                  <a:srgbClr val="FFFFFF"/>
                </a:solidFill>
              </a:rPr>
              <a:t>Lifestyles</a:t>
            </a:r>
            <a:endParaRPr lang="fr-LU" sz="2000" b="1" dirty="0">
              <a:solidFill>
                <a:srgbClr val="FFFFFF"/>
              </a:solidFill>
            </a:endParaRPr>
          </a:p>
        </p:txBody>
      </p:sp>
      <p:sp>
        <p:nvSpPr>
          <p:cNvPr id="18" name="TextBox 2"/>
          <p:cNvSpPr txBox="1">
            <a:spLocks/>
          </p:cNvSpPr>
          <p:nvPr/>
        </p:nvSpPr>
        <p:spPr>
          <a:xfrm>
            <a:off x="6681400" y="927816"/>
            <a:ext cx="1980000" cy="1800000"/>
          </a:xfrm>
          <a:prstGeom prst="hexagon">
            <a:avLst/>
          </a:prstGeom>
          <a:solidFill>
            <a:schemeClr val="bg1">
              <a:alpha val="40000"/>
            </a:schemeClr>
          </a:solidFill>
          <a:ln>
            <a:noFill/>
          </a:ln>
        </p:spPr>
        <p:style>
          <a:lnRef idx="3">
            <a:schemeClr val="lt1"/>
          </a:lnRef>
          <a:fillRef idx="1">
            <a:schemeClr val="accent1"/>
          </a:fillRef>
          <a:effectRef idx="1">
            <a:schemeClr val="accent1"/>
          </a:effectRef>
          <a:fontRef idx="minor">
            <a:schemeClr val="lt1"/>
          </a:fontRef>
        </p:style>
        <p:txBody>
          <a:bodyPr wrap="none" rtlCol="0" anchor="ctr" anchorCtr="0">
            <a:noAutofit/>
          </a:bodyPr>
          <a:lstStyle/>
          <a:p>
            <a:pPr algn="ctr" defTabSz="449263"/>
            <a:r>
              <a:rPr lang="fr-LU" sz="2000" b="1" dirty="0">
                <a:solidFill>
                  <a:srgbClr val="FFFFFF"/>
                </a:solidFill>
              </a:rPr>
              <a:t>Integrated</a:t>
            </a:r>
          </a:p>
          <a:p>
            <a:pPr algn="ctr" defTabSz="449263"/>
            <a:r>
              <a:rPr lang="fr-LU" sz="2000" b="1" dirty="0">
                <a:solidFill>
                  <a:srgbClr val="FFFFFF"/>
                </a:solidFill>
              </a:rPr>
              <a:t>Planning</a:t>
            </a:r>
          </a:p>
        </p:txBody>
      </p:sp>
    </p:spTree>
    <p:extLst>
      <p:ext uri="{BB962C8B-B14F-4D97-AF65-F5344CB8AC3E}">
        <p14:creationId xmlns:p14="http://schemas.microsoft.com/office/powerpoint/2010/main" val="2130817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7"/>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3"/>
                                        </p:tgtEl>
                                        <p:attrNameLst>
                                          <p:attrName>style.visibility</p:attrName>
                                        </p:attrNameLst>
                                      </p:cBhvr>
                                      <p:to>
                                        <p:strVal val="visible"/>
                                      </p:to>
                                    </p:set>
                                  </p:childTnLst>
                                </p:cTn>
                              </p:par>
                            </p:childTnLst>
                          </p:cTn>
                        </p:par>
                        <p:par>
                          <p:cTn id="19" fill="hold">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0"/>
                                        </p:tgtEl>
                                        <p:attrNameLst>
                                          <p:attrName>style.visibility</p:attrName>
                                        </p:attrNameLst>
                                      </p:cBhvr>
                                      <p:to>
                                        <p:strVal val="visible"/>
                                      </p:to>
                                    </p:set>
                                  </p:childTnLst>
                                </p:cTn>
                              </p:par>
                            </p:childTnLst>
                          </p:cTn>
                        </p:par>
                        <p:par>
                          <p:cTn id="22" fill="hold">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8"/>
                                        </p:tgtEl>
                                        <p:attrNameLst>
                                          <p:attrName>style.visibility</p:attrName>
                                        </p:attrNameLst>
                                      </p:cBhvr>
                                      <p:to>
                                        <p:strVal val="visible"/>
                                      </p:to>
                                    </p:set>
                                  </p:childTnLst>
                                </p:cTn>
                              </p:par>
                            </p:childTnLst>
                          </p:cTn>
                        </p:par>
                        <p:par>
                          <p:cTn id="25" fill="hold">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1"/>
                                        </p:tgtEl>
                                        <p:attrNameLst>
                                          <p:attrName>style.visibility</p:attrName>
                                        </p:attrNameLst>
                                      </p:cBhvr>
                                      <p:to>
                                        <p:strVal val="visible"/>
                                      </p:to>
                                    </p:set>
                                  </p:childTnLst>
                                </p:cTn>
                              </p:par>
                            </p:childTnLst>
                          </p:cTn>
                        </p:par>
                        <p:par>
                          <p:cTn id="28" fill="hold">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8"/>
                                        </p:tgtEl>
                                        <p:attrNameLst>
                                          <p:attrName>style.visibility</p:attrName>
                                        </p:attrNameLst>
                                      </p:cBhvr>
                                      <p:to>
                                        <p:strVal val="visible"/>
                                      </p:to>
                                    </p:set>
                                  </p:childTnLst>
                                </p:cTn>
                              </p:par>
                            </p:childTnLst>
                          </p:cTn>
                        </p:par>
                        <p:par>
                          <p:cTn id="31" fill="hold">
                            <p:stCondLst>
                              <p:cond delay="12500"/>
                            </p:stCondLst>
                            <p:childTnLst>
                              <p:par>
                                <p:cTn id="32" presetID="1" presetClass="entr" presetSubtype="0" fill="hold" grpId="0" nodeType="afterEffect">
                                  <p:stCondLst>
                                    <p:cond delay="1000"/>
                                  </p:stCondLst>
                                  <p:childTnLst>
                                    <p:set>
                                      <p:cBhvr>
                                        <p:cTn id="33" dur="1" fill="hold">
                                          <p:stCondLst>
                                            <p:cond delay="499"/>
                                          </p:stCondLst>
                                        </p:cTn>
                                        <p:tgtEl>
                                          <p:spTgt spid="12"/>
                                        </p:tgtEl>
                                        <p:attrNameLst>
                                          <p:attrName>style.visibility</p:attrName>
                                        </p:attrNameLst>
                                      </p:cBhvr>
                                      <p:to>
                                        <p:strVal val="visible"/>
                                      </p:to>
                                    </p:set>
                                  </p:childTnLst>
                                </p:cTn>
                              </p:par>
                            </p:childTnLst>
                          </p:cTn>
                        </p:par>
                        <p:par>
                          <p:cTn id="34" fill="hold">
                            <p:stCondLst>
                              <p:cond delay="14000"/>
                            </p:stCondLst>
                            <p:childTnLst>
                              <p:par>
                                <p:cTn id="35" presetID="1" presetClass="entr" presetSubtype="0" fill="hold" grpId="0" nodeType="afterEffect" nodePh="1">
                                  <p:stCondLst>
                                    <p:cond delay="0"/>
                                  </p:stCondLst>
                                  <p:endCondLst>
                                    <p:cond evt="begin" delay="0">
                                      <p:tn val="35"/>
                                    </p:cond>
                                  </p:endCondLst>
                                  <p:childTnLst>
                                    <p:set>
                                      <p:cBhvr>
                                        <p:cTn id="36" dur="1" fill="hold">
                                          <p:stCondLst>
                                            <p:cond delay="274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7" grpId="0"/>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486025" y="2852737"/>
            <a:ext cx="4171950" cy="1152525"/>
          </a:xfrm>
        </p:spPr>
        <p:txBody>
          <a:bodyPr/>
          <a:lstStyle/>
          <a:p>
            <a:pPr algn="ctr" eaLnBrk="1" hangingPunct="1"/>
            <a:r>
              <a:rPr lang="en-US" altLang="en-US" dirty="0" smtClean="0"/>
              <a:t>Examples of measures</a:t>
            </a:r>
          </a:p>
        </p:txBody>
      </p:sp>
      <p:sp>
        <p:nvSpPr>
          <p:cNvPr id="614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smtClean="0"/>
              <a:t>&lt;Event&gt; • &lt;Date&gt; • &lt;Location&gt; • &lt;Speaker&gt;</a:t>
            </a:r>
            <a:endParaRPr lang="de-DE" altLang="en-US" sz="1200" b="0" smtClean="0"/>
          </a:p>
        </p:txBody>
      </p:sp>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064000" cy="3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10001"/>
            <a:ext cx="4051302" cy="3038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3" y="3810002"/>
            <a:ext cx="4063997" cy="304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0"/>
            <a:ext cx="406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22313" y="3802063"/>
            <a:ext cx="7772400" cy="1500187"/>
          </a:xfrm>
        </p:spPr>
        <p:txBody>
          <a:bodyPr/>
          <a:lstStyle/>
          <a:p>
            <a:r>
              <a:rPr lang="en-GB" sz="3200" dirty="0" smtClean="0"/>
              <a:t>Organisation</a:t>
            </a:r>
            <a:endParaRPr lang="en-GB" sz="3200" dirty="0"/>
          </a:p>
        </p:txBody>
      </p:sp>
      <p:sp>
        <p:nvSpPr>
          <p:cNvPr id="3"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4039754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Pour Eric C\shutterstock_8952256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0" y="1340570"/>
            <a:ext cx="8447314" cy="5123543"/>
          </a:xfrm>
          <a:prstGeom prst="roundRect">
            <a:avLst/>
          </a:prstGeom>
          <a:solidFill>
            <a:srgbClr val="E56D09">
              <a:alpha val="50196"/>
            </a:srgb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Arial" charset="0"/>
              <a:buNone/>
            </a:pPr>
            <a:endParaRPr lang="fr-LU">
              <a:solidFill>
                <a:srgbClr val="FFFFFF"/>
              </a:solidFill>
            </a:endParaRPr>
          </a:p>
        </p:txBody>
      </p:sp>
      <p:sp>
        <p:nvSpPr>
          <p:cNvPr id="2" name="Title 1"/>
          <p:cNvSpPr>
            <a:spLocks noGrp="1"/>
          </p:cNvSpPr>
          <p:nvPr>
            <p:ph type="title"/>
          </p:nvPr>
        </p:nvSpPr>
        <p:spPr>
          <a:xfrm>
            <a:off x="0" y="420688"/>
            <a:ext cx="6138863" cy="679450"/>
          </a:xfrm>
          <a:solidFill>
            <a:srgbClr val="4A66DE"/>
          </a:solidFill>
        </p:spPr>
        <p:txBody>
          <a:bodyPr lIns="288000"/>
          <a:lstStyle/>
          <a:p>
            <a:r>
              <a:rPr lang="en-US" dirty="0" smtClean="0"/>
              <a:t>CIVITAS in action</a:t>
            </a:r>
            <a:endParaRPr lang="fr-LU" dirty="0"/>
          </a:p>
        </p:txBody>
      </p:sp>
      <p:grpSp>
        <p:nvGrpSpPr>
          <p:cNvPr id="25" name="Group 24"/>
          <p:cNvGrpSpPr/>
          <p:nvPr/>
        </p:nvGrpSpPr>
        <p:grpSpPr>
          <a:xfrm>
            <a:off x="1162899" y="1393560"/>
            <a:ext cx="2554727" cy="2554727"/>
            <a:chOff x="1377595" y="1451616"/>
            <a:chExt cx="2554727" cy="2554727"/>
          </a:xfrm>
        </p:grpSpPr>
        <p:sp>
          <p:nvSpPr>
            <p:cNvPr id="26" name="Freeform 25"/>
            <p:cNvSpPr/>
            <p:nvPr/>
          </p:nvSpPr>
          <p:spPr>
            <a:xfrm>
              <a:off x="1593525" y="1647144"/>
              <a:ext cx="2223517" cy="2223517"/>
            </a:xfrm>
            <a:custGeom>
              <a:avLst/>
              <a:gdLst>
                <a:gd name="connsiteX0" fmla="*/ 1358437 w 1815493"/>
                <a:gd name="connsiteY0" fmla="*/ 459818 h 1815493"/>
                <a:gd name="connsiteX1" fmla="*/ 1626284 w 1815493"/>
                <a:gd name="connsiteY1" fmla="*/ 379094 h 1815493"/>
                <a:gd name="connsiteX2" fmla="*/ 1724841 w 1815493"/>
                <a:gd name="connsiteY2" fmla="*/ 549801 h 1815493"/>
                <a:gd name="connsiteX3" fmla="*/ 1521009 w 1815493"/>
                <a:gd name="connsiteY3" fmla="*/ 741401 h 1815493"/>
                <a:gd name="connsiteX4" fmla="*/ 1521009 w 1815493"/>
                <a:gd name="connsiteY4" fmla="*/ 1074092 h 1815493"/>
                <a:gd name="connsiteX5" fmla="*/ 1724841 w 1815493"/>
                <a:gd name="connsiteY5" fmla="*/ 1265692 h 1815493"/>
                <a:gd name="connsiteX6" fmla="*/ 1626284 w 1815493"/>
                <a:gd name="connsiteY6" fmla="*/ 1436399 h 1815493"/>
                <a:gd name="connsiteX7" fmla="*/ 1358437 w 1815493"/>
                <a:gd name="connsiteY7" fmla="*/ 1355675 h 1815493"/>
                <a:gd name="connsiteX8" fmla="*/ 1070318 w 1815493"/>
                <a:gd name="connsiteY8" fmla="*/ 1522021 h 1815493"/>
                <a:gd name="connsiteX9" fmla="*/ 1006304 w 1815493"/>
                <a:gd name="connsiteY9" fmla="*/ 1794344 h 1815493"/>
                <a:gd name="connsiteX10" fmla="*/ 809189 w 1815493"/>
                <a:gd name="connsiteY10" fmla="*/ 1794344 h 1815493"/>
                <a:gd name="connsiteX11" fmla="*/ 745175 w 1815493"/>
                <a:gd name="connsiteY11" fmla="*/ 1522020 h 1815493"/>
                <a:gd name="connsiteX12" fmla="*/ 457056 w 1815493"/>
                <a:gd name="connsiteY12" fmla="*/ 1355674 h 1815493"/>
                <a:gd name="connsiteX13" fmla="*/ 189209 w 1815493"/>
                <a:gd name="connsiteY13" fmla="*/ 1436399 h 1815493"/>
                <a:gd name="connsiteX14" fmla="*/ 90652 w 1815493"/>
                <a:gd name="connsiteY14" fmla="*/ 1265692 h 1815493"/>
                <a:gd name="connsiteX15" fmla="*/ 294484 w 1815493"/>
                <a:gd name="connsiteY15" fmla="*/ 1074092 h 1815493"/>
                <a:gd name="connsiteX16" fmla="*/ 294484 w 1815493"/>
                <a:gd name="connsiteY16" fmla="*/ 741401 h 1815493"/>
                <a:gd name="connsiteX17" fmla="*/ 90652 w 1815493"/>
                <a:gd name="connsiteY17" fmla="*/ 549801 h 1815493"/>
                <a:gd name="connsiteX18" fmla="*/ 189209 w 1815493"/>
                <a:gd name="connsiteY18" fmla="*/ 379094 h 1815493"/>
                <a:gd name="connsiteX19" fmla="*/ 457056 w 1815493"/>
                <a:gd name="connsiteY19" fmla="*/ 459818 h 1815493"/>
                <a:gd name="connsiteX20" fmla="*/ 745175 w 1815493"/>
                <a:gd name="connsiteY20" fmla="*/ 293472 h 1815493"/>
                <a:gd name="connsiteX21" fmla="*/ 809189 w 1815493"/>
                <a:gd name="connsiteY21" fmla="*/ 21149 h 1815493"/>
                <a:gd name="connsiteX22" fmla="*/ 1006304 w 1815493"/>
                <a:gd name="connsiteY22" fmla="*/ 21149 h 1815493"/>
                <a:gd name="connsiteX23" fmla="*/ 1070318 w 1815493"/>
                <a:gd name="connsiteY23" fmla="*/ 293473 h 1815493"/>
                <a:gd name="connsiteX24" fmla="*/ 1358437 w 1815493"/>
                <a:gd name="connsiteY24" fmla="*/ 459819 h 1815493"/>
                <a:gd name="connsiteX25" fmla="*/ 1358437 w 1815493"/>
                <a:gd name="connsiteY25" fmla="*/ 459818 h 181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15493" h="1815493">
                  <a:moveTo>
                    <a:pt x="1168536" y="459235"/>
                  </a:moveTo>
                  <a:lnTo>
                    <a:pt x="1362721" y="338967"/>
                  </a:lnTo>
                  <a:lnTo>
                    <a:pt x="1476526" y="452772"/>
                  </a:lnTo>
                  <a:lnTo>
                    <a:pt x="1356258" y="646956"/>
                  </a:lnTo>
                  <a:cubicBezTo>
                    <a:pt x="1402581" y="726622"/>
                    <a:pt x="1426848" y="817188"/>
                    <a:pt x="1426564" y="909341"/>
                  </a:cubicBezTo>
                  <a:lnTo>
                    <a:pt x="1627811" y="1017377"/>
                  </a:lnTo>
                  <a:lnTo>
                    <a:pt x="1586156" y="1172837"/>
                  </a:lnTo>
                  <a:lnTo>
                    <a:pt x="1357853" y="1165774"/>
                  </a:lnTo>
                  <a:cubicBezTo>
                    <a:pt x="1312022" y="1245724"/>
                    <a:pt x="1245723" y="1312022"/>
                    <a:pt x="1165774" y="1357854"/>
                  </a:cubicBezTo>
                  <a:lnTo>
                    <a:pt x="1172836" y="1586156"/>
                  </a:lnTo>
                  <a:lnTo>
                    <a:pt x="1017377" y="1627811"/>
                  </a:lnTo>
                  <a:lnTo>
                    <a:pt x="909342" y="1426564"/>
                  </a:lnTo>
                  <a:cubicBezTo>
                    <a:pt x="817188" y="1426848"/>
                    <a:pt x="726622" y="1402580"/>
                    <a:pt x="646956" y="1356258"/>
                  </a:cubicBezTo>
                  <a:lnTo>
                    <a:pt x="452772" y="1476526"/>
                  </a:lnTo>
                  <a:lnTo>
                    <a:pt x="338967" y="1362721"/>
                  </a:lnTo>
                  <a:lnTo>
                    <a:pt x="459235" y="1168537"/>
                  </a:lnTo>
                  <a:cubicBezTo>
                    <a:pt x="412912" y="1088871"/>
                    <a:pt x="388645" y="998305"/>
                    <a:pt x="388929" y="906152"/>
                  </a:cubicBezTo>
                  <a:lnTo>
                    <a:pt x="187682" y="798116"/>
                  </a:lnTo>
                  <a:lnTo>
                    <a:pt x="229337" y="642656"/>
                  </a:lnTo>
                  <a:lnTo>
                    <a:pt x="457640" y="649719"/>
                  </a:lnTo>
                  <a:cubicBezTo>
                    <a:pt x="503471" y="569769"/>
                    <a:pt x="569770" y="503471"/>
                    <a:pt x="649719" y="457639"/>
                  </a:cubicBezTo>
                  <a:lnTo>
                    <a:pt x="642657" y="229337"/>
                  </a:lnTo>
                  <a:lnTo>
                    <a:pt x="798116" y="187682"/>
                  </a:lnTo>
                  <a:lnTo>
                    <a:pt x="906151" y="388929"/>
                  </a:lnTo>
                  <a:cubicBezTo>
                    <a:pt x="998305" y="388645"/>
                    <a:pt x="1088871" y="412913"/>
                    <a:pt x="1168537" y="459235"/>
                  </a:cubicBezTo>
                  <a:lnTo>
                    <a:pt x="1168536" y="459235"/>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19983" tIns="619983" rIns="619983" bIns="619983" numCol="1" spcCol="1270" anchor="ctr" anchorCtr="0">
              <a:noAutofit/>
            </a:bodyPr>
            <a:lstStyle/>
            <a:p>
              <a:pPr algn="ctr" defTabSz="622300">
                <a:lnSpc>
                  <a:spcPct val="90000"/>
                </a:lnSpc>
                <a:spcAft>
                  <a:spcPct val="35000"/>
                </a:spcAft>
              </a:pPr>
              <a:r>
                <a:rPr lang="fr-LU" sz="1400" b="1" dirty="0">
                  <a:solidFill>
                    <a:srgbClr val="FFFFFF"/>
                  </a:solidFill>
                </a:rPr>
                <a:t>Test New Solutions</a:t>
              </a:r>
            </a:p>
          </p:txBody>
        </p:sp>
        <p:sp>
          <p:nvSpPr>
            <p:cNvPr id="27" name="Circular Arrow 26"/>
            <p:cNvSpPr/>
            <p:nvPr/>
          </p:nvSpPr>
          <p:spPr>
            <a:xfrm rot="3342845" flipV="1">
              <a:off x="1377595" y="1451616"/>
              <a:ext cx="2554727" cy="2554727"/>
            </a:xfrm>
            <a:prstGeom prst="circularArrow">
              <a:avLst>
                <a:gd name="adj1" fmla="val 5984"/>
                <a:gd name="adj2" fmla="val 394124"/>
                <a:gd name="adj3" fmla="val 13313824"/>
                <a:gd name="adj4" fmla="val 10508221"/>
                <a:gd name="adj5" fmla="val 6981"/>
              </a:avLst>
            </a:pr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8" name="Oval 27"/>
            <p:cNvSpPr/>
            <p:nvPr/>
          </p:nvSpPr>
          <p:spPr bwMode="auto">
            <a:xfrm>
              <a:off x="2570686" y="2233836"/>
              <a:ext cx="313128" cy="313128"/>
            </a:xfrm>
            <a:prstGeom prst="ellipse">
              <a:avLst/>
            </a:prstGeom>
            <a:ln>
              <a:solidFill>
                <a:schemeClr val="accent5">
                  <a:lumMod val="9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36000" bIns="0" numCol="1" rtlCol="0" anchor="t" anchorCtr="0" compatLnSpc="1">
              <a:prstTxWarp prst="textNoShape">
                <a:avLst/>
              </a:prstTxWarp>
            </a:bodyPr>
            <a:lstStyle/>
            <a:p>
              <a:pPr algn="ctr" defTabSz="449263">
                <a:buClr>
                  <a:srgbClr val="000000"/>
                </a:buClr>
                <a:buSzPct val="100000"/>
                <a:buFont typeface="Arial" charset="0"/>
                <a:buNone/>
              </a:pPr>
              <a:r>
                <a:rPr lang="fr-LU" sz="1400" dirty="0">
                  <a:solidFill>
                    <a:srgbClr val="FFFFFF"/>
                  </a:solidFill>
                </a:rPr>
                <a:t>1</a:t>
              </a:r>
            </a:p>
          </p:txBody>
        </p:sp>
      </p:grpSp>
      <p:grpSp>
        <p:nvGrpSpPr>
          <p:cNvPr id="29" name="Group 28"/>
          <p:cNvGrpSpPr/>
          <p:nvPr/>
        </p:nvGrpSpPr>
        <p:grpSpPr>
          <a:xfrm>
            <a:off x="1727088" y="3263865"/>
            <a:ext cx="3261156" cy="3261156"/>
            <a:chOff x="2028868" y="3263865"/>
            <a:chExt cx="3261156" cy="3261156"/>
          </a:xfrm>
        </p:grpSpPr>
        <p:sp>
          <p:nvSpPr>
            <p:cNvPr id="30" name="Freeform 29"/>
            <p:cNvSpPr/>
            <p:nvPr/>
          </p:nvSpPr>
          <p:spPr>
            <a:xfrm>
              <a:off x="2242051" y="3731691"/>
              <a:ext cx="2547778" cy="2547778"/>
            </a:xfrm>
            <a:custGeom>
              <a:avLst/>
              <a:gdLst>
                <a:gd name="connsiteX0" fmla="*/ 1808424 w 2547778"/>
                <a:gd name="connsiteY0" fmla="*/ 406214 h 2547778"/>
                <a:gd name="connsiteX1" fmla="*/ 2006600 w 2547778"/>
                <a:gd name="connsiteY1" fmla="*/ 239915 h 2547778"/>
                <a:gd name="connsiteX2" fmla="*/ 2164921 w 2547778"/>
                <a:gd name="connsiteY2" fmla="*/ 372761 h 2547778"/>
                <a:gd name="connsiteX3" fmla="*/ 2035561 w 2547778"/>
                <a:gd name="connsiteY3" fmla="*/ 596805 h 2547778"/>
                <a:gd name="connsiteX4" fmla="*/ 2241097 w 2547778"/>
                <a:gd name="connsiteY4" fmla="*/ 952804 h 2547778"/>
                <a:gd name="connsiteX5" fmla="*/ 2499804 w 2547778"/>
                <a:gd name="connsiteY5" fmla="*/ 952797 h 2547778"/>
                <a:gd name="connsiteX6" fmla="*/ 2535692 w 2547778"/>
                <a:gd name="connsiteY6" fmla="*/ 1156329 h 2547778"/>
                <a:gd name="connsiteX7" fmla="*/ 2292585 w 2547778"/>
                <a:gd name="connsiteY7" fmla="*/ 1244806 h 2547778"/>
                <a:gd name="connsiteX8" fmla="*/ 2221203 w 2547778"/>
                <a:gd name="connsiteY8" fmla="*/ 1649633 h 2547778"/>
                <a:gd name="connsiteX9" fmla="*/ 2419389 w 2547778"/>
                <a:gd name="connsiteY9" fmla="*/ 1815921 h 2547778"/>
                <a:gd name="connsiteX10" fmla="*/ 2316052 w 2547778"/>
                <a:gd name="connsiteY10" fmla="*/ 1994905 h 2547778"/>
                <a:gd name="connsiteX11" fmla="*/ 2072950 w 2547778"/>
                <a:gd name="connsiteY11" fmla="*/ 1906415 h 2547778"/>
                <a:gd name="connsiteX12" fmla="*/ 1758051 w 2547778"/>
                <a:gd name="connsiteY12" fmla="*/ 2170647 h 2547778"/>
                <a:gd name="connsiteX13" fmla="*/ 1802981 w 2547778"/>
                <a:gd name="connsiteY13" fmla="*/ 2425423 h 2547778"/>
                <a:gd name="connsiteX14" fmla="*/ 1608773 w 2547778"/>
                <a:gd name="connsiteY14" fmla="*/ 2496109 h 2547778"/>
                <a:gd name="connsiteX15" fmla="*/ 1479425 w 2547778"/>
                <a:gd name="connsiteY15" fmla="*/ 2272059 h 2547778"/>
                <a:gd name="connsiteX16" fmla="*/ 1068353 w 2547778"/>
                <a:gd name="connsiteY16" fmla="*/ 2272059 h 2547778"/>
                <a:gd name="connsiteX17" fmla="*/ 939005 w 2547778"/>
                <a:gd name="connsiteY17" fmla="*/ 2496109 h 2547778"/>
                <a:gd name="connsiteX18" fmla="*/ 744797 w 2547778"/>
                <a:gd name="connsiteY18" fmla="*/ 2425423 h 2547778"/>
                <a:gd name="connsiteX19" fmla="*/ 789728 w 2547778"/>
                <a:gd name="connsiteY19" fmla="*/ 2170647 h 2547778"/>
                <a:gd name="connsiteX20" fmla="*/ 474829 w 2547778"/>
                <a:gd name="connsiteY20" fmla="*/ 1906415 h 2547778"/>
                <a:gd name="connsiteX21" fmla="*/ 231726 w 2547778"/>
                <a:gd name="connsiteY21" fmla="*/ 1994905 h 2547778"/>
                <a:gd name="connsiteX22" fmla="*/ 128389 w 2547778"/>
                <a:gd name="connsiteY22" fmla="*/ 1815921 h 2547778"/>
                <a:gd name="connsiteX23" fmla="*/ 326575 w 2547778"/>
                <a:gd name="connsiteY23" fmla="*/ 1649633 h 2547778"/>
                <a:gd name="connsiteX24" fmla="*/ 255193 w 2547778"/>
                <a:gd name="connsiteY24" fmla="*/ 1244806 h 2547778"/>
                <a:gd name="connsiteX25" fmla="*/ 12086 w 2547778"/>
                <a:gd name="connsiteY25" fmla="*/ 1156329 h 2547778"/>
                <a:gd name="connsiteX26" fmla="*/ 47974 w 2547778"/>
                <a:gd name="connsiteY26" fmla="*/ 952797 h 2547778"/>
                <a:gd name="connsiteX27" fmla="*/ 306681 w 2547778"/>
                <a:gd name="connsiteY27" fmla="*/ 952804 h 2547778"/>
                <a:gd name="connsiteX28" fmla="*/ 512217 w 2547778"/>
                <a:gd name="connsiteY28" fmla="*/ 596805 h 2547778"/>
                <a:gd name="connsiteX29" fmla="*/ 382857 w 2547778"/>
                <a:gd name="connsiteY29" fmla="*/ 372761 h 2547778"/>
                <a:gd name="connsiteX30" fmla="*/ 541178 w 2547778"/>
                <a:gd name="connsiteY30" fmla="*/ 239915 h 2547778"/>
                <a:gd name="connsiteX31" fmla="*/ 739354 w 2547778"/>
                <a:gd name="connsiteY31" fmla="*/ 406214 h 2547778"/>
                <a:gd name="connsiteX32" fmla="*/ 1125635 w 2547778"/>
                <a:gd name="connsiteY32" fmla="*/ 265619 h 2547778"/>
                <a:gd name="connsiteX33" fmla="*/ 1170553 w 2547778"/>
                <a:gd name="connsiteY33" fmla="*/ 10841 h 2547778"/>
                <a:gd name="connsiteX34" fmla="*/ 1377225 w 2547778"/>
                <a:gd name="connsiteY34" fmla="*/ 10841 h 2547778"/>
                <a:gd name="connsiteX35" fmla="*/ 1422143 w 2547778"/>
                <a:gd name="connsiteY35" fmla="*/ 265619 h 2547778"/>
                <a:gd name="connsiteX36" fmla="*/ 1808424 w 2547778"/>
                <a:gd name="connsiteY36" fmla="*/ 406214 h 25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47778" h="2547778">
                  <a:moveTo>
                    <a:pt x="1808424" y="406214"/>
                  </a:moveTo>
                  <a:lnTo>
                    <a:pt x="2006600" y="239915"/>
                  </a:lnTo>
                  <a:lnTo>
                    <a:pt x="2164921" y="372761"/>
                  </a:lnTo>
                  <a:lnTo>
                    <a:pt x="2035561" y="596805"/>
                  </a:lnTo>
                  <a:cubicBezTo>
                    <a:pt x="2127543" y="700278"/>
                    <a:pt x="2197477" y="821408"/>
                    <a:pt x="2241097" y="952804"/>
                  </a:cubicBezTo>
                  <a:lnTo>
                    <a:pt x="2499804" y="952797"/>
                  </a:lnTo>
                  <a:lnTo>
                    <a:pt x="2535692" y="1156329"/>
                  </a:lnTo>
                  <a:lnTo>
                    <a:pt x="2292585" y="1244806"/>
                  </a:lnTo>
                  <a:cubicBezTo>
                    <a:pt x="2296536" y="1383196"/>
                    <a:pt x="2272248" y="1520940"/>
                    <a:pt x="2221203" y="1649633"/>
                  </a:cubicBezTo>
                  <a:lnTo>
                    <a:pt x="2419389" y="1815921"/>
                  </a:lnTo>
                  <a:lnTo>
                    <a:pt x="2316052" y="1994905"/>
                  </a:lnTo>
                  <a:lnTo>
                    <a:pt x="2072950" y="1906415"/>
                  </a:lnTo>
                  <a:cubicBezTo>
                    <a:pt x="1987021" y="2014968"/>
                    <a:pt x="1879876" y="2104873"/>
                    <a:pt x="1758051" y="2170647"/>
                  </a:cubicBezTo>
                  <a:lnTo>
                    <a:pt x="1802981" y="2425423"/>
                  </a:lnTo>
                  <a:lnTo>
                    <a:pt x="1608773" y="2496109"/>
                  </a:lnTo>
                  <a:lnTo>
                    <a:pt x="1479425" y="2272059"/>
                  </a:lnTo>
                  <a:cubicBezTo>
                    <a:pt x="1343824" y="2299981"/>
                    <a:pt x="1203955" y="2299981"/>
                    <a:pt x="1068353" y="2272059"/>
                  </a:cubicBezTo>
                  <a:lnTo>
                    <a:pt x="939005" y="2496109"/>
                  </a:lnTo>
                  <a:lnTo>
                    <a:pt x="744797" y="2425423"/>
                  </a:lnTo>
                  <a:lnTo>
                    <a:pt x="789728" y="2170647"/>
                  </a:lnTo>
                  <a:cubicBezTo>
                    <a:pt x="667903" y="2104874"/>
                    <a:pt x="560758" y="2014968"/>
                    <a:pt x="474829" y="1906415"/>
                  </a:cubicBezTo>
                  <a:lnTo>
                    <a:pt x="231726" y="1994905"/>
                  </a:lnTo>
                  <a:lnTo>
                    <a:pt x="128389" y="1815921"/>
                  </a:lnTo>
                  <a:lnTo>
                    <a:pt x="326575" y="1649633"/>
                  </a:lnTo>
                  <a:cubicBezTo>
                    <a:pt x="275530" y="1520940"/>
                    <a:pt x="251242" y="1383196"/>
                    <a:pt x="255193" y="1244806"/>
                  </a:cubicBezTo>
                  <a:lnTo>
                    <a:pt x="12086" y="1156329"/>
                  </a:lnTo>
                  <a:lnTo>
                    <a:pt x="47974" y="952797"/>
                  </a:lnTo>
                  <a:lnTo>
                    <a:pt x="306681" y="952804"/>
                  </a:lnTo>
                  <a:cubicBezTo>
                    <a:pt x="350300" y="821409"/>
                    <a:pt x="420235" y="700279"/>
                    <a:pt x="512217" y="596805"/>
                  </a:cubicBezTo>
                  <a:lnTo>
                    <a:pt x="382857" y="372761"/>
                  </a:lnTo>
                  <a:lnTo>
                    <a:pt x="541178" y="239915"/>
                  </a:lnTo>
                  <a:lnTo>
                    <a:pt x="739354" y="406214"/>
                  </a:lnTo>
                  <a:cubicBezTo>
                    <a:pt x="857228" y="333597"/>
                    <a:pt x="988661" y="285759"/>
                    <a:pt x="1125635" y="265619"/>
                  </a:cubicBezTo>
                  <a:lnTo>
                    <a:pt x="1170553" y="10841"/>
                  </a:lnTo>
                  <a:lnTo>
                    <a:pt x="1377225" y="10841"/>
                  </a:lnTo>
                  <a:lnTo>
                    <a:pt x="1422143" y="265619"/>
                  </a:lnTo>
                  <a:cubicBezTo>
                    <a:pt x="1559117" y="285759"/>
                    <a:pt x="1690550" y="333597"/>
                    <a:pt x="1808424" y="406214"/>
                  </a:cubicBezTo>
                  <a:close/>
                </a:path>
              </a:pathLst>
            </a:custGeom>
            <a:solidFill>
              <a:schemeClr val="accent1">
                <a:lumMod val="5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35077" tIns="619665" rIns="535077" bIns="664223" numCol="1" spcCol="1270" anchor="ctr" anchorCtr="0">
              <a:noAutofit/>
            </a:bodyPr>
            <a:lstStyle/>
            <a:p>
              <a:pPr algn="ctr" defTabSz="800100">
                <a:lnSpc>
                  <a:spcPct val="90000"/>
                </a:lnSpc>
                <a:spcAft>
                  <a:spcPct val="35000"/>
                </a:spcAft>
              </a:pPr>
              <a:r>
                <a:rPr lang="fr-LU" sz="1800" b="1" dirty="0" err="1">
                  <a:solidFill>
                    <a:srgbClr val="FFFFFF"/>
                  </a:solidFill>
                </a:rPr>
                <a:t>Convince</a:t>
              </a:r>
              <a:r>
                <a:rPr lang="fr-LU" sz="1800" b="1" dirty="0">
                  <a:solidFill>
                    <a:srgbClr val="FFFFFF"/>
                  </a:solidFill>
                </a:rPr>
                <a:t>  </a:t>
              </a:r>
              <a:r>
                <a:rPr lang="fr-LU" sz="1800" b="1" dirty="0" err="1">
                  <a:solidFill>
                    <a:srgbClr val="FFFFFF"/>
                  </a:solidFill>
                </a:rPr>
                <a:t>Politicians</a:t>
              </a:r>
              <a:endParaRPr lang="fr-LU" sz="1800" b="1" dirty="0">
                <a:solidFill>
                  <a:srgbClr val="FFFFFF"/>
                </a:solidFill>
              </a:endParaRPr>
            </a:p>
          </p:txBody>
        </p:sp>
        <p:sp>
          <p:nvSpPr>
            <p:cNvPr id="31" name="Circular Arrow 30"/>
            <p:cNvSpPr/>
            <p:nvPr/>
          </p:nvSpPr>
          <p:spPr>
            <a:xfrm rot="8931777" flipH="1">
              <a:off x="2028868" y="3263865"/>
              <a:ext cx="3261156" cy="3261156"/>
            </a:xfrm>
            <a:prstGeom prst="circularArrow">
              <a:avLst>
                <a:gd name="adj1" fmla="val 4688"/>
                <a:gd name="adj2" fmla="val 299029"/>
                <a:gd name="adj3" fmla="val 2525726"/>
                <a:gd name="adj4" fmla="val 15840833"/>
                <a:gd name="adj5" fmla="val 5469"/>
              </a:avLst>
            </a:pr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2" name="Oval 31"/>
            <p:cNvSpPr/>
            <p:nvPr/>
          </p:nvSpPr>
          <p:spPr bwMode="auto">
            <a:xfrm>
              <a:off x="3360395" y="4281537"/>
              <a:ext cx="313128" cy="313128"/>
            </a:xfrm>
            <a:prstGeom prst="ellipse">
              <a:avLst/>
            </a:prstGeom>
            <a:solidFill>
              <a:schemeClr val="accent1">
                <a:lumMod val="75000"/>
              </a:schemeClr>
            </a:solidFill>
            <a:ln>
              <a:solidFill>
                <a:schemeClr val="accent2">
                  <a:lumMod val="9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36000" bIns="0" numCol="1" rtlCol="0" anchor="t" anchorCtr="0" compatLnSpc="1">
              <a:prstTxWarp prst="textNoShape">
                <a:avLst/>
              </a:prstTxWarp>
            </a:bodyPr>
            <a:lstStyle/>
            <a:p>
              <a:pPr algn="ctr" defTabSz="449263">
                <a:buClr>
                  <a:srgbClr val="000000"/>
                </a:buClr>
                <a:buSzPct val="100000"/>
                <a:buFont typeface="Arial" charset="0"/>
                <a:buNone/>
              </a:pPr>
              <a:r>
                <a:rPr lang="fr-LU" sz="1400" dirty="0">
                  <a:solidFill>
                    <a:srgbClr val="FFFFFF"/>
                  </a:solidFill>
                </a:rPr>
                <a:t>3</a:t>
              </a:r>
            </a:p>
          </p:txBody>
        </p:sp>
      </p:grpSp>
      <p:grpSp>
        <p:nvGrpSpPr>
          <p:cNvPr id="33" name="Group 32"/>
          <p:cNvGrpSpPr/>
          <p:nvPr/>
        </p:nvGrpSpPr>
        <p:grpSpPr>
          <a:xfrm>
            <a:off x="216861" y="2659569"/>
            <a:ext cx="2369434" cy="2369434"/>
            <a:chOff x="431557" y="2717625"/>
            <a:chExt cx="2369434" cy="2369434"/>
          </a:xfrm>
        </p:grpSpPr>
        <p:sp>
          <p:nvSpPr>
            <p:cNvPr id="34" name="Freeform 33"/>
            <p:cNvSpPr/>
            <p:nvPr/>
          </p:nvSpPr>
          <p:spPr>
            <a:xfrm>
              <a:off x="775050" y="3132564"/>
              <a:ext cx="1852930" cy="1852930"/>
            </a:xfrm>
            <a:custGeom>
              <a:avLst/>
              <a:gdLst>
                <a:gd name="connsiteX0" fmla="*/ 1386449 w 1852930"/>
                <a:gd name="connsiteY0" fmla="*/ 469300 h 1852930"/>
                <a:gd name="connsiteX1" fmla="*/ 1659819 w 1852930"/>
                <a:gd name="connsiteY1" fmla="*/ 386911 h 1852930"/>
                <a:gd name="connsiteX2" fmla="*/ 1760409 w 1852930"/>
                <a:gd name="connsiteY2" fmla="*/ 561138 h 1852930"/>
                <a:gd name="connsiteX3" fmla="*/ 1552374 w 1852930"/>
                <a:gd name="connsiteY3" fmla="*/ 756689 h 1852930"/>
                <a:gd name="connsiteX4" fmla="*/ 1552374 w 1852930"/>
                <a:gd name="connsiteY4" fmla="*/ 1096241 h 1852930"/>
                <a:gd name="connsiteX5" fmla="*/ 1760409 w 1852930"/>
                <a:gd name="connsiteY5" fmla="*/ 1291792 h 1852930"/>
                <a:gd name="connsiteX6" fmla="*/ 1659819 w 1852930"/>
                <a:gd name="connsiteY6" fmla="*/ 1466019 h 1852930"/>
                <a:gd name="connsiteX7" fmla="*/ 1386449 w 1852930"/>
                <a:gd name="connsiteY7" fmla="*/ 1383630 h 1852930"/>
                <a:gd name="connsiteX8" fmla="*/ 1092389 w 1852930"/>
                <a:gd name="connsiteY8" fmla="*/ 1553406 h 1852930"/>
                <a:gd name="connsiteX9" fmla="*/ 1027055 w 1852930"/>
                <a:gd name="connsiteY9" fmla="*/ 1831345 h 1852930"/>
                <a:gd name="connsiteX10" fmla="*/ 825875 w 1852930"/>
                <a:gd name="connsiteY10" fmla="*/ 1831345 h 1852930"/>
                <a:gd name="connsiteX11" fmla="*/ 760541 w 1852930"/>
                <a:gd name="connsiteY11" fmla="*/ 1553406 h 1852930"/>
                <a:gd name="connsiteX12" fmla="*/ 466481 w 1852930"/>
                <a:gd name="connsiteY12" fmla="*/ 1383630 h 1852930"/>
                <a:gd name="connsiteX13" fmla="*/ 193111 w 1852930"/>
                <a:gd name="connsiteY13" fmla="*/ 1466019 h 1852930"/>
                <a:gd name="connsiteX14" fmla="*/ 92521 w 1852930"/>
                <a:gd name="connsiteY14" fmla="*/ 1291792 h 1852930"/>
                <a:gd name="connsiteX15" fmla="*/ 300556 w 1852930"/>
                <a:gd name="connsiteY15" fmla="*/ 1096241 h 1852930"/>
                <a:gd name="connsiteX16" fmla="*/ 300556 w 1852930"/>
                <a:gd name="connsiteY16" fmla="*/ 756689 h 1852930"/>
                <a:gd name="connsiteX17" fmla="*/ 92521 w 1852930"/>
                <a:gd name="connsiteY17" fmla="*/ 561138 h 1852930"/>
                <a:gd name="connsiteX18" fmla="*/ 193111 w 1852930"/>
                <a:gd name="connsiteY18" fmla="*/ 386911 h 1852930"/>
                <a:gd name="connsiteX19" fmla="*/ 466481 w 1852930"/>
                <a:gd name="connsiteY19" fmla="*/ 469300 h 1852930"/>
                <a:gd name="connsiteX20" fmla="*/ 760541 w 1852930"/>
                <a:gd name="connsiteY20" fmla="*/ 299524 h 1852930"/>
                <a:gd name="connsiteX21" fmla="*/ 825875 w 1852930"/>
                <a:gd name="connsiteY21" fmla="*/ 21585 h 1852930"/>
                <a:gd name="connsiteX22" fmla="*/ 1027055 w 1852930"/>
                <a:gd name="connsiteY22" fmla="*/ 21585 h 1852930"/>
                <a:gd name="connsiteX23" fmla="*/ 1092389 w 1852930"/>
                <a:gd name="connsiteY23" fmla="*/ 299524 h 1852930"/>
                <a:gd name="connsiteX24" fmla="*/ 1386449 w 1852930"/>
                <a:gd name="connsiteY24" fmla="*/ 469300 h 18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2930" h="1852930">
                  <a:moveTo>
                    <a:pt x="1386449" y="469300"/>
                  </a:moveTo>
                  <a:lnTo>
                    <a:pt x="1659819" y="386911"/>
                  </a:lnTo>
                  <a:lnTo>
                    <a:pt x="1760409" y="561138"/>
                  </a:lnTo>
                  <a:lnTo>
                    <a:pt x="1552374" y="756689"/>
                  </a:lnTo>
                  <a:cubicBezTo>
                    <a:pt x="1582530" y="867864"/>
                    <a:pt x="1582530" y="985065"/>
                    <a:pt x="1552374" y="1096241"/>
                  </a:cubicBezTo>
                  <a:lnTo>
                    <a:pt x="1760409" y="1291792"/>
                  </a:lnTo>
                  <a:lnTo>
                    <a:pt x="1659819" y="1466019"/>
                  </a:lnTo>
                  <a:lnTo>
                    <a:pt x="1386449" y="1383630"/>
                  </a:lnTo>
                  <a:cubicBezTo>
                    <a:pt x="1305246" y="1465333"/>
                    <a:pt x="1203747" y="1523934"/>
                    <a:pt x="1092389" y="1553406"/>
                  </a:cubicBezTo>
                  <a:lnTo>
                    <a:pt x="1027055" y="1831345"/>
                  </a:lnTo>
                  <a:lnTo>
                    <a:pt x="825875" y="1831345"/>
                  </a:lnTo>
                  <a:lnTo>
                    <a:pt x="760541" y="1553406"/>
                  </a:lnTo>
                  <a:cubicBezTo>
                    <a:pt x="649182" y="1523934"/>
                    <a:pt x="547683" y="1465334"/>
                    <a:pt x="466481" y="1383630"/>
                  </a:cubicBezTo>
                  <a:lnTo>
                    <a:pt x="193111" y="1466019"/>
                  </a:lnTo>
                  <a:lnTo>
                    <a:pt x="92521" y="1291792"/>
                  </a:lnTo>
                  <a:lnTo>
                    <a:pt x="300556" y="1096241"/>
                  </a:lnTo>
                  <a:cubicBezTo>
                    <a:pt x="270400" y="985066"/>
                    <a:pt x="270400" y="867865"/>
                    <a:pt x="300556" y="756689"/>
                  </a:cubicBezTo>
                  <a:lnTo>
                    <a:pt x="92521" y="561138"/>
                  </a:lnTo>
                  <a:lnTo>
                    <a:pt x="193111" y="386911"/>
                  </a:lnTo>
                  <a:lnTo>
                    <a:pt x="466481" y="469300"/>
                  </a:lnTo>
                  <a:cubicBezTo>
                    <a:pt x="547684" y="387597"/>
                    <a:pt x="649183" y="328996"/>
                    <a:pt x="760541" y="299524"/>
                  </a:cubicBezTo>
                  <a:lnTo>
                    <a:pt x="825875" y="21585"/>
                  </a:lnTo>
                  <a:lnTo>
                    <a:pt x="1027055" y="21585"/>
                  </a:lnTo>
                  <a:lnTo>
                    <a:pt x="1092389" y="299524"/>
                  </a:lnTo>
                  <a:cubicBezTo>
                    <a:pt x="1203748" y="328996"/>
                    <a:pt x="1305247" y="387596"/>
                    <a:pt x="1386449" y="469300"/>
                  </a:cubicBezTo>
                  <a:close/>
                </a:path>
              </a:pathLst>
            </a:custGeom>
            <a:solidFill>
              <a:schemeClr val="accent2">
                <a:lumMod val="5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84261" tIns="487080" rIns="484261" bIns="487080" numCol="1" spcCol="1270" anchor="ctr" anchorCtr="0">
              <a:noAutofit/>
            </a:bodyPr>
            <a:lstStyle/>
            <a:p>
              <a:pPr algn="ctr" defTabSz="622300">
                <a:lnSpc>
                  <a:spcPct val="90000"/>
                </a:lnSpc>
                <a:spcAft>
                  <a:spcPct val="35000"/>
                </a:spcAft>
              </a:pPr>
              <a:r>
                <a:rPr lang="fr-LU" sz="1400" b="1" dirty="0">
                  <a:solidFill>
                    <a:srgbClr val="FFFFFF"/>
                  </a:solidFill>
                </a:rPr>
                <a:t>Exchange Good Practices</a:t>
              </a:r>
            </a:p>
          </p:txBody>
        </p:sp>
        <p:sp>
          <p:nvSpPr>
            <p:cNvPr id="35" name="Shape 34"/>
            <p:cNvSpPr/>
            <p:nvPr/>
          </p:nvSpPr>
          <p:spPr>
            <a:xfrm rot="2220787" flipV="1">
              <a:off x="431557" y="2717625"/>
              <a:ext cx="2369434" cy="2369434"/>
            </a:xfrm>
            <a:prstGeom prst="leftCircularArrow">
              <a:avLst>
                <a:gd name="adj1" fmla="val 6452"/>
                <a:gd name="adj2" fmla="val 429999"/>
                <a:gd name="adj3" fmla="val 10489124"/>
                <a:gd name="adj4" fmla="val 14837806"/>
                <a:gd name="adj5" fmla="val 7527"/>
              </a:avLst>
            </a:pr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6" name="Oval 35"/>
            <p:cNvSpPr/>
            <p:nvPr/>
          </p:nvSpPr>
          <p:spPr bwMode="auto">
            <a:xfrm>
              <a:off x="1559304" y="3472431"/>
              <a:ext cx="313128" cy="313128"/>
            </a:xfrm>
            <a:prstGeom prst="ellipse">
              <a:avLst/>
            </a:prstGeom>
            <a:ln>
              <a:solidFill>
                <a:schemeClr val="accent2">
                  <a:lumMod val="9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36000" bIns="0" numCol="1" rtlCol="0" anchor="t" anchorCtr="0" compatLnSpc="1">
              <a:prstTxWarp prst="textNoShape">
                <a:avLst/>
              </a:prstTxWarp>
            </a:bodyPr>
            <a:lstStyle/>
            <a:p>
              <a:pPr algn="ctr" defTabSz="449263">
                <a:buClr>
                  <a:srgbClr val="000000"/>
                </a:buClr>
                <a:buSzPct val="100000"/>
                <a:buFont typeface="Arial" charset="0"/>
                <a:buNone/>
              </a:pPr>
              <a:r>
                <a:rPr lang="fr-LU" sz="1400" dirty="0">
                  <a:solidFill>
                    <a:srgbClr val="FFFFFF"/>
                  </a:solidFill>
                </a:rPr>
                <a:t>2</a:t>
              </a:r>
            </a:p>
          </p:txBody>
        </p:sp>
      </p:grpSp>
      <p:sp>
        <p:nvSpPr>
          <p:cNvPr id="37" name="Rounded Rectangle 36"/>
          <p:cNvSpPr/>
          <p:nvPr/>
        </p:nvSpPr>
        <p:spPr bwMode="auto">
          <a:xfrm>
            <a:off x="3552794" y="2435735"/>
            <a:ext cx="1929518" cy="38588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49263">
              <a:buClr>
                <a:srgbClr val="000000"/>
              </a:buClr>
              <a:buSzPct val="100000"/>
              <a:buFont typeface="Arial" charset="0"/>
              <a:buNone/>
            </a:pPr>
            <a:r>
              <a:rPr lang="fr-LU" sz="1600" dirty="0">
                <a:solidFill>
                  <a:srgbClr val="FFFFFF"/>
                </a:solidFill>
                <a:latin typeface="Arial" charset="0"/>
                <a:ea typeface="+mn-ea"/>
              </a:rPr>
              <a:t>Living </a:t>
            </a:r>
            <a:r>
              <a:rPr lang="fr-LU" sz="1600" dirty="0" err="1">
                <a:solidFill>
                  <a:srgbClr val="FFFFFF"/>
                </a:solidFill>
                <a:latin typeface="Arial" charset="0"/>
                <a:ea typeface="+mn-ea"/>
              </a:rPr>
              <a:t>labs</a:t>
            </a:r>
            <a:endParaRPr lang="fr-LU" sz="1600" dirty="0">
              <a:solidFill>
                <a:srgbClr val="FFFFFF"/>
              </a:solidFill>
              <a:latin typeface="Arial" charset="0"/>
              <a:ea typeface="+mn-ea"/>
            </a:endParaRPr>
          </a:p>
        </p:txBody>
      </p:sp>
      <p:sp>
        <p:nvSpPr>
          <p:cNvPr id="38" name="Rounded Rectangle 37"/>
          <p:cNvSpPr/>
          <p:nvPr/>
        </p:nvSpPr>
        <p:spPr bwMode="auto">
          <a:xfrm>
            <a:off x="2355990" y="3446759"/>
            <a:ext cx="1929517" cy="39752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49263">
              <a:buClr>
                <a:srgbClr val="000000"/>
              </a:buClr>
              <a:buSzPct val="100000"/>
              <a:buFont typeface="Arial" charset="0"/>
              <a:buNone/>
            </a:pPr>
            <a:r>
              <a:rPr lang="fr-LU" sz="1400" dirty="0">
                <a:solidFill>
                  <a:srgbClr val="FFFFFF"/>
                </a:solidFill>
                <a:latin typeface="Arial" charset="0"/>
                <a:ea typeface="+mn-ea"/>
              </a:rPr>
              <a:t>How </a:t>
            </a:r>
            <a:r>
              <a:rPr lang="fr-LU" sz="1400" dirty="0" err="1">
                <a:solidFill>
                  <a:srgbClr val="FFFFFF"/>
                </a:solidFill>
                <a:latin typeface="Arial" charset="0"/>
                <a:ea typeface="+mn-ea"/>
              </a:rPr>
              <a:t>did</a:t>
            </a:r>
            <a:r>
              <a:rPr lang="fr-LU" sz="1400" dirty="0">
                <a:solidFill>
                  <a:srgbClr val="FFFFFF"/>
                </a:solidFill>
                <a:latin typeface="Arial" charset="0"/>
                <a:ea typeface="+mn-ea"/>
              </a:rPr>
              <a:t> </a:t>
            </a:r>
            <a:r>
              <a:rPr lang="fr-LU" sz="1400" dirty="0" err="1">
                <a:solidFill>
                  <a:srgbClr val="FFFFFF"/>
                </a:solidFill>
                <a:latin typeface="Arial" charset="0"/>
                <a:ea typeface="+mn-ea"/>
              </a:rPr>
              <a:t>you</a:t>
            </a:r>
            <a:r>
              <a:rPr lang="fr-LU" sz="1400" dirty="0">
                <a:solidFill>
                  <a:srgbClr val="FFFFFF"/>
                </a:solidFill>
                <a:latin typeface="Arial" charset="0"/>
                <a:ea typeface="+mn-ea"/>
              </a:rPr>
              <a:t> do </a:t>
            </a:r>
            <a:r>
              <a:rPr lang="fr-LU" sz="1400" dirty="0" err="1">
                <a:solidFill>
                  <a:srgbClr val="FFFFFF"/>
                </a:solidFill>
                <a:latin typeface="Arial" charset="0"/>
                <a:ea typeface="+mn-ea"/>
              </a:rPr>
              <a:t>it</a:t>
            </a:r>
            <a:r>
              <a:rPr lang="fr-LU" sz="1400" dirty="0">
                <a:solidFill>
                  <a:srgbClr val="FFFFFF"/>
                </a:solidFill>
                <a:latin typeface="Arial" charset="0"/>
                <a:ea typeface="+mn-ea"/>
              </a:rPr>
              <a:t>?</a:t>
            </a:r>
          </a:p>
        </p:txBody>
      </p:sp>
      <p:sp>
        <p:nvSpPr>
          <p:cNvPr id="39" name="Rounded Rectangle 38"/>
          <p:cNvSpPr/>
          <p:nvPr/>
        </p:nvSpPr>
        <p:spPr bwMode="auto">
          <a:xfrm>
            <a:off x="4233755" y="4748760"/>
            <a:ext cx="1929517" cy="39752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49263">
              <a:buClr>
                <a:srgbClr val="000000"/>
              </a:buClr>
              <a:buSzPct val="100000"/>
              <a:buFont typeface="Arial" charset="0"/>
              <a:buNone/>
            </a:pPr>
            <a:r>
              <a:rPr lang="fr-LU" sz="1400" dirty="0">
                <a:solidFill>
                  <a:srgbClr val="FFFFFF"/>
                </a:solidFill>
                <a:latin typeface="Arial" charset="0"/>
                <a:ea typeface="+mn-ea"/>
              </a:rPr>
              <a:t>How </a:t>
            </a:r>
            <a:r>
              <a:rPr lang="fr-LU" sz="1400" dirty="0" err="1">
                <a:solidFill>
                  <a:srgbClr val="FFFFFF"/>
                </a:solidFill>
                <a:latin typeface="Arial" charset="0"/>
                <a:ea typeface="+mn-ea"/>
              </a:rPr>
              <a:t>did</a:t>
            </a:r>
            <a:r>
              <a:rPr lang="fr-LU" sz="1400" dirty="0">
                <a:solidFill>
                  <a:srgbClr val="FFFFFF"/>
                </a:solidFill>
                <a:latin typeface="Arial" charset="0"/>
                <a:ea typeface="+mn-ea"/>
              </a:rPr>
              <a:t> </a:t>
            </a:r>
            <a:r>
              <a:rPr lang="fr-LU" sz="1400" dirty="0" err="1">
                <a:solidFill>
                  <a:srgbClr val="FFFFFF"/>
                </a:solidFill>
                <a:latin typeface="Arial" charset="0"/>
                <a:ea typeface="+mn-ea"/>
              </a:rPr>
              <a:t>you</a:t>
            </a:r>
            <a:r>
              <a:rPr lang="fr-LU" sz="1400" dirty="0">
                <a:solidFill>
                  <a:srgbClr val="FFFFFF"/>
                </a:solidFill>
                <a:latin typeface="Arial" charset="0"/>
                <a:ea typeface="+mn-ea"/>
              </a:rPr>
              <a:t> </a:t>
            </a:r>
            <a:r>
              <a:rPr lang="fr-LU" sz="1400" dirty="0" err="1">
                <a:solidFill>
                  <a:srgbClr val="FFFFFF"/>
                </a:solidFill>
                <a:latin typeface="Arial" charset="0"/>
                <a:ea typeface="+mn-ea"/>
              </a:rPr>
              <a:t>dare</a:t>
            </a:r>
            <a:r>
              <a:rPr lang="fr-LU" sz="1400" dirty="0">
                <a:solidFill>
                  <a:srgbClr val="FFFFFF"/>
                </a:solidFill>
                <a:latin typeface="Arial" charset="0"/>
                <a:ea typeface="+mn-ea"/>
              </a:rPr>
              <a:t> </a:t>
            </a:r>
            <a:r>
              <a:rPr lang="fr-LU" sz="1400" dirty="0" err="1">
                <a:solidFill>
                  <a:srgbClr val="FFFFFF"/>
                </a:solidFill>
                <a:latin typeface="Arial" charset="0"/>
                <a:ea typeface="+mn-ea"/>
              </a:rPr>
              <a:t>it</a:t>
            </a:r>
            <a:r>
              <a:rPr lang="fr-LU" sz="1400" dirty="0">
                <a:solidFill>
                  <a:srgbClr val="FFFFFF"/>
                </a:solidFill>
                <a:latin typeface="Arial" charset="0"/>
                <a:ea typeface="+mn-ea"/>
              </a:rPr>
              <a:t>?</a:t>
            </a:r>
          </a:p>
        </p:txBody>
      </p:sp>
      <p:sp>
        <p:nvSpPr>
          <p:cNvPr id="40" name="Can 39"/>
          <p:cNvSpPr/>
          <p:nvPr/>
        </p:nvSpPr>
        <p:spPr bwMode="auto">
          <a:xfrm>
            <a:off x="5959261" y="2655627"/>
            <a:ext cx="2939206" cy="2349992"/>
          </a:xfrm>
          <a:prstGeom prst="can">
            <a:avLst/>
          </a:prstGeom>
          <a:blipFill dpi="0" rotWithShape="1">
            <a:blip r:embed="rId4" cstate="screen">
              <a:extLst>
                <a:ext uri="{28A0092B-C50C-407E-A947-70E740481C1C}">
                  <a14:useLocalDpi xmlns:a14="http://schemas.microsoft.com/office/drawing/2010/main"/>
                </a:ext>
              </a:extLst>
            </a:blip>
            <a:srcRect/>
            <a:stretch>
              <a:fillRect/>
            </a:stretch>
          </a:blip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Arial" charset="0"/>
              <a:buNone/>
            </a:pPr>
            <a:endParaRPr lang="fr-LU" sz="1000" b="1" dirty="0">
              <a:ln w="10541" cmpd="sng">
                <a:solidFill>
                  <a:srgbClr val="000000"/>
                </a:solidFill>
                <a:prstDash val="solid"/>
              </a:ln>
              <a:solidFill>
                <a:srgbClr val="E56D09"/>
              </a:solidFill>
            </a:endParaRPr>
          </a:p>
          <a:p>
            <a:pPr algn="ctr" defTabSz="449263">
              <a:buClr>
                <a:srgbClr val="000000"/>
              </a:buClr>
              <a:buSzPct val="100000"/>
              <a:buFont typeface="Arial" charset="0"/>
              <a:buNone/>
            </a:pPr>
            <a:r>
              <a:rPr lang="fr-LU" b="1" dirty="0" err="1">
                <a:ln w="10541" cmpd="sng">
                  <a:noFill/>
                  <a:prstDash val="solid"/>
                </a:ln>
                <a:solidFill>
                  <a:srgbClr val="FFCC00"/>
                </a:solidFill>
                <a:effectLst>
                  <a:outerShdw blurRad="50800" dist="38100" dir="18900000" algn="bl" rotWithShape="0">
                    <a:prstClr val="black">
                      <a:alpha val="40000"/>
                    </a:prstClr>
                  </a:outerShdw>
                </a:effectLst>
              </a:rPr>
              <a:t>Knowledge</a:t>
            </a:r>
            <a:r>
              <a:rPr lang="fr-LU" b="1" dirty="0">
                <a:ln w="10541" cmpd="sng">
                  <a:noFill/>
                  <a:prstDash val="solid"/>
                </a:ln>
                <a:solidFill>
                  <a:srgbClr val="FFCC00"/>
                </a:solidFill>
                <a:effectLst>
                  <a:outerShdw blurRad="50800" dist="38100" dir="18900000" algn="bl" rotWithShape="0">
                    <a:prstClr val="black">
                      <a:alpha val="40000"/>
                    </a:prstClr>
                  </a:outerShdw>
                </a:effectLst>
              </a:rPr>
              <a:t> Base on Clean </a:t>
            </a:r>
            <a:r>
              <a:rPr lang="fr-LU" b="1" dirty="0" err="1">
                <a:ln w="10541" cmpd="sng">
                  <a:noFill/>
                  <a:prstDash val="solid"/>
                </a:ln>
                <a:solidFill>
                  <a:srgbClr val="FFCC00"/>
                </a:solidFill>
                <a:effectLst>
                  <a:outerShdw blurRad="50800" dist="38100" dir="18900000" algn="bl" rotWithShape="0">
                    <a:prstClr val="black">
                      <a:alpha val="40000"/>
                    </a:prstClr>
                  </a:outerShdw>
                </a:effectLst>
              </a:rPr>
              <a:t>Urban</a:t>
            </a:r>
            <a:r>
              <a:rPr lang="fr-LU" b="1" dirty="0">
                <a:ln w="10541" cmpd="sng">
                  <a:noFill/>
                  <a:prstDash val="solid"/>
                </a:ln>
                <a:solidFill>
                  <a:srgbClr val="FFCC00"/>
                </a:solidFill>
                <a:effectLst>
                  <a:outerShdw blurRad="50800" dist="38100" dir="18900000" algn="bl" rotWithShape="0">
                    <a:prstClr val="black">
                      <a:alpha val="40000"/>
                    </a:prstClr>
                  </a:outerShdw>
                </a:effectLst>
              </a:rPr>
              <a:t> Transport</a:t>
            </a:r>
          </a:p>
        </p:txBody>
      </p:sp>
    </p:spTree>
    <p:extLst>
      <p:ext uri="{BB962C8B-B14F-4D97-AF65-F5344CB8AC3E}">
        <p14:creationId xmlns:p14="http://schemas.microsoft.com/office/powerpoint/2010/main" val="156494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25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4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Activities</a:t>
            </a:r>
          </a:p>
        </p:txBody>
      </p:sp>
      <p:sp>
        <p:nvSpPr>
          <p:cNvPr id="5" name="Content Placeholder 3"/>
          <p:cNvSpPr txBox="1">
            <a:spLocks/>
          </p:cNvSpPr>
          <p:nvPr/>
        </p:nvSpPr>
        <p:spPr bwMode="auto">
          <a:xfrm>
            <a:off x="381000" y="1490663"/>
            <a:ext cx="84391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FontTx/>
              <a:buNone/>
            </a:pPr>
            <a:r>
              <a:rPr lang="en-GB" sz="2400" kern="0" dirty="0" smtClean="0"/>
              <a:t>Implementation </a:t>
            </a:r>
            <a:r>
              <a:rPr lang="en-GB" sz="2400" kern="0" dirty="0" smtClean="0">
                <a:sym typeface="Wingdings" panose="05000000000000000000" pitchFamily="2" charset="2"/>
              </a:rPr>
              <a:t> demonstration of measures</a:t>
            </a:r>
            <a:endParaRPr lang="en-GB" sz="2400" kern="0" dirty="0" smtClean="0"/>
          </a:p>
          <a:p>
            <a:pPr marL="0" indent="0">
              <a:buFontTx/>
              <a:buNone/>
            </a:pPr>
            <a:r>
              <a:rPr lang="en-GB" sz="2400" kern="0" dirty="0" smtClean="0"/>
              <a:t>Research </a:t>
            </a:r>
            <a:r>
              <a:rPr lang="en-GB" sz="2400" kern="0" dirty="0" smtClean="0">
                <a:sym typeface="Wingdings" panose="05000000000000000000" pitchFamily="2" charset="2"/>
              </a:rPr>
              <a:t> </a:t>
            </a:r>
            <a:r>
              <a:rPr lang="en-US" sz="2400" kern="0" dirty="0">
                <a:sym typeface="Wingdings" panose="05000000000000000000" pitchFamily="2" charset="2"/>
              </a:rPr>
              <a:t>gaining insights in impact and </a:t>
            </a:r>
            <a:r>
              <a:rPr lang="en-US" sz="2400" kern="0" dirty="0" smtClean="0">
                <a:sym typeface="Wingdings" panose="05000000000000000000" pitchFamily="2" charset="2"/>
              </a:rPr>
              <a:t>process</a:t>
            </a:r>
          </a:p>
          <a:p>
            <a:pPr lvl="1"/>
            <a:r>
              <a:rPr lang="en-GB" sz="1600" kern="0" dirty="0" smtClean="0"/>
              <a:t>Evaluation</a:t>
            </a:r>
          </a:p>
          <a:p>
            <a:pPr lvl="1"/>
            <a:r>
              <a:rPr lang="en-GB" sz="1600" kern="0" dirty="0" smtClean="0"/>
              <a:t>Facts ‘n figures</a:t>
            </a:r>
            <a:endParaRPr lang="en-GB" sz="1600" kern="0" dirty="0"/>
          </a:p>
          <a:p>
            <a:pPr lvl="1"/>
            <a:r>
              <a:rPr lang="en-GB" sz="1600" kern="0" dirty="0" smtClean="0">
                <a:sym typeface="Wingdings" panose="05000000000000000000" pitchFamily="2" charset="2"/>
              </a:rPr>
              <a:t>Policy notes</a:t>
            </a:r>
            <a:endParaRPr lang="en-US" sz="2400" kern="0" dirty="0" smtClean="0">
              <a:sym typeface="Wingdings" panose="05000000000000000000" pitchFamily="2" charset="2"/>
            </a:endParaRPr>
          </a:p>
          <a:p>
            <a:pPr marL="0" indent="0">
              <a:buFontTx/>
              <a:buNone/>
            </a:pPr>
            <a:r>
              <a:rPr lang="en-US" sz="2400" kern="0" dirty="0" smtClean="0">
                <a:sym typeface="Wingdings" panose="05000000000000000000" pitchFamily="2" charset="2"/>
              </a:rPr>
              <a:t>Exchange  bringing professionals together</a:t>
            </a:r>
            <a:endParaRPr lang="en-GB" sz="2400" kern="0" dirty="0" smtClean="0"/>
          </a:p>
          <a:p>
            <a:pPr lvl="1"/>
            <a:r>
              <a:rPr lang="en-GB" sz="1600" kern="0" dirty="0" smtClean="0"/>
              <a:t>Webinars, workshops, trainings, seminars, placements, etc.</a:t>
            </a:r>
          </a:p>
          <a:p>
            <a:pPr lvl="1"/>
            <a:r>
              <a:rPr lang="en-GB" sz="1600" kern="0" dirty="0" smtClean="0"/>
              <a:t>Online thematic groups (</a:t>
            </a:r>
            <a:r>
              <a:rPr lang="en-GB" sz="1600" kern="0" dirty="0" smtClean="0">
                <a:hlinkClick r:id="rId3"/>
              </a:rPr>
              <a:t>www.civitas.eu</a:t>
            </a:r>
            <a:r>
              <a:rPr lang="en-GB" sz="1600" kern="0" dirty="0" smtClean="0"/>
              <a:t> and LinkedIn)</a:t>
            </a:r>
          </a:p>
          <a:p>
            <a:pPr lvl="1"/>
            <a:r>
              <a:rPr lang="en-GB" sz="1600" kern="0" dirty="0" smtClean="0"/>
              <a:t>Annual conference</a:t>
            </a:r>
          </a:p>
          <a:p>
            <a:pPr marL="0" indent="0">
              <a:buFontTx/>
              <a:buNone/>
            </a:pPr>
            <a:r>
              <a:rPr lang="en-GB" sz="2400" kern="0" dirty="0" smtClean="0"/>
              <a:t>Dissemination </a:t>
            </a:r>
            <a:r>
              <a:rPr lang="en-GB" sz="2400" kern="0" dirty="0" smtClean="0">
                <a:sym typeface="Wingdings" panose="05000000000000000000" pitchFamily="2" charset="2"/>
              </a:rPr>
              <a:t> spreading the word</a:t>
            </a:r>
            <a:endParaRPr lang="en-GB" sz="2800" kern="0" dirty="0" smtClean="0"/>
          </a:p>
          <a:p>
            <a:pPr lvl="1"/>
            <a:r>
              <a:rPr lang="en-GB" sz="1600" kern="0" dirty="0" smtClean="0"/>
              <a:t>Website, knowledge base &gt; </a:t>
            </a:r>
            <a:r>
              <a:rPr lang="en-GB" sz="1600" kern="0" dirty="0" smtClean="0">
                <a:hlinkClick r:id="rId3"/>
              </a:rPr>
              <a:t>www.civitas.eu</a:t>
            </a:r>
            <a:endParaRPr lang="en-GB" sz="1600" kern="0" dirty="0" smtClean="0"/>
          </a:p>
          <a:p>
            <a:pPr lvl="1"/>
            <a:r>
              <a:rPr lang="en-GB" sz="1600" kern="0" dirty="0" smtClean="0"/>
              <a:t>3</a:t>
            </a:r>
            <a:r>
              <a:rPr lang="en-GB" sz="1600" kern="0" baseline="30000" dirty="0" smtClean="0"/>
              <a:t>rd</a:t>
            </a:r>
            <a:r>
              <a:rPr lang="en-GB" sz="1600" kern="0" dirty="0" smtClean="0"/>
              <a:t> party events</a:t>
            </a:r>
          </a:p>
          <a:p>
            <a:pPr lvl="1"/>
            <a:r>
              <a:rPr lang="en-GB" sz="1600" kern="0" dirty="0" smtClean="0"/>
              <a:t>Brochures, leaflets, </a:t>
            </a:r>
            <a:r>
              <a:rPr lang="en-GB" sz="1600" kern="0" dirty="0" err="1" smtClean="0"/>
              <a:t>etc</a:t>
            </a:r>
            <a:endParaRPr lang="en-GB" sz="1600" kern="0" dirty="0" smtClean="0"/>
          </a:p>
        </p:txBody>
      </p:sp>
      <p:sp>
        <p:nvSpPr>
          <p:cNvPr id="6"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24413761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Implementation via projects</a:t>
            </a:r>
          </a:p>
        </p:txBody>
      </p:sp>
      <p:sp>
        <p:nvSpPr>
          <p:cNvPr id="4" name="Content Placeholder 3"/>
          <p:cNvSpPr>
            <a:spLocks noGrp="1"/>
          </p:cNvSpPr>
          <p:nvPr>
            <p:ph idx="1"/>
          </p:nvPr>
        </p:nvSpPr>
        <p:spPr/>
        <p:txBody>
          <a:bodyPr/>
          <a:lstStyle/>
          <a:p>
            <a:pPr marL="0" indent="0">
              <a:buNone/>
            </a:pPr>
            <a:r>
              <a:rPr lang="en-GB" sz="2400" dirty="0" smtClean="0"/>
              <a:t>EC programs for innovation (FP5-7, Horizon2020)</a:t>
            </a:r>
          </a:p>
          <a:p>
            <a:pPr lvl="1"/>
            <a:r>
              <a:rPr lang="en-GB" sz="1600" dirty="0" smtClean="0"/>
              <a:t>Consortia comprising cities, industry, research, service providers</a:t>
            </a:r>
          </a:p>
          <a:p>
            <a:pPr lvl="1"/>
            <a:r>
              <a:rPr lang="en-GB" sz="1600" dirty="0" smtClean="0"/>
              <a:t>Co-financing</a:t>
            </a:r>
          </a:p>
          <a:p>
            <a:pPr lvl="1"/>
            <a:r>
              <a:rPr lang="en-GB" sz="1600" dirty="0" smtClean="0"/>
              <a:t>Phases</a:t>
            </a:r>
          </a:p>
          <a:p>
            <a:pPr marL="0" indent="0">
              <a:buNone/>
            </a:pPr>
            <a:r>
              <a:rPr lang="en-GB" sz="2400" dirty="0" smtClean="0"/>
              <a:t>Demonstration projects</a:t>
            </a:r>
            <a:r>
              <a:rPr lang="en-GB" sz="2800" dirty="0" smtClean="0"/>
              <a:t> </a:t>
            </a:r>
          </a:p>
          <a:p>
            <a:pPr lvl="1"/>
            <a:r>
              <a:rPr lang="en-GB" sz="1600" dirty="0" smtClean="0"/>
              <a:t>Implementation of measures</a:t>
            </a:r>
          </a:p>
          <a:p>
            <a:pPr lvl="1"/>
            <a:r>
              <a:rPr lang="en-GB" sz="1600" dirty="0" smtClean="0"/>
              <a:t>Cities in the lead</a:t>
            </a:r>
          </a:p>
          <a:p>
            <a:pPr marL="0" indent="0">
              <a:buNone/>
            </a:pPr>
            <a:r>
              <a:rPr lang="en-GB" sz="2400" dirty="0" smtClean="0"/>
              <a:t>Support actions </a:t>
            </a:r>
          </a:p>
          <a:p>
            <a:pPr lvl="1"/>
            <a:r>
              <a:rPr lang="en-GB" sz="1600" dirty="0" smtClean="0"/>
              <a:t>Support for dissemination, evaluation and monitoring</a:t>
            </a:r>
          </a:p>
          <a:p>
            <a:pPr lvl="1"/>
            <a:r>
              <a:rPr lang="en-GB" sz="1600" dirty="0" smtClean="0"/>
              <a:t>Facilitate the network</a:t>
            </a:r>
          </a:p>
        </p:txBody>
      </p:sp>
      <p:sp>
        <p:nvSpPr>
          <p:cNvPr id="5"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4007502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eaLnBrk="1" hangingPunct="1"/>
            <a:r>
              <a:rPr lang="en-US" altLang="en-US" dirty="0" smtClean="0"/>
              <a:t>Previous CIVITAS phases</a:t>
            </a: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2661443"/>
            <a:ext cx="8757174" cy="193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2533302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Pour Eric C\shutterstock_2286315.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artisticBlur/>
                    </a14:imgEffect>
                    <a14:imgEffect>
                      <a14:saturation sat="400000"/>
                    </a14:imgEffect>
                    <a14:imgEffect>
                      <a14:brightnessContrast bright="-47000" contrast="-60000"/>
                    </a14:imgEffect>
                  </a14:imgLayer>
                </a14:imgProps>
              </a:ext>
              <a:ext uri="{28A0092B-C50C-407E-A947-70E740481C1C}">
                <a14:useLocalDpi xmlns:a14="http://schemas.microsoft.com/office/drawing/2010/main"/>
              </a:ext>
            </a:extLst>
          </a:blip>
          <a:srcRect/>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bwMode="auto">
          <a:xfrm>
            <a:off x="685800" y="1340570"/>
            <a:ext cx="7505700" cy="5123543"/>
          </a:xfrm>
          <a:prstGeom prst="roundRect">
            <a:avLst/>
          </a:prstGeom>
          <a:solidFill>
            <a:srgbClr val="002060">
              <a:alpha val="50196"/>
            </a:srgb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Arial" charset="0"/>
              <a:buNone/>
            </a:pPr>
            <a:endParaRPr lang="fr-LU">
              <a:solidFill>
                <a:srgbClr val="FFFFFF"/>
              </a:solidFill>
            </a:endParaRPr>
          </a:p>
        </p:txBody>
      </p:sp>
      <p:sp>
        <p:nvSpPr>
          <p:cNvPr id="2" name="Title 1"/>
          <p:cNvSpPr>
            <a:spLocks noGrp="1"/>
          </p:cNvSpPr>
          <p:nvPr>
            <p:ph type="title"/>
          </p:nvPr>
        </p:nvSpPr>
        <p:spPr>
          <a:xfrm>
            <a:off x="-2" y="420688"/>
            <a:ext cx="6799073" cy="679450"/>
          </a:xfrm>
          <a:solidFill>
            <a:srgbClr val="00B0F0"/>
          </a:solidFill>
        </p:spPr>
        <p:txBody>
          <a:bodyPr lIns="288000"/>
          <a:lstStyle/>
          <a:p>
            <a:r>
              <a:rPr lang="nl-NL" dirty="0" smtClean="0"/>
              <a:t>CIVITAS PLUS II (2012-2016)</a:t>
            </a:r>
            <a:endParaRPr lang="nl-NL" dirty="0"/>
          </a:p>
        </p:txBody>
      </p:sp>
      <p:sp>
        <p:nvSpPr>
          <p:cNvPr id="8" name="Freeform 7"/>
          <p:cNvSpPr/>
          <p:nvPr/>
        </p:nvSpPr>
        <p:spPr>
          <a:xfrm>
            <a:off x="2357120" y="2038080"/>
            <a:ext cx="1759712" cy="17597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rgbClr val="99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3424" tIns="643424" rIns="128016" bIns="128016" numCol="1" spcCol="1270" anchor="ctr" anchorCtr="0">
            <a:noAutofit/>
          </a:bodyPr>
          <a:lstStyle/>
          <a:p>
            <a:pPr algn="ctr" defTabSz="800100">
              <a:lnSpc>
                <a:spcPct val="90000"/>
              </a:lnSpc>
              <a:spcAft>
                <a:spcPct val="35000"/>
              </a:spcAft>
            </a:pPr>
            <a:r>
              <a:rPr lang="fr-LU" sz="1800" b="1" dirty="0">
                <a:solidFill>
                  <a:srgbClr val="FFFFFF"/>
                </a:solidFill>
              </a:rPr>
              <a:t>2 </a:t>
            </a:r>
            <a:r>
              <a:rPr lang="fr-LU" sz="1800" b="1" dirty="0" err="1">
                <a:solidFill>
                  <a:srgbClr val="FFFFFF"/>
                </a:solidFill>
              </a:rPr>
              <a:t>projects</a:t>
            </a:r>
            <a:endParaRPr lang="fr-LU" sz="1800" b="1" dirty="0">
              <a:solidFill>
                <a:srgbClr val="FFFFFF"/>
              </a:solidFill>
            </a:endParaRPr>
          </a:p>
        </p:txBody>
      </p:sp>
      <p:grpSp>
        <p:nvGrpSpPr>
          <p:cNvPr id="15" name="Group 14"/>
          <p:cNvGrpSpPr/>
          <p:nvPr/>
        </p:nvGrpSpPr>
        <p:grpSpPr>
          <a:xfrm>
            <a:off x="4198112" y="1806433"/>
            <a:ext cx="2600960" cy="1991359"/>
            <a:chOff x="2357120" y="2038080"/>
            <a:chExt cx="2600960" cy="1991359"/>
          </a:xfrm>
        </p:grpSpPr>
        <p:sp>
          <p:nvSpPr>
            <p:cNvPr id="7" name="Freeform 6"/>
            <p:cNvSpPr/>
            <p:nvPr/>
          </p:nvSpPr>
          <p:spPr>
            <a:xfrm>
              <a:off x="2950464" y="2038080"/>
              <a:ext cx="2007616" cy="1300480"/>
            </a:xfrm>
            <a:custGeom>
              <a:avLst/>
              <a:gdLst>
                <a:gd name="connsiteX0" fmla="*/ 0 w 2007616"/>
                <a:gd name="connsiteY0" fmla="*/ 130048 h 1300480"/>
                <a:gd name="connsiteX1" fmla="*/ 130048 w 2007616"/>
                <a:gd name="connsiteY1" fmla="*/ 0 h 1300480"/>
                <a:gd name="connsiteX2" fmla="*/ 1877568 w 2007616"/>
                <a:gd name="connsiteY2" fmla="*/ 0 h 1300480"/>
                <a:gd name="connsiteX3" fmla="*/ 2007616 w 2007616"/>
                <a:gd name="connsiteY3" fmla="*/ 130048 h 1300480"/>
                <a:gd name="connsiteX4" fmla="*/ 2007616 w 2007616"/>
                <a:gd name="connsiteY4" fmla="*/ 1170432 h 1300480"/>
                <a:gd name="connsiteX5" fmla="*/ 1877568 w 2007616"/>
                <a:gd name="connsiteY5" fmla="*/ 1300480 h 1300480"/>
                <a:gd name="connsiteX6" fmla="*/ 130048 w 2007616"/>
                <a:gd name="connsiteY6" fmla="*/ 1300480 h 1300480"/>
                <a:gd name="connsiteX7" fmla="*/ 0 w 2007616"/>
                <a:gd name="connsiteY7" fmla="*/ 1170432 h 1300480"/>
                <a:gd name="connsiteX8" fmla="*/ 0 w 2007616"/>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7616" h="1300480">
                  <a:moveTo>
                    <a:pt x="0" y="130048"/>
                  </a:moveTo>
                  <a:cubicBezTo>
                    <a:pt x="0" y="58224"/>
                    <a:pt x="58224" y="0"/>
                    <a:pt x="130048" y="0"/>
                  </a:cubicBezTo>
                  <a:lnTo>
                    <a:pt x="1877568" y="0"/>
                  </a:lnTo>
                  <a:cubicBezTo>
                    <a:pt x="1949392" y="0"/>
                    <a:pt x="2007616" y="58224"/>
                    <a:pt x="2007616" y="130048"/>
                  </a:cubicBezTo>
                  <a:lnTo>
                    <a:pt x="2007616" y="1170432"/>
                  </a:lnTo>
                  <a:cubicBezTo>
                    <a:pt x="2007616" y="1242256"/>
                    <a:pt x="1949392" y="1300480"/>
                    <a:pt x="1877568" y="1300480"/>
                  </a:cubicBezTo>
                  <a:lnTo>
                    <a:pt x="130048" y="1300480"/>
                  </a:lnTo>
                  <a:cubicBezTo>
                    <a:pt x="58224" y="1300480"/>
                    <a:pt x="0" y="1242256"/>
                    <a:pt x="0" y="1170432"/>
                  </a:cubicBezTo>
                  <a:lnTo>
                    <a:pt x="0" y="13004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9431" tIns="97147" rIns="97148" bIns="422267" numCol="1" spcCol="1270" anchor="t" anchorCtr="0">
              <a:noAutofit/>
            </a:bodyPr>
            <a:lstStyle/>
            <a:p>
              <a:pPr marL="182563" indent="-182563" defTabSz="622300">
                <a:lnSpc>
                  <a:spcPct val="90000"/>
                </a:lnSpc>
                <a:spcAft>
                  <a:spcPct val="15000"/>
                </a:spcAft>
                <a:buFontTx/>
                <a:buChar char="••"/>
              </a:pPr>
              <a:r>
                <a:rPr lang="nl-NL" sz="1400" dirty="0">
                  <a:solidFill>
                    <a:srgbClr val="000000">
                      <a:hueOff val="0"/>
                      <a:satOff val="0"/>
                      <a:lumOff val="0"/>
                      <a:alphaOff val="0"/>
                    </a:srgbClr>
                  </a:solidFill>
                </a:rPr>
                <a:t>Stuttgart, Malaga, Brno &amp; Tel Aviv Yafo</a:t>
              </a:r>
              <a:endParaRPr lang="fr-LU" sz="1400" dirty="0">
                <a:solidFill>
                  <a:srgbClr val="000000">
                    <a:hueOff val="0"/>
                    <a:satOff val="0"/>
                    <a:lumOff val="0"/>
                    <a:alphaOff val="0"/>
                  </a:srgbClr>
                </a:solidFill>
              </a:endParaRPr>
            </a:p>
          </p:txBody>
        </p:sp>
        <p:sp>
          <p:nvSpPr>
            <p:cNvPr id="9" name="Freeform 8"/>
            <p:cNvSpPr/>
            <p:nvPr/>
          </p:nvSpPr>
          <p:spPr>
            <a:xfrm>
              <a:off x="2357120" y="2269727"/>
              <a:ext cx="1759712" cy="17597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29200" rIns="629200" bIns="113792" numCol="1" spcCol="1270" anchor="ctr" anchorCtr="0">
              <a:noAutofit/>
            </a:bodyPr>
            <a:lstStyle/>
            <a:p>
              <a:pPr algn="ctr" defTabSz="711200">
                <a:lnSpc>
                  <a:spcPct val="90000"/>
                </a:lnSpc>
                <a:spcAft>
                  <a:spcPct val="35000"/>
                </a:spcAft>
              </a:pPr>
              <a:r>
                <a:rPr lang="fr-LU" sz="1600" b="1" dirty="0">
                  <a:solidFill>
                    <a:srgbClr val="FFFFFF"/>
                  </a:solidFill>
                </a:rPr>
                <a:t>2MOVE2</a:t>
              </a:r>
            </a:p>
          </p:txBody>
        </p:sp>
      </p:grpSp>
      <p:grpSp>
        <p:nvGrpSpPr>
          <p:cNvPr id="16" name="Group 15"/>
          <p:cNvGrpSpPr/>
          <p:nvPr/>
        </p:nvGrpSpPr>
        <p:grpSpPr>
          <a:xfrm>
            <a:off x="4198112" y="3879072"/>
            <a:ext cx="2600960" cy="1991360"/>
            <a:chOff x="2357120" y="4110719"/>
            <a:chExt cx="2600960" cy="1991360"/>
          </a:xfrm>
        </p:grpSpPr>
        <p:sp>
          <p:nvSpPr>
            <p:cNvPr id="6" name="Freeform 5"/>
            <p:cNvSpPr/>
            <p:nvPr/>
          </p:nvSpPr>
          <p:spPr>
            <a:xfrm>
              <a:off x="2950464" y="4801599"/>
              <a:ext cx="2007616" cy="1300480"/>
            </a:xfrm>
            <a:custGeom>
              <a:avLst/>
              <a:gdLst>
                <a:gd name="connsiteX0" fmla="*/ 0 w 2007616"/>
                <a:gd name="connsiteY0" fmla="*/ 130048 h 1300480"/>
                <a:gd name="connsiteX1" fmla="*/ 130048 w 2007616"/>
                <a:gd name="connsiteY1" fmla="*/ 0 h 1300480"/>
                <a:gd name="connsiteX2" fmla="*/ 1877568 w 2007616"/>
                <a:gd name="connsiteY2" fmla="*/ 0 h 1300480"/>
                <a:gd name="connsiteX3" fmla="*/ 2007616 w 2007616"/>
                <a:gd name="connsiteY3" fmla="*/ 130048 h 1300480"/>
                <a:gd name="connsiteX4" fmla="*/ 2007616 w 2007616"/>
                <a:gd name="connsiteY4" fmla="*/ 1170432 h 1300480"/>
                <a:gd name="connsiteX5" fmla="*/ 1877568 w 2007616"/>
                <a:gd name="connsiteY5" fmla="*/ 1300480 h 1300480"/>
                <a:gd name="connsiteX6" fmla="*/ 130048 w 2007616"/>
                <a:gd name="connsiteY6" fmla="*/ 1300480 h 1300480"/>
                <a:gd name="connsiteX7" fmla="*/ 0 w 2007616"/>
                <a:gd name="connsiteY7" fmla="*/ 1170432 h 1300480"/>
                <a:gd name="connsiteX8" fmla="*/ 0 w 2007616"/>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7616" h="1300480">
                  <a:moveTo>
                    <a:pt x="0" y="130048"/>
                  </a:moveTo>
                  <a:cubicBezTo>
                    <a:pt x="0" y="58224"/>
                    <a:pt x="58224" y="0"/>
                    <a:pt x="130048" y="0"/>
                  </a:cubicBezTo>
                  <a:lnTo>
                    <a:pt x="1877568" y="0"/>
                  </a:lnTo>
                  <a:cubicBezTo>
                    <a:pt x="1949392" y="0"/>
                    <a:pt x="2007616" y="58224"/>
                    <a:pt x="2007616" y="130048"/>
                  </a:cubicBezTo>
                  <a:lnTo>
                    <a:pt x="2007616" y="1170432"/>
                  </a:lnTo>
                  <a:cubicBezTo>
                    <a:pt x="2007616" y="1242256"/>
                    <a:pt x="1949392" y="1300480"/>
                    <a:pt x="1877568" y="1300480"/>
                  </a:cubicBezTo>
                  <a:lnTo>
                    <a:pt x="130048" y="1300480"/>
                  </a:lnTo>
                  <a:cubicBezTo>
                    <a:pt x="58224" y="1300480"/>
                    <a:pt x="0" y="1242256"/>
                    <a:pt x="0" y="1170432"/>
                  </a:cubicBezTo>
                  <a:lnTo>
                    <a:pt x="0" y="13004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9431" tIns="422268" rIns="97148" bIns="97146" numCol="1" spcCol="1270" anchor="t" anchorCtr="0">
              <a:noAutofit/>
            </a:bodyPr>
            <a:lstStyle/>
            <a:p>
              <a:pPr marL="114300" lvl="1" indent="-114300" defTabSz="622300">
                <a:lnSpc>
                  <a:spcPct val="90000"/>
                </a:lnSpc>
                <a:spcAft>
                  <a:spcPct val="15000"/>
                </a:spcAft>
                <a:buFontTx/>
                <a:buChar char="••"/>
              </a:pPr>
              <a:r>
                <a:rPr lang="nl-NL" sz="1400" dirty="0">
                  <a:solidFill>
                    <a:srgbClr val="000000">
                      <a:hueOff val="0"/>
                      <a:satOff val="0"/>
                      <a:lumOff val="0"/>
                      <a:alphaOff val="0"/>
                    </a:srgbClr>
                  </a:solidFill>
                </a:rPr>
                <a:t>Aachen, Gdynia, Koprivnica &amp; Palma</a:t>
              </a:r>
              <a:endParaRPr lang="fr-LU" sz="1400" dirty="0">
                <a:solidFill>
                  <a:srgbClr val="000000">
                    <a:hueOff val="0"/>
                    <a:satOff val="0"/>
                    <a:lumOff val="0"/>
                    <a:alphaOff val="0"/>
                  </a:srgbClr>
                </a:solidFill>
              </a:endParaRPr>
            </a:p>
          </p:txBody>
        </p:sp>
        <p:sp>
          <p:nvSpPr>
            <p:cNvPr id="10" name="Freeform 9"/>
            <p:cNvSpPr/>
            <p:nvPr/>
          </p:nvSpPr>
          <p:spPr>
            <a:xfrm>
              <a:off x="2357120" y="4110719"/>
              <a:ext cx="1759712" cy="17597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13793" rIns="629200" bIns="629200" numCol="1" spcCol="1270" anchor="ctr" anchorCtr="0">
              <a:noAutofit/>
            </a:bodyPr>
            <a:lstStyle/>
            <a:p>
              <a:pPr algn="ctr" defTabSz="711200">
                <a:lnSpc>
                  <a:spcPct val="90000"/>
                </a:lnSpc>
                <a:spcAft>
                  <a:spcPct val="35000"/>
                </a:spcAft>
              </a:pPr>
              <a:r>
                <a:rPr lang="nl-NL" sz="1600" b="1" dirty="0">
                  <a:solidFill>
                    <a:srgbClr val="FFFFFF"/>
                  </a:solidFill>
                </a:rPr>
                <a:t>DYN@MO</a:t>
              </a:r>
              <a:endParaRPr lang="fr-LU" sz="1600" b="1" dirty="0">
                <a:solidFill>
                  <a:srgbClr val="FFFFFF"/>
                </a:solidFill>
              </a:endParaRPr>
            </a:p>
          </p:txBody>
        </p:sp>
      </p:grpSp>
      <p:sp>
        <p:nvSpPr>
          <p:cNvPr id="11" name="Freeform 10"/>
          <p:cNvSpPr/>
          <p:nvPr/>
        </p:nvSpPr>
        <p:spPr>
          <a:xfrm>
            <a:off x="2357120" y="3879073"/>
            <a:ext cx="1759712" cy="17597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rgbClr val="A5002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3424" tIns="128016" rIns="128015" bIns="643424" numCol="1" spcCol="1270" anchor="ctr" anchorCtr="0">
            <a:noAutofit/>
          </a:bodyPr>
          <a:lstStyle/>
          <a:p>
            <a:pPr algn="ctr" defTabSz="800100">
              <a:lnSpc>
                <a:spcPct val="90000"/>
              </a:lnSpc>
              <a:spcAft>
                <a:spcPct val="35000"/>
              </a:spcAft>
            </a:pPr>
            <a:r>
              <a:rPr lang="fr-LU" sz="1800" b="1" dirty="0">
                <a:solidFill>
                  <a:srgbClr val="FFFFFF"/>
                </a:solidFill>
              </a:rPr>
              <a:t>8 </a:t>
            </a:r>
            <a:r>
              <a:rPr lang="fr-LU" sz="1800" b="1" dirty="0" err="1">
                <a:solidFill>
                  <a:srgbClr val="FFFFFF"/>
                </a:solidFill>
              </a:rPr>
              <a:t>cities</a:t>
            </a:r>
            <a:endParaRPr lang="fr-LU" sz="1800" dirty="0">
              <a:solidFill>
                <a:srgbClr val="FFFFFF"/>
              </a:solidFill>
            </a:endParaRPr>
          </a:p>
        </p:txBody>
      </p:sp>
      <p:sp>
        <p:nvSpPr>
          <p:cNvPr id="13" name="Rounded Rectangle 12"/>
          <p:cNvSpPr/>
          <p:nvPr/>
        </p:nvSpPr>
        <p:spPr bwMode="auto">
          <a:xfrm>
            <a:off x="328505" y="5220192"/>
            <a:ext cx="2119420" cy="1057305"/>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49263">
              <a:buClr>
                <a:srgbClr val="000000"/>
              </a:buClr>
              <a:buSzPct val="100000"/>
              <a:buFont typeface="Arial" charset="0"/>
              <a:buNone/>
            </a:pPr>
            <a:r>
              <a:rPr lang="fr-LU" sz="1600" dirty="0" smtClean="0">
                <a:solidFill>
                  <a:srgbClr val="FFFFFF"/>
                </a:solidFill>
                <a:latin typeface="Arial" charset="0"/>
                <a:ea typeface="+mn-ea"/>
              </a:rPr>
              <a:t>2 support actions:</a:t>
            </a:r>
          </a:p>
          <a:p>
            <a:pPr marL="285750" indent="-285750" defTabSz="449263">
              <a:buClr>
                <a:srgbClr val="000000"/>
              </a:buClr>
              <a:buSzPct val="100000"/>
              <a:buFontTx/>
              <a:buChar char="-"/>
            </a:pPr>
            <a:r>
              <a:rPr lang="fr-LU" sz="1600" dirty="0" smtClean="0">
                <a:solidFill>
                  <a:srgbClr val="FFFFFF"/>
                </a:solidFill>
                <a:latin typeface="Arial" charset="0"/>
                <a:ea typeface="+mn-ea"/>
              </a:rPr>
              <a:t>WIKI</a:t>
            </a:r>
          </a:p>
          <a:p>
            <a:pPr marL="285750" indent="-285750" defTabSz="449263">
              <a:buClr>
                <a:srgbClr val="000000"/>
              </a:buClr>
              <a:buSzPct val="100000"/>
              <a:buFontTx/>
              <a:buChar char="-"/>
            </a:pPr>
            <a:r>
              <a:rPr lang="fr-LU" sz="1600" dirty="0" smtClean="0">
                <a:solidFill>
                  <a:srgbClr val="FFFFFF"/>
                </a:solidFill>
                <a:latin typeface="Arial" charset="0"/>
                <a:ea typeface="+mn-ea"/>
              </a:rPr>
              <a:t>CAPITAL</a:t>
            </a:r>
            <a:endParaRPr lang="fr-LU" sz="1600" dirty="0">
              <a:solidFill>
                <a:srgbClr val="FFFFFF"/>
              </a:solidFill>
              <a:latin typeface="Arial" charset="0"/>
              <a:ea typeface="+mn-ea"/>
            </a:endParaRPr>
          </a:p>
        </p:txBody>
      </p:sp>
    </p:spTree>
    <p:extLst>
      <p:ext uri="{BB962C8B-B14F-4D97-AF65-F5344CB8AC3E}">
        <p14:creationId xmlns:p14="http://schemas.microsoft.com/office/powerpoint/2010/main" val="172277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background_story_tn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5"/>
            <a:ext cx="9144000" cy="6855715"/>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3998" cy="6855714"/>
          </a:xfrm>
          <a:prstGeom prst="rect">
            <a:avLst/>
          </a:prstGeom>
        </p:spPr>
      </p:pic>
      <p:pic>
        <p:nvPicPr>
          <p:cNvPr id="2" name="Afbeelding 1" descr="background_story_tno_timeline_lin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800" y="1919843"/>
            <a:ext cx="123825" cy="2689225"/>
          </a:xfrm>
          <a:prstGeom prst="rect">
            <a:avLst/>
          </a:prstGeom>
        </p:spPr>
      </p:pic>
      <p:sp>
        <p:nvSpPr>
          <p:cNvPr id="7" name="Tijdelijke aanduiding voor inhoud 2"/>
          <p:cNvSpPr txBox="1">
            <a:spLocks/>
          </p:cNvSpPr>
          <p:nvPr/>
        </p:nvSpPr>
        <p:spPr>
          <a:xfrm>
            <a:off x="985111" y="1847175"/>
            <a:ext cx="7272338" cy="4182150"/>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FontTx/>
              <a:buNone/>
            </a:pPr>
            <a:r>
              <a:rPr lang="en-US" sz="2400" kern="0" dirty="0" smtClean="0">
                <a:solidFill>
                  <a:schemeClr val="bg1"/>
                </a:solidFill>
              </a:rPr>
              <a:t>TNO connects people and knowledge to create innovations that boost the sustainable competitive strength of industry and well-being of society.</a:t>
            </a:r>
          </a:p>
          <a:p>
            <a:pPr marL="0" indent="0">
              <a:buFontTx/>
              <a:buNone/>
            </a:pPr>
            <a:endParaRPr lang="en-US" sz="2400" kern="0" dirty="0" smtClean="0">
              <a:solidFill>
                <a:schemeClr val="bg1"/>
              </a:solidFill>
            </a:endParaRPr>
          </a:p>
        </p:txBody>
      </p:sp>
    </p:spTree>
    <p:extLst>
      <p:ext uri="{BB962C8B-B14F-4D97-AF65-F5344CB8AC3E}">
        <p14:creationId xmlns:p14="http://schemas.microsoft.com/office/powerpoint/2010/main" val="3121407346"/>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xmlns:p14="http://schemas.microsoft.com/office/powerpoint/2010/main" spd="med">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7" name="Content Placeholder 26"/>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ass/>
                    </a14:imgEffect>
                    <a14:imgEffect>
                      <a14:saturation sat="400000"/>
                    </a14:imgEffect>
                  </a14:imgLayer>
                </a14:imgProps>
              </a:ext>
              <a:ext uri="{28A0092B-C50C-407E-A947-70E740481C1C}">
                <a14:useLocalDpi xmlns:a14="http://schemas.microsoft.com/office/drawing/2010/main" val="0"/>
              </a:ext>
            </a:extLst>
          </a:blip>
          <a:srcRect r="11067"/>
          <a:stretch/>
        </p:blipFill>
        <p:spPr>
          <a:xfrm>
            <a:off x="0" y="0"/>
            <a:ext cx="9144000" cy="6858000"/>
          </a:xfrm>
        </p:spPr>
      </p:pic>
      <p:sp>
        <p:nvSpPr>
          <p:cNvPr id="9" name="Title 1"/>
          <p:cNvSpPr txBox="1">
            <a:spLocks/>
          </p:cNvSpPr>
          <p:nvPr/>
        </p:nvSpPr>
        <p:spPr bwMode="gray">
          <a:xfrm>
            <a:off x="0" y="420688"/>
            <a:ext cx="6138863" cy="679450"/>
          </a:xfrm>
          <a:prstGeom prst="rect">
            <a:avLst/>
          </a:prstGeom>
          <a:solidFill>
            <a:srgbClr val="00B0F0"/>
          </a:solidFill>
          <a:ln w="9525">
            <a:noFill/>
            <a:miter lim="800000"/>
            <a:headEnd/>
            <a:tailEnd/>
          </a:ln>
        </p:spPr>
        <p:txBody>
          <a:bodyPr vert="horz" wrap="square" lIns="252000" tIns="46800" rIns="90000" bIns="46800" numCol="1" anchor="ctr" anchorCtr="0" compatLnSpc="1">
            <a:prstTxWarp prst="textNoShape">
              <a:avLst/>
            </a:prstTxWarp>
          </a:bodyPr>
          <a:lstStyle>
            <a:lvl1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mj-lt"/>
                <a:ea typeface="+mj-ea"/>
                <a:cs typeface="+mj-cs"/>
              </a:defRPr>
            </a:lvl1pPr>
            <a:lvl2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2pPr>
            <a:lvl3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3pPr>
            <a:lvl4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4pPr>
            <a:lvl5pPr algn="l" defTabSz="449263" rtl="0" eaLnBrk="0" fontAlgn="base" hangingPunct="0">
              <a:spcBef>
                <a:spcPct val="50000"/>
              </a:spcBef>
              <a:spcAft>
                <a:spcPct val="0"/>
              </a:spcAft>
              <a:buClr>
                <a:srgbClr val="000000"/>
              </a:buClr>
              <a:buSzPct val="100000"/>
              <a:buFont typeface="Arial" charset="0"/>
              <a:defRPr sz="2200" b="1">
                <a:solidFill>
                  <a:srgbClr val="FFFFFF"/>
                </a:solidFill>
                <a:latin typeface="Arial" charset="0"/>
                <a:cs typeface="Arial" charset="0"/>
              </a:defRPr>
            </a:lvl5pPr>
            <a:lvl6pPr marL="25146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6pPr>
            <a:lvl7pPr marL="29718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7pPr>
            <a:lvl8pPr marL="34290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8pPr>
            <a:lvl9pPr marL="3886200" indent="-228600" algn="l" defTabSz="449263" rtl="0" fontAlgn="base">
              <a:spcBef>
                <a:spcPts val="1375"/>
              </a:spcBef>
              <a:spcAft>
                <a:spcPct val="0"/>
              </a:spcAft>
              <a:buClr>
                <a:srgbClr val="000000"/>
              </a:buClr>
              <a:buSzPct val="100000"/>
              <a:buFont typeface="Arial" charset="0"/>
              <a:defRPr sz="2200" b="1">
                <a:solidFill>
                  <a:srgbClr val="FFFFFF"/>
                </a:solidFill>
                <a:latin typeface="Arial" charset="0"/>
                <a:cs typeface="Arial" charset="0"/>
              </a:defRPr>
            </a:lvl9pPr>
          </a:lstStyle>
          <a:p>
            <a:r>
              <a:rPr lang="en-US" dirty="0"/>
              <a:t>H</a:t>
            </a:r>
            <a:r>
              <a:rPr lang="en-US" dirty="0" smtClean="0"/>
              <a:t>ow </a:t>
            </a:r>
            <a:r>
              <a:rPr lang="en-US" dirty="0"/>
              <a:t>to get </a:t>
            </a:r>
            <a:r>
              <a:rPr lang="en-US" dirty="0" smtClean="0"/>
              <a:t>involved?</a:t>
            </a:r>
            <a:endParaRPr lang="en-GB" kern="0" dirty="0"/>
          </a:p>
        </p:txBody>
      </p:sp>
      <p:sp>
        <p:nvSpPr>
          <p:cNvPr id="15" name="Rectangle 14"/>
          <p:cNvSpPr/>
          <p:nvPr/>
        </p:nvSpPr>
        <p:spPr bwMode="auto">
          <a:xfrm>
            <a:off x="7779657" y="5907314"/>
            <a:ext cx="8128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Arial" charset="0"/>
              <a:buNone/>
            </a:pPr>
            <a:endParaRPr lang="fr-LU">
              <a:solidFill>
                <a:srgbClr val="FFFFFF"/>
              </a:solidFill>
              <a:latin typeface="Arial" charset="0"/>
              <a:ea typeface="+mn-ea"/>
            </a:endParaRPr>
          </a:p>
        </p:txBody>
      </p:sp>
      <p:sp>
        <p:nvSpPr>
          <p:cNvPr id="12" name="Round Diagonal Corner Rectangle 11"/>
          <p:cNvSpPr/>
          <p:nvPr/>
        </p:nvSpPr>
        <p:spPr bwMode="auto">
          <a:xfrm>
            <a:off x="227405" y="1695019"/>
            <a:ext cx="5520252" cy="830466"/>
          </a:xfrm>
          <a:prstGeom prst="round2DiagRect">
            <a:avLst/>
          </a:prstGeom>
          <a:solidFill>
            <a:srgbClr val="853F05">
              <a:alpha val="80000"/>
            </a:srgb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180000" tIns="180000" rIns="180000" bIns="180000" numCol="1" rtlCol="0" anchor="t" anchorCtr="0" compatLnSpc="1">
            <a:prstTxWarp prst="textNoShape">
              <a:avLst/>
            </a:prstTxWarp>
          </a:bodyPr>
          <a:lstStyle/>
          <a:p>
            <a:pPr defTabSz="449263">
              <a:buClr>
                <a:srgbClr val="000000"/>
              </a:buClr>
              <a:buSzPct val="100000"/>
            </a:pPr>
            <a:r>
              <a:rPr lang="en-US" dirty="0">
                <a:solidFill>
                  <a:srgbClr val="FFFFFF"/>
                </a:solidFill>
              </a:rPr>
              <a:t>Participate </a:t>
            </a:r>
            <a:r>
              <a:rPr lang="en-US" dirty="0" smtClean="0">
                <a:solidFill>
                  <a:srgbClr val="FFFFFF"/>
                </a:solidFill>
              </a:rPr>
              <a:t>in                           </a:t>
            </a:r>
            <a:r>
              <a:rPr lang="en-US" dirty="0">
                <a:solidFill>
                  <a:srgbClr val="FFFFFF"/>
                </a:solidFill>
              </a:rPr>
              <a:t>project </a:t>
            </a:r>
            <a:endParaRPr lang="fr-LU" dirty="0">
              <a:solidFill>
                <a:srgbClr val="FFFFFF"/>
              </a:solidFill>
            </a:endParaRPr>
          </a:p>
        </p:txBody>
      </p:sp>
      <p:sp>
        <p:nvSpPr>
          <p:cNvPr id="13" name="Rectangle 12"/>
          <p:cNvSpPr/>
          <p:nvPr/>
        </p:nvSpPr>
        <p:spPr>
          <a:xfrm>
            <a:off x="2283801" y="1885545"/>
            <a:ext cx="2146357" cy="461665"/>
          </a:xfrm>
          <a:prstGeom prst="rect">
            <a:avLst/>
          </a:prstGeom>
        </p:spPr>
        <p:txBody>
          <a:bodyPr wrap="none">
            <a:spAutoFit/>
          </a:bodyPr>
          <a:lstStyle/>
          <a:p>
            <a:pPr defTabSz="449263"/>
            <a:r>
              <a:rPr lang="en-US" b="1" dirty="0">
                <a:solidFill>
                  <a:srgbClr val="FFFF00"/>
                </a:solidFill>
                <a:latin typeface="Arial" charset="0"/>
                <a:ea typeface="+mn-ea"/>
              </a:rPr>
              <a:t>CIVITAS 2020</a:t>
            </a:r>
            <a:endParaRPr lang="fr-LU" b="1" dirty="0">
              <a:solidFill>
                <a:srgbClr val="FFFF00"/>
              </a:solidFill>
              <a:latin typeface="Arial" charset="0"/>
              <a:ea typeface="+mn-ea"/>
            </a:endParaRPr>
          </a:p>
        </p:txBody>
      </p:sp>
      <p:sp>
        <p:nvSpPr>
          <p:cNvPr id="18" name="Round Diagonal Corner Rectangle 17"/>
          <p:cNvSpPr/>
          <p:nvPr/>
        </p:nvSpPr>
        <p:spPr bwMode="auto">
          <a:xfrm>
            <a:off x="2609024" y="2425789"/>
            <a:ext cx="5031491" cy="849762"/>
          </a:xfrm>
          <a:prstGeom prst="round2DiagRect">
            <a:avLst/>
          </a:prstGeom>
          <a:solidFill>
            <a:srgbClr val="904406">
              <a:alpha val="80000"/>
            </a:srgb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180000" tIns="324000" rIns="180000" bIns="180000" numCol="1" rtlCol="0" anchor="t" anchorCtr="0" compatLnSpc="1">
            <a:prstTxWarp prst="textNoShape">
              <a:avLst/>
            </a:prstTxWarp>
          </a:bodyPr>
          <a:lstStyle/>
          <a:p>
            <a:pPr defTabSz="449263">
              <a:buClr>
                <a:srgbClr val="000000"/>
              </a:buClr>
              <a:buSzPct val="100000"/>
            </a:pPr>
            <a:r>
              <a:rPr lang="en-US" dirty="0">
                <a:solidFill>
                  <a:srgbClr val="FFFFFF"/>
                </a:solidFill>
              </a:rPr>
              <a:t>Apply for </a:t>
            </a:r>
          </a:p>
        </p:txBody>
      </p:sp>
      <p:sp>
        <p:nvSpPr>
          <p:cNvPr id="19" name="Rectangle 18"/>
          <p:cNvSpPr/>
          <p:nvPr/>
        </p:nvSpPr>
        <p:spPr>
          <a:xfrm>
            <a:off x="4063269" y="2735436"/>
            <a:ext cx="2521075" cy="461665"/>
          </a:xfrm>
          <a:prstGeom prst="rect">
            <a:avLst/>
          </a:prstGeom>
        </p:spPr>
        <p:txBody>
          <a:bodyPr wrap="none">
            <a:spAutoFit/>
          </a:bodyPr>
          <a:lstStyle/>
          <a:p>
            <a:pPr defTabSz="449263"/>
            <a:r>
              <a:rPr lang="en-US" b="1" cap="all" dirty="0">
                <a:solidFill>
                  <a:srgbClr val="FFFF00"/>
                </a:solidFill>
                <a:latin typeface="Arial" charset="0"/>
                <a:ea typeface="+mn-ea"/>
              </a:rPr>
              <a:t>Activity </a:t>
            </a:r>
            <a:r>
              <a:rPr lang="en-US" b="1" cap="all" dirty="0" smtClean="0">
                <a:solidFill>
                  <a:srgbClr val="FFFF00"/>
                </a:solidFill>
                <a:latin typeface="Arial" charset="0"/>
                <a:ea typeface="+mn-ea"/>
              </a:rPr>
              <a:t>Fund</a:t>
            </a:r>
            <a:endParaRPr lang="fr-LU" b="1" cap="all" dirty="0">
              <a:solidFill>
                <a:srgbClr val="FFFF00"/>
              </a:solidFill>
              <a:latin typeface="Arial" charset="0"/>
              <a:ea typeface="+mn-ea"/>
            </a:endParaRPr>
          </a:p>
        </p:txBody>
      </p:sp>
      <p:sp>
        <p:nvSpPr>
          <p:cNvPr id="10" name="Round Diagonal Corner Rectangle 9"/>
          <p:cNvSpPr/>
          <p:nvPr/>
        </p:nvSpPr>
        <p:spPr bwMode="auto">
          <a:xfrm>
            <a:off x="3799754" y="3178326"/>
            <a:ext cx="4387772" cy="922334"/>
          </a:xfrm>
          <a:prstGeom prst="round2DiagRect">
            <a:avLst/>
          </a:prstGeom>
          <a:solidFill>
            <a:srgbClr val="9C4A06">
              <a:alpha val="80000"/>
            </a:srgb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180000" tIns="324000" rIns="180000" bIns="180000" numCol="1" rtlCol="0" anchor="t" anchorCtr="0" compatLnSpc="1">
            <a:prstTxWarp prst="textNoShape">
              <a:avLst/>
            </a:prstTxWarp>
          </a:bodyPr>
          <a:lstStyle/>
          <a:p>
            <a:pPr defTabSz="449263">
              <a:buClr>
                <a:srgbClr val="000000"/>
              </a:buClr>
              <a:buSzPct val="100000"/>
            </a:pPr>
            <a:r>
              <a:rPr lang="en-US" dirty="0">
                <a:solidFill>
                  <a:srgbClr val="FFFFFF"/>
                </a:solidFill>
              </a:rPr>
              <a:t>Join</a:t>
            </a:r>
          </a:p>
        </p:txBody>
      </p:sp>
      <p:sp>
        <p:nvSpPr>
          <p:cNvPr id="11" name="Rectangle 10"/>
          <p:cNvSpPr/>
          <p:nvPr/>
        </p:nvSpPr>
        <p:spPr>
          <a:xfrm>
            <a:off x="4644405" y="3502486"/>
            <a:ext cx="3170676" cy="461665"/>
          </a:xfrm>
          <a:prstGeom prst="rect">
            <a:avLst/>
          </a:prstGeom>
        </p:spPr>
        <p:txBody>
          <a:bodyPr wrap="none">
            <a:spAutoFit/>
          </a:bodyPr>
          <a:lstStyle/>
          <a:p>
            <a:pPr defTabSz="449263"/>
            <a:r>
              <a:rPr lang="en-US" b="1" cap="all" dirty="0">
                <a:solidFill>
                  <a:srgbClr val="FFFF00"/>
                </a:solidFill>
                <a:latin typeface="Arial" charset="0"/>
                <a:ea typeface="+mn-ea"/>
              </a:rPr>
              <a:t>Thematic Groups</a:t>
            </a:r>
            <a:endParaRPr lang="fr-LU" b="1" cap="all" dirty="0">
              <a:solidFill>
                <a:srgbClr val="FFFF00"/>
              </a:solidFill>
              <a:latin typeface="Arial" charset="0"/>
              <a:ea typeface="+mn-ea"/>
            </a:endParaRPr>
          </a:p>
        </p:txBody>
      </p:sp>
      <p:sp>
        <p:nvSpPr>
          <p:cNvPr id="7" name="Round Diagonal Corner Rectangle 6"/>
          <p:cNvSpPr/>
          <p:nvPr/>
        </p:nvSpPr>
        <p:spPr bwMode="auto">
          <a:xfrm>
            <a:off x="3962264" y="4061492"/>
            <a:ext cx="4442658" cy="887884"/>
          </a:xfrm>
          <a:prstGeom prst="round2DiagRect">
            <a:avLst/>
          </a:prstGeom>
          <a:solidFill>
            <a:srgbClr val="AD5207">
              <a:alpha val="80000"/>
            </a:srgb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180000" tIns="324000" rIns="180000" bIns="180000" numCol="1" rtlCol="0" anchor="t" anchorCtr="0" compatLnSpc="1">
            <a:prstTxWarp prst="textNoShape">
              <a:avLst/>
            </a:prstTxWarp>
          </a:bodyPr>
          <a:lstStyle/>
          <a:p>
            <a:pPr marL="0" lvl="1" defTabSz="449263">
              <a:buClr>
                <a:srgbClr val="000000"/>
              </a:buClr>
              <a:buSzPct val="100000"/>
            </a:pPr>
            <a:r>
              <a:rPr lang="en-US" dirty="0">
                <a:solidFill>
                  <a:srgbClr val="FFFFFF"/>
                </a:solidFill>
              </a:rPr>
              <a:t>Participate in</a:t>
            </a:r>
            <a:endParaRPr lang="en-GB" dirty="0">
              <a:solidFill>
                <a:srgbClr val="FFFFFF"/>
              </a:solidFill>
            </a:endParaRPr>
          </a:p>
        </p:txBody>
      </p:sp>
      <p:sp>
        <p:nvSpPr>
          <p:cNvPr id="8" name="Rectangle 7"/>
          <p:cNvSpPr/>
          <p:nvPr/>
        </p:nvSpPr>
        <p:spPr>
          <a:xfrm>
            <a:off x="5915738" y="4400165"/>
            <a:ext cx="1877437" cy="461665"/>
          </a:xfrm>
          <a:prstGeom prst="rect">
            <a:avLst/>
          </a:prstGeom>
        </p:spPr>
        <p:txBody>
          <a:bodyPr wrap="none">
            <a:spAutoFit/>
          </a:bodyPr>
          <a:lstStyle/>
          <a:p>
            <a:pPr defTabSz="449263"/>
            <a:r>
              <a:rPr lang="en-US" b="1" cap="all" dirty="0">
                <a:solidFill>
                  <a:srgbClr val="FFFF00"/>
                </a:solidFill>
                <a:latin typeface="Arial" charset="0"/>
                <a:ea typeface="+mn-ea"/>
              </a:rPr>
              <a:t>TRAININGS</a:t>
            </a:r>
            <a:endParaRPr lang="fr-LU" b="1" cap="all" dirty="0">
              <a:solidFill>
                <a:srgbClr val="FFFF00"/>
              </a:solidFill>
              <a:latin typeface="Arial" charset="0"/>
              <a:ea typeface="+mn-ea"/>
            </a:endParaRPr>
          </a:p>
        </p:txBody>
      </p:sp>
      <p:sp>
        <p:nvSpPr>
          <p:cNvPr id="5" name="Round Diagonal Corner Rectangle 4"/>
          <p:cNvSpPr/>
          <p:nvPr/>
        </p:nvSpPr>
        <p:spPr bwMode="auto">
          <a:xfrm>
            <a:off x="2932005" y="4875153"/>
            <a:ext cx="4459179" cy="1032162"/>
          </a:xfrm>
          <a:prstGeom prst="round2DiagRect">
            <a:avLst/>
          </a:prstGeom>
          <a:solidFill>
            <a:srgbClr val="C45D08">
              <a:alpha val="80000"/>
            </a:srgb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36000" tIns="144000" rIns="180000" bIns="180000" numCol="1" rtlCol="0" anchor="t" anchorCtr="0" compatLnSpc="1">
            <a:prstTxWarp prst="textNoShape">
              <a:avLst/>
            </a:prstTxWarp>
          </a:bodyPr>
          <a:lstStyle/>
          <a:p>
            <a:pPr marL="452438" lvl="1" indent="-285750" defTabSz="449263"/>
            <a:r>
              <a:rPr lang="en-US" dirty="0">
                <a:solidFill>
                  <a:srgbClr val="FFFFFF"/>
                </a:solidFill>
              </a:rPr>
              <a:t>Submit questions in </a:t>
            </a:r>
            <a:endParaRPr lang="en-GB" dirty="0">
              <a:solidFill>
                <a:srgbClr val="FFFFFF"/>
              </a:solidFill>
            </a:endParaRPr>
          </a:p>
        </p:txBody>
      </p:sp>
      <p:sp>
        <p:nvSpPr>
          <p:cNvPr id="6" name="Rectangle 5"/>
          <p:cNvSpPr/>
          <p:nvPr/>
        </p:nvSpPr>
        <p:spPr>
          <a:xfrm>
            <a:off x="3824629" y="5417032"/>
            <a:ext cx="3512115" cy="461665"/>
          </a:xfrm>
          <a:prstGeom prst="rect">
            <a:avLst/>
          </a:prstGeom>
        </p:spPr>
        <p:txBody>
          <a:bodyPr wrap="none">
            <a:spAutoFit/>
          </a:bodyPr>
          <a:lstStyle/>
          <a:p>
            <a:pPr defTabSz="449263"/>
            <a:r>
              <a:rPr lang="en-US" b="1" cap="all" dirty="0">
                <a:solidFill>
                  <a:srgbClr val="FFFF00"/>
                </a:solidFill>
                <a:latin typeface="Arial" charset="0"/>
                <a:ea typeface="+mn-ea"/>
              </a:rPr>
              <a:t>CIVITAS interactive</a:t>
            </a:r>
            <a:endParaRPr lang="fr-LU" b="1" cap="all" dirty="0">
              <a:solidFill>
                <a:srgbClr val="FFFF00"/>
              </a:solidFill>
              <a:latin typeface="Arial" charset="0"/>
              <a:ea typeface="+mn-ea"/>
            </a:endParaRPr>
          </a:p>
        </p:txBody>
      </p:sp>
      <p:sp>
        <p:nvSpPr>
          <p:cNvPr id="16" name="Round Diagonal Corner Rectangle 15"/>
          <p:cNvSpPr/>
          <p:nvPr/>
        </p:nvSpPr>
        <p:spPr bwMode="auto">
          <a:xfrm>
            <a:off x="699250" y="5828188"/>
            <a:ext cx="4714578" cy="891928"/>
          </a:xfrm>
          <a:prstGeom prst="round2DiagRect">
            <a:avLst/>
          </a:prstGeom>
          <a:solidFill>
            <a:srgbClr val="CA6008">
              <a:alpha val="80000"/>
            </a:srgb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36000" tIns="324000" rIns="180000" bIns="180000" numCol="1" rtlCol="0" anchor="t" anchorCtr="0" compatLnSpc="1">
            <a:prstTxWarp prst="textNoShape">
              <a:avLst/>
            </a:prstTxWarp>
          </a:bodyPr>
          <a:lstStyle/>
          <a:p>
            <a:pPr marL="452438" lvl="1" indent="-285750" defTabSz="449263"/>
            <a:r>
              <a:rPr lang="en-US" dirty="0">
                <a:solidFill>
                  <a:srgbClr val="FFFFFF"/>
                </a:solidFill>
              </a:rPr>
              <a:t>Become a</a:t>
            </a:r>
            <a:endParaRPr lang="en-GB" dirty="0">
              <a:solidFill>
                <a:srgbClr val="FFFFFF"/>
              </a:solidFill>
            </a:endParaRPr>
          </a:p>
        </p:txBody>
      </p:sp>
      <p:sp>
        <p:nvSpPr>
          <p:cNvPr id="17" name="Rectangle 16"/>
          <p:cNvSpPr/>
          <p:nvPr/>
        </p:nvSpPr>
        <p:spPr>
          <a:xfrm>
            <a:off x="2422046" y="6152350"/>
            <a:ext cx="2767104" cy="461665"/>
          </a:xfrm>
          <a:prstGeom prst="rect">
            <a:avLst/>
          </a:prstGeom>
        </p:spPr>
        <p:txBody>
          <a:bodyPr wrap="none">
            <a:spAutoFit/>
          </a:bodyPr>
          <a:lstStyle/>
          <a:p>
            <a:pPr defTabSz="449263"/>
            <a:r>
              <a:rPr lang="en-US" b="1" cap="all" dirty="0">
                <a:solidFill>
                  <a:srgbClr val="FFFF00"/>
                </a:solidFill>
                <a:latin typeface="Arial" charset="0"/>
                <a:ea typeface="+mn-ea"/>
              </a:rPr>
              <a:t>Forum member</a:t>
            </a:r>
          </a:p>
        </p:txBody>
      </p:sp>
    </p:spTree>
    <p:extLst>
      <p:ext uri="{BB962C8B-B14F-4D97-AF65-F5344CB8AC3E}">
        <p14:creationId xmlns:p14="http://schemas.microsoft.com/office/powerpoint/2010/main" val="2785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0" grpId="0" animBg="1"/>
      <p:bldP spid="7" grpId="0" animBg="1"/>
      <p:bldP spid="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New projects CIVITAS 2020</a:t>
            </a:r>
          </a:p>
        </p:txBody>
      </p:sp>
      <p:sp>
        <p:nvSpPr>
          <p:cNvPr id="4" name="Content Placeholder 3"/>
          <p:cNvSpPr>
            <a:spLocks noGrp="1"/>
          </p:cNvSpPr>
          <p:nvPr>
            <p:ph idx="1"/>
          </p:nvPr>
        </p:nvSpPr>
        <p:spPr/>
        <p:txBody>
          <a:bodyPr/>
          <a:lstStyle/>
          <a:p>
            <a:r>
              <a:rPr lang="en-GB" sz="2400" dirty="0" smtClean="0"/>
              <a:t>Call for new projects under H2020 (MG 5.5a and 5.5b)</a:t>
            </a:r>
          </a:p>
          <a:p>
            <a:r>
              <a:rPr lang="en-GB" sz="2400" dirty="0" smtClean="0"/>
              <a:t>Budget estimate: 4-5 projects @ 12-18 M€</a:t>
            </a:r>
          </a:p>
          <a:p>
            <a:r>
              <a:rPr lang="en-GB" sz="2400" dirty="0" smtClean="0"/>
              <a:t>Funding rate: 70%</a:t>
            </a:r>
          </a:p>
          <a:p>
            <a:r>
              <a:rPr lang="en-GB" sz="2400" dirty="0" smtClean="0"/>
              <a:t>Deadlines</a:t>
            </a:r>
            <a:endParaRPr lang="en-GB" sz="2400" dirty="0"/>
          </a:p>
          <a:p>
            <a:pPr lvl="1"/>
            <a:r>
              <a:rPr lang="en-US" sz="1600" dirty="0" smtClean="0"/>
              <a:t>Stage </a:t>
            </a:r>
            <a:r>
              <a:rPr lang="en-US" sz="1600" dirty="0"/>
              <a:t>1: 23 April 2015 </a:t>
            </a:r>
            <a:endParaRPr lang="en-US" sz="1600" dirty="0" smtClean="0"/>
          </a:p>
          <a:p>
            <a:pPr lvl="1"/>
            <a:r>
              <a:rPr lang="en-US" sz="1600" dirty="0" smtClean="0"/>
              <a:t>Stage </a:t>
            </a:r>
            <a:r>
              <a:rPr lang="en-US" sz="1600" dirty="0"/>
              <a:t>2 15 October 2015</a:t>
            </a:r>
          </a:p>
          <a:p>
            <a:r>
              <a:rPr lang="en-GB" sz="2400" dirty="0" smtClean="0"/>
              <a:t>Focus on implementation </a:t>
            </a:r>
            <a:r>
              <a:rPr lang="en-GB" sz="2400" dirty="0"/>
              <a:t>of </a:t>
            </a:r>
            <a:r>
              <a:rPr lang="en-GB" sz="2400" dirty="0" smtClean="0"/>
              <a:t>innovations (instead of development)</a:t>
            </a:r>
            <a:endParaRPr lang="en-GB" sz="2400" dirty="0" smtClean="0"/>
          </a:p>
          <a:p>
            <a:r>
              <a:rPr lang="en-GB" sz="2400" dirty="0" smtClean="0"/>
              <a:t>Who can apply: </a:t>
            </a:r>
            <a:r>
              <a:rPr lang="en-US" sz="2400" dirty="0"/>
              <a:t>EU member states, associated countries </a:t>
            </a:r>
            <a:r>
              <a:rPr lang="en-US" sz="2400" dirty="0" smtClean="0"/>
              <a:t>and </a:t>
            </a:r>
            <a:r>
              <a:rPr lang="en-US" sz="2400" dirty="0"/>
              <a:t>third </a:t>
            </a:r>
            <a:r>
              <a:rPr lang="en-US" sz="2400" dirty="0" smtClean="0"/>
              <a:t>countries</a:t>
            </a:r>
            <a:endParaRPr lang="en-GB" sz="2400" dirty="0" smtClean="0"/>
          </a:p>
        </p:txBody>
      </p:sp>
      <p:sp>
        <p:nvSpPr>
          <p:cNvPr id="5"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2022419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22313" y="3802063"/>
            <a:ext cx="7772400" cy="1500187"/>
          </a:xfrm>
        </p:spPr>
        <p:txBody>
          <a:bodyPr/>
          <a:lstStyle/>
          <a:p>
            <a:r>
              <a:rPr lang="en-GB" sz="3200" dirty="0" smtClean="0"/>
              <a:t>Results</a:t>
            </a:r>
            <a:endParaRPr lang="en-GB" sz="3200" dirty="0"/>
          </a:p>
        </p:txBody>
      </p:sp>
      <p:sp>
        <p:nvSpPr>
          <p:cNvPr id="3"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4256780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Types of results</a:t>
            </a:r>
          </a:p>
        </p:txBody>
      </p:sp>
      <p:graphicFrame>
        <p:nvGraphicFramePr>
          <p:cNvPr id="2" name="Diagram 1"/>
          <p:cNvGraphicFramePr/>
          <p:nvPr>
            <p:extLst>
              <p:ext uri="{D42A27DB-BD31-4B8C-83A1-F6EECF244321}">
                <p14:modId xmlns:p14="http://schemas.microsoft.com/office/powerpoint/2010/main" val="361951911"/>
              </p:ext>
            </p:extLst>
          </p:nvPr>
        </p:nvGraphicFramePr>
        <p:xfrm>
          <a:off x="819150" y="1663700"/>
          <a:ext cx="7715250" cy="267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626068925"/>
              </p:ext>
            </p:extLst>
          </p:nvPr>
        </p:nvGraphicFramePr>
        <p:xfrm>
          <a:off x="800100" y="4502150"/>
          <a:ext cx="7772400" cy="17843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1818418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CIVITAS Plus</a:t>
            </a:r>
            <a:r>
              <a:rPr lang="en-US" dirty="0" smtClean="0"/>
              <a:t> in Numbers </a:t>
            </a:r>
            <a:endParaRPr lang="en-US" dirty="0"/>
          </a:p>
        </p:txBody>
      </p:sp>
      <p:sp>
        <p:nvSpPr>
          <p:cNvPr id="1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200" dirty="0" smtClean="0">
                <a:solidFill>
                  <a:srgbClr val="000000"/>
                </a:solidFill>
                <a:latin typeface="Arial" panose="020B0604020202020204" pitchFamily="34" charset="0"/>
              </a:rPr>
              <a:t>Jsimpson@rec.org</a:t>
            </a:r>
            <a:endParaRPr lang="de-DE" altLang="en-US" sz="1200" dirty="0" smtClean="0">
              <a:solidFill>
                <a:srgbClr val="000000"/>
              </a:solidFill>
              <a:latin typeface="Arial" panose="020B0604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16179"/>
            <a:ext cx="5378116" cy="537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438459" y="2850671"/>
            <a:ext cx="2032711" cy="584200"/>
          </a:xfrm>
          <a:prstGeom prst="rect">
            <a:avLst/>
          </a:prstGeom>
          <a:solidFill>
            <a:srgbClr val="0070C0"/>
          </a:solidFill>
        </p:spPr>
        <p:txBody>
          <a:bodyPr wrap="square">
            <a:spAutoFit/>
          </a:bodyPr>
          <a:lstStyle/>
          <a:p>
            <a:pPr>
              <a:buFont typeface="Arial" charset="0"/>
              <a:buNone/>
              <a:defRPr/>
            </a:pPr>
            <a:r>
              <a:rPr lang="en-GB" sz="3200" dirty="0">
                <a:solidFill>
                  <a:srgbClr val="FFFFFF"/>
                </a:solidFill>
                <a:latin typeface="Arial" charset="0"/>
                <a:cs typeface="Arial" charset="0"/>
              </a:rPr>
              <a:t>5 projects</a:t>
            </a:r>
          </a:p>
        </p:txBody>
      </p:sp>
      <p:sp>
        <p:nvSpPr>
          <p:cNvPr id="9" name="TextBox 8"/>
          <p:cNvSpPr txBox="1"/>
          <p:nvPr/>
        </p:nvSpPr>
        <p:spPr>
          <a:xfrm>
            <a:off x="6320648" y="1826545"/>
            <a:ext cx="2237248" cy="584200"/>
          </a:xfrm>
          <a:prstGeom prst="rect">
            <a:avLst/>
          </a:prstGeom>
          <a:solidFill>
            <a:srgbClr val="0070C0"/>
          </a:solidFill>
        </p:spPr>
        <p:txBody>
          <a:bodyPr wrap="square">
            <a:spAutoFit/>
          </a:bodyPr>
          <a:lstStyle/>
          <a:p>
            <a:pPr>
              <a:buFont typeface="Arial" charset="0"/>
              <a:buNone/>
              <a:defRPr/>
            </a:pPr>
            <a:r>
              <a:rPr lang="en-GB" sz="3200" dirty="0">
                <a:solidFill>
                  <a:srgbClr val="FFFFFF"/>
                </a:solidFill>
                <a:latin typeface="Arial" charset="0"/>
                <a:cs typeface="Arial" charset="0"/>
              </a:rPr>
              <a:t>2008-2012</a:t>
            </a:r>
          </a:p>
        </p:txBody>
      </p:sp>
      <p:sp>
        <p:nvSpPr>
          <p:cNvPr id="10" name="TextBox 9"/>
          <p:cNvSpPr txBox="1"/>
          <p:nvPr/>
        </p:nvSpPr>
        <p:spPr>
          <a:xfrm>
            <a:off x="6610350" y="3805237"/>
            <a:ext cx="1688933" cy="584200"/>
          </a:xfrm>
          <a:prstGeom prst="rect">
            <a:avLst/>
          </a:prstGeom>
          <a:solidFill>
            <a:srgbClr val="0070C0"/>
          </a:solidFill>
        </p:spPr>
        <p:txBody>
          <a:bodyPr wrap="square">
            <a:spAutoFit/>
          </a:bodyPr>
          <a:lstStyle/>
          <a:p>
            <a:pPr>
              <a:buFont typeface="Arial" charset="0"/>
              <a:buNone/>
              <a:defRPr/>
            </a:pPr>
            <a:r>
              <a:rPr lang="en-GB" sz="3200" dirty="0">
                <a:solidFill>
                  <a:srgbClr val="FFFFFF"/>
                </a:solidFill>
                <a:latin typeface="Arial" charset="0"/>
                <a:cs typeface="Arial" charset="0"/>
              </a:rPr>
              <a:t>25 cities</a:t>
            </a:r>
          </a:p>
        </p:txBody>
      </p:sp>
      <p:sp>
        <p:nvSpPr>
          <p:cNvPr id="8" name="TextBox 7"/>
          <p:cNvSpPr txBox="1"/>
          <p:nvPr/>
        </p:nvSpPr>
        <p:spPr>
          <a:xfrm>
            <a:off x="6242863" y="4793140"/>
            <a:ext cx="2423905" cy="1077218"/>
          </a:xfrm>
          <a:prstGeom prst="rect">
            <a:avLst/>
          </a:prstGeom>
          <a:solidFill>
            <a:srgbClr val="0070C0"/>
          </a:solidFill>
        </p:spPr>
        <p:txBody>
          <a:bodyPr wrap="square">
            <a:spAutoFit/>
          </a:bodyPr>
          <a:lstStyle/>
          <a:p>
            <a:pPr algn="ctr">
              <a:buFont typeface="Arial" charset="0"/>
              <a:buNone/>
              <a:defRPr/>
            </a:pPr>
            <a:r>
              <a:rPr lang="en-GB" sz="3200" dirty="0">
                <a:solidFill>
                  <a:srgbClr val="FFFFFF"/>
                </a:solidFill>
                <a:latin typeface="Arial" charset="0"/>
                <a:cs typeface="Arial" charset="0"/>
              </a:rPr>
              <a:t>€115m (€80m EC) </a:t>
            </a:r>
          </a:p>
        </p:txBody>
      </p:sp>
    </p:spTree>
    <p:extLst>
      <p:ext uri="{BB962C8B-B14F-4D97-AF65-F5344CB8AC3E}">
        <p14:creationId xmlns:p14="http://schemas.microsoft.com/office/powerpoint/2010/main" val="2568756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CIVITAS Plus in Numbers</a:t>
            </a:r>
          </a:p>
        </p:txBody>
      </p:sp>
      <p:sp>
        <p:nvSpPr>
          <p:cNvPr id="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200" dirty="0" smtClean="0">
                <a:solidFill>
                  <a:srgbClr val="000000"/>
                </a:solidFill>
                <a:latin typeface="Arial" panose="020B0604020202020204" pitchFamily="34" charset="0"/>
              </a:rPr>
              <a:t>Jsimpson@rec.org</a:t>
            </a:r>
            <a:endParaRPr lang="de-DE" altLang="en-US" sz="1200" dirty="0" smtClean="0">
              <a:solidFill>
                <a:srgbClr val="000000"/>
              </a:solidFill>
              <a:latin typeface="Arial" panose="020B0604020202020204" pitchFamily="34" charset="0"/>
            </a:endParaRPr>
          </a:p>
        </p:txBody>
      </p:sp>
      <p:sp>
        <p:nvSpPr>
          <p:cNvPr id="7" name="Content Placeholder 2"/>
          <p:cNvSpPr txBox="1">
            <a:spLocks/>
          </p:cNvSpPr>
          <p:nvPr/>
        </p:nvSpPr>
        <p:spPr bwMode="auto">
          <a:xfrm>
            <a:off x="304800" y="1785602"/>
            <a:ext cx="6335713" cy="403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1" fontAlgn="base" hangingPunct="1">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1" fontAlgn="base" hangingPunct="1">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1" fontAlgn="base" hangingPunct="1">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1" fontAlgn="base" hangingPunct="1">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FontTx/>
              <a:buNone/>
            </a:pPr>
            <a:r>
              <a:rPr lang="en-GB" altLang="en-US" sz="1800" kern="0" dirty="0" smtClean="0"/>
              <a:t>The Measures</a:t>
            </a:r>
          </a:p>
          <a:p>
            <a:pPr marL="857250" lvl="1"/>
            <a:r>
              <a:rPr lang="en-GB" altLang="en-US" kern="0" dirty="0" smtClean="0">
                <a:solidFill>
                  <a:srgbClr val="000000"/>
                </a:solidFill>
              </a:rPr>
              <a:t>40 clean fuel and vehicle measures in 22 cities</a:t>
            </a:r>
          </a:p>
          <a:p>
            <a:pPr marL="857250" lvl="1"/>
            <a:r>
              <a:rPr lang="en-GB" altLang="en-US" kern="0" dirty="0" smtClean="0">
                <a:solidFill>
                  <a:srgbClr val="000000"/>
                </a:solidFill>
              </a:rPr>
              <a:t>45 collective passenger transport measures in 21 cities</a:t>
            </a:r>
          </a:p>
          <a:p>
            <a:pPr marL="857250" lvl="1"/>
            <a:r>
              <a:rPr lang="en-GB" altLang="en-US" kern="0" dirty="0" smtClean="0">
                <a:solidFill>
                  <a:srgbClr val="000000"/>
                </a:solidFill>
              </a:rPr>
              <a:t>48 demand management measures in 18 cities</a:t>
            </a:r>
          </a:p>
          <a:p>
            <a:pPr marL="857250" lvl="1"/>
            <a:r>
              <a:rPr lang="en-GB" altLang="en-US" kern="0" dirty="0" smtClean="0">
                <a:solidFill>
                  <a:srgbClr val="000000"/>
                </a:solidFill>
              </a:rPr>
              <a:t>59 mobility management measures in 23 cities</a:t>
            </a:r>
          </a:p>
          <a:p>
            <a:pPr marL="857250" lvl="1"/>
            <a:r>
              <a:rPr lang="en-GB" altLang="en-US" kern="0" dirty="0" smtClean="0">
                <a:solidFill>
                  <a:srgbClr val="000000"/>
                </a:solidFill>
              </a:rPr>
              <a:t>32 safety and security measures in 17 cities</a:t>
            </a:r>
          </a:p>
          <a:p>
            <a:pPr marL="857250" lvl="1"/>
            <a:r>
              <a:rPr lang="en-GB" altLang="en-US" kern="0" dirty="0" smtClean="0">
                <a:solidFill>
                  <a:srgbClr val="000000"/>
                </a:solidFill>
              </a:rPr>
              <a:t>25 car-independent lifestyle measures 16 cities</a:t>
            </a:r>
          </a:p>
          <a:p>
            <a:pPr marL="857250" lvl="1"/>
            <a:r>
              <a:rPr lang="en-GB" altLang="en-US" kern="0" dirty="0" smtClean="0">
                <a:solidFill>
                  <a:srgbClr val="000000"/>
                </a:solidFill>
              </a:rPr>
              <a:t>14 urban freight measures in 12 cities</a:t>
            </a:r>
          </a:p>
          <a:p>
            <a:pPr marL="857250" lvl="1"/>
            <a:r>
              <a:rPr lang="en-GB" altLang="en-US" kern="0" dirty="0" smtClean="0">
                <a:solidFill>
                  <a:srgbClr val="000000"/>
                </a:solidFill>
              </a:rPr>
              <a:t>46 transport telematics measures in 21 cities</a:t>
            </a:r>
          </a:p>
        </p:txBody>
      </p:sp>
      <p:sp>
        <p:nvSpPr>
          <p:cNvPr id="3" name="TextBox 2"/>
          <p:cNvSpPr txBox="1"/>
          <p:nvPr/>
        </p:nvSpPr>
        <p:spPr>
          <a:xfrm>
            <a:off x="6571774" y="1850408"/>
            <a:ext cx="891540" cy="3170099"/>
          </a:xfrm>
          <a:prstGeom prst="rect">
            <a:avLst/>
          </a:prstGeom>
          <a:noFill/>
        </p:spPr>
        <p:txBody>
          <a:bodyPr wrap="square" rtlCol="0">
            <a:spAutoFit/>
          </a:bodyPr>
          <a:lstStyle/>
          <a:p>
            <a:r>
              <a:rPr lang="en-US" sz="20000" dirty="0">
                <a:solidFill>
                  <a:srgbClr val="000000"/>
                </a:solidFill>
                <a:latin typeface="Arial"/>
              </a:rPr>
              <a:t>}</a:t>
            </a:r>
          </a:p>
        </p:txBody>
      </p:sp>
      <p:sp>
        <p:nvSpPr>
          <p:cNvPr id="4" name="TextBox 3"/>
          <p:cNvSpPr txBox="1"/>
          <p:nvPr/>
        </p:nvSpPr>
        <p:spPr>
          <a:xfrm>
            <a:off x="7635081" y="3207324"/>
            <a:ext cx="1348740" cy="1477328"/>
          </a:xfrm>
          <a:prstGeom prst="rect">
            <a:avLst/>
          </a:prstGeom>
          <a:noFill/>
        </p:spPr>
        <p:txBody>
          <a:bodyPr wrap="square" rtlCol="0">
            <a:spAutoFit/>
          </a:bodyPr>
          <a:lstStyle/>
          <a:p>
            <a:r>
              <a:rPr lang="en-US" sz="1800" dirty="0">
                <a:solidFill>
                  <a:srgbClr val="000000"/>
                </a:solidFill>
                <a:latin typeface="Arial"/>
              </a:rPr>
              <a:t>20 cities and 26 </a:t>
            </a:r>
            <a:r>
              <a:rPr lang="en-US" sz="1800" dirty="0">
                <a:solidFill>
                  <a:srgbClr val="FF0000"/>
                </a:solidFill>
                <a:latin typeface="Arial"/>
              </a:rPr>
              <a:t>(of the most successful) </a:t>
            </a:r>
            <a:r>
              <a:rPr lang="en-US" sz="1800" dirty="0">
                <a:solidFill>
                  <a:srgbClr val="000000"/>
                </a:solidFill>
                <a:latin typeface="Arial"/>
              </a:rPr>
              <a:t>measures</a:t>
            </a:r>
          </a:p>
        </p:txBody>
      </p:sp>
      <p:sp>
        <p:nvSpPr>
          <p:cNvPr id="2" name="TextBox 1"/>
          <p:cNvSpPr txBox="1"/>
          <p:nvPr/>
        </p:nvSpPr>
        <p:spPr>
          <a:xfrm>
            <a:off x="786808" y="5610635"/>
            <a:ext cx="5805377" cy="369332"/>
          </a:xfrm>
          <a:prstGeom prst="rect">
            <a:avLst/>
          </a:prstGeom>
          <a:noFill/>
        </p:spPr>
        <p:txBody>
          <a:bodyPr wrap="square" rtlCol="0">
            <a:spAutoFit/>
          </a:bodyPr>
          <a:lstStyle/>
          <a:p>
            <a:r>
              <a:rPr lang="el-GR" sz="1800" b="1" dirty="0">
                <a:solidFill>
                  <a:srgbClr val="000000"/>
                </a:solidFill>
                <a:latin typeface="Arial"/>
              </a:rPr>
              <a:t>Σ</a:t>
            </a:r>
            <a:r>
              <a:rPr lang="en-US" sz="1800" b="1" dirty="0">
                <a:solidFill>
                  <a:srgbClr val="000000"/>
                </a:solidFill>
                <a:latin typeface="Arial"/>
              </a:rPr>
              <a:t> = &gt;300 measures</a:t>
            </a:r>
          </a:p>
        </p:txBody>
      </p:sp>
    </p:spTree>
    <p:extLst>
      <p:ext uri="{BB962C8B-B14F-4D97-AF65-F5344CB8AC3E}">
        <p14:creationId xmlns:p14="http://schemas.microsoft.com/office/powerpoint/2010/main" val="206793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Vitoria-</a:t>
            </a:r>
            <a:r>
              <a:rPr lang="en-US" altLang="en-US" dirty="0" err="1" smtClean="0"/>
              <a:t>Gasteiz</a:t>
            </a:r>
            <a:r>
              <a:rPr lang="en-US" altLang="en-US" dirty="0" smtClean="0"/>
              <a:t> (CIVITAS MODERN) - </a:t>
            </a:r>
            <a:r>
              <a:rPr lang="en-US" altLang="en-US" dirty="0"/>
              <a:t/>
            </a:r>
            <a:br>
              <a:rPr lang="en-US" altLang="en-US" dirty="0"/>
            </a:br>
            <a:r>
              <a:rPr lang="en-US" altLang="en-US" dirty="0"/>
              <a:t>Pedestrian &amp; Bicycle Lanes </a:t>
            </a:r>
            <a:r>
              <a:rPr lang="en-US" altLang="en-US" dirty="0" smtClean="0"/>
              <a:t>Network</a:t>
            </a:r>
          </a:p>
        </p:txBody>
      </p:sp>
      <p:sp>
        <p:nvSpPr>
          <p:cNvPr id="6" name="Content Placeholder 3"/>
          <p:cNvSpPr>
            <a:spLocks noGrp="1"/>
          </p:cNvSpPr>
          <p:nvPr>
            <p:ph idx="1"/>
          </p:nvPr>
        </p:nvSpPr>
        <p:spPr>
          <a:xfrm>
            <a:off x="381000" y="1659573"/>
            <a:ext cx="8439150" cy="4608512"/>
          </a:xfrm>
        </p:spPr>
        <p:txBody>
          <a:bodyPr/>
          <a:lstStyle/>
          <a:p>
            <a:pPr lvl="1"/>
            <a:r>
              <a:rPr lang="en-US" sz="1800" dirty="0" smtClean="0"/>
              <a:t>Build </a:t>
            </a:r>
            <a:r>
              <a:rPr lang="en-US" sz="1800" dirty="0"/>
              <a:t>new bikeways extending the current network</a:t>
            </a:r>
          </a:p>
          <a:p>
            <a:pPr lvl="1"/>
            <a:r>
              <a:rPr lang="en-US" sz="1800" dirty="0" smtClean="0"/>
              <a:t>Construct </a:t>
            </a:r>
            <a:r>
              <a:rPr lang="en-US" sz="1800" dirty="0"/>
              <a:t>pedestrian ways to improve </a:t>
            </a:r>
            <a:r>
              <a:rPr lang="en-US" sz="1800" dirty="0" smtClean="0"/>
              <a:t>pedestrian mobility</a:t>
            </a:r>
          </a:p>
          <a:p>
            <a:pPr lvl="1"/>
            <a:r>
              <a:rPr lang="en-US" sz="1800" dirty="0" smtClean="0"/>
              <a:t>Cycle </a:t>
            </a:r>
            <a:r>
              <a:rPr lang="en-US" sz="1800" dirty="0"/>
              <a:t>lanes extended by 40 km and pedestrian network by </a:t>
            </a:r>
            <a:r>
              <a:rPr lang="en-US" sz="1800" dirty="0" smtClean="0"/>
              <a:t>17.6km</a:t>
            </a:r>
          </a:p>
          <a:p>
            <a:pPr lvl="1"/>
            <a:r>
              <a:rPr lang="en-US" sz="1800" dirty="0" smtClean="0"/>
              <a:t>Increase </a:t>
            </a:r>
            <a:r>
              <a:rPr lang="en-US" sz="1800" dirty="0"/>
              <a:t>in number of cyclists by 18.4%; decrease in modal split of cars by 6%;and pedestrian accidents lowered by 18% in 2 </a:t>
            </a:r>
            <a:r>
              <a:rPr lang="en-US" sz="1800" dirty="0" smtClean="0"/>
              <a:t>years</a:t>
            </a:r>
          </a:p>
          <a:p>
            <a:pPr lvl="1"/>
            <a:r>
              <a:rPr lang="en-US" sz="1800" dirty="0"/>
              <a:t>increase the percentage of </a:t>
            </a:r>
            <a:r>
              <a:rPr lang="en-US" sz="1800" dirty="0" err="1"/>
              <a:t>pedestrianised</a:t>
            </a:r>
            <a:r>
              <a:rPr lang="en-US" sz="1800" dirty="0"/>
              <a:t> </a:t>
            </a:r>
            <a:r>
              <a:rPr lang="en-US" sz="1800" dirty="0" smtClean="0"/>
              <a:t/>
            </a:r>
            <a:br>
              <a:rPr lang="en-US" sz="1800" dirty="0" smtClean="0"/>
            </a:br>
            <a:r>
              <a:rPr lang="en-US" sz="1800" dirty="0" smtClean="0"/>
              <a:t>urban </a:t>
            </a:r>
            <a:r>
              <a:rPr lang="en-US" sz="1800" dirty="0"/>
              <a:t>streets from 24% to 69</a:t>
            </a:r>
            <a:r>
              <a:rPr lang="en-US" sz="1800" dirty="0" smtClean="0"/>
              <a:t>%</a:t>
            </a:r>
          </a:p>
          <a:p>
            <a:pPr lvl="1"/>
            <a:r>
              <a:rPr lang="en-US" sz="1800" dirty="0" smtClean="0"/>
              <a:t>After </a:t>
            </a:r>
            <a:r>
              <a:rPr lang="en-US" sz="1800" dirty="0"/>
              <a:t>survey showed that awareness </a:t>
            </a:r>
            <a:r>
              <a:rPr lang="en-US" sz="1800" dirty="0" smtClean="0"/>
              <a:t/>
            </a:r>
            <a:br>
              <a:rPr lang="en-US" sz="1800" dirty="0" smtClean="0"/>
            </a:br>
            <a:r>
              <a:rPr lang="en-US" sz="1800" dirty="0" smtClean="0"/>
              <a:t>level </a:t>
            </a:r>
            <a:r>
              <a:rPr lang="en-US" sz="1800" dirty="0"/>
              <a:t>of the measure was 83% and </a:t>
            </a:r>
            <a:r>
              <a:rPr lang="en-US" sz="1800" dirty="0" smtClean="0"/>
              <a:t/>
            </a:r>
            <a:br>
              <a:rPr lang="en-US" sz="1800" dirty="0" smtClean="0"/>
            </a:br>
            <a:r>
              <a:rPr lang="en-US" sz="1800" dirty="0" smtClean="0"/>
              <a:t>acceptance </a:t>
            </a:r>
            <a:r>
              <a:rPr lang="en-US" sz="1800" dirty="0"/>
              <a:t>level was 6 (0 to 10</a:t>
            </a:r>
            <a:r>
              <a:rPr lang="en-US" sz="1800" dirty="0" smtClean="0"/>
              <a:t>).</a:t>
            </a:r>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240" y="3983128"/>
            <a:ext cx="3921760" cy="287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216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Vitoria-</a:t>
            </a:r>
            <a:r>
              <a:rPr lang="en-US" altLang="en-US" dirty="0" err="1" smtClean="0"/>
              <a:t>Gasteiz</a:t>
            </a:r>
            <a:r>
              <a:rPr lang="en-US" altLang="en-US" dirty="0" smtClean="0"/>
              <a:t> (CIVITAS MODERN</a:t>
            </a:r>
            <a:r>
              <a:rPr lang="en-US" altLang="en-US" dirty="0"/>
              <a:t>) –</a:t>
            </a:r>
            <a:br>
              <a:rPr lang="en-US" altLang="en-US" dirty="0"/>
            </a:br>
            <a:r>
              <a:rPr lang="en-US" altLang="en-US" dirty="0"/>
              <a:t>Pedestrian &amp; Bicycle Lanes </a:t>
            </a:r>
            <a:r>
              <a:rPr lang="en-US" altLang="en-US" dirty="0" smtClean="0"/>
              <a:t>Network</a:t>
            </a:r>
          </a:p>
        </p:txBody>
      </p:sp>
      <p:sp>
        <p:nvSpPr>
          <p:cNvPr id="6" name="Content Placeholder 3"/>
          <p:cNvSpPr>
            <a:spLocks noGrp="1"/>
          </p:cNvSpPr>
          <p:nvPr>
            <p:ph idx="1"/>
          </p:nvPr>
        </p:nvSpPr>
        <p:spPr/>
        <p:txBody>
          <a:bodyPr/>
          <a:lstStyle/>
          <a:p>
            <a:pPr lvl="1"/>
            <a:r>
              <a:rPr lang="en-US" sz="1800" dirty="0" smtClean="0"/>
              <a:t>Investment </a:t>
            </a:r>
            <a:r>
              <a:rPr lang="en-US" sz="1800" dirty="0"/>
              <a:t>costs (Y1-4) </a:t>
            </a:r>
            <a:r>
              <a:rPr lang="en-US" sz="1800" dirty="0" err="1"/>
              <a:t>approx</a:t>
            </a:r>
            <a:r>
              <a:rPr lang="en-US" sz="1800" dirty="0"/>
              <a:t> 9M€</a:t>
            </a:r>
          </a:p>
          <a:p>
            <a:pPr lvl="1"/>
            <a:r>
              <a:rPr lang="en-US" sz="1800" dirty="0"/>
              <a:t>Maintenance costs: 160k€/Y</a:t>
            </a:r>
          </a:p>
          <a:p>
            <a:pPr lvl="1"/>
            <a:r>
              <a:rPr lang="en-US" sz="1800" dirty="0" smtClean="0"/>
              <a:t>NPV </a:t>
            </a:r>
            <a:r>
              <a:rPr lang="en-US" sz="1800" dirty="0"/>
              <a:t>of €197,087,000 over 20 </a:t>
            </a:r>
            <a:r>
              <a:rPr lang="en-US" sz="1800" dirty="0" smtClean="0"/>
              <a:t>years</a:t>
            </a:r>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962"/>
          <a:stretch/>
        </p:blipFill>
        <p:spPr bwMode="auto">
          <a:xfrm>
            <a:off x="407755" y="3170359"/>
            <a:ext cx="7964085" cy="2905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3480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Utrecht (CIVITAS MIMOSA</a:t>
            </a:r>
            <a:r>
              <a:rPr lang="en-US" altLang="en-US" dirty="0"/>
              <a:t>) –</a:t>
            </a:r>
            <a:br>
              <a:rPr lang="en-US" altLang="en-US" dirty="0"/>
            </a:br>
            <a:r>
              <a:rPr lang="en-US" altLang="en-US" dirty="0" err="1"/>
              <a:t>Cargohopper</a:t>
            </a:r>
            <a:r>
              <a:rPr lang="en-US" altLang="en-US" dirty="0"/>
              <a:t> (flexible access for cleaner freight traffic</a:t>
            </a:r>
            <a:r>
              <a:rPr lang="en-US" altLang="en-US" dirty="0" smtClean="0"/>
              <a:t>)</a:t>
            </a:r>
          </a:p>
        </p:txBody>
      </p:sp>
      <p:sp>
        <p:nvSpPr>
          <p:cNvPr id="6" name="Content Placeholder 3"/>
          <p:cNvSpPr>
            <a:spLocks noGrp="1"/>
          </p:cNvSpPr>
          <p:nvPr>
            <p:ph idx="1"/>
          </p:nvPr>
        </p:nvSpPr>
        <p:spPr/>
        <p:txBody>
          <a:bodyPr/>
          <a:lstStyle/>
          <a:p>
            <a:pPr lvl="1"/>
            <a:r>
              <a:rPr lang="en-US" sz="1800" dirty="0" smtClean="0"/>
              <a:t>Low emission zone city </a:t>
            </a:r>
            <a:r>
              <a:rPr lang="en-US" sz="1800" dirty="0" err="1" smtClean="0"/>
              <a:t>centre</a:t>
            </a:r>
            <a:r>
              <a:rPr lang="en-US" sz="1800" dirty="0" smtClean="0"/>
              <a:t> (min EURO V/EEV/EEV+)</a:t>
            </a:r>
          </a:p>
          <a:p>
            <a:pPr lvl="1"/>
            <a:r>
              <a:rPr lang="en-US" sz="1800" dirty="0" smtClean="0"/>
              <a:t>Use a electric mini-train called the </a:t>
            </a:r>
            <a:r>
              <a:rPr lang="en-US" sz="1800" dirty="0" err="1" smtClean="0"/>
              <a:t>Cargohopper</a:t>
            </a:r>
            <a:r>
              <a:rPr lang="en-US" sz="1800" dirty="0" smtClean="0"/>
              <a:t>  (mini train, capacity of 5-8 vans)</a:t>
            </a:r>
          </a:p>
          <a:p>
            <a:pPr lvl="1"/>
            <a:r>
              <a:rPr lang="en-US" sz="1800" dirty="0" smtClean="0"/>
              <a:t>From </a:t>
            </a:r>
            <a:r>
              <a:rPr lang="en-US" sz="1800" dirty="0" smtClean="0"/>
              <a:t>a City Distribution Centre </a:t>
            </a:r>
            <a:r>
              <a:rPr lang="en-US" sz="1800" dirty="0" smtClean="0"/>
              <a:t>to the </a:t>
            </a:r>
            <a:r>
              <a:rPr lang="en-US" sz="1800" dirty="0" smtClean="0"/>
              <a:t>city center</a:t>
            </a:r>
          </a:p>
          <a:p>
            <a:pPr lvl="1"/>
            <a:endParaRPr lang="en-US" sz="1800" dirty="0" smtClean="0"/>
          </a:p>
          <a:p>
            <a:pPr lvl="1"/>
            <a:r>
              <a:rPr lang="en-US" sz="1800" dirty="0" smtClean="0"/>
              <a:t>Saving 4,080 freight trips and over 80,000 km driven by vans or </a:t>
            </a:r>
            <a:br>
              <a:rPr lang="en-US" sz="1800" dirty="0" smtClean="0"/>
            </a:br>
            <a:r>
              <a:rPr lang="en-US" sz="1800" dirty="0" smtClean="0"/>
              <a:t>light trucks for the duration of the project</a:t>
            </a:r>
          </a:p>
          <a:p>
            <a:pPr lvl="1"/>
            <a:r>
              <a:rPr lang="en-US" sz="1800" dirty="0" smtClean="0"/>
              <a:t>€</a:t>
            </a:r>
            <a:r>
              <a:rPr lang="en-US" sz="1800" dirty="0" smtClean="0"/>
              <a:t>65,000 investment</a:t>
            </a:r>
            <a:br>
              <a:rPr lang="en-US" sz="1800" dirty="0" smtClean="0"/>
            </a:br>
            <a:r>
              <a:rPr lang="en-US" sz="1800" dirty="0" smtClean="0"/>
              <a:t>€120,000/y operational costs </a:t>
            </a:r>
            <a:br>
              <a:rPr lang="en-US" sz="1800" dirty="0" smtClean="0"/>
            </a:br>
            <a:r>
              <a:rPr lang="en-US" sz="1800" dirty="0" smtClean="0"/>
              <a:t>NPV </a:t>
            </a:r>
            <a:r>
              <a:rPr lang="en-US" sz="1800" dirty="0"/>
              <a:t>of €65,000 for its </a:t>
            </a:r>
            <a:r>
              <a:rPr lang="en-US" sz="1800" dirty="0" smtClean="0"/>
              <a:t>lifespan (5y)</a:t>
            </a:r>
            <a:endParaRPr lang="en-US" sz="1800" dirty="0"/>
          </a:p>
          <a:p>
            <a:pPr lvl="1"/>
            <a:endParaRPr lang="en-US" sz="1800" dirty="0"/>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080" y="4294374"/>
            <a:ext cx="4185920" cy="2563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85453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Utrecht (CIVITAS MIMOSA</a:t>
            </a:r>
            <a:r>
              <a:rPr lang="en-US" altLang="en-US" dirty="0"/>
              <a:t>) ) –</a:t>
            </a:r>
            <a:br>
              <a:rPr lang="en-US" altLang="en-US" dirty="0"/>
            </a:br>
            <a:r>
              <a:rPr lang="en-US" altLang="en-US" dirty="0" err="1"/>
              <a:t>Cargohopper</a:t>
            </a:r>
            <a:r>
              <a:rPr lang="en-US" altLang="en-US" dirty="0"/>
              <a:t> (flexible access for cleaner freight traffic)</a:t>
            </a:r>
            <a:endParaRPr lang="en-US" altLang="en-US" dirty="0" smtClean="0"/>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09" y="3335655"/>
            <a:ext cx="4123193" cy="296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602" y="1208722"/>
            <a:ext cx="4479197" cy="5247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3"/>
          <p:cNvSpPr>
            <a:spLocks noGrp="1"/>
          </p:cNvSpPr>
          <p:nvPr>
            <p:ph idx="1"/>
          </p:nvPr>
        </p:nvSpPr>
        <p:spPr>
          <a:xfrm>
            <a:off x="381000" y="1700213"/>
            <a:ext cx="8439150" cy="4608512"/>
          </a:xfrm>
        </p:spPr>
        <p:txBody>
          <a:bodyPr/>
          <a:lstStyle/>
          <a:p>
            <a:pPr lvl="1"/>
            <a:r>
              <a:rPr lang="en-US" sz="2000" b="1" dirty="0" smtClean="0"/>
              <a:t>73% CO2 emission, </a:t>
            </a:r>
            <a:endParaRPr lang="en-US" sz="2000" b="1" dirty="0"/>
          </a:p>
          <a:p>
            <a:pPr lvl="1"/>
            <a:r>
              <a:rPr lang="en-US" sz="2000" b="1" dirty="0" smtClean="0"/>
              <a:t>27% NOx emission and </a:t>
            </a:r>
            <a:endParaRPr lang="en-US" sz="2000" b="1" dirty="0"/>
          </a:p>
          <a:p>
            <a:pPr lvl="1"/>
            <a:r>
              <a:rPr lang="en-US" sz="2000" b="1" dirty="0" smtClean="0"/>
              <a:t>56% PM10 emissions </a:t>
            </a:r>
          </a:p>
          <a:p>
            <a:pPr lvl="1"/>
            <a:endParaRPr lang="en-US" sz="2000" dirty="0"/>
          </a:p>
        </p:txBody>
      </p:sp>
    </p:spTree>
    <p:extLst>
      <p:ext uri="{BB962C8B-B14F-4D97-AF65-F5344CB8AC3E}">
        <p14:creationId xmlns:p14="http://schemas.microsoft.com/office/powerpoint/2010/main" val="626009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23"/>
          </p:nvPr>
        </p:nvSpPr>
        <p:spPr>
          <a:xfrm>
            <a:off x="663048" y="4383050"/>
            <a:ext cx="2117260" cy="626302"/>
          </a:xfrm>
        </p:spPr>
        <p:txBody>
          <a:bodyPr/>
          <a:lstStyle/>
          <a:p>
            <a:r>
              <a:rPr lang="nl-NL" sz="1600" cap="none" dirty="0" smtClean="0">
                <a:solidFill>
                  <a:schemeClr val="accent4">
                    <a:lumMod val="75000"/>
                  </a:schemeClr>
                </a:solidFill>
                <a:latin typeface="Arial"/>
                <a:cs typeface="Arial"/>
              </a:rPr>
              <a:t>DEFENCE, SAFETY &amp; SECURITY</a:t>
            </a:r>
            <a:endParaRPr lang="nl-NL" sz="1600" cap="none" dirty="0">
              <a:solidFill>
                <a:schemeClr val="accent4">
                  <a:lumMod val="75000"/>
                </a:schemeClr>
              </a:solidFill>
              <a:latin typeface="Arial"/>
              <a:cs typeface="Arial"/>
            </a:endParaRPr>
          </a:p>
        </p:txBody>
      </p:sp>
      <p:pic>
        <p:nvPicPr>
          <p:cNvPr id="19" name="Tijdelijke aanduiding voor afbeelding 18" descr="TNO-StrategischPlan-fotos3.jpg">
            <a:hlinkClick r:id="rId3" action="ppaction://hlinksldjump"/>
          </p:cNvPr>
          <p:cNvPicPr>
            <a:picLocks noGrp="1" noChangeAspect="1"/>
          </p:cNvPicPr>
          <p:nvPr>
            <p:ph type="pic" sz="quarter" idx="24"/>
          </p:nvPr>
        </p:nvPicPr>
        <p:blipFill>
          <a:blip r:embed="rId4" cstate="print">
            <a:extLst>
              <a:ext uri="{28A0092B-C50C-407E-A947-70E740481C1C}">
                <a14:useLocalDpi xmlns:a14="http://schemas.microsoft.com/office/drawing/2010/main"/>
              </a:ext>
            </a:extLst>
          </a:blip>
          <a:srcRect t="11309" b="11309"/>
          <a:stretch>
            <a:fillRect/>
          </a:stretch>
        </p:blipFill>
        <p:spPr/>
      </p:pic>
      <p:sp>
        <p:nvSpPr>
          <p:cNvPr id="8" name="Tijdelijke aanduiding voor tekst 7"/>
          <p:cNvSpPr>
            <a:spLocks noGrp="1"/>
          </p:cNvSpPr>
          <p:nvPr>
            <p:ph type="body" sz="quarter" idx="25"/>
          </p:nvPr>
        </p:nvSpPr>
        <p:spPr>
          <a:xfrm>
            <a:off x="3421576" y="4386874"/>
            <a:ext cx="2302552" cy="626302"/>
          </a:xfrm>
        </p:spPr>
        <p:txBody>
          <a:bodyPr/>
          <a:lstStyle/>
          <a:p>
            <a:r>
              <a:rPr lang="nl-NL" sz="1600" cap="none" dirty="0" smtClean="0">
                <a:solidFill>
                  <a:schemeClr val="accent4">
                    <a:lumMod val="75000"/>
                  </a:schemeClr>
                </a:solidFill>
                <a:latin typeface="Arial"/>
                <a:cs typeface="Arial"/>
              </a:rPr>
              <a:t>URBANISATION</a:t>
            </a:r>
            <a:endParaRPr lang="nl-NL" sz="1600" cap="none" dirty="0">
              <a:solidFill>
                <a:schemeClr val="accent4">
                  <a:lumMod val="75000"/>
                </a:schemeClr>
              </a:solidFill>
              <a:latin typeface="Arial"/>
              <a:cs typeface="Arial"/>
            </a:endParaRPr>
          </a:p>
        </p:txBody>
      </p:sp>
      <p:pic>
        <p:nvPicPr>
          <p:cNvPr id="20" name="Tijdelijke aanduiding voor afbeelding 19" descr="TNO-StrategischPlan-fotos4.jpg">
            <a:hlinkClick r:id="rId5" action="ppaction://hlinksldjump"/>
          </p:cNvPr>
          <p:cNvPicPr>
            <a:picLocks noGrp="1" noChangeAspect="1"/>
          </p:cNvPicPr>
          <p:nvPr>
            <p:ph type="pic" sz="quarter" idx="26"/>
          </p:nvPr>
        </p:nvPicPr>
        <p:blipFill>
          <a:blip r:embed="rId6" cstate="print">
            <a:extLst>
              <a:ext uri="{28A0092B-C50C-407E-A947-70E740481C1C}">
                <a14:useLocalDpi xmlns:a14="http://schemas.microsoft.com/office/drawing/2010/main"/>
              </a:ext>
            </a:extLst>
          </a:blip>
          <a:srcRect t="11390" b="11390"/>
          <a:stretch>
            <a:fillRect/>
          </a:stretch>
        </p:blipFill>
        <p:spPr/>
      </p:pic>
      <p:sp>
        <p:nvSpPr>
          <p:cNvPr id="10" name="Tijdelijke aanduiding voor tekst 9"/>
          <p:cNvSpPr>
            <a:spLocks noGrp="1"/>
          </p:cNvSpPr>
          <p:nvPr>
            <p:ph type="body" sz="quarter" idx="27"/>
          </p:nvPr>
        </p:nvSpPr>
        <p:spPr>
          <a:xfrm>
            <a:off x="6181461" y="4386874"/>
            <a:ext cx="2117260" cy="626302"/>
          </a:xfrm>
        </p:spPr>
        <p:txBody>
          <a:bodyPr/>
          <a:lstStyle/>
          <a:p>
            <a:r>
              <a:rPr lang="nl-NL" sz="1600" dirty="0" smtClean="0">
                <a:solidFill>
                  <a:schemeClr val="accent4">
                    <a:lumMod val="75000"/>
                  </a:schemeClr>
                </a:solidFill>
                <a:latin typeface="+mj-lt"/>
              </a:rPr>
              <a:t>ENERGY</a:t>
            </a:r>
            <a:endParaRPr lang="nl-NL" sz="1600" dirty="0">
              <a:solidFill>
                <a:schemeClr val="accent4">
                  <a:lumMod val="75000"/>
                </a:schemeClr>
              </a:solidFill>
              <a:latin typeface="+mj-lt"/>
            </a:endParaRPr>
          </a:p>
        </p:txBody>
      </p:sp>
      <p:pic>
        <p:nvPicPr>
          <p:cNvPr id="22" name="Tijdelijke aanduiding voor afbeelding 21" descr="TNO-StrategischPlan-fotos5.jpg">
            <a:hlinkClick r:id="rId7" action="ppaction://hlinksldjump"/>
          </p:cNvPr>
          <p:cNvPicPr>
            <a:picLocks noGrp="1" noChangeAspect="1"/>
          </p:cNvPicPr>
          <p:nvPr>
            <p:ph type="pic" sz="quarter" idx="28"/>
          </p:nvPr>
        </p:nvPicPr>
        <p:blipFill>
          <a:blip r:embed="rId8" cstate="print">
            <a:extLst>
              <a:ext uri="{28A0092B-C50C-407E-A947-70E740481C1C}">
                <a14:useLocalDpi xmlns:a14="http://schemas.microsoft.com/office/drawing/2010/main"/>
              </a:ext>
            </a:extLst>
          </a:blip>
          <a:srcRect t="11363" b="11363"/>
          <a:stretch>
            <a:fillRect/>
          </a:stretch>
        </p:blipFill>
        <p:spPr/>
      </p:pic>
      <p:sp>
        <p:nvSpPr>
          <p:cNvPr id="5" name="Titel 4"/>
          <p:cNvSpPr>
            <a:spLocks noGrp="1"/>
          </p:cNvSpPr>
          <p:nvPr>
            <p:ph type="title"/>
          </p:nvPr>
        </p:nvSpPr>
        <p:spPr>
          <a:xfrm>
            <a:off x="539552" y="1340768"/>
            <a:ext cx="8208912" cy="432048"/>
          </a:xfrm>
        </p:spPr>
        <p:txBody>
          <a:bodyPr/>
          <a:lstStyle/>
          <a:p>
            <a:r>
              <a:rPr lang="nl-NL" dirty="0" err="1" smtClean="0">
                <a:latin typeface="Arial Black" panose="020B0A04020102020204" pitchFamily="34" charset="0"/>
              </a:rPr>
              <a:t>VisION</a:t>
            </a:r>
            <a:endParaRPr lang="nl-NL" dirty="0">
              <a:latin typeface="Arial Black" panose="020B0A04020102020204" pitchFamily="34" charset="0"/>
            </a:endParaRPr>
          </a:p>
        </p:txBody>
      </p:sp>
      <p:sp>
        <p:nvSpPr>
          <p:cNvPr id="12" name="Tijdelijke aanduiding voor tekst 11"/>
          <p:cNvSpPr>
            <a:spLocks noGrp="1"/>
          </p:cNvSpPr>
          <p:nvPr>
            <p:ph type="body" sz="quarter" idx="29"/>
          </p:nvPr>
        </p:nvSpPr>
        <p:spPr/>
        <p:txBody>
          <a:bodyPr/>
          <a:lstStyle/>
          <a:p>
            <a:r>
              <a:rPr lang="nl-NL" sz="1800" i="1" cap="none" dirty="0" smtClean="0">
                <a:solidFill>
                  <a:schemeClr val="tx1">
                    <a:lumMod val="50000"/>
                    <a:lumOff val="50000"/>
                  </a:schemeClr>
                </a:solidFill>
              </a:rPr>
              <a:t>THEMES IN TRANSITION</a:t>
            </a:r>
            <a:endParaRPr lang="nl-NL" sz="1800" i="1" cap="none" dirty="0">
              <a:solidFill>
                <a:schemeClr val="tx1">
                  <a:lumMod val="50000"/>
                  <a:lumOff val="50000"/>
                </a:schemeClr>
              </a:solidFill>
            </a:endParaRPr>
          </a:p>
        </p:txBody>
      </p:sp>
      <p:sp>
        <p:nvSpPr>
          <p:cNvPr id="13" name="Tijdelijke aanduiding voor tekst 12"/>
          <p:cNvSpPr>
            <a:spLocks noGrp="1"/>
          </p:cNvSpPr>
          <p:nvPr>
            <p:ph type="body" sz="quarter" idx="31"/>
          </p:nvPr>
        </p:nvSpPr>
        <p:spPr>
          <a:xfrm>
            <a:off x="3420665" y="2187482"/>
            <a:ext cx="2208083" cy="593446"/>
          </a:xfrm>
        </p:spPr>
        <p:txBody>
          <a:bodyPr/>
          <a:lstStyle/>
          <a:p>
            <a:r>
              <a:rPr lang="nl-NL" sz="1600" cap="none" dirty="0" smtClean="0">
                <a:solidFill>
                  <a:schemeClr val="tx2">
                    <a:lumMod val="75000"/>
                  </a:schemeClr>
                </a:solidFill>
                <a:latin typeface="Arial"/>
                <a:cs typeface="Arial"/>
              </a:rPr>
              <a:t>INDUSTRY</a:t>
            </a:r>
            <a:endParaRPr lang="nl-NL" sz="1600" cap="none" dirty="0">
              <a:solidFill>
                <a:schemeClr val="tx2">
                  <a:lumMod val="75000"/>
                </a:schemeClr>
              </a:solidFill>
              <a:latin typeface="Arial"/>
              <a:cs typeface="Arial"/>
            </a:endParaRPr>
          </a:p>
        </p:txBody>
      </p:sp>
      <p:pic>
        <p:nvPicPr>
          <p:cNvPr id="17" name="Tijdelijke aanduiding voor afbeelding 16" descr="TNO-StrategischPlan-fotos1.jpg">
            <a:hlinkClick r:id="" action="ppaction://noaction"/>
          </p:cNvPr>
          <p:cNvPicPr>
            <a:picLocks noGrp="1" noChangeAspect="1"/>
          </p:cNvPicPr>
          <p:nvPr>
            <p:ph type="pic" sz="quarter" idx="32"/>
          </p:nvPr>
        </p:nvPicPr>
        <p:blipFill>
          <a:blip r:embed="rId9" cstate="print">
            <a:extLst>
              <a:ext uri="{28A0092B-C50C-407E-A947-70E740481C1C}">
                <a14:useLocalDpi xmlns:a14="http://schemas.microsoft.com/office/drawing/2010/main"/>
              </a:ext>
            </a:extLst>
          </a:blip>
          <a:srcRect t="11237" b="11237"/>
          <a:stretch>
            <a:fillRect/>
          </a:stretch>
        </p:blipFill>
        <p:spPr>
          <a:xfrm>
            <a:off x="3421063" y="2809875"/>
            <a:ext cx="2292350" cy="1149350"/>
          </a:xfrm>
        </p:spPr>
      </p:pic>
      <p:sp>
        <p:nvSpPr>
          <p:cNvPr id="15" name="Tijdelijke aanduiding voor tekst 14"/>
          <p:cNvSpPr>
            <a:spLocks noGrp="1"/>
          </p:cNvSpPr>
          <p:nvPr>
            <p:ph type="body" sz="quarter" idx="33"/>
          </p:nvPr>
        </p:nvSpPr>
        <p:spPr>
          <a:xfrm>
            <a:off x="6180550" y="2187482"/>
            <a:ext cx="2117260" cy="593446"/>
          </a:xfrm>
        </p:spPr>
        <p:txBody>
          <a:bodyPr/>
          <a:lstStyle/>
          <a:p>
            <a:r>
              <a:rPr lang="nl-NL" sz="1600" cap="none" dirty="0" smtClean="0">
                <a:solidFill>
                  <a:schemeClr val="tx2">
                    <a:lumMod val="75000"/>
                  </a:schemeClr>
                </a:solidFill>
                <a:latin typeface="Arial"/>
                <a:cs typeface="Arial"/>
              </a:rPr>
              <a:t>HEALTHY LIVING</a:t>
            </a:r>
            <a:endParaRPr lang="nl-NL" sz="1600" cap="none" dirty="0">
              <a:solidFill>
                <a:schemeClr val="tx2">
                  <a:lumMod val="75000"/>
                </a:schemeClr>
              </a:solidFill>
              <a:latin typeface="Arial"/>
              <a:cs typeface="Arial"/>
            </a:endParaRPr>
          </a:p>
        </p:txBody>
      </p:sp>
      <p:pic>
        <p:nvPicPr>
          <p:cNvPr id="18" name="Tijdelijke aanduiding voor afbeelding 17" descr="TNO-StrategischPlan-fotos2.jpg">
            <a:hlinkClick r:id="rId10" action="ppaction://hlinksldjump"/>
          </p:cNvPr>
          <p:cNvPicPr>
            <a:picLocks noGrp="1" noChangeAspect="1"/>
          </p:cNvPicPr>
          <p:nvPr>
            <p:ph type="pic" sz="quarter" idx="34"/>
          </p:nvPr>
        </p:nvPicPr>
        <p:blipFill>
          <a:blip r:embed="rId11" cstate="print">
            <a:extLst>
              <a:ext uri="{28A0092B-C50C-407E-A947-70E740481C1C}">
                <a14:useLocalDpi xmlns:a14="http://schemas.microsoft.com/office/drawing/2010/main"/>
              </a:ext>
            </a:extLst>
          </a:blip>
          <a:srcRect t="11336" b="11336"/>
          <a:stretch>
            <a:fillRect/>
          </a:stretch>
        </p:blipFill>
        <p:spPr/>
      </p:pic>
    </p:spTree>
    <p:extLst>
      <p:ext uri="{BB962C8B-B14F-4D97-AF65-F5344CB8AC3E}">
        <p14:creationId xmlns:p14="http://schemas.microsoft.com/office/powerpoint/2010/main" val="93012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Vitoria-</a:t>
            </a:r>
            <a:r>
              <a:rPr lang="en-US" altLang="en-US" dirty="0" err="1" smtClean="0"/>
              <a:t>Gasteiz</a:t>
            </a:r>
            <a:r>
              <a:rPr lang="en-US" altLang="en-US" dirty="0" smtClean="0"/>
              <a:t> (CIVITAS Modern) –</a:t>
            </a:r>
            <a:br>
              <a:rPr lang="en-US" altLang="en-US" dirty="0" smtClean="0"/>
            </a:br>
            <a:r>
              <a:rPr lang="en-US" sz="2400" dirty="0"/>
              <a:t>Traffic Light Regulation for the New PT </a:t>
            </a:r>
            <a:r>
              <a:rPr lang="en-US" sz="2400" dirty="0" smtClean="0"/>
              <a:t>Network</a:t>
            </a:r>
            <a:endParaRPr lang="en-US" altLang="en-US" dirty="0" smtClean="0"/>
          </a:p>
        </p:txBody>
      </p:sp>
      <p:sp>
        <p:nvSpPr>
          <p:cNvPr id="6" name="Content Placeholder 3"/>
          <p:cNvSpPr>
            <a:spLocks noGrp="1"/>
          </p:cNvSpPr>
          <p:nvPr>
            <p:ph idx="1"/>
          </p:nvPr>
        </p:nvSpPr>
        <p:spPr>
          <a:xfrm>
            <a:off x="381001" y="1700213"/>
            <a:ext cx="3804920" cy="4608512"/>
          </a:xfrm>
        </p:spPr>
        <p:txBody>
          <a:bodyPr/>
          <a:lstStyle/>
          <a:p>
            <a:pPr lvl="1"/>
            <a:r>
              <a:rPr lang="en-US" sz="1800" dirty="0" smtClean="0"/>
              <a:t>Automatic traffic lights to regulate priority </a:t>
            </a:r>
          </a:p>
          <a:p>
            <a:pPr lvl="1"/>
            <a:r>
              <a:rPr lang="en-US" sz="1800" dirty="0" smtClean="0"/>
              <a:t>Establish a hierarchy of streets according to their traffic volumes</a:t>
            </a:r>
          </a:p>
          <a:p>
            <a:pPr lvl="1"/>
            <a:r>
              <a:rPr lang="en-US" sz="1800" dirty="0" smtClean="0"/>
              <a:t>Focus traffic on the main streets and disincentive the traffic in the rest of the network using priority on intersections</a:t>
            </a:r>
            <a:endParaRPr lang="en-US" sz="1800" dirty="0"/>
          </a:p>
          <a:p>
            <a:pPr lvl="1"/>
            <a:r>
              <a:rPr lang="en-US" sz="1800" dirty="0" smtClean="0"/>
              <a:t>Make sure public transport uses this main streets</a:t>
            </a:r>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761" y="1684875"/>
            <a:ext cx="5120640" cy="451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146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Vitoria-</a:t>
            </a:r>
            <a:r>
              <a:rPr lang="en-US" altLang="en-US" dirty="0" err="1" smtClean="0"/>
              <a:t>Gasteiz</a:t>
            </a:r>
            <a:r>
              <a:rPr lang="en-US" altLang="en-US" dirty="0" smtClean="0"/>
              <a:t> (CIVITAS Modern) –</a:t>
            </a:r>
            <a:br>
              <a:rPr lang="en-US" altLang="en-US" dirty="0" smtClean="0"/>
            </a:br>
            <a:r>
              <a:rPr lang="en-US" sz="2400" dirty="0"/>
              <a:t>Traffic Light Regulation for the New PT </a:t>
            </a:r>
            <a:r>
              <a:rPr lang="en-US" sz="2400" dirty="0" smtClean="0"/>
              <a:t>Network</a:t>
            </a:r>
            <a:endParaRPr lang="en-US" altLang="en-US" dirty="0" smtClean="0"/>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8520"/>
            <a:ext cx="9144000"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a:spLocks noGrp="1"/>
          </p:cNvSpPr>
          <p:nvPr>
            <p:ph idx="1"/>
          </p:nvPr>
        </p:nvSpPr>
        <p:spPr>
          <a:xfrm>
            <a:off x="381000" y="1700213"/>
            <a:ext cx="8439150" cy="4608512"/>
          </a:xfrm>
        </p:spPr>
        <p:txBody>
          <a:bodyPr/>
          <a:lstStyle/>
          <a:p>
            <a:pPr lvl="1"/>
            <a:r>
              <a:rPr lang="en-US" sz="1800" dirty="0" smtClean="0"/>
              <a:t>Installed on 230 intersection regulations</a:t>
            </a:r>
          </a:p>
          <a:p>
            <a:pPr lvl="1"/>
            <a:r>
              <a:rPr lang="en-US" sz="1800" dirty="0" smtClean="0"/>
              <a:t>High level of acceptance (70%), awareness (89%) and quality (6,7 out of 10)</a:t>
            </a:r>
          </a:p>
          <a:p>
            <a:pPr lvl="1"/>
            <a:r>
              <a:rPr lang="en-US" sz="1800" dirty="0" smtClean="0"/>
              <a:t>€12,180,000 saved in journey time reduction</a:t>
            </a:r>
          </a:p>
          <a:p>
            <a:pPr lvl="1"/>
            <a:r>
              <a:rPr lang="en-US" sz="1800" dirty="0" smtClean="0"/>
              <a:t>2.423 </a:t>
            </a:r>
            <a:r>
              <a:rPr lang="en-US" sz="1800" dirty="0" err="1" smtClean="0"/>
              <a:t>tonnes</a:t>
            </a:r>
            <a:r>
              <a:rPr lang="en-US" sz="1800" dirty="0" smtClean="0"/>
              <a:t> of CO2 and 8 </a:t>
            </a:r>
            <a:r>
              <a:rPr lang="en-US" sz="1800" dirty="0" err="1" smtClean="0"/>
              <a:t>tonnes</a:t>
            </a:r>
            <a:r>
              <a:rPr lang="en-US" sz="1800" dirty="0" smtClean="0"/>
              <a:t> of NOx are saved  each year </a:t>
            </a:r>
            <a:r>
              <a:rPr lang="en-US" sz="1800" dirty="0"/>
              <a:t>(representing €438.000 in 10 </a:t>
            </a:r>
            <a:r>
              <a:rPr lang="en-US" sz="1800" dirty="0" smtClean="0"/>
              <a:t>years)</a:t>
            </a:r>
          </a:p>
          <a:p>
            <a:pPr lvl="1"/>
            <a:r>
              <a:rPr lang="en-US" sz="1800" dirty="0" smtClean="0"/>
              <a:t>€331.000 investment </a:t>
            </a:r>
            <a:r>
              <a:rPr lang="en-US" sz="1800" dirty="0" smtClean="0"/>
              <a:t>costs</a:t>
            </a:r>
          </a:p>
          <a:p>
            <a:pPr lvl="1"/>
            <a:r>
              <a:rPr lang="en-US" sz="1800" dirty="0" smtClean="0"/>
              <a:t>NPV €140,721,000 (10y, 3,5%)</a:t>
            </a:r>
            <a:endParaRPr lang="en-US" sz="1800" dirty="0" smtClean="0"/>
          </a:p>
          <a:p>
            <a:pPr lvl="1"/>
            <a:endParaRPr lang="en-US" sz="1800" dirty="0"/>
          </a:p>
        </p:txBody>
      </p:sp>
    </p:spTree>
    <p:extLst>
      <p:ext uri="{BB962C8B-B14F-4D97-AF65-F5344CB8AC3E}">
        <p14:creationId xmlns:p14="http://schemas.microsoft.com/office/powerpoint/2010/main" val="680806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Vitoria-</a:t>
            </a:r>
            <a:r>
              <a:rPr lang="en-US" altLang="en-US" dirty="0" err="1" smtClean="0"/>
              <a:t>Gasteiz</a:t>
            </a:r>
            <a:r>
              <a:rPr lang="en-US" altLang="en-US" dirty="0" smtClean="0"/>
              <a:t> (CIVITAS Modern</a:t>
            </a:r>
            <a:r>
              <a:rPr lang="en-US" altLang="en-US" dirty="0" smtClean="0"/>
              <a:t>) –</a:t>
            </a:r>
            <a:br>
              <a:rPr lang="en-US" altLang="en-US" dirty="0" smtClean="0"/>
            </a:br>
            <a:r>
              <a:rPr lang="en-US" altLang="en-US" dirty="0" smtClean="0"/>
              <a:t>Super blocks contributed to success of measures</a:t>
            </a:r>
            <a:endParaRPr lang="en-US" altLang="en-US" dirty="0" smtClean="0"/>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561" y="2235201"/>
            <a:ext cx="5440439" cy="462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 y="1749425"/>
            <a:ext cx="5247956" cy="249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394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Perugia (CIVITAS RENAISSANCE) –</a:t>
            </a:r>
            <a:r>
              <a:rPr lang="en-US" altLang="en-US" dirty="0"/>
              <a:t/>
            </a:r>
            <a:br>
              <a:rPr lang="en-US" altLang="en-US" dirty="0"/>
            </a:br>
            <a:r>
              <a:rPr lang="en-US" altLang="en-US" dirty="0" smtClean="0"/>
              <a:t>Clean Fuel technology for the public transport</a:t>
            </a:r>
          </a:p>
        </p:txBody>
      </p:sp>
      <p:sp>
        <p:nvSpPr>
          <p:cNvPr id="6" name="Content Placeholder 3"/>
          <p:cNvSpPr>
            <a:spLocks noGrp="1"/>
          </p:cNvSpPr>
          <p:nvPr>
            <p:ph idx="1"/>
          </p:nvPr>
        </p:nvSpPr>
        <p:spPr/>
        <p:txBody>
          <a:bodyPr/>
          <a:lstStyle/>
          <a:p>
            <a:pPr lvl="1"/>
            <a:r>
              <a:rPr lang="en-US" sz="1800" dirty="0" smtClean="0"/>
              <a:t>20 </a:t>
            </a:r>
            <a:r>
              <a:rPr lang="en-US" sz="1800" dirty="0"/>
              <a:t>Euro 2 diesel powered buses (16% of the fleet) retrofitted </a:t>
            </a:r>
            <a:r>
              <a:rPr lang="en-US" sz="1800" dirty="0" smtClean="0"/>
              <a:t>with the </a:t>
            </a:r>
            <a:r>
              <a:rPr lang="en-US" sz="1800" dirty="0"/>
              <a:t>dual-fuel kit (methane and diesel</a:t>
            </a:r>
            <a:r>
              <a:rPr lang="en-US" sz="1800" dirty="0" smtClean="0"/>
              <a:t>)</a:t>
            </a:r>
          </a:p>
          <a:p>
            <a:pPr lvl="1"/>
            <a:r>
              <a:rPr lang="en-US" sz="1800" dirty="0" smtClean="0"/>
              <a:t>CO2 reduction of 12-17%</a:t>
            </a:r>
          </a:p>
          <a:p>
            <a:pPr lvl="1"/>
            <a:r>
              <a:rPr lang="en-US" sz="1800" dirty="0" smtClean="0"/>
              <a:t>NOx reduction of 0-8%</a:t>
            </a:r>
          </a:p>
          <a:p>
            <a:pPr lvl="1"/>
            <a:r>
              <a:rPr lang="en-US" sz="1800" dirty="0" smtClean="0"/>
              <a:t>CO reduction of 95-96%</a:t>
            </a:r>
          </a:p>
          <a:p>
            <a:pPr lvl="1"/>
            <a:endParaRPr lang="en-US" sz="1800" dirty="0" smtClean="0"/>
          </a:p>
          <a:p>
            <a:pPr lvl="1"/>
            <a:r>
              <a:rPr lang="en-US" sz="1800" dirty="0" smtClean="0"/>
              <a:t>Investment costs of €21,575 per bus </a:t>
            </a:r>
            <a:br>
              <a:rPr lang="en-US" sz="1800" dirty="0" smtClean="0"/>
            </a:br>
            <a:r>
              <a:rPr lang="en-US" sz="1800" dirty="0" smtClean="0"/>
              <a:t>(€16,000 kit, €5,600 installation)</a:t>
            </a:r>
          </a:p>
          <a:p>
            <a:pPr lvl="1"/>
            <a:r>
              <a:rPr lang="en-US" sz="1800" dirty="0" smtClean="0"/>
              <a:t>NPV (5y, 3%): €9,709</a:t>
            </a:r>
            <a:endParaRPr lang="en-US" sz="1800" dirty="0"/>
          </a:p>
          <a:p>
            <a:pPr lvl="1"/>
            <a:endParaRPr lang="en-US" sz="1800" dirty="0"/>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481" y="4045960"/>
            <a:ext cx="4287520" cy="246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6236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Perugia (CIVITAS RENAISSANCE) –</a:t>
            </a:r>
            <a:r>
              <a:rPr lang="en-US" altLang="en-US" dirty="0"/>
              <a:t/>
            </a:r>
            <a:br>
              <a:rPr lang="en-US" altLang="en-US" dirty="0"/>
            </a:br>
            <a:r>
              <a:rPr lang="en-US" altLang="en-US" dirty="0"/>
              <a:t>Retrofitting the service car fleet of the </a:t>
            </a:r>
            <a:r>
              <a:rPr lang="en-US" altLang="en-US" dirty="0" smtClean="0"/>
              <a:t>Municipality</a:t>
            </a:r>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648" y="1569084"/>
            <a:ext cx="7372032" cy="4925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007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Iasi (CIVITAS ARCHIMEDES</a:t>
            </a:r>
            <a:r>
              <a:rPr lang="en-US" altLang="en-US" dirty="0"/>
              <a:t>) –</a:t>
            </a:r>
            <a:br>
              <a:rPr lang="en-US" altLang="en-US" dirty="0"/>
            </a:br>
            <a:r>
              <a:rPr lang="en-US" altLang="en-US" dirty="0"/>
              <a:t>Access Control to a Historic Centre in </a:t>
            </a:r>
            <a:r>
              <a:rPr lang="en-US" altLang="en-US" dirty="0" smtClean="0"/>
              <a:t>Iasi</a:t>
            </a:r>
          </a:p>
        </p:txBody>
      </p:sp>
      <p:sp>
        <p:nvSpPr>
          <p:cNvPr id="6" name="Content Placeholder 3"/>
          <p:cNvSpPr>
            <a:spLocks noGrp="1"/>
          </p:cNvSpPr>
          <p:nvPr>
            <p:ph idx="1"/>
          </p:nvPr>
        </p:nvSpPr>
        <p:spPr/>
        <p:txBody>
          <a:bodyPr/>
          <a:lstStyle/>
          <a:p>
            <a:pPr lvl="1"/>
            <a:r>
              <a:rPr lang="en-US" sz="1800" dirty="0" smtClean="0"/>
              <a:t>Aimed to reduce the number of motorized vehicles in the historic city center</a:t>
            </a:r>
          </a:p>
          <a:p>
            <a:pPr lvl="1"/>
            <a:r>
              <a:rPr lang="en-US" sz="1800" dirty="0" smtClean="0"/>
              <a:t>Speed restricted to 30 km/h and a maximum weight of 1.5 ton/axle</a:t>
            </a:r>
          </a:p>
          <a:p>
            <a:pPr lvl="1"/>
            <a:r>
              <a:rPr lang="en-US" sz="1800" dirty="0" smtClean="0"/>
              <a:t>Supplying activities restricted to two 2-hour intervals (7-9 am and 3-5 pm)</a:t>
            </a:r>
          </a:p>
          <a:p>
            <a:pPr lvl="1"/>
            <a:endParaRPr lang="en-US" sz="1800" dirty="0" smtClean="0"/>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30" t="29834"/>
          <a:stretch/>
        </p:blipFill>
        <p:spPr bwMode="auto">
          <a:xfrm>
            <a:off x="0" y="3400926"/>
            <a:ext cx="4779479" cy="30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743122" y="4042611"/>
            <a:ext cx="1219200" cy="134753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045" t="49407" r="17478" b="30281"/>
          <a:stretch/>
        </p:blipFill>
        <p:spPr bwMode="auto">
          <a:xfrm>
            <a:off x="4957010" y="3306722"/>
            <a:ext cx="1620253" cy="140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228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Iasi (CIVITAS ARCHIMEDES</a:t>
            </a:r>
            <a:r>
              <a:rPr lang="en-US" altLang="en-US" dirty="0"/>
              <a:t>) –</a:t>
            </a:r>
            <a:br>
              <a:rPr lang="en-US" altLang="en-US" dirty="0"/>
            </a:br>
            <a:r>
              <a:rPr lang="en-US" altLang="en-US" dirty="0"/>
              <a:t>Access Control to a Historic Centre in </a:t>
            </a:r>
            <a:r>
              <a:rPr lang="en-US" altLang="en-US" dirty="0" smtClean="0"/>
              <a:t>Iasi</a:t>
            </a:r>
          </a:p>
        </p:txBody>
      </p:sp>
      <p:sp>
        <p:nvSpPr>
          <p:cNvPr id="6" name="Content Placeholder 3"/>
          <p:cNvSpPr>
            <a:spLocks noGrp="1"/>
          </p:cNvSpPr>
          <p:nvPr>
            <p:ph idx="1"/>
          </p:nvPr>
        </p:nvSpPr>
        <p:spPr/>
        <p:txBody>
          <a:bodyPr/>
          <a:lstStyle/>
          <a:p>
            <a:pPr lvl="1"/>
            <a:r>
              <a:rPr lang="en-US" sz="1800" dirty="0" smtClean="0"/>
              <a:t>Marginal investment costs, some regulation costs</a:t>
            </a:r>
          </a:p>
          <a:p>
            <a:pPr lvl="1"/>
            <a:r>
              <a:rPr lang="en-US" sz="1800" dirty="0" smtClean="0"/>
              <a:t>Reduction of number of cars 92% at peak hours and 91% at off peak hours</a:t>
            </a:r>
          </a:p>
          <a:p>
            <a:pPr lvl="1"/>
            <a:r>
              <a:rPr lang="en-US" sz="1800" dirty="0" smtClean="0"/>
              <a:t>Reduction of 84% for goods vehicles in the city center (from 43 to 7 per day)</a:t>
            </a:r>
          </a:p>
          <a:p>
            <a:pPr lvl="1"/>
            <a:r>
              <a:rPr lang="en-US" sz="1800" dirty="0" smtClean="0"/>
              <a:t>Decrease in CO2 level: 7.7% during daytime and 8.4% during night time</a:t>
            </a:r>
          </a:p>
          <a:p>
            <a:pPr lvl="1"/>
            <a:r>
              <a:rPr lang="en-US" sz="1800" dirty="0" smtClean="0"/>
              <a:t>Decrease in NO2 level: 7.5% </a:t>
            </a:r>
            <a:r>
              <a:rPr lang="en-US" sz="1800" dirty="0"/>
              <a:t>during daytime and </a:t>
            </a:r>
            <a:r>
              <a:rPr lang="en-US" sz="1800" dirty="0" smtClean="0"/>
              <a:t>9.5% </a:t>
            </a:r>
            <a:r>
              <a:rPr lang="en-US" sz="1800" dirty="0"/>
              <a:t>during night </a:t>
            </a:r>
            <a:r>
              <a:rPr lang="en-US" sz="1800" dirty="0" smtClean="0"/>
              <a:t>time</a:t>
            </a:r>
          </a:p>
          <a:p>
            <a:pPr lvl="1"/>
            <a:r>
              <a:rPr lang="en-US" sz="1800" dirty="0"/>
              <a:t>Decrease in </a:t>
            </a:r>
            <a:r>
              <a:rPr lang="en-US" sz="1800" dirty="0" smtClean="0"/>
              <a:t>noise level</a:t>
            </a:r>
            <a:r>
              <a:rPr lang="en-US" sz="1800" dirty="0"/>
              <a:t>: </a:t>
            </a:r>
            <a:r>
              <a:rPr lang="en-US" sz="1800" dirty="0" smtClean="0"/>
              <a:t>7.9% </a:t>
            </a:r>
            <a:r>
              <a:rPr lang="en-US" sz="1800" dirty="0"/>
              <a:t>during daytime and </a:t>
            </a:r>
            <a:r>
              <a:rPr lang="en-US" sz="1800" dirty="0" smtClean="0"/>
              <a:t>3.7% </a:t>
            </a:r>
            <a:r>
              <a:rPr lang="en-US" sz="1800" dirty="0"/>
              <a:t>during night </a:t>
            </a:r>
            <a:r>
              <a:rPr lang="en-US" sz="1800" dirty="0" smtClean="0"/>
              <a:t>time</a:t>
            </a:r>
            <a:endParaRPr lang="en-US" sz="1800" dirty="0"/>
          </a:p>
        </p:txBody>
      </p:sp>
      <p:sp>
        <p:nvSpPr>
          <p:cNvPr id="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22037759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CIVITAS 5 years later: Long term evaluation</a:t>
            </a:r>
          </a:p>
        </p:txBody>
      </p:sp>
      <p:sp>
        <p:nvSpPr>
          <p:cNvPr id="5" name="Content Placeholder 3"/>
          <p:cNvSpPr txBox="1">
            <a:spLocks/>
          </p:cNvSpPr>
          <p:nvPr/>
        </p:nvSpPr>
        <p:spPr bwMode="auto">
          <a:xfrm>
            <a:off x="381000" y="1700213"/>
            <a:ext cx="84391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FontTx/>
              <a:buNone/>
            </a:pPr>
            <a:r>
              <a:rPr lang="en-GB" sz="2400" kern="0" dirty="0"/>
              <a:t>Reasons to participate (drivers):</a:t>
            </a:r>
          </a:p>
          <a:p>
            <a:pPr lvl="1"/>
            <a:r>
              <a:rPr lang="en-US" sz="1600" kern="0" dirty="0"/>
              <a:t>Integration of measures in a local transport plan (or SUMP)</a:t>
            </a:r>
          </a:p>
          <a:p>
            <a:pPr lvl="1"/>
            <a:r>
              <a:rPr lang="en-US" sz="1600" kern="0" dirty="0"/>
              <a:t>Financial contribution from the EC</a:t>
            </a:r>
          </a:p>
          <a:p>
            <a:pPr lvl="1"/>
            <a:r>
              <a:rPr lang="en-US" sz="1600" kern="0" dirty="0"/>
              <a:t>Learning and sharing of experiences  network function of CIVITAS</a:t>
            </a:r>
          </a:p>
          <a:p>
            <a:pPr lvl="1"/>
            <a:r>
              <a:rPr lang="en-US" sz="1600" kern="0" dirty="0"/>
              <a:t>‘out of the box’, try something new </a:t>
            </a:r>
            <a:endParaRPr lang="en-GB" sz="1600" kern="0" dirty="0" smtClean="0"/>
          </a:p>
          <a:p>
            <a:pPr marL="0" indent="0">
              <a:buFontTx/>
              <a:buNone/>
            </a:pPr>
            <a:r>
              <a:rPr lang="en-GB" sz="2400" kern="0" dirty="0" smtClean="0"/>
              <a:t>Lessons learned</a:t>
            </a:r>
            <a:r>
              <a:rPr lang="en-GB" sz="2800" kern="0" dirty="0" smtClean="0"/>
              <a:t> </a:t>
            </a:r>
          </a:p>
          <a:p>
            <a:pPr lvl="1"/>
            <a:r>
              <a:rPr lang="en-US" sz="1600" kern="0" dirty="0" err="1"/>
              <a:t>Organise</a:t>
            </a:r>
            <a:r>
              <a:rPr lang="en-US" sz="1600" kern="0" dirty="0"/>
              <a:t> your local stakeholders (select the right partners)</a:t>
            </a:r>
          </a:p>
          <a:p>
            <a:pPr lvl="1"/>
            <a:r>
              <a:rPr lang="en-US" sz="1600" kern="0" dirty="0"/>
              <a:t>Learn from other (experienced) cities</a:t>
            </a:r>
          </a:p>
          <a:p>
            <a:pPr lvl="1"/>
            <a:r>
              <a:rPr lang="en-US" sz="1600" kern="0" dirty="0"/>
              <a:t>Political commitment: willingness to invest and learn</a:t>
            </a:r>
          </a:p>
          <a:p>
            <a:pPr lvl="1"/>
            <a:r>
              <a:rPr lang="en-US" sz="1600" kern="0" dirty="0"/>
              <a:t>Low cost ‘smart measures’ can be quite effective</a:t>
            </a:r>
          </a:p>
          <a:p>
            <a:pPr lvl="1"/>
            <a:r>
              <a:rPr lang="en-US" sz="1600" kern="0" dirty="0"/>
              <a:t>Plan gradual change</a:t>
            </a:r>
          </a:p>
          <a:p>
            <a:pPr marL="0" lvl="1" indent="0">
              <a:spcBef>
                <a:spcPct val="20000"/>
              </a:spcBef>
              <a:buSzPct val="135000"/>
              <a:buNone/>
            </a:pPr>
            <a:r>
              <a:rPr lang="en-US" sz="2400" b="1" kern="0" dirty="0" smtClean="0">
                <a:solidFill>
                  <a:srgbClr val="134095"/>
                </a:solidFill>
                <a:sym typeface="Wingdings" panose="05000000000000000000" pitchFamily="2" charset="2"/>
              </a:rPr>
              <a:t> </a:t>
            </a:r>
            <a:r>
              <a:rPr lang="en-US" sz="2400" b="1" kern="0" dirty="0" smtClean="0">
                <a:solidFill>
                  <a:srgbClr val="134095"/>
                </a:solidFill>
              </a:rPr>
              <a:t>Would </a:t>
            </a:r>
            <a:r>
              <a:rPr lang="en-US" sz="2400" b="1" kern="0" dirty="0">
                <a:solidFill>
                  <a:srgbClr val="134095"/>
                </a:solidFill>
              </a:rPr>
              <a:t>you do it again? (93% yes)</a:t>
            </a:r>
          </a:p>
        </p:txBody>
      </p:sp>
      <p:sp>
        <p:nvSpPr>
          <p:cNvPr id="7"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2201077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22313" y="3802063"/>
            <a:ext cx="7772400" cy="1500187"/>
          </a:xfrm>
        </p:spPr>
        <p:txBody>
          <a:bodyPr/>
          <a:lstStyle/>
          <a:p>
            <a:r>
              <a:rPr lang="en-GB" sz="3200" dirty="0" smtClean="0"/>
              <a:t>Reflection</a:t>
            </a:r>
            <a:endParaRPr lang="en-GB" sz="3200" dirty="0"/>
          </a:p>
        </p:txBody>
      </p:sp>
      <p:sp>
        <p:nvSpPr>
          <p:cNvPr id="3" name="Footer Placeholder 3"/>
          <p:cNvSpPr>
            <a:spLocks noGrp="1"/>
          </p:cNvSpPr>
          <p:nvPr>
            <p:ph type="ftr" sz="quarter" idx="10"/>
          </p:nvPr>
        </p:nvSpPr>
        <p:spPr>
          <a:xfrm>
            <a:off x="1116013" y="6538273"/>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2906215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Learnings (1)</a:t>
            </a:r>
          </a:p>
        </p:txBody>
      </p:sp>
      <p:sp>
        <p:nvSpPr>
          <p:cNvPr id="4" name="Content Placeholder 3"/>
          <p:cNvSpPr>
            <a:spLocks noGrp="1"/>
          </p:cNvSpPr>
          <p:nvPr>
            <p:ph idx="1"/>
          </p:nvPr>
        </p:nvSpPr>
        <p:spPr>
          <a:xfrm>
            <a:off x="381000" y="1733551"/>
            <a:ext cx="8496300" cy="4608512"/>
          </a:xfrm>
        </p:spPr>
        <p:txBody>
          <a:bodyPr/>
          <a:lstStyle/>
          <a:p>
            <a:pPr marL="0" indent="0">
              <a:buNone/>
            </a:pPr>
            <a:r>
              <a:rPr lang="en-GB" sz="2400" dirty="0" smtClean="0"/>
              <a:t>There is no silver </a:t>
            </a:r>
            <a:r>
              <a:rPr lang="en-GB" sz="2400" dirty="0" err="1" smtClean="0"/>
              <a:t>bullit</a:t>
            </a:r>
            <a:endParaRPr lang="en-GB" sz="2400" dirty="0"/>
          </a:p>
          <a:p>
            <a:pPr lvl="1"/>
            <a:r>
              <a:rPr lang="en-GB" sz="1600" dirty="0" smtClean="0"/>
              <a:t>No single solution</a:t>
            </a:r>
          </a:p>
          <a:p>
            <a:pPr lvl="1"/>
            <a:r>
              <a:rPr lang="en-GB" sz="1600" dirty="0" smtClean="0"/>
              <a:t>Packaging of measures</a:t>
            </a:r>
          </a:p>
          <a:p>
            <a:pPr lvl="1"/>
            <a:r>
              <a:rPr lang="en-GB" sz="1600" dirty="0" smtClean="0"/>
              <a:t>Link to SUMP</a:t>
            </a:r>
          </a:p>
          <a:p>
            <a:pPr lvl="1"/>
            <a:endParaRPr lang="en-GB" sz="1600" dirty="0"/>
          </a:p>
          <a:p>
            <a:pPr marL="0" indent="0">
              <a:buNone/>
            </a:pPr>
            <a:r>
              <a:rPr lang="en-GB" sz="2400" dirty="0" smtClean="0"/>
              <a:t>Depends on local characteristics</a:t>
            </a:r>
            <a:endParaRPr lang="en-GB" sz="2400" dirty="0"/>
          </a:p>
          <a:p>
            <a:pPr lvl="1"/>
            <a:r>
              <a:rPr lang="en-GB" sz="1600" dirty="0" smtClean="0"/>
              <a:t>Modal split</a:t>
            </a:r>
          </a:p>
          <a:p>
            <a:pPr lvl="1"/>
            <a:r>
              <a:rPr lang="en-GB" sz="1600" dirty="0" smtClean="0"/>
              <a:t>Legacy systems</a:t>
            </a:r>
            <a:endParaRPr lang="en-GB" sz="1600" dirty="0"/>
          </a:p>
          <a:p>
            <a:pPr marL="190500" lvl="1" indent="0">
              <a:buNone/>
            </a:pPr>
            <a:endParaRPr lang="en-GB" sz="1600" dirty="0" smtClean="0"/>
          </a:p>
        </p:txBody>
      </p:sp>
      <p:sp>
        <p:nvSpPr>
          <p:cNvPr id="5"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2570224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0" y="355600"/>
            <a:ext cx="8408002" cy="720000"/>
          </a:xfrm>
        </p:spPr>
        <p:txBody>
          <a:bodyPr/>
          <a:lstStyle/>
          <a:p>
            <a:r>
              <a:rPr lang="nl-NL" dirty="0" err="1" smtClean="0">
                <a:latin typeface="Arial Black" panose="020B0A04020102020204" pitchFamily="34" charset="0"/>
              </a:rPr>
              <a:t>urbanisation</a:t>
            </a:r>
            <a:r>
              <a:rPr lang="nl-NL" sz="1450" dirty="0" smtClean="0"/>
              <a:t/>
            </a:r>
            <a:br>
              <a:rPr lang="nl-NL" sz="1450" dirty="0" smtClean="0"/>
            </a:br>
            <a:r>
              <a:rPr lang="en-GB" sz="1600" dirty="0">
                <a:solidFill>
                  <a:schemeClr val="tx1"/>
                </a:solidFill>
              </a:rPr>
              <a:t>From urban bottlenecks to dynamic urban regions</a:t>
            </a:r>
            <a:endParaRPr lang="nl-NL" sz="1600" dirty="0">
              <a:solidFill>
                <a:schemeClr val="tx1"/>
              </a:solidFill>
            </a:endParaRPr>
          </a:p>
        </p:txBody>
      </p:sp>
      <p:sp>
        <p:nvSpPr>
          <p:cNvPr id="2" name="Tijdelijke aanduiding voor dianummer 1"/>
          <p:cNvSpPr>
            <a:spLocks noGrp="1"/>
          </p:cNvSpPr>
          <p:nvPr>
            <p:ph type="sldNum" sz="quarter" idx="12"/>
          </p:nvPr>
        </p:nvSpPr>
        <p:spPr/>
        <p:txBody>
          <a:bodyPr/>
          <a:lstStyle/>
          <a:p>
            <a:fld id="{52236286-4DC8-46DE-9269-8F728FBC0641}" type="slidenum">
              <a:rPr lang="nl-NL" smtClean="0">
                <a:solidFill>
                  <a:prstClr val="black"/>
                </a:solidFill>
              </a:rPr>
              <a:pPr/>
              <a:t>4</a:t>
            </a:fld>
            <a:endParaRPr lang="nl-NL">
              <a:solidFill>
                <a:prstClr val="black"/>
              </a:solidFill>
            </a:endParaRPr>
          </a:p>
        </p:txBody>
      </p:sp>
      <p:sp>
        <p:nvSpPr>
          <p:cNvPr id="8" name="Rechthoek 7">
            <a:hlinkClick r:id="rId5" action="ppaction://hlinksldjump"/>
          </p:cNvPr>
          <p:cNvSpPr/>
          <p:nvPr/>
        </p:nvSpPr>
        <p:spPr>
          <a:xfrm>
            <a:off x="8532440" y="6525344"/>
            <a:ext cx="288032" cy="2880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7" name="Beter_benutten_A1_incident_31_10_2009.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401" y="1027814"/>
            <a:ext cx="5035773" cy="3776830"/>
          </a:xfrm>
          <a:prstGeom prst="rect">
            <a:avLst/>
          </a:prstGeom>
        </p:spPr>
      </p:pic>
      <p:pic>
        <p:nvPicPr>
          <p:cNvPr id="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5266"/>
          <a:stretch/>
        </p:blipFill>
        <p:spPr bwMode="auto">
          <a:xfrm>
            <a:off x="-25400" y="4825206"/>
            <a:ext cx="2520000" cy="201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0373" y="4825206"/>
            <a:ext cx="2520000" cy="20150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rgbClr val="01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8919" y="952408"/>
            <a:ext cx="1863676" cy="1981611"/>
          </a:xfrm>
          <a:prstGeom prst="rect">
            <a:avLst/>
          </a:prstGeom>
          <a:solidFill>
            <a:schemeClr val="bg1"/>
          </a:solidFill>
          <a:ln>
            <a:noFill/>
          </a:ln>
        </p:spPr>
      </p:pic>
      <p:pic>
        <p:nvPicPr>
          <p:cNvPr id="16" name="Immagine 10" descr="CIV_pointer_logo_full_rgb.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58865" y="2909192"/>
            <a:ext cx="1973721" cy="190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http://www.dtvconsultants.nl/Portals/0/CIVITAS%20Guard%20vierkant%20blauw%20(websit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2137" y="4850606"/>
            <a:ext cx="1860458" cy="186045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5727700" y="1473200"/>
            <a:ext cx="25400" cy="4749800"/>
          </a:xfrm>
          <a:prstGeom prst="line">
            <a:avLst/>
          </a:prstGeom>
          <a:ln w="76200">
            <a:solidFill>
              <a:srgbClr val="134095"/>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753100" y="3606800"/>
            <a:ext cx="444500" cy="0"/>
          </a:xfrm>
          <a:prstGeom prst="straightConnector1">
            <a:avLst/>
          </a:prstGeom>
          <a:ln w="76200">
            <a:solidFill>
              <a:srgbClr val="134095"/>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78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Learnings (2)</a:t>
            </a:r>
          </a:p>
        </p:txBody>
      </p:sp>
      <p:sp>
        <p:nvSpPr>
          <p:cNvPr id="4" name="Content Placeholder 3"/>
          <p:cNvSpPr>
            <a:spLocks noGrp="1"/>
          </p:cNvSpPr>
          <p:nvPr>
            <p:ph idx="1"/>
          </p:nvPr>
        </p:nvSpPr>
        <p:spPr>
          <a:xfrm>
            <a:off x="381000" y="1733551"/>
            <a:ext cx="8496300" cy="4608512"/>
          </a:xfrm>
        </p:spPr>
        <p:txBody>
          <a:bodyPr/>
          <a:lstStyle/>
          <a:p>
            <a:pPr marL="0" indent="0">
              <a:buNone/>
            </a:pPr>
            <a:r>
              <a:rPr lang="en-GB" sz="2400" dirty="0" smtClean="0"/>
              <a:t>There is a huge knowledge base</a:t>
            </a:r>
            <a:endParaRPr lang="en-GB" sz="2400" dirty="0"/>
          </a:p>
          <a:p>
            <a:pPr lvl="1"/>
            <a:r>
              <a:rPr lang="en-GB" sz="1600" dirty="0" smtClean="0"/>
              <a:t>Explicit and tacit (within document and within people)</a:t>
            </a:r>
          </a:p>
          <a:p>
            <a:pPr lvl="1"/>
            <a:r>
              <a:rPr lang="en-GB" sz="1600" dirty="0" smtClean="0"/>
              <a:t>Needs to be used. People tend to reinvent the wheel</a:t>
            </a:r>
          </a:p>
          <a:p>
            <a:pPr lvl="1"/>
            <a:r>
              <a:rPr lang="en-GB" sz="1600" dirty="0" smtClean="0"/>
              <a:t>Translate research output to decision making information</a:t>
            </a:r>
          </a:p>
          <a:p>
            <a:pPr marL="0" indent="0">
              <a:buNone/>
            </a:pPr>
            <a:endParaRPr lang="en-GB" sz="2400" dirty="0" smtClean="0"/>
          </a:p>
          <a:p>
            <a:pPr marL="0" indent="0">
              <a:buNone/>
            </a:pPr>
            <a:r>
              <a:rPr lang="en-GB" sz="2400" dirty="0" smtClean="0"/>
              <a:t>Process is as important as impact</a:t>
            </a:r>
            <a:endParaRPr lang="en-GB" sz="2400" dirty="0"/>
          </a:p>
          <a:p>
            <a:pPr lvl="1"/>
            <a:r>
              <a:rPr lang="en-GB" sz="1600" dirty="0" smtClean="0"/>
              <a:t>Process of implementation needs to be managed carefully</a:t>
            </a:r>
          </a:p>
          <a:p>
            <a:pPr lvl="1"/>
            <a:r>
              <a:rPr lang="en-GB" sz="1600" dirty="0" smtClean="0"/>
              <a:t>‘External’ influences affect the result: political support, citizens involvement etc.</a:t>
            </a:r>
            <a:endParaRPr lang="en-GB" sz="1600" dirty="0"/>
          </a:p>
          <a:p>
            <a:pPr marL="0" indent="0">
              <a:buNone/>
            </a:pPr>
            <a:endParaRPr lang="en-GB" sz="2400" dirty="0" smtClean="0"/>
          </a:p>
          <a:p>
            <a:pPr marL="0" indent="0">
              <a:buNone/>
            </a:pPr>
            <a:r>
              <a:rPr lang="en-GB" sz="2400" dirty="0" smtClean="0"/>
              <a:t>The paradox of evaluation</a:t>
            </a:r>
            <a:r>
              <a:rPr lang="en-GB" sz="2800" dirty="0" smtClean="0"/>
              <a:t> </a:t>
            </a:r>
          </a:p>
          <a:p>
            <a:pPr lvl="1"/>
            <a:r>
              <a:rPr lang="en-GB" sz="1600" dirty="0" smtClean="0"/>
              <a:t>Decision makers needs fact ‘n figures, but evaluation is often being neglected</a:t>
            </a:r>
            <a:endParaRPr lang="en-GB" sz="1600" dirty="0"/>
          </a:p>
        </p:txBody>
      </p:sp>
      <p:sp>
        <p:nvSpPr>
          <p:cNvPr id="5"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3579659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The way forward CIVITAS 2020</a:t>
            </a:r>
          </a:p>
        </p:txBody>
      </p:sp>
      <p:sp>
        <p:nvSpPr>
          <p:cNvPr id="4" name="Content Placeholder 3"/>
          <p:cNvSpPr>
            <a:spLocks noGrp="1"/>
          </p:cNvSpPr>
          <p:nvPr>
            <p:ph idx="1"/>
          </p:nvPr>
        </p:nvSpPr>
        <p:spPr>
          <a:xfrm>
            <a:off x="381000" y="1733551"/>
            <a:ext cx="8496300" cy="4608512"/>
          </a:xfrm>
        </p:spPr>
        <p:txBody>
          <a:bodyPr/>
          <a:lstStyle/>
          <a:p>
            <a:r>
              <a:rPr lang="en-GB" sz="2400" dirty="0" smtClean="0"/>
              <a:t>Continue </a:t>
            </a:r>
            <a:r>
              <a:rPr lang="en-GB" sz="2400" dirty="0"/>
              <a:t>greening (urban) </a:t>
            </a:r>
            <a:r>
              <a:rPr lang="en-GB" sz="2400" dirty="0" smtClean="0"/>
              <a:t>mobility</a:t>
            </a:r>
          </a:p>
          <a:p>
            <a:r>
              <a:rPr lang="en-US" sz="2400" dirty="0" smtClean="0"/>
              <a:t>Explore </a:t>
            </a:r>
            <a:r>
              <a:rPr lang="en-US" sz="2400" dirty="0"/>
              <a:t>new ways of using the mobility </a:t>
            </a:r>
            <a:r>
              <a:rPr lang="en-US" sz="2400" dirty="0" smtClean="0"/>
              <a:t>system</a:t>
            </a:r>
          </a:p>
          <a:p>
            <a:r>
              <a:rPr lang="en-US" sz="2400" dirty="0" smtClean="0"/>
              <a:t>Increase </a:t>
            </a:r>
            <a:r>
              <a:rPr lang="en-US" sz="2400" dirty="0"/>
              <a:t>insight in mobility </a:t>
            </a:r>
            <a:r>
              <a:rPr lang="en-US" sz="2400" dirty="0" err="1" smtClean="0"/>
              <a:t>behaviour</a:t>
            </a:r>
            <a:endParaRPr lang="en-US" sz="2400" dirty="0" smtClean="0"/>
          </a:p>
          <a:p>
            <a:r>
              <a:rPr lang="en-US" sz="2400" dirty="0" smtClean="0"/>
              <a:t>Continue </a:t>
            </a:r>
            <a:r>
              <a:rPr lang="en-US" sz="2400" dirty="0"/>
              <a:t>improving </a:t>
            </a:r>
            <a:r>
              <a:rPr lang="en-US" sz="2400" dirty="0" smtClean="0"/>
              <a:t>SUMPs</a:t>
            </a:r>
          </a:p>
          <a:p>
            <a:r>
              <a:rPr lang="en-US" sz="2400" dirty="0" smtClean="0"/>
              <a:t>Continue </a:t>
            </a:r>
            <a:r>
              <a:rPr lang="en-US" sz="2400" dirty="0"/>
              <a:t>to build partnerships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GB" sz="2400" dirty="0"/>
          </a:p>
        </p:txBody>
      </p:sp>
      <p:sp>
        <p:nvSpPr>
          <p:cNvPr id="5"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34518351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For the Air Quality Governance Project</a:t>
            </a:r>
          </a:p>
        </p:txBody>
      </p:sp>
      <p:sp>
        <p:nvSpPr>
          <p:cNvPr id="4" name="Content Placeholder 3"/>
          <p:cNvSpPr>
            <a:spLocks noGrp="1"/>
          </p:cNvSpPr>
          <p:nvPr>
            <p:ph idx="1"/>
          </p:nvPr>
        </p:nvSpPr>
        <p:spPr>
          <a:xfrm>
            <a:off x="381000" y="1644651"/>
            <a:ext cx="8496300" cy="4608512"/>
          </a:xfrm>
        </p:spPr>
        <p:txBody>
          <a:bodyPr/>
          <a:lstStyle/>
          <a:p>
            <a:pPr marL="0" indent="0">
              <a:buNone/>
            </a:pPr>
            <a:r>
              <a:rPr lang="en-GB" sz="2400" dirty="0" smtClean="0"/>
              <a:t>Useful CIVITAS output</a:t>
            </a:r>
            <a:endParaRPr lang="en-GB" sz="2400" dirty="0"/>
          </a:p>
          <a:p>
            <a:pPr lvl="1"/>
            <a:r>
              <a:rPr lang="en-GB" sz="1600" dirty="0" smtClean="0"/>
              <a:t>Cluster reports</a:t>
            </a:r>
          </a:p>
          <a:p>
            <a:pPr lvl="1"/>
            <a:r>
              <a:rPr lang="en-GB" sz="1600" dirty="0" smtClean="0"/>
              <a:t>Measure reports</a:t>
            </a:r>
          </a:p>
          <a:p>
            <a:pPr lvl="1"/>
            <a:r>
              <a:rPr lang="en-GB" sz="1600" dirty="0" smtClean="0"/>
              <a:t>Policy notes</a:t>
            </a:r>
          </a:p>
          <a:p>
            <a:pPr marL="0" indent="0">
              <a:buNone/>
            </a:pPr>
            <a:endParaRPr lang="en-GB" sz="2400" dirty="0" smtClean="0"/>
          </a:p>
          <a:p>
            <a:pPr marL="0" indent="0">
              <a:buNone/>
            </a:pPr>
            <a:r>
              <a:rPr lang="en-GB" sz="2400" dirty="0" smtClean="0"/>
              <a:t>Join our thematic groups, and support activities</a:t>
            </a:r>
            <a:endParaRPr lang="en-GB" sz="2400" dirty="0"/>
          </a:p>
          <a:p>
            <a:pPr lvl="1"/>
            <a:r>
              <a:rPr lang="en-GB" sz="1600" dirty="0" smtClean="0"/>
              <a:t>Connect with peers in Europe</a:t>
            </a:r>
          </a:p>
          <a:p>
            <a:pPr lvl="1"/>
            <a:r>
              <a:rPr lang="en-GB" sz="1600" dirty="0" smtClean="0"/>
              <a:t>Gain insights in knowledge and experience</a:t>
            </a:r>
            <a:endParaRPr lang="en-GB" sz="1600" dirty="0"/>
          </a:p>
          <a:p>
            <a:pPr marL="0" indent="0">
              <a:buNone/>
            </a:pPr>
            <a:endParaRPr lang="en-GB" sz="2400" dirty="0" smtClean="0"/>
          </a:p>
          <a:p>
            <a:pPr marL="0" indent="0">
              <a:buNone/>
            </a:pPr>
            <a:r>
              <a:rPr lang="en-GB" sz="2400" dirty="0" smtClean="0"/>
              <a:t>Participate in CIVITAS2020</a:t>
            </a:r>
            <a:r>
              <a:rPr lang="en-GB" sz="2800" dirty="0" smtClean="0"/>
              <a:t> proposal</a:t>
            </a:r>
          </a:p>
          <a:p>
            <a:pPr lvl="1"/>
            <a:r>
              <a:rPr lang="en-GB" sz="1600" dirty="0" smtClean="0"/>
              <a:t>Opportunity for the implementation of measures</a:t>
            </a:r>
            <a:endParaRPr lang="en-GB" sz="1600" dirty="0"/>
          </a:p>
        </p:txBody>
      </p:sp>
      <p:sp>
        <p:nvSpPr>
          <p:cNvPr id="5"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37638623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endParaRPr lang="nl-BE" altLang="en-US" sz="1800" b="0">
              <a:solidFill>
                <a:srgbClr val="000000"/>
              </a:solidFill>
              <a:latin typeface="Times New Roman" pitchFamily="18" charset="0"/>
            </a:endParaRPr>
          </a:p>
        </p:txBody>
      </p:sp>
      <p:sp>
        <p:nvSpPr>
          <p:cNvPr id="6146" name="Text Box 2"/>
          <p:cNvSpPr txBox="1">
            <a:spLocks noChangeArrowheads="1"/>
          </p:cNvSpPr>
          <p:nvPr/>
        </p:nvSpPr>
        <p:spPr bwMode="auto">
          <a:xfrm>
            <a:off x="1143000" y="1676400"/>
            <a:ext cx="5105400" cy="3016210"/>
          </a:xfrm>
          <a:prstGeom prst="rect">
            <a:avLst/>
          </a:prstGeom>
          <a:noFill/>
          <a:ln w="9525">
            <a:noFill/>
            <a:miter lim="800000"/>
            <a:headEnd/>
            <a:tailEnd/>
          </a:ln>
        </p:spPr>
        <p:txBody>
          <a:bodyPr>
            <a:spAutoFit/>
          </a:bodyPr>
          <a:lstStyle/>
          <a:p>
            <a:pPr>
              <a:spcBef>
                <a:spcPct val="50000"/>
              </a:spcBef>
              <a:defRPr/>
            </a:pPr>
            <a:r>
              <a:rPr lang="de-DE" sz="2200" b="1" dirty="0">
                <a:solidFill>
                  <a:srgbClr val="134095"/>
                </a:solidFill>
                <a:latin typeface="Helvetica" charset="0"/>
              </a:rPr>
              <a:t>Thank you!</a:t>
            </a:r>
            <a:endParaRPr lang="de-DE" sz="1800" dirty="0">
              <a:solidFill>
                <a:srgbClr val="134095"/>
              </a:solidFill>
              <a:latin typeface="Helvetica" charset="0"/>
            </a:endParaRPr>
          </a:p>
          <a:p>
            <a:pPr>
              <a:spcBef>
                <a:spcPct val="50000"/>
              </a:spcBef>
              <a:defRPr/>
            </a:pPr>
            <a:endParaRPr lang="de-DE" sz="1600" dirty="0">
              <a:latin typeface="Helvetica" charset="0"/>
            </a:endParaRPr>
          </a:p>
          <a:p>
            <a:pPr>
              <a:spcBef>
                <a:spcPct val="50000"/>
              </a:spcBef>
              <a:defRPr/>
            </a:pPr>
            <a:r>
              <a:rPr lang="de-DE" sz="1600" dirty="0" smtClean="0">
                <a:latin typeface="Helvetica" charset="0"/>
              </a:rPr>
              <a:t>Teije Gorris</a:t>
            </a:r>
            <a:endParaRPr lang="de-DE" sz="1600" dirty="0">
              <a:latin typeface="Helvetica" charset="0"/>
            </a:endParaRPr>
          </a:p>
          <a:p>
            <a:pPr>
              <a:spcBef>
                <a:spcPct val="50000"/>
              </a:spcBef>
              <a:defRPr/>
            </a:pPr>
            <a:r>
              <a:rPr lang="de-DE" sz="1600" dirty="0">
                <a:solidFill>
                  <a:srgbClr val="134095"/>
                </a:solidFill>
                <a:effectLst>
                  <a:outerShdw blurRad="38100" dist="38100" dir="2700000" algn="tl">
                    <a:srgbClr val="000000">
                      <a:alpha val="43137"/>
                    </a:srgbClr>
                  </a:outerShdw>
                </a:effectLst>
                <a:latin typeface="Helvetica" charset="0"/>
              </a:rPr>
              <a:t>Contact Details</a:t>
            </a:r>
          </a:p>
          <a:p>
            <a:pPr>
              <a:spcBef>
                <a:spcPct val="50000"/>
              </a:spcBef>
              <a:defRPr/>
            </a:pPr>
            <a:r>
              <a:rPr lang="de-DE" sz="1600" dirty="0" smtClean="0">
                <a:latin typeface="Helvetica" charset="0"/>
              </a:rPr>
              <a:t>CIVITAS</a:t>
            </a:r>
            <a:endParaRPr lang="de-DE" sz="1600" dirty="0">
              <a:latin typeface="Helvetica" charset="0"/>
            </a:endParaRPr>
          </a:p>
          <a:p>
            <a:pPr>
              <a:spcBef>
                <a:spcPct val="50000"/>
              </a:spcBef>
              <a:defRPr/>
            </a:pPr>
            <a:r>
              <a:rPr lang="de-DE" sz="1600" dirty="0" smtClean="0">
                <a:latin typeface="Helvetica" charset="0"/>
              </a:rPr>
              <a:t>Teije.Gorris@CIVITAS.eu</a:t>
            </a:r>
            <a:endParaRPr lang="de-DE" sz="1600" dirty="0">
              <a:latin typeface="Helvetica" charset="0"/>
            </a:endParaRPr>
          </a:p>
          <a:p>
            <a:pPr>
              <a:spcBef>
                <a:spcPct val="50000"/>
              </a:spcBef>
              <a:defRPr/>
            </a:pPr>
            <a:r>
              <a:rPr lang="de-DE" sz="1600" u="sng" dirty="0">
                <a:solidFill>
                  <a:srgbClr val="134095"/>
                </a:solidFill>
                <a:latin typeface="Helvetica" charset="0"/>
              </a:rPr>
              <a:t>http://www.civitas.eu </a:t>
            </a:r>
          </a:p>
          <a:p>
            <a:pPr>
              <a:spcBef>
                <a:spcPct val="50000"/>
              </a:spcBef>
              <a:defRPr/>
            </a:pPr>
            <a:endParaRPr lang="de-DE" sz="1600" dirty="0">
              <a:latin typeface="Helvetica" charset="0"/>
            </a:endParaRPr>
          </a:p>
        </p:txBody>
      </p:sp>
      <p:pic>
        <p:nvPicPr>
          <p:cNvPr id="7172"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49" b="4939"/>
          <a:stretch>
            <a:fillRect/>
          </a:stretch>
        </p:blipFill>
        <p:spPr bwMode="auto">
          <a:xfrm>
            <a:off x="6815138" y="4533900"/>
            <a:ext cx="19923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9263" y="1366838"/>
            <a:ext cx="2032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en-US" altLang="en-US" dirty="0" smtClean="0"/>
              <a:t>Content</a:t>
            </a:r>
          </a:p>
        </p:txBody>
      </p:sp>
      <p:sp>
        <p:nvSpPr>
          <p:cNvPr id="5123" name="Content Placeholder 2"/>
          <p:cNvSpPr>
            <a:spLocks noGrp="1"/>
          </p:cNvSpPr>
          <p:nvPr>
            <p:ph idx="1"/>
          </p:nvPr>
        </p:nvSpPr>
        <p:spPr/>
        <p:txBody>
          <a:bodyPr/>
          <a:lstStyle/>
          <a:p>
            <a:pPr eaLnBrk="1" hangingPunct="1"/>
            <a:r>
              <a:rPr lang="en-GB" altLang="en-US" sz="2800" dirty="0" smtClean="0"/>
              <a:t>CIVITAS – The Initiative</a:t>
            </a:r>
          </a:p>
          <a:p>
            <a:pPr eaLnBrk="1" hangingPunct="1"/>
            <a:r>
              <a:rPr lang="en-GB" altLang="en-US" sz="2800" dirty="0" smtClean="0"/>
              <a:t>Organisation</a:t>
            </a:r>
          </a:p>
          <a:p>
            <a:pPr eaLnBrk="1" hangingPunct="1"/>
            <a:r>
              <a:rPr lang="en-GB" altLang="en-US" sz="2800" dirty="0" smtClean="0"/>
              <a:t>Results </a:t>
            </a:r>
          </a:p>
          <a:p>
            <a:pPr eaLnBrk="1" hangingPunct="1"/>
            <a:r>
              <a:rPr lang="en-GB" altLang="en-US" sz="2800" dirty="0" smtClean="0"/>
              <a:t>Reflection</a:t>
            </a:r>
          </a:p>
          <a:p>
            <a:pPr eaLnBrk="1" hangingPunct="1"/>
            <a:endParaRPr lang="en-GB" altLang="en-US" sz="2800" dirty="0" smtClean="0"/>
          </a:p>
        </p:txBody>
      </p:sp>
      <p:sp>
        <p:nvSpPr>
          <p:cNvPr id="512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22313" y="3802063"/>
            <a:ext cx="7772400" cy="1500187"/>
          </a:xfrm>
        </p:spPr>
        <p:txBody>
          <a:bodyPr/>
          <a:lstStyle/>
          <a:p>
            <a:r>
              <a:rPr lang="en-GB" sz="3200" dirty="0" smtClean="0"/>
              <a:t>CIVITAS – The Initiative</a:t>
            </a:r>
            <a:endParaRPr lang="en-GB" sz="3200" dirty="0"/>
          </a:p>
        </p:txBody>
      </p:sp>
      <p:sp>
        <p:nvSpPr>
          <p:cNvPr id="3" name="Footer Placeholder 3"/>
          <p:cNvSpPr>
            <a:spLocks noGrp="1"/>
          </p:cNvSpPr>
          <p:nvPr>
            <p:ph type="ftr" sz="quarter" idx="10"/>
          </p:nvPr>
        </p:nvSpPr>
        <p:spPr>
          <a:xfrm>
            <a:off x="1116013" y="6524625"/>
            <a:ext cx="5256212"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34095"/>
              </a:buClr>
              <a:buSzPct val="135000"/>
              <a:buChar char="•"/>
              <a:defRPr sz="3200" b="1">
                <a:solidFill>
                  <a:schemeClr val="tx1"/>
                </a:solidFill>
                <a:latin typeface="Arial" pitchFamily="34" charset="0"/>
                <a:ea typeface="MS PGothic" pitchFamily="34" charset="-128"/>
              </a:defRPr>
            </a:lvl1pPr>
            <a:lvl2pPr marL="742950" indent="-285750" eaLnBrk="0" hangingPunct="0">
              <a:spcBef>
                <a:spcPct val="50000"/>
              </a:spcBef>
              <a:buClr>
                <a:srgbClr val="134095"/>
              </a:buClr>
              <a:buSzPct val="130000"/>
              <a:buChar char="•"/>
              <a:defRPr sz="1700">
                <a:solidFill>
                  <a:schemeClr val="tx1"/>
                </a:solidFill>
                <a:latin typeface="Arial" pitchFamily="34" charset="0"/>
                <a:ea typeface="MS PGothic" pitchFamily="34" charset="-128"/>
              </a:defRPr>
            </a:lvl2pPr>
            <a:lvl3pPr marL="1143000" indent="-228600" eaLnBrk="0" hangingPunct="0">
              <a:spcBef>
                <a:spcPct val="30000"/>
              </a:spcBef>
              <a:buChar char="–"/>
              <a:defRPr sz="16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16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GB" altLang="en-US" sz="1200" b="0" dirty="0" smtClean="0"/>
              <a:t>Teije.Gorris@CIVITAS.eu</a:t>
            </a:r>
            <a:endParaRPr lang="de-DE" altLang="en-US" sz="1200" b="0" dirty="0" smtClean="0"/>
          </a:p>
        </p:txBody>
      </p:sp>
    </p:spTree>
    <p:extLst>
      <p:ext uri="{BB962C8B-B14F-4D97-AF65-F5344CB8AC3E}">
        <p14:creationId xmlns:p14="http://schemas.microsoft.com/office/powerpoint/2010/main" val="557460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C:\Documents and Settings\loftus\Desktop\photos\traffic jam.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7917"/>
          <a:stretch/>
        </p:blipFill>
        <p:spPr bwMode="auto">
          <a:xfrm>
            <a:off x="4381500" y="-301625"/>
            <a:ext cx="47625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80313" y="34523363"/>
            <a:ext cx="205105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1219" b="-229"/>
          <a:stretch/>
        </p:blipFill>
        <p:spPr bwMode="auto">
          <a:xfrm>
            <a:off x="-95534" y="-85726"/>
            <a:ext cx="4469097" cy="666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631950" y="4065895"/>
            <a:ext cx="7512050" cy="2062103"/>
          </a:xfrm>
          <a:prstGeom prst="rect">
            <a:avLst/>
          </a:prstGeom>
          <a:solidFill>
            <a:schemeClr val="tx2">
              <a:lumMod val="60000"/>
              <a:lumOff val="40000"/>
            </a:schemeClr>
          </a:solidFill>
        </p:spPr>
        <p:txBody>
          <a:bodyPr>
            <a:spAutoFit/>
          </a:bodyPr>
          <a:lstStyle/>
          <a:p>
            <a:pPr defTabSz="449263">
              <a:defRPr/>
            </a:pPr>
            <a:r>
              <a:rPr lang="en-GB" sz="3200" dirty="0">
                <a:solidFill>
                  <a:srgbClr val="FFFFFF"/>
                </a:solidFill>
                <a:latin typeface="Arial" charset="0"/>
                <a:ea typeface="+mn-ea"/>
              </a:rPr>
              <a:t>40% of CO</a:t>
            </a:r>
            <a:r>
              <a:rPr lang="en-GB" sz="3200" baseline="-25000" dirty="0">
                <a:solidFill>
                  <a:srgbClr val="FFFFFF"/>
                </a:solidFill>
                <a:latin typeface="Arial" charset="0"/>
                <a:ea typeface="+mn-ea"/>
              </a:rPr>
              <a:t>2</a:t>
            </a:r>
            <a:r>
              <a:rPr lang="en-GB" sz="3200" dirty="0">
                <a:solidFill>
                  <a:srgbClr val="FFFFFF"/>
                </a:solidFill>
                <a:latin typeface="Arial" charset="0"/>
                <a:ea typeface="+mn-ea"/>
              </a:rPr>
              <a:t> from road transport</a:t>
            </a:r>
          </a:p>
          <a:p>
            <a:pPr defTabSz="449263">
              <a:defRPr/>
            </a:pPr>
            <a:r>
              <a:rPr lang="en-GB" sz="3200" dirty="0">
                <a:solidFill>
                  <a:srgbClr val="FFFFFF"/>
                </a:solidFill>
                <a:latin typeface="Arial" charset="0"/>
                <a:ea typeface="+mn-ea"/>
              </a:rPr>
              <a:t>70% of other pollutants from urban traffic</a:t>
            </a:r>
          </a:p>
          <a:p>
            <a:pPr defTabSz="449263">
              <a:defRPr/>
            </a:pPr>
            <a:r>
              <a:rPr lang="en-GB" sz="3200" dirty="0">
                <a:solidFill>
                  <a:srgbClr val="FFFFFF"/>
                </a:solidFill>
                <a:latin typeface="Arial" charset="0"/>
                <a:ea typeface="+mn-ea"/>
              </a:rPr>
              <a:t>Millions of hours are spent in urban and regional congestion </a:t>
            </a:r>
          </a:p>
        </p:txBody>
      </p:sp>
      <p:sp>
        <p:nvSpPr>
          <p:cNvPr id="6" name="TextBox 5"/>
          <p:cNvSpPr txBox="1"/>
          <p:nvPr/>
        </p:nvSpPr>
        <p:spPr>
          <a:xfrm>
            <a:off x="-95534" y="1456709"/>
            <a:ext cx="6864350" cy="584200"/>
          </a:xfrm>
          <a:prstGeom prst="rect">
            <a:avLst/>
          </a:prstGeom>
          <a:solidFill>
            <a:schemeClr val="tx2">
              <a:lumMod val="60000"/>
              <a:lumOff val="40000"/>
            </a:schemeClr>
          </a:solidFill>
        </p:spPr>
        <p:txBody>
          <a:bodyPr>
            <a:spAutoFit/>
          </a:bodyPr>
          <a:lstStyle/>
          <a:p>
            <a:pPr defTabSz="449263">
              <a:defRPr/>
            </a:pPr>
            <a:r>
              <a:rPr lang="en-US" sz="3200" dirty="0">
                <a:solidFill>
                  <a:srgbClr val="FFFFFF"/>
                </a:solidFill>
                <a:latin typeface="Arial" charset="0"/>
                <a:ea typeface="+mn-ea"/>
              </a:rPr>
              <a:t>72% of Europe’s citizens live in cities</a:t>
            </a:r>
            <a:endParaRPr lang="en-GB" sz="3200" dirty="0">
              <a:solidFill>
                <a:srgbClr val="FFFFFF"/>
              </a:solidFill>
              <a:latin typeface="Arial" charset="0"/>
              <a:ea typeface="+mn-ea"/>
            </a:endParaRPr>
          </a:p>
        </p:txBody>
      </p:sp>
    </p:spTree>
    <p:extLst>
      <p:ext uri="{BB962C8B-B14F-4D97-AF65-F5344CB8AC3E}">
        <p14:creationId xmlns:p14="http://schemas.microsoft.com/office/powerpoint/2010/main" val="3044862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C:\Documents and Settings\loftus\Desktop\rapese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7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62074" y="1444788"/>
            <a:ext cx="7810501" cy="2800767"/>
          </a:xfrm>
          <a:prstGeom prst="rect">
            <a:avLst/>
          </a:prstGeom>
          <a:solidFill>
            <a:srgbClr val="134095">
              <a:alpha val="50196"/>
            </a:srgbClr>
          </a:solidFill>
        </p:spPr>
        <p:txBody>
          <a:bodyPr wrap="square">
            <a:spAutoFit/>
          </a:bodyPr>
          <a:lstStyle/>
          <a:p>
            <a:pPr defTabSz="449263">
              <a:defRPr/>
            </a:pPr>
            <a:r>
              <a:rPr lang="de-DE" sz="3600" dirty="0" smtClean="0">
                <a:solidFill>
                  <a:srgbClr val="FFFFFF"/>
                </a:solidFill>
                <a:effectLst>
                  <a:outerShdw blurRad="38100" dist="38100" dir="2700000" algn="tl">
                    <a:srgbClr val="000000">
                      <a:alpha val="43137"/>
                    </a:srgbClr>
                  </a:outerShdw>
                </a:effectLst>
                <a:latin typeface="Arial" charset="0"/>
                <a:ea typeface="+mn-ea"/>
              </a:rPr>
              <a:t>EC </a:t>
            </a:r>
            <a:r>
              <a:rPr lang="de-DE" sz="3600" dirty="0" err="1" smtClean="0">
                <a:solidFill>
                  <a:srgbClr val="FFFFFF"/>
                </a:solidFill>
                <a:effectLst>
                  <a:outerShdw blurRad="38100" dist="38100" dir="2700000" algn="tl">
                    <a:srgbClr val="000000">
                      <a:alpha val="43137"/>
                    </a:srgbClr>
                  </a:outerShdw>
                </a:effectLst>
                <a:latin typeface="Arial" charset="0"/>
                <a:ea typeface="+mn-ea"/>
              </a:rPr>
              <a:t>Policy</a:t>
            </a:r>
            <a:r>
              <a:rPr lang="de-DE" sz="3600" dirty="0" smtClean="0">
                <a:solidFill>
                  <a:srgbClr val="FFFFFF"/>
                </a:solidFill>
                <a:effectLst>
                  <a:outerShdw blurRad="38100" dist="38100" dir="2700000" algn="tl">
                    <a:srgbClr val="000000">
                      <a:alpha val="43137"/>
                    </a:srgbClr>
                  </a:outerShdw>
                </a:effectLst>
                <a:latin typeface="Arial" charset="0"/>
                <a:ea typeface="+mn-ea"/>
              </a:rPr>
              <a:t> Dimension</a:t>
            </a:r>
          </a:p>
          <a:p>
            <a:pPr marL="273050" indent="-273050" defTabSz="449263">
              <a:buFont typeface="Arial" pitchFamily="34" charset="0"/>
              <a:buChar char="•"/>
              <a:defRPr/>
            </a:pPr>
            <a:r>
              <a:rPr lang="de-DE" sz="2800" dirty="0" smtClean="0">
                <a:solidFill>
                  <a:srgbClr val="FFFFFF"/>
                </a:solidFill>
                <a:effectLst>
                  <a:outerShdw blurRad="38100" dist="38100" dir="2700000" algn="tl">
                    <a:srgbClr val="000000">
                      <a:alpha val="43137"/>
                    </a:srgbClr>
                  </a:outerShdw>
                </a:effectLst>
                <a:latin typeface="Arial" charset="0"/>
                <a:ea typeface="+mn-ea"/>
              </a:rPr>
              <a:t>Mobility: Urban Mobility Package (COM)</a:t>
            </a:r>
            <a:endParaRPr lang="de-DE" sz="2800" dirty="0">
              <a:solidFill>
                <a:srgbClr val="FFFFFF"/>
              </a:solidFill>
              <a:effectLst>
                <a:outerShdw blurRad="38100" dist="38100" dir="2700000" algn="tl">
                  <a:srgbClr val="000000">
                    <a:alpha val="43137"/>
                  </a:srgbClr>
                </a:outerShdw>
              </a:effectLst>
              <a:latin typeface="Arial" charset="0"/>
              <a:ea typeface="+mn-ea"/>
            </a:endParaRPr>
          </a:p>
          <a:p>
            <a:pPr marL="273050" indent="-273050" defTabSz="449263">
              <a:buFont typeface="Arial" pitchFamily="34" charset="0"/>
              <a:buChar char="•"/>
              <a:defRPr/>
            </a:pPr>
            <a:r>
              <a:rPr lang="de-DE" sz="2800" dirty="0" smtClean="0">
                <a:solidFill>
                  <a:srgbClr val="FFFFFF"/>
                </a:solidFill>
                <a:effectLst>
                  <a:outerShdw blurRad="38100" dist="38100" dir="2700000" algn="tl">
                    <a:srgbClr val="000000">
                      <a:alpha val="43137"/>
                    </a:srgbClr>
                  </a:outerShdw>
                </a:effectLst>
                <a:latin typeface="Arial" charset="0"/>
                <a:ea typeface="+mn-ea"/>
              </a:rPr>
              <a:t>Air </a:t>
            </a:r>
            <a:r>
              <a:rPr lang="de-DE" sz="2800" dirty="0" err="1" smtClean="0">
                <a:solidFill>
                  <a:srgbClr val="FFFFFF"/>
                </a:solidFill>
                <a:effectLst>
                  <a:outerShdw blurRad="38100" dist="38100" dir="2700000" algn="tl">
                    <a:srgbClr val="000000">
                      <a:alpha val="43137"/>
                    </a:srgbClr>
                  </a:outerShdw>
                </a:effectLst>
                <a:latin typeface="Arial" charset="0"/>
                <a:ea typeface="+mn-ea"/>
              </a:rPr>
              <a:t>quality</a:t>
            </a:r>
            <a:r>
              <a:rPr lang="de-DE" sz="2800" dirty="0" smtClean="0">
                <a:solidFill>
                  <a:srgbClr val="FFFFFF"/>
                </a:solidFill>
                <a:effectLst>
                  <a:outerShdw blurRad="38100" dist="38100" dir="2700000" algn="tl">
                    <a:srgbClr val="000000">
                      <a:alpha val="43137"/>
                    </a:srgbClr>
                  </a:outerShdw>
                </a:effectLst>
                <a:latin typeface="Arial" charset="0"/>
                <a:ea typeface="+mn-ea"/>
              </a:rPr>
              <a:t>: New Air Quality </a:t>
            </a:r>
            <a:r>
              <a:rPr lang="de-DE" sz="2800" dirty="0" err="1" smtClean="0">
                <a:solidFill>
                  <a:srgbClr val="FFFFFF"/>
                </a:solidFill>
                <a:effectLst>
                  <a:outerShdw blurRad="38100" dist="38100" dir="2700000" algn="tl">
                    <a:srgbClr val="000000">
                      <a:alpha val="43137"/>
                    </a:srgbClr>
                  </a:outerShdw>
                </a:effectLst>
                <a:latin typeface="Arial" charset="0"/>
                <a:ea typeface="+mn-ea"/>
              </a:rPr>
              <a:t>Directive</a:t>
            </a:r>
            <a:endParaRPr lang="de-DE" sz="2800" dirty="0">
              <a:solidFill>
                <a:srgbClr val="FFFFFF"/>
              </a:solidFill>
              <a:effectLst>
                <a:outerShdw blurRad="38100" dist="38100" dir="2700000" algn="tl">
                  <a:srgbClr val="000000">
                    <a:alpha val="43137"/>
                  </a:srgbClr>
                </a:outerShdw>
              </a:effectLst>
              <a:latin typeface="Arial" charset="0"/>
              <a:ea typeface="+mn-ea"/>
            </a:endParaRPr>
          </a:p>
          <a:p>
            <a:pPr marL="273050" indent="-273050" defTabSz="449263">
              <a:buFont typeface="Arial" pitchFamily="34" charset="0"/>
              <a:buChar char="•"/>
              <a:defRPr/>
            </a:pPr>
            <a:r>
              <a:rPr lang="en-US" sz="2800" dirty="0" smtClean="0">
                <a:solidFill>
                  <a:srgbClr val="FFFFFF"/>
                </a:solidFill>
                <a:effectLst>
                  <a:outerShdw blurRad="38100" dist="38100" dir="2700000" algn="tl">
                    <a:srgbClr val="000000">
                      <a:alpha val="43137"/>
                    </a:srgbClr>
                  </a:outerShdw>
                </a:effectLst>
                <a:latin typeface="Arial" charset="0"/>
                <a:ea typeface="+mn-ea"/>
              </a:rPr>
              <a:t>Climate / Energy: Strategy for competitive, sustainable and secure energy (COM)</a:t>
            </a:r>
          </a:p>
          <a:p>
            <a:pPr marL="273050" indent="-273050" defTabSz="449263">
              <a:buFont typeface="Arial" pitchFamily="34" charset="0"/>
              <a:buChar char="•"/>
              <a:defRPr/>
            </a:pPr>
            <a:r>
              <a:rPr lang="en-US" sz="2800" dirty="0" smtClean="0">
                <a:solidFill>
                  <a:srgbClr val="FFFFFF"/>
                </a:solidFill>
                <a:effectLst>
                  <a:outerShdw blurRad="38100" dist="38100" dir="2700000" algn="tl">
                    <a:srgbClr val="000000">
                      <a:alpha val="43137"/>
                    </a:srgbClr>
                  </a:outerShdw>
                </a:effectLst>
                <a:latin typeface="Arial" charset="0"/>
                <a:ea typeface="+mn-ea"/>
              </a:rPr>
              <a:t>Noise: Sound levels motor vehicles Directive</a:t>
            </a:r>
          </a:p>
        </p:txBody>
      </p:sp>
    </p:spTree>
    <p:extLst>
      <p:ext uri="{BB962C8B-B14F-4D97-AF65-F5344CB8AC3E}">
        <p14:creationId xmlns:p14="http://schemas.microsoft.com/office/powerpoint/2010/main" val="3673355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8"/>
          <p:cNvGrpSpPr>
            <a:grpSpLocks/>
          </p:cNvGrpSpPr>
          <p:nvPr/>
        </p:nvGrpSpPr>
        <p:grpSpPr bwMode="auto">
          <a:xfrm>
            <a:off x="0" y="-293688"/>
            <a:ext cx="9144000" cy="6858001"/>
            <a:chOff x="0" y="0"/>
            <a:chExt cx="9144000" cy="6858000"/>
          </a:xfrm>
        </p:grpSpPr>
        <p:pic>
          <p:nvPicPr>
            <p:cNvPr id="1638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625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81500" y="3533775"/>
              <a:ext cx="476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8800" y="0"/>
              <a:ext cx="490537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686175"/>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81700" y="0"/>
              <a:ext cx="31623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3827463" y="833438"/>
            <a:ext cx="5316537" cy="1569660"/>
          </a:xfrm>
          <a:prstGeom prst="rect">
            <a:avLst/>
          </a:prstGeom>
          <a:solidFill>
            <a:schemeClr val="tx2">
              <a:lumMod val="60000"/>
              <a:lumOff val="40000"/>
            </a:schemeClr>
          </a:solidFill>
        </p:spPr>
        <p:txBody>
          <a:bodyPr>
            <a:spAutoFit/>
          </a:bodyPr>
          <a:lstStyle/>
          <a:p>
            <a:pPr defTabSz="449263">
              <a:defRPr/>
            </a:pPr>
            <a:r>
              <a:rPr lang="en-US" sz="3200" dirty="0">
                <a:solidFill>
                  <a:srgbClr val="FFFFFF"/>
                </a:solidFill>
                <a:latin typeface="Arial" charset="0"/>
                <a:ea typeface="+mn-ea"/>
              </a:rPr>
              <a:t>CIVITAS: A network of cities for cities to achieve sustainable urban mobility</a:t>
            </a:r>
            <a:endParaRPr lang="en-GB" sz="3200" dirty="0">
              <a:solidFill>
                <a:srgbClr val="FFFFFF"/>
              </a:solidFill>
              <a:latin typeface="Arial" charset="0"/>
              <a:ea typeface="+mn-ea"/>
            </a:endParaRPr>
          </a:p>
        </p:txBody>
      </p:sp>
    </p:spTree>
    <p:extLst>
      <p:ext uri="{BB962C8B-B14F-4D97-AF65-F5344CB8AC3E}">
        <p14:creationId xmlns:p14="http://schemas.microsoft.com/office/powerpoint/2010/main" val="3126187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Modèle par défaut">
  <a:themeElements>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Modèle par défaut">
  <a:themeElements>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odèle par défaut">
  <a:themeElements>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odèle par défaut">
  <a:themeElements>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Modèle par défaut">
  <a:themeElements>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asis TNO tekstdia -">
  <a:themeElements>
    <a:clrScheme name="Aangepast 3">
      <a:dk1>
        <a:sysClr val="windowText" lastClr="000000"/>
      </a:dk1>
      <a:lt1>
        <a:sysClr val="window" lastClr="FFFFFF"/>
      </a:lt1>
      <a:dk2>
        <a:srgbClr val="71A4C3"/>
      </a:dk2>
      <a:lt2>
        <a:srgbClr val="9C9C9E"/>
      </a:lt2>
      <a:accent1>
        <a:srgbClr val="ED8000"/>
      </a:accent1>
      <a:accent2>
        <a:srgbClr val="CB1325"/>
      </a:accent2>
      <a:accent3>
        <a:srgbClr val="FFCB00"/>
      </a:accent3>
      <a:accent4>
        <a:srgbClr val="649EC9"/>
      </a:accent4>
      <a:accent5>
        <a:srgbClr val="D6277A"/>
      </a:accent5>
      <a:accent6>
        <a:srgbClr val="93A800"/>
      </a:accent6>
      <a:hlink>
        <a:srgbClr val="000000"/>
      </a:hlink>
      <a:folHlink>
        <a:srgbClr val="000000"/>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asis TNO tekstdia -">
  <a:themeElements>
    <a:clrScheme name="Aangepast 3">
      <a:dk1>
        <a:sysClr val="windowText" lastClr="000000"/>
      </a:dk1>
      <a:lt1>
        <a:sysClr val="window" lastClr="FFFFFF"/>
      </a:lt1>
      <a:dk2>
        <a:srgbClr val="71A4C3"/>
      </a:dk2>
      <a:lt2>
        <a:srgbClr val="9C9C9E"/>
      </a:lt2>
      <a:accent1>
        <a:srgbClr val="ED8000"/>
      </a:accent1>
      <a:accent2>
        <a:srgbClr val="CB1325"/>
      </a:accent2>
      <a:accent3>
        <a:srgbClr val="FFCB00"/>
      </a:accent3>
      <a:accent4>
        <a:srgbClr val="649EC9"/>
      </a:accent4>
      <a:accent5>
        <a:srgbClr val="D6277A"/>
      </a:accent5>
      <a:accent6>
        <a:srgbClr val="93A800"/>
      </a:accent6>
      <a:hlink>
        <a:srgbClr val="000000"/>
      </a:hlink>
      <a:folHlink>
        <a:srgbClr val="000000"/>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Modèle par défaut">
  <a:themeElements>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Modèle par défaut">
  <a:themeElements>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Modèle par défaut 1">
        <a:dk1>
          <a:srgbClr val="000000"/>
        </a:dk1>
        <a:lt1>
          <a:srgbClr val="FFFFFF"/>
        </a:lt1>
        <a:dk2>
          <a:srgbClr val="134095"/>
        </a:dk2>
        <a:lt2>
          <a:srgbClr val="808080"/>
        </a:lt2>
        <a:accent1>
          <a:srgbClr val="00A8ED"/>
        </a:accent1>
        <a:accent2>
          <a:srgbClr val="B6DDF4"/>
        </a:accent2>
        <a:accent3>
          <a:srgbClr val="FFFFFF"/>
        </a:accent3>
        <a:accent4>
          <a:srgbClr val="000000"/>
        </a:accent4>
        <a:accent5>
          <a:srgbClr val="AAD1F4"/>
        </a:accent5>
        <a:accent6>
          <a:srgbClr val="A5C8DD"/>
        </a:accent6>
        <a:hlink>
          <a:srgbClr val="D0D1D3"/>
        </a:hlink>
        <a:folHlink>
          <a:srgbClr val="B7B5B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Presentation_new WIKI LOGO</Template>
  <TotalTime>3160</TotalTime>
  <Words>3132</Words>
  <Application>Microsoft Office PowerPoint</Application>
  <PresentationFormat>On-screen Show (4:3)</PresentationFormat>
  <Paragraphs>518</Paragraphs>
  <Slides>43</Slides>
  <Notes>28</Notes>
  <HiddenSlides>5</HiddenSlides>
  <MMClips>1</MMClips>
  <ScaleCrop>false</ScaleCrop>
  <HeadingPairs>
    <vt:vector size="4" baseType="variant">
      <vt:variant>
        <vt:lpstr>Theme</vt:lpstr>
      </vt:variant>
      <vt:variant>
        <vt:i4>11</vt:i4>
      </vt:variant>
      <vt:variant>
        <vt:lpstr>Slide Titles</vt:lpstr>
      </vt:variant>
      <vt:variant>
        <vt:i4>43</vt:i4>
      </vt:variant>
    </vt:vector>
  </HeadingPairs>
  <TitlesOfParts>
    <vt:vector size="54" baseType="lpstr">
      <vt:lpstr>Presentation_new WIKI LOGO</vt:lpstr>
      <vt:lpstr>Custom Design</vt:lpstr>
      <vt:lpstr>1_Modèle par défaut</vt:lpstr>
      <vt:lpstr>2_Modèle par défaut</vt:lpstr>
      <vt:lpstr>3_Modèle par défaut</vt:lpstr>
      <vt:lpstr>Basis TNO tekstdia -</vt:lpstr>
      <vt:lpstr>1_Basis TNO tekstdia -</vt:lpstr>
      <vt:lpstr>4_Modèle par défaut</vt:lpstr>
      <vt:lpstr>5_Modèle par défaut</vt:lpstr>
      <vt:lpstr>6_Modèle par défaut</vt:lpstr>
      <vt:lpstr>7_Modèle par défaut</vt:lpstr>
      <vt:lpstr>PowerPoint Presentation</vt:lpstr>
      <vt:lpstr>PowerPoint Presentation</vt:lpstr>
      <vt:lpstr>VisION</vt:lpstr>
      <vt:lpstr>urbanisation From urban bottlenecks to dynamic urban regions</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measures</vt:lpstr>
      <vt:lpstr>PowerPoint Presentation</vt:lpstr>
      <vt:lpstr>CIVITAS in action</vt:lpstr>
      <vt:lpstr>Activities</vt:lpstr>
      <vt:lpstr>Implementation via projects</vt:lpstr>
      <vt:lpstr>Previous CIVITAS phases</vt:lpstr>
      <vt:lpstr>CIVITAS PLUS II (2012-2016)</vt:lpstr>
      <vt:lpstr>PowerPoint Presentation</vt:lpstr>
      <vt:lpstr>New projects CIVITAS 2020</vt:lpstr>
      <vt:lpstr>PowerPoint Presentation</vt:lpstr>
      <vt:lpstr>Types of results</vt:lpstr>
      <vt:lpstr>CIVITAS Plus in Numbers </vt:lpstr>
      <vt:lpstr>CIVITAS Plus in Numbers</vt:lpstr>
      <vt:lpstr>Vitoria-Gasteiz (CIVITAS MODERN) -  Pedestrian &amp; Bicycle Lanes Network</vt:lpstr>
      <vt:lpstr>Vitoria-Gasteiz (CIVITAS MODERN) – Pedestrian &amp; Bicycle Lanes Network</vt:lpstr>
      <vt:lpstr>Utrecht (CIVITAS MIMOSA) – Cargohopper (flexible access for cleaner freight traffic)</vt:lpstr>
      <vt:lpstr>Utrecht (CIVITAS MIMOSA) ) – Cargohopper (flexible access for cleaner freight traffic)</vt:lpstr>
      <vt:lpstr>Vitoria-Gasteiz (CIVITAS Modern) – Traffic Light Regulation for the New PT Network</vt:lpstr>
      <vt:lpstr>Vitoria-Gasteiz (CIVITAS Modern) – Traffic Light Regulation for the New PT Network</vt:lpstr>
      <vt:lpstr>Vitoria-Gasteiz (CIVITAS Modern) – Super blocks contributed to success of measures</vt:lpstr>
      <vt:lpstr>Perugia (CIVITAS RENAISSANCE) – Clean Fuel technology for the public transport</vt:lpstr>
      <vt:lpstr>Perugia (CIVITAS RENAISSANCE) – Retrofitting the service car fleet of the Municipality</vt:lpstr>
      <vt:lpstr>Iasi (CIVITAS ARCHIMEDES) – Access Control to a Historic Centre in Iasi</vt:lpstr>
      <vt:lpstr>Iasi (CIVITAS ARCHIMEDES) – Access Control to a Historic Centre in Iasi</vt:lpstr>
      <vt:lpstr>CIVITAS 5 years later: Long term evaluation</vt:lpstr>
      <vt:lpstr>PowerPoint Presentation</vt:lpstr>
      <vt:lpstr>Learnings (1)</vt:lpstr>
      <vt:lpstr>Learnings (2)</vt:lpstr>
      <vt:lpstr>The way forward CIVITAS 2020</vt:lpstr>
      <vt:lpstr>For the Air Quality Governance Project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rublova</dc:creator>
  <cp:lastModifiedBy>Teije Gorris</cp:lastModifiedBy>
  <cp:revision>92</cp:revision>
  <dcterms:created xsi:type="dcterms:W3CDTF">2014-04-09T13:24:47Z</dcterms:created>
  <dcterms:modified xsi:type="dcterms:W3CDTF">2014-10-21T06:00:05Z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Date">
    <vt:lpwstr>21-10-2014 7:56:06</vt:lpwstr>
  </property>
</Properties>
</file>