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57" r:id="rId4"/>
    <p:sldId id="266" r:id="rId5"/>
    <p:sldId id="262" r:id="rId6"/>
    <p:sldId id="267" r:id="rId7"/>
    <p:sldId id="272" r:id="rId8"/>
    <p:sldId id="273" r:id="rId9"/>
    <p:sldId id="274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574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6E3B46-23FC-4C5F-9ADC-360CBA00049D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3ADCCE4-06A9-4C5B-A4B1-3A736B8EB5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484784"/>
            <a:ext cx="7412360" cy="211566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Выбросы парниковых газов в секторе «Транспорт» Российской Федерации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645024"/>
            <a:ext cx="7488832" cy="2664296"/>
          </a:xfrm>
        </p:spPr>
        <p:txBody>
          <a:bodyPr>
            <a:norm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ru-RU" sz="2400" b="1" i="1" dirty="0" smtClean="0">
                <a:solidFill>
                  <a:schemeClr val="tx1"/>
                </a:solidFill>
              </a:rPr>
              <a:t>Михаил </a:t>
            </a:r>
            <a:r>
              <a:rPr lang="ru-RU" sz="2400" b="1" i="1" dirty="0" err="1" smtClean="0">
                <a:solidFill>
                  <a:schemeClr val="tx1"/>
                </a:solidFill>
              </a:rPr>
              <a:t>Козельцев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en-US" sz="2400" i="1" dirty="0" err="1" smtClean="0">
                <a:solidFill>
                  <a:schemeClr val="tx1"/>
                </a:solidFill>
              </a:rPr>
              <a:t>Clima</a:t>
            </a:r>
            <a:r>
              <a:rPr lang="en-US" sz="2400" i="1" dirty="0" smtClean="0">
                <a:solidFill>
                  <a:schemeClr val="tx1"/>
                </a:solidFill>
              </a:rPr>
              <a:t> East:</a:t>
            </a:r>
            <a:r>
              <a:rPr lang="ru-RU" sz="2400" i="1" dirty="0" smtClean="0">
                <a:solidFill>
                  <a:schemeClr val="tx1"/>
                </a:solidFill>
              </a:rPr>
              <a:t> Поддержка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</a:rPr>
              <a:t> действий, направленных на снижение воздействия на изменение климата и адаптацию к последствиям изменения климата в странах Восточного партнерства и России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ru-RU" sz="2400" i="1" dirty="0" smtClean="0">
                <a:solidFill>
                  <a:schemeClr val="tx1"/>
                </a:solidFill>
              </a:rPr>
              <a:t>Кишинев, </a:t>
            </a:r>
            <a:r>
              <a:rPr lang="en-US" sz="2400" i="1" smtClean="0">
                <a:solidFill>
                  <a:schemeClr val="tx1"/>
                </a:solidFill>
              </a:rPr>
              <a:t>21</a:t>
            </a:r>
            <a:r>
              <a:rPr lang="ru-RU" sz="2400" i="1" smtClean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</a:rPr>
              <a:t>октября 2014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78392" y="2924943"/>
            <a:ext cx="6400800" cy="3024337"/>
          </a:xfrm>
        </p:spPr>
        <p:txBody>
          <a:bodyPr>
            <a:normAutofit/>
          </a:bodyPr>
          <a:lstStyle/>
          <a:p>
            <a:r>
              <a:rPr lang="ru-RU" sz="2800" cap="none" dirty="0" smtClean="0">
                <a:solidFill>
                  <a:srgbClr val="0070C0"/>
                </a:solidFill>
                <a:latin typeface="Corbel" pitchFamily="34" charset="0"/>
              </a:rPr>
              <a:t/>
            </a:r>
            <a:br>
              <a:rPr lang="ru-RU" sz="2800" cap="none" dirty="0" smtClean="0">
                <a:solidFill>
                  <a:srgbClr val="0070C0"/>
                </a:solidFill>
                <a:latin typeface="Corbel" pitchFamily="34" charset="0"/>
              </a:rPr>
            </a:br>
            <a:r>
              <a:rPr lang="ru-RU" dirty="0" smtClean="0">
                <a:solidFill>
                  <a:srgbClr val="4582E5"/>
                </a:solidFill>
              </a:rPr>
              <a:t/>
            </a:r>
            <a:br>
              <a:rPr lang="ru-RU" dirty="0" smtClean="0">
                <a:solidFill>
                  <a:srgbClr val="4582E5"/>
                </a:solidFill>
              </a:rPr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85814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Corbel" pitchFamily="34" charset="0"/>
              </a:rPr>
              <a:t>Спасибо за внимание!</a:t>
            </a:r>
            <a:endParaRPr lang="ru-RU" sz="3200" b="1" dirty="0">
              <a:solidFill>
                <a:srgbClr val="0070C0"/>
              </a:solidFill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Государственная политика и меры в сфере транспорта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Транспортная стратегия Российской Федерации на период до 2030 г.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Стратегия развития железнодорожного транспорта в Российской Федерации до 2030 г.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Государственная программа «Развитие транспортной системы России (2010 – 2015 гг.»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7139136" cy="2074242"/>
          </a:xfrm>
        </p:spPr>
        <p:txBody>
          <a:bodyPr>
            <a:normAutofit/>
          </a:bodyPr>
          <a:lstStyle/>
          <a:p>
            <a:pPr>
              <a:lnSpc>
                <a:spcPts val="3360"/>
              </a:lnSpc>
            </a:pPr>
            <a:r>
              <a:rPr lang="ru-RU" sz="3200" b="1" dirty="0" smtClean="0">
                <a:solidFill>
                  <a:srgbClr val="0070C0"/>
                </a:solidFill>
              </a:rPr>
              <a:t>Транспортная стратегия Российской Федерации на период до 2030 г.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1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844824"/>
            <a:ext cx="7643192" cy="428133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 Предполагается разработка и ввод в действие механизмов государственного регулирования, обеспечивающих мотивацию перевода транспортных средств на экологически чистые виды топлива, снижение энергоемкости транспорта до уровня передовых стран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Стратегия развития ж</a:t>
            </a:r>
            <a:r>
              <a:rPr lang="en-US" sz="3200" b="1" dirty="0" smtClean="0">
                <a:solidFill>
                  <a:srgbClr val="0070C0"/>
                </a:solidFill>
              </a:rPr>
              <a:t>/</a:t>
            </a:r>
            <a:r>
              <a:rPr lang="ru-RU" sz="3200" b="1" dirty="0" err="1" smtClean="0">
                <a:solidFill>
                  <a:srgbClr val="0070C0"/>
                </a:solidFill>
              </a:rPr>
              <a:t>д</a:t>
            </a:r>
            <a:r>
              <a:rPr lang="ru-RU" sz="3200" b="1" dirty="0" smtClean="0">
                <a:solidFill>
                  <a:srgbClr val="0070C0"/>
                </a:solidFill>
              </a:rPr>
              <a:t> транспорта РФК до 2030 г.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5920" y="1700808"/>
            <a:ext cx="7498080" cy="48006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endParaRPr lang="ru-RU" dirty="0" smtClean="0"/>
          </a:p>
          <a:p>
            <a:pPr lvl="0">
              <a:buFont typeface="Wingdings" pitchFamily="2" charset="2"/>
              <a:buChar char="q"/>
            </a:pPr>
            <a:r>
              <a:rPr lang="ru-RU" dirty="0" smtClean="0"/>
              <a:t>В зависимости от сценариев развития, реализация запланированных мероприятий позволит к 2030 г. снизить выбросы загрязняющих веществ от ж</a:t>
            </a:r>
            <a:r>
              <a:rPr lang="en-US" dirty="0" smtClean="0"/>
              <a:t>/</a:t>
            </a:r>
            <a:r>
              <a:rPr lang="ru-RU" dirty="0" err="1" smtClean="0"/>
              <a:t>д</a:t>
            </a:r>
            <a:r>
              <a:rPr lang="ru-RU" dirty="0" smtClean="0"/>
              <a:t> транспорта на 50 – 70%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err="1" smtClean="0">
                <a:solidFill>
                  <a:srgbClr val="0070C0"/>
                </a:solidFill>
              </a:rPr>
              <a:t>Гос</a:t>
            </a:r>
            <a:r>
              <a:rPr lang="ru-RU" sz="3200" b="1" dirty="0" smtClean="0">
                <a:solidFill>
                  <a:srgbClr val="0070C0"/>
                </a:solidFill>
              </a:rPr>
              <a:t>. программа «Развитие транспортной системы России (2010 – 2015 гг.)»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Защита окружающей среды обеспечивается путем реализации заложенных в инвестиционные проекты технических и технологических решений, соответствующих современным стандартам и повышенным экологическим требованиям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Автомобильный транспорт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0775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С 1 января 2013 г. все выпускаемые в обращение на территории РФ транспортные средства должны соответствовать требованиям экологического класса 4 (Евро-4)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Авиационный транспорт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Разработан Национальный план действий по ограничению выбросов парниковых газов в гражданской авиации РФ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Целевые показатели Национального плана:</a:t>
            </a:r>
          </a:p>
          <a:p>
            <a:pPr lvl="1">
              <a:buFont typeface="Wingdings" pitchFamily="2" charset="2"/>
              <a:buChar char="q"/>
            </a:pPr>
            <a:r>
              <a:rPr lang="ru-RU" sz="2000" dirty="0" smtClean="0"/>
              <a:t> Объем выбросов СО2 от сжигания авиационного топлива при выполнении авиатранспортных перевозок достигнет 56 </a:t>
            </a:r>
            <a:r>
              <a:rPr lang="ru-RU" sz="2000" dirty="0" err="1" smtClean="0"/>
              <a:t>млн</a:t>
            </a:r>
            <a:r>
              <a:rPr lang="ru-RU" sz="2000" dirty="0" smtClean="0"/>
              <a:t> тонн, в т.ч. 35 </a:t>
            </a:r>
            <a:r>
              <a:rPr lang="ru-RU" sz="2000" dirty="0" err="1" smtClean="0"/>
              <a:t>млн</a:t>
            </a:r>
            <a:r>
              <a:rPr lang="ru-RU" sz="2000" dirty="0" smtClean="0"/>
              <a:t> тонн – при выполнении международных перевозок</a:t>
            </a:r>
          </a:p>
          <a:p>
            <a:pPr lvl="1">
              <a:buFont typeface="Wingdings" pitchFamily="2" charset="2"/>
              <a:buChar char="q"/>
            </a:pPr>
            <a:r>
              <a:rPr lang="ru-RU" sz="2000" dirty="0" smtClean="0"/>
              <a:t>Снижение удельного показателя  по выбросам СО2 на единицу транспортной работы в 2011 – 2030 гг. в среднем на 2% в год</a:t>
            </a: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Корпоративная программа ОАО «РЖД»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endParaRPr lang="ru-RU" dirty="0" smtClean="0"/>
          </a:p>
          <a:p>
            <a:pPr>
              <a:buFont typeface="Wingdings" pitchFamily="2" charset="2"/>
              <a:buChar char="q"/>
            </a:pP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Планируется снижение совокупных выбросов парниковых газов в 2013 - 2015 г. на 2,6 </a:t>
            </a:r>
            <a:r>
              <a:rPr lang="ru-RU" dirty="0" err="1" smtClean="0"/>
              <a:t>млн</a:t>
            </a:r>
            <a:r>
              <a:rPr lang="ru-RU" dirty="0" smtClean="0"/>
              <a:t> СО2-экв.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Выбросы СО2 по категории «Транспорт» РФ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1990 г. :</a:t>
            </a:r>
          </a:p>
          <a:p>
            <a:pPr lvl="1">
              <a:buFont typeface="Wingdings" pitchFamily="2" charset="2"/>
              <a:buChar char="q"/>
            </a:pPr>
            <a:r>
              <a:rPr lang="ru-RU" sz="2400" dirty="0" smtClean="0"/>
              <a:t>Всего – 346 776,31 </a:t>
            </a:r>
            <a:r>
              <a:rPr lang="ru-RU" sz="2400" dirty="0" err="1" smtClean="0"/>
              <a:t>Гг</a:t>
            </a:r>
            <a:endParaRPr lang="ru-RU" sz="2400" dirty="0" smtClean="0"/>
          </a:p>
          <a:p>
            <a:pPr lvl="2">
              <a:buFont typeface="Wingdings" pitchFamily="2" charset="2"/>
              <a:buChar char="q"/>
            </a:pPr>
            <a:r>
              <a:rPr lang="ru-RU" sz="1800" dirty="0" smtClean="0"/>
              <a:t>Гражданская авиация – 19 567,68</a:t>
            </a:r>
          </a:p>
          <a:p>
            <a:pPr lvl="2">
              <a:buFont typeface="Wingdings" pitchFamily="2" charset="2"/>
              <a:buChar char="q"/>
            </a:pPr>
            <a:r>
              <a:rPr lang="ru-RU" sz="1800" dirty="0" smtClean="0"/>
              <a:t>Дорожный транспорт – 181 748,82</a:t>
            </a:r>
          </a:p>
          <a:p>
            <a:pPr lvl="2">
              <a:buFont typeface="Wingdings" pitchFamily="2" charset="2"/>
              <a:buChar char="q"/>
            </a:pPr>
            <a:r>
              <a:rPr lang="ru-RU" sz="1800" dirty="0" smtClean="0"/>
              <a:t>Ж</a:t>
            </a:r>
            <a:r>
              <a:rPr lang="en-US" sz="1800" dirty="0" smtClean="0"/>
              <a:t>/</a:t>
            </a:r>
            <a:r>
              <a:rPr lang="ru-RU" sz="1800" dirty="0" err="1" smtClean="0"/>
              <a:t>д</a:t>
            </a:r>
            <a:r>
              <a:rPr lang="ru-RU" sz="1800" dirty="0" smtClean="0"/>
              <a:t> транспорт – 18 417,72</a:t>
            </a:r>
          </a:p>
          <a:p>
            <a:pPr lvl="2">
              <a:buFont typeface="Wingdings" pitchFamily="2" charset="2"/>
              <a:buChar char="q"/>
            </a:pPr>
            <a:r>
              <a:rPr lang="ru-RU" sz="1800" dirty="0" smtClean="0"/>
              <a:t>Речной и морской транспорт –  16 615,62</a:t>
            </a:r>
          </a:p>
          <a:p>
            <a:pPr lvl="2">
              <a:buFont typeface="Wingdings" pitchFamily="2" charset="2"/>
              <a:buChar char="q"/>
            </a:pPr>
            <a:r>
              <a:rPr lang="ru-RU" sz="1800" dirty="0" smtClean="0"/>
              <a:t>Др. виды транспорта </a:t>
            </a:r>
            <a:r>
              <a:rPr lang="ru-RU" sz="1800" smtClean="0"/>
              <a:t>– 110 426,46</a:t>
            </a:r>
            <a:endParaRPr lang="ru-RU" sz="1800" dirty="0" smtClean="0"/>
          </a:p>
          <a:p>
            <a:pPr lvl="2">
              <a:buFont typeface="Wingdings" pitchFamily="2" charset="2"/>
              <a:buChar char="q"/>
            </a:pPr>
            <a:endParaRPr lang="ru-RU" sz="1800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2012 г.:</a:t>
            </a:r>
          </a:p>
          <a:p>
            <a:pPr lvl="1">
              <a:buFont typeface="Wingdings" pitchFamily="2" charset="2"/>
              <a:buChar char="q"/>
            </a:pPr>
            <a:r>
              <a:rPr lang="ru-RU" sz="2400" dirty="0" smtClean="0"/>
              <a:t>Всего – 236 487,07 </a:t>
            </a:r>
            <a:r>
              <a:rPr lang="ru-RU" sz="2400" dirty="0" err="1" smtClean="0"/>
              <a:t>Гг</a:t>
            </a:r>
            <a:r>
              <a:rPr lang="ru-RU" sz="2400" dirty="0" smtClean="0"/>
              <a:t>, в том числе:</a:t>
            </a:r>
          </a:p>
          <a:p>
            <a:pPr lvl="2">
              <a:buFont typeface="Wingdings" pitchFamily="2" charset="2"/>
              <a:buChar char="q"/>
            </a:pPr>
            <a:r>
              <a:rPr lang="ru-RU" sz="1800" dirty="0" smtClean="0"/>
              <a:t>Гражданская авиация – 9 272, 56</a:t>
            </a:r>
          </a:p>
          <a:p>
            <a:pPr lvl="2">
              <a:buFont typeface="Wingdings" pitchFamily="2" charset="2"/>
              <a:buChar char="q"/>
            </a:pPr>
            <a:r>
              <a:rPr lang="ru-RU" sz="1800" dirty="0" smtClean="0"/>
              <a:t>Дорожный транспорт – 148 140,53</a:t>
            </a:r>
          </a:p>
          <a:p>
            <a:pPr lvl="2">
              <a:buFont typeface="Wingdings" pitchFamily="2" charset="2"/>
              <a:buChar char="q"/>
            </a:pPr>
            <a:r>
              <a:rPr lang="ru-RU" sz="1800" dirty="0" smtClean="0"/>
              <a:t>Ж</a:t>
            </a:r>
            <a:r>
              <a:rPr lang="en-US" sz="1800" dirty="0" smtClean="0"/>
              <a:t>/</a:t>
            </a:r>
            <a:r>
              <a:rPr lang="ru-RU" sz="1800" dirty="0" err="1" smtClean="0"/>
              <a:t>д</a:t>
            </a:r>
            <a:r>
              <a:rPr lang="ru-RU" sz="1800" dirty="0" smtClean="0"/>
              <a:t> транспорт – 4 922,37</a:t>
            </a:r>
          </a:p>
          <a:p>
            <a:pPr lvl="2">
              <a:buFont typeface="Wingdings" pitchFamily="2" charset="2"/>
              <a:buChar char="q"/>
            </a:pPr>
            <a:r>
              <a:rPr lang="ru-RU" sz="1800" dirty="0" smtClean="0"/>
              <a:t>Речной и морской транспорт – 2 647,99</a:t>
            </a:r>
          </a:p>
          <a:p>
            <a:pPr lvl="2">
              <a:buFont typeface="Wingdings" pitchFamily="2" charset="2"/>
              <a:buChar char="q"/>
            </a:pPr>
            <a:r>
              <a:rPr lang="ru-RU" sz="1800" dirty="0" smtClean="0"/>
              <a:t>Др. виды транспорта – 71 503,61</a:t>
            </a:r>
            <a:endParaRPr lang="ru-RU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431</TotalTime>
  <Words>417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Выбросы парниковых газов в секторе «Транспорт» Российской Федерации</vt:lpstr>
      <vt:lpstr>Государственная политика и меры в сфере транспорта</vt:lpstr>
      <vt:lpstr>Транспортная стратегия Российской Федерации на период до 2030 г. </vt:lpstr>
      <vt:lpstr>Стратегия развития ж/д транспорта РФК до 2030 г.</vt:lpstr>
      <vt:lpstr>Гос. программа «Развитие транспортной системы России (2010 – 2015 гг.)»</vt:lpstr>
      <vt:lpstr>Автомобильный транспорт</vt:lpstr>
      <vt:lpstr>Авиационный транспорт</vt:lpstr>
      <vt:lpstr>Корпоративная программа ОАО «РЖД»</vt:lpstr>
      <vt:lpstr>Выбросы СО2 по категории «Транспорт» РФ</vt:lpstr>
      <vt:lpstr>  </vt:lpstr>
    </vt:vector>
  </TitlesOfParts>
  <Company>ISEDC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berdin</dc:creator>
  <cp:lastModifiedBy>Galina</cp:lastModifiedBy>
  <cp:revision>47</cp:revision>
  <dcterms:created xsi:type="dcterms:W3CDTF">2014-03-27T13:04:07Z</dcterms:created>
  <dcterms:modified xsi:type="dcterms:W3CDTF">2014-10-16T06:46:37Z</dcterms:modified>
</cp:coreProperties>
</file>