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342" r:id="rId3"/>
    <p:sldId id="343" r:id="rId4"/>
    <p:sldId id="257" r:id="rId5"/>
    <p:sldId id="277" r:id="rId6"/>
    <p:sldId id="278" r:id="rId7"/>
    <p:sldId id="338" r:id="rId8"/>
    <p:sldId id="339" r:id="rId9"/>
    <p:sldId id="344" r:id="rId10"/>
    <p:sldId id="346" r:id="rId11"/>
    <p:sldId id="347" r:id="rId12"/>
    <p:sldId id="348" r:id="rId13"/>
    <p:sldId id="349" r:id="rId14"/>
    <p:sldId id="350" r:id="rId15"/>
    <p:sldId id="351" r:id="rId16"/>
    <p:sldId id="361" r:id="rId17"/>
    <p:sldId id="360" r:id="rId18"/>
    <p:sldId id="359" r:id="rId19"/>
    <p:sldId id="358" r:id="rId20"/>
    <p:sldId id="357" r:id="rId21"/>
    <p:sldId id="356" r:id="rId22"/>
    <p:sldId id="355" r:id="rId23"/>
    <p:sldId id="341" r:id="rId24"/>
  </p:sldIdLst>
  <p:sldSz cx="9144000" cy="6858000" type="screen4x3"/>
  <p:notesSz cx="6669088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athy Shaw" initials="C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12" autoAdjust="0"/>
    <p:restoredTop sz="94671" autoAdjust="0"/>
  </p:normalViewPr>
  <p:slideViewPr>
    <p:cSldViewPr snapToGrid="0" snapToObjects="1">
      <p:cViewPr>
        <p:scale>
          <a:sx n="74" d="100"/>
          <a:sy n="74" d="100"/>
        </p:scale>
        <p:origin x="-1212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33" d="100"/>
          <a:sy n="33" d="100"/>
        </p:scale>
        <p:origin x="-1644" y="-84"/>
      </p:cViewPr>
      <p:guideLst>
        <p:guide orient="horz" pos="3127"/>
        <p:guide pos="210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F0E2CE-8634-4164-920A-1E396A29B492}" type="datetimeFigureOut">
              <a:rPr lang="de-CH" smtClean="0"/>
              <a:pPr/>
              <a:t>20.10.2014</a:t>
            </a:fld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777607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CC05F3-764E-4C2A-A5B0-58B669D5306F}" type="slidenum">
              <a:rPr lang="de-CH" smtClean="0"/>
              <a:pPr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755060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77825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157CC0-5092-49AA-AD78-E5EA67587530}" type="datetimeFigureOut">
              <a:rPr lang="pl-PL" smtClean="0"/>
              <a:pPr/>
              <a:t>2014-10-20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66750" y="4716463"/>
            <a:ext cx="5335588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778250" y="942975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E8B99C-B607-4043-A758-5F9A45B71CB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887604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crose\AppData\Local\Microsoft\Windows\Temporary Internet Files\Content.Outlook\IJSO0A68\PP_Screen_V1 (4).jpg"/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618296"/>
            <a:ext cx="7772400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5C5DF-A2EB-4E4A-AAEB-3399A76427EF}" type="datetimeFigureOut">
              <a:rPr lang="en-US" smtClean="0"/>
              <a:pPr/>
              <a:t>10/20/2014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91E91-5D19-F047-9A3E-96E30EE0D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crose\AppData\Local\Microsoft\Windows\Temporary Internet Files\Content.Outlook\IJSO0A68\PP_Screen_V2 (2).jpg"/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crose\AppData\Local\Microsoft\Windows\Temporary Internet Files\Content.Outlook\IJSO0A68\PP_Screen_V2 (2).jpg"/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crose\AppData\Local\Microsoft\Windows\Temporary Internet Files\Content.Outlook\IJSO0A68\PP_Screen_V2 (2).jpg"/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296103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Clima</a:t>
            </a:r>
            <a:r>
              <a:rPr lang="en-US" dirty="0" smtClean="0"/>
              <a:t> East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crose\AppData\Local\Microsoft\Windows\Temporary Internet Files\Content.Outlook\IJSO0A68\PP_Screen_V2 (2).jpg"/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crose\AppData\Local\Microsoft\Windows\Temporary Internet Files\Content.Outlook\IJSO0A68\PP_Screen_V2 (2).jpg"/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C:\Users\crose\AppData\Local\Microsoft\Windows\Temporary Internet Files\Content.Outlook\IJSO0A68\PP_Screen_V2 (2).jpg"/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crose\AppData\Local\Microsoft\Windows\Temporary Internet Files\Content.Outlook\IJSO0A68\PP_Screen_V2 (2).jpg"/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crose\AppData\Local\Microsoft\Windows\Temporary Internet Files\Content.Outlook\IJSO0A68\PP_Screen_V2 (2).jpg"/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crose\AppData\Local\Microsoft\Windows\Temporary Internet Files\Content.Outlook\IJSO0A68\PP_Screen_V2 (2).jpg"/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crose\AppData\Local\Microsoft\Windows\Temporary Internet Files\Content.Outlook\IJSO0A68\PP_Screen_V2 (2).jpg"/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C5C5DF-A2EB-4E4A-AAEB-3399A76427EF}" type="datetimeFigureOut">
              <a:rPr lang="en-US" smtClean="0"/>
              <a:pPr/>
              <a:t>10/20/2014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F91E91-5D19-F047-9A3E-96E30EE0D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limaeast.eu/" TargetMode="External"/><Relationship Id="rId2" Type="http://schemas.openxmlformats.org/officeDocument/2006/relationships/hyperlink" Target="mailto:info@climaeast.eu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ec.europa.eu/transport/themes/urban/index_en.htm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702675" y="3633950"/>
            <a:ext cx="6720107" cy="2393363"/>
          </a:xfrm>
        </p:spPr>
        <p:txBody>
          <a:bodyPr>
            <a:normAutofit fontScale="85000" lnSpcReduction="20000"/>
          </a:bodyPr>
          <a:lstStyle/>
          <a:p>
            <a:pPr lvl="0">
              <a:buNone/>
            </a:pPr>
            <a:r>
              <a:rPr lang="en-GB" sz="3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Successive EU program support: </a:t>
            </a:r>
          </a:p>
          <a:p>
            <a:pPr>
              <a:buNone/>
            </a:pPr>
            <a:r>
              <a:rPr lang="en-GB" sz="3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Clima East activity in the field of urban transport</a:t>
            </a:r>
          </a:p>
          <a:p>
            <a:pPr marL="0" indent="0">
              <a:buNone/>
            </a:pPr>
            <a:r>
              <a:rPr lang="en-GB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Mr Mikhail Kozeltsev Regional coordinator &amp; Mr Zsolt Lengyel, Team Leader &amp; Key Expert </a:t>
            </a:r>
            <a:endParaRPr lang="en-GB" sz="24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22 October 2014, Chisinau</a:t>
            </a:r>
            <a:endParaRPr lang="en-US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692150"/>
            <a:ext cx="8229600" cy="1143000"/>
          </a:xfrm>
        </p:spPr>
        <p:txBody>
          <a:bodyPr>
            <a:noAutofit/>
          </a:bodyPr>
          <a:lstStyle/>
          <a:p>
            <a:pPr>
              <a:defRPr/>
            </a:pPr>
            <a:endParaRPr lang="nl-NL" sz="2800" b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2133600"/>
            <a:ext cx="8137525" cy="4032250"/>
          </a:xfrm>
        </p:spPr>
        <p:txBody>
          <a:bodyPr>
            <a:normAutofit/>
          </a:bodyPr>
          <a:lstStyle/>
          <a:p>
            <a:pPr marL="27432" lvl="0" indent="0" algn="r" defTabSz="914400">
              <a:lnSpc>
                <a:spcPct val="110000"/>
              </a:lnSpc>
              <a:spcBef>
                <a:spcPts val="0"/>
              </a:spcBef>
              <a:buClr>
                <a:srgbClr val="3891A7"/>
              </a:buClr>
              <a:buSzPct val="80000"/>
              <a:buNone/>
            </a:pPr>
            <a:endParaRPr lang="en-US" sz="2400" b="1" i="1" dirty="0" smtClean="0">
              <a:solidFill>
                <a:prstClr val="black"/>
              </a:solidFill>
              <a:latin typeface="Gill Sans MT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US" sz="2800" dirty="0" smtClean="0"/>
          </a:p>
        </p:txBody>
      </p:sp>
      <p:pic>
        <p:nvPicPr>
          <p:cNvPr id="4" name="Picture 2" descr="&amp;Ecy;&amp;lcy;&amp;iecy;&amp;kcy;&amp;tcy;&amp;rcy;&amp;ocy;&amp;mcy;&amp;ocy;&amp;bcy;&amp;icy;&amp;lcy;&amp;softcy; Mitsubishi i-MiEV &amp;pcy;&amp;ocy;&amp;kcy;&amp;acy;&amp;zhcy;&amp;ucy;&amp;tcy; &amp;ncy;&amp;acy; &amp;Mcy;&amp;ocy;&amp;scy;&amp;kcy;&amp;ocy;&amp;vcy;&amp;scy;&amp;kcy;&amp;ocy;&amp;mcy; &amp;acy;&amp;vcy;&amp;tcy;&amp;ocy;&amp;scy;&amp;acy;&amp;lcy;&amp;ocy;&amp;ncy;&amp;iecy; - &amp;Acy;&amp;vcy;&amp;tcy;&amp;ocy;&amp;pcy;&amp;rcy;&amp;ocy;&amp;dcy;&amp;acy;&amp;zhcy;&amp;acy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337" y="553792"/>
            <a:ext cx="3670479" cy="2382591"/>
          </a:xfrm>
          <a:prstGeom prst="rect">
            <a:avLst/>
          </a:prstGeom>
          <a:noFill/>
        </p:spPr>
      </p:pic>
      <p:pic>
        <p:nvPicPr>
          <p:cNvPr id="5" name="Picture 2" descr="http://briansk.ru/i/m30472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35590" y="553792"/>
            <a:ext cx="3584162" cy="2382591"/>
          </a:xfrm>
          <a:prstGeom prst="rect">
            <a:avLst/>
          </a:prstGeom>
          <a:noFill/>
        </p:spPr>
      </p:pic>
      <p:pic>
        <p:nvPicPr>
          <p:cNvPr id="6" name="Picture 4" descr="&amp;Ecy;&amp;lcy;&amp;iecy;&amp;kcy;&amp;tcy;&amp;rcy;&amp;ocy;&amp;mcy;&amp;ocy;&amp;bcy;&amp;icy;&amp;lcy;&amp;softcy; - &amp;Gcy;&amp;icy;&amp;dcy;&amp;rcy;&amp;ocy;&amp;lcy;&amp;icy;&amp;zcy; &amp;ncy;&amp;acy;&amp;ocy;&amp;bcy;&amp;ocy;&amp;rcy;&amp;ocy;&amp;tcy;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0353" y="3505704"/>
            <a:ext cx="3632401" cy="2482971"/>
          </a:xfrm>
          <a:prstGeom prst="rect">
            <a:avLst/>
          </a:prstGeom>
          <a:noFill/>
        </p:spPr>
      </p:pic>
      <p:pic>
        <p:nvPicPr>
          <p:cNvPr id="7" name="Picture 6" descr="&amp;Scy;&amp;tcy;&amp;iecy;&amp;ncy;&amp;acy;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28441" y="3402673"/>
            <a:ext cx="3491311" cy="237283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42001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692150"/>
            <a:ext cx="8229600" cy="11430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3600" b="1" dirty="0" smtClean="0">
                <a:solidFill>
                  <a:srgbClr val="0070C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</a:rPr>
              <a:t>Republic of Belarus</a:t>
            </a:r>
            <a:endParaRPr lang="nl-NL" sz="3600" b="1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2133600"/>
            <a:ext cx="8137525" cy="4032250"/>
          </a:xfrm>
        </p:spPr>
        <p:txBody>
          <a:bodyPr>
            <a:normAutofit/>
          </a:bodyPr>
          <a:lstStyle/>
          <a:p>
            <a:pPr marL="27432" lvl="0" indent="0" algn="r" defTabSz="914400">
              <a:lnSpc>
                <a:spcPct val="110000"/>
              </a:lnSpc>
              <a:spcBef>
                <a:spcPts val="0"/>
              </a:spcBef>
              <a:buClr>
                <a:srgbClr val="3891A7"/>
              </a:buClr>
              <a:buSzPct val="80000"/>
              <a:buNone/>
            </a:pPr>
            <a:endParaRPr lang="en-US" sz="2400" b="1" i="1" dirty="0" smtClean="0">
              <a:solidFill>
                <a:prstClr val="black"/>
              </a:solidFill>
              <a:latin typeface="Gill Sans MT"/>
            </a:endParaRPr>
          </a:p>
          <a:p>
            <a:pPr marL="365760" lvl="0" indent="-283464" defTabSz="914400">
              <a:spcBef>
                <a:spcPts val="600"/>
              </a:spcBef>
              <a:buClr>
                <a:srgbClr val="3891A7"/>
              </a:buClr>
              <a:buSzPct val="80000"/>
              <a:buFont typeface="Wingdings" pitchFamily="2" charset="2"/>
              <a:buChar char="q"/>
            </a:pPr>
            <a:r>
              <a:rPr lang="en-US" dirty="0" smtClean="0">
                <a:solidFill>
                  <a:prstClr val="black"/>
                </a:solidFill>
                <a:latin typeface="Corbel"/>
              </a:rPr>
              <a:t> </a:t>
            </a:r>
            <a:r>
              <a:rPr lang="en-US" sz="2800" b="1" dirty="0" smtClean="0">
                <a:solidFill>
                  <a:prstClr val="black"/>
                </a:solidFill>
                <a:latin typeface="Calibri Light" panose="020F0302020204030204" pitchFamily="34" charset="0"/>
              </a:rPr>
              <a:t>State motor transport development </a:t>
            </a:r>
            <a:r>
              <a:rPr lang="en-US" sz="2800" b="1" dirty="0" err="1" smtClean="0">
                <a:solidFill>
                  <a:prstClr val="black"/>
                </a:solidFill>
                <a:latin typeface="Calibri Light" panose="020F0302020204030204" pitchFamily="34" charset="0"/>
              </a:rPr>
              <a:t>programme</a:t>
            </a:r>
            <a:r>
              <a:rPr lang="en-US" sz="2800" b="1" dirty="0" smtClean="0">
                <a:solidFill>
                  <a:prstClr val="black"/>
                </a:solidFill>
                <a:latin typeface="Calibri Light" panose="020F0302020204030204" pitchFamily="34" charset="0"/>
              </a:rPr>
              <a:t> for 2011-2015</a:t>
            </a:r>
            <a:r>
              <a:rPr lang="ru-RU" sz="2800" b="1" dirty="0" smtClean="0">
                <a:solidFill>
                  <a:prstClr val="black"/>
                </a:solidFill>
                <a:latin typeface="Calibri Light" panose="020F0302020204030204" pitchFamily="34" charset="0"/>
              </a:rPr>
              <a:t>.</a:t>
            </a:r>
            <a:endParaRPr lang="en-US" sz="2800" b="1" dirty="0" smtClean="0">
              <a:solidFill>
                <a:prstClr val="black"/>
              </a:solidFill>
              <a:latin typeface="Calibri Light" panose="020F0302020204030204" pitchFamily="34" charset="0"/>
            </a:endParaRPr>
          </a:p>
          <a:p>
            <a:pPr marL="365760" indent="-283464" defTabSz="914400">
              <a:spcBef>
                <a:spcPts val="600"/>
              </a:spcBef>
              <a:buClr>
                <a:srgbClr val="3891A7"/>
              </a:buClr>
              <a:buSzPct val="80000"/>
              <a:buFont typeface="Wingdings" pitchFamily="2" charset="2"/>
              <a:buChar char="q"/>
            </a:pPr>
            <a:r>
              <a:rPr lang="en-US" sz="2800" b="1" dirty="0" smtClean="0">
                <a:solidFill>
                  <a:prstClr val="black"/>
                </a:solidFill>
                <a:latin typeface="Calibri Light" panose="020F0302020204030204" pitchFamily="34" charset="0"/>
              </a:rPr>
              <a:t> Implies among others decrease in the volume of GHG and ozone depleting substances emissions</a:t>
            </a:r>
            <a:endParaRPr lang="ru-RU" sz="2800" b="1" dirty="0">
              <a:solidFill>
                <a:prstClr val="black"/>
              </a:solidFill>
              <a:latin typeface="Calibri Light" panose="020F0302020204030204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US" sz="2800" b="1" dirty="0" smtClean="0"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1008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692150"/>
            <a:ext cx="8229600" cy="11430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3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State policy and measures in the field of transport vehicles in Russia</a:t>
            </a:r>
            <a:endParaRPr lang="nl-NL" sz="3600" b="1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983346"/>
            <a:ext cx="8137525" cy="4182504"/>
          </a:xfrm>
        </p:spPr>
        <p:txBody>
          <a:bodyPr>
            <a:normAutofit/>
          </a:bodyPr>
          <a:lstStyle/>
          <a:p>
            <a:pPr marL="27432" lvl="0" indent="0" algn="r" defTabSz="914400">
              <a:lnSpc>
                <a:spcPct val="110000"/>
              </a:lnSpc>
              <a:spcBef>
                <a:spcPts val="0"/>
              </a:spcBef>
              <a:buClr>
                <a:srgbClr val="3891A7"/>
              </a:buClr>
              <a:buSzPct val="80000"/>
              <a:buNone/>
            </a:pPr>
            <a:endParaRPr lang="en-US" sz="2400" b="1" i="1" dirty="0" smtClean="0">
              <a:solidFill>
                <a:prstClr val="black"/>
              </a:solidFill>
              <a:latin typeface="Gill Sans MT"/>
            </a:endParaRPr>
          </a:p>
          <a:p>
            <a:pPr marL="365760" lvl="0" indent="-283464" defTabSz="914400">
              <a:spcBef>
                <a:spcPts val="600"/>
              </a:spcBef>
              <a:buClr>
                <a:srgbClr val="3891A7"/>
              </a:buClr>
              <a:buSzPct val="80000"/>
              <a:buFont typeface="Wingdings" pitchFamily="2" charset="2"/>
              <a:buChar char="q"/>
            </a:pPr>
            <a:r>
              <a:rPr lang="en-US" dirty="0" smtClean="0">
                <a:solidFill>
                  <a:prstClr val="black"/>
                </a:solidFill>
                <a:latin typeface="Corbel"/>
              </a:rPr>
              <a:t> </a:t>
            </a:r>
            <a:r>
              <a:rPr lang="en-US" sz="2800" dirty="0" smtClean="0">
                <a:solidFill>
                  <a:prstClr val="black"/>
                </a:solidFill>
              </a:rPr>
              <a:t>Transport strategy of the RF up to 2030</a:t>
            </a:r>
            <a:endParaRPr lang="ru-RU" sz="2800" dirty="0">
              <a:solidFill>
                <a:prstClr val="black"/>
              </a:solidFill>
            </a:endParaRPr>
          </a:p>
          <a:p>
            <a:pPr marL="365760" lvl="0" indent="-283464" defTabSz="914400">
              <a:spcBef>
                <a:spcPts val="600"/>
              </a:spcBef>
              <a:buClr>
                <a:srgbClr val="3891A7"/>
              </a:buClr>
              <a:buSzPct val="80000"/>
              <a:buFont typeface="Wingdings" pitchFamily="2" charset="2"/>
              <a:buChar char="q"/>
            </a:pPr>
            <a:r>
              <a:rPr lang="en-US" sz="3000" dirty="0" smtClean="0">
                <a:solidFill>
                  <a:prstClr val="black"/>
                </a:solidFill>
                <a:latin typeface="Calibri Light" panose="020F0302020204030204" pitchFamily="34" charset="0"/>
              </a:rPr>
              <a:t> </a:t>
            </a:r>
            <a:r>
              <a:rPr lang="en-US" sz="2800" dirty="0" smtClean="0">
                <a:solidFill>
                  <a:prstClr val="black"/>
                </a:solidFill>
              </a:rPr>
              <a:t>Railway transport development strategy of the RF till 2030</a:t>
            </a:r>
            <a:r>
              <a:rPr lang="ru-RU" sz="2800" dirty="0" smtClean="0">
                <a:solidFill>
                  <a:prstClr val="black"/>
                </a:solidFill>
              </a:rPr>
              <a:t>.</a:t>
            </a:r>
            <a:endParaRPr lang="ru-RU" sz="2800" dirty="0">
              <a:solidFill>
                <a:prstClr val="black"/>
              </a:solidFill>
            </a:endParaRPr>
          </a:p>
          <a:p>
            <a:pPr marL="365760" lvl="0" indent="-283464" defTabSz="914400">
              <a:spcBef>
                <a:spcPts val="600"/>
              </a:spcBef>
              <a:buClr>
                <a:srgbClr val="3891A7"/>
              </a:buClr>
              <a:buSzPct val="80000"/>
              <a:buFont typeface="Wingdings" pitchFamily="2" charset="2"/>
              <a:buChar char="q"/>
            </a:pPr>
            <a:r>
              <a:rPr lang="en-US" sz="2800" dirty="0" smtClean="0">
                <a:solidFill>
                  <a:prstClr val="black"/>
                </a:solidFill>
              </a:rPr>
              <a:t> State </a:t>
            </a:r>
            <a:r>
              <a:rPr lang="en-US" sz="2800" dirty="0" err="1" smtClean="0">
                <a:solidFill>
                  <a:prstClr val="black"/>
                </a:solidFill>
              </a:rPr>
              <a:t>programme</a:t>
            </a:r>
            <a:r>
              <a:rPr lang="en-US" sz="2800" dirty="0" smtClean="0">
                <a:solidFill>
                  <a:prstClr val="black"/>
                </a:solidFill>
              </a:rPr>
              <a:t> “Development of transport system in Russia” for 2</a:t>
            </a:r>
            <a:r>
              <a:rPr lang="ru-RU" sz="2800" dirty="0" smtClean="0">
                <a:solidFill>
                  <a:prstClr val="black"/>
                </a:solidFill>
              </a:rPr>
              <a:t>010 </a:t>
            </a:r>
            <a:r>
              <a:rPr lang="ru-RU" sz="2800" dirty="0">
                <a:solidFill>
                  <a:prstClr val="black"/>
                </a:solidFill>
              </a:rPr>
              <a:t>– </a:t>
            </a:r>
            <a:r>
              <a:rPr lang="ru-RU" sz="2800" dirty="0" smtClean="0">
                <a:solidFill>
                  <a:prstClr val="black"/>
                </a:solidFill>
              </a:rPr>
              <a:t>2015»</a:t>
            </a:r>
            <a:endParaRPr lang="ru-RU" sz="28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7723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437882"/>
            <a:ext cx="8229600" cy="139726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3600" dirty="0" smtClean="0">
                <a:solidFill>
                  <a:srgbClr val="0070C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</a:rPr>
              <a:t/>
            </a:r>
            <a:br>
              <a:rPr lang="en-US" sz="3600" dirty="0" smtClean="0">
                <a:solidFill>
                  <a:srgbClr val="0070C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</a:rPr>
            </a:br>
            <a:r>
              <a:rPr lang="en-US" sz="3600" dirty="0" smtClean="0">
                <a:solidFill>
                  <a:srgbClr val="0070C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</a:rPr>
              <a:t>Transport Strategy in Russia till</a:t>
            </a:r>
            <a:r>
              <a:rPr lang="ru-RU" sz="3600" dirty="0" smtClean="0">
                <a:solidFill>
                  <a:srgbClr val="0070C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</a:rPr>
              <a:t> 2030</a:t>
            </a:r>
            <a:r>
              <a:rPr lang="ru-RU" sz="3600" dirty="0">
                <a:solidFill>
                  <a:srgbClr val="4F271C">
                    <a:satMod val="130000"/>
                  </a:srgb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</a:rPr>
              <a:t/>
            </a:r>
            <a:br>
              <a:rPr lang="ru-RU" sz="3600" dirty="0">
                <a:solidFill>
                  <a:srgbClr val="4F271C">
                    <a:satMod val="130000"/>
                  </a:srgb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</a:rPr>
            </a:br>
            <a:endParaRPr lang="nl-NL" sz="36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622738"/>
            <a:ext cx="8137525" cy="4543112"/>
          </a:xfrm>
        </p:spPr>
        <p:txBody>
          <a:bodyPr>
            <a:normAutofit/>
          </a:bodyPr>
          <a:lstStyle/>
          <a:p>
            <a:pPr marL="27432" lvl="0" indent="0" algn="r" defTabSz="914400">
              <a:lnSpc>
                <a:spcPct val="110000"/>
              </a:lnSpc>
              <a:spcBef>
                <a:spcPts val="0"/>
              </a:spcBef>
              <a:buClr>
                <a:srgbClr val="3891A7"/>
              </a:buClr>
              <a:buSzPct val="80000"/>
              <a:buNone/>
            </a:pPr>
            <a:endParaRPr lang="en-US" sz="2400" b="1" i="1" dirty="0" smtClean="0">
              <a:solidFill>
                <a:prstClr val="black"/>
              </a:solidFill>
              <a:latin typeface="Gill Sans MT"/>
            </a:endParaRPr>
          </a:p>
          <a:p>
            <a:pPr marL="365760" lvl="0" indent="-283464" defTabSz="914400">
              <a:spcBef>
                <a:spcPts val="600"/>
              </a:spcBef>
              <a:buClr>
                <a:srgbClr val="3891A7"/>
              </a:buClr>
              <a:buSzPct val="80000"/>
              <a:buFont typeface="Wingdings" pitchFamily="2" charset="2"/>
              <a:buChar char="q"/>
            </a:pPr>
            <a:r>
              <a:rPr lang="en-US" dirty="0" smtClean="0">
                <a:solidFill>
                  <a:prstClr val="black"/>
                </a:solidFill>
                <a:latin typeface="Corbel"/>
              </a:rPr>
              <a:t> It is supposed to develop and implement state regulation mechanisms to motivate switching of transport vehicles to the use of ecologically clean types of fuel, decrease in energy intensity of transport vehicles</a:t>
            </a:r>
            <a:r>
              <a:rPr lang="en-US" dirty="0">
                <a:solidFill>
                  <a:prstClr val="black"/>
                </a:solidFill>
                <a:latin typeface="Corbel"/>
              </a:rPr>
              <a:t> </a:t>
            </a:r>
            <a:r>
              <a:rPr lang="en-US" dirty="0" smtClean="0">
                <a:solidFill>
                  <a:prstClr val="black"/>
                </a:solidFill>
                <a:latin typeface="Corbel"/>
              </a:rPr>
              <a:t>to the level of advanced countries. </a:t>
            </a:r>
            <a:endParaRPr lang="ru-RU" sz="2400" b="1" dirty="0">
              <a:solidFill>
                <a:prstClr val="black"/>
              </a:solidFill>
              <a:latin typeface="Corbel"/>
            </a:endParaRPr>
          </a:p>
        </p:txBody>
      </p:sp>
    </p:spTree>
    <p:extLst>
      <p:ext uri="{BB962C8B-B14F-4D97-AF65-F5344CB8AC3E}">
        <p14:creationId xmlns:p14="http://schemas.microsoft.com/office/powerpoint/2010/main" val="847723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0"/>
            <a:ext cx="8229600" cy="139726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3600" dirty="0" smtClean="0">
                <a:solidFill>
                  <a:srgbClr val="0070C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</a:rPr>
              <a:t/>
            </a:r>
            <a:br>
              <a:rPr lang="en-US" sz="3600" dirty="0" smtClean="0">
                <a:solidFill>
                  <a:srgbClr val="0070C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</a:rPr>
            </a:br>
            <a:r>
              <a:rPr lang="en-US" sz="3600" dirty="0" smtClean="0">
                <a:solidFill>
                  <a:srgbClr val="0070C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</a:rPr>
              <a:t>Railway transport development strategy of Russia till </a:t>
            </a:r>
            <a:r>
              <a:rPr lang="ru-RU" sz="3600" b="1" dirty="0" smtClean="0">
                <a:solidFill>
                  <a:srgbClr val="0070C0"/>
                </a:solidFill>
                <a:latin typeface="Calibri" panose="020F0502020204030204" pitchFamily="34" charset="0"/>
              </a:rPr>
              <a:t>2030 </a:t>
            </a:r>
            <a:endParaRPr lang="nl-NL" sz="3600" b="1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622738"/>
            <a:ext cx="8137525" cy="4543112"/>
          </a:xfrm>
        </p:spPr>
        <p:txBody>
          <a:bodyPr>
            <a:normAutofit/>
          </a:bodyPr>
          <a:lstStyle/>
          <a:p>
            <a:pPr marL="27432" lvl="0" indent="0" algn="r" defTabSz="914400">
              <a:lnSpc>
                <a:spcPct val="110000"/>
              </a:lnSpc>
              <a:spcBef>
                <a:spcPts val="0"/>
              </a:spcBef>
              <a:buClr>
                <a:srgbClr val="3891A7"/>
              </a:buClr>
              <a:buSzPct val="80000"/>
              <a:buNone/>
            </a:pPr>
            <a:endParaRPr lang="en-US" sz="2400" b="1" i="1" dirty="0" smtClean="0">
              <a:solidFill>
                <a:prstClr val="black"/>
              </a:solidFill>
              <a:latin typeface="Gill Sans MT"/>
            </a:endParaRPr>
          </a:p>
          <a:p>
            <a:pPr marL="365760" lvl="0" indent="-283464" defTabSz="914400">
              <a:spcBef>
                <a:spcPts val="600"/>
              </a:spcBef>
              <a:buClr>
                <a:srgbClr val="3891A7"/>
              </a:buClr>
              <a:buSzPct val="80000"/>
              <a:buFont typeface="Wingdings" pitchFamily="2" charset="2"/>
              <a:buChar char="q"/>
            </a:pPr>
            <a:r>
              <a:rPr lang="en-US" dirty="0" smtClean="0">
                <a:solidFill>
                  <a:prstClr val="black"/>
                </a:solidFill>
                <a:latin typeface="Corbel"/>
              </a:rPr>
              <a:t> Depending on development scenarios implementation of planned activities will make it possible to achieve 50-70% reduction of the pollutants discharged by the railway transport by 2030</a:t>
            </a:r>
            <a:endParaRPr lang="ru-RU" dirty="0">
              <a:solidFill>
                <a:prstClr val="black"/>
              </a:solidFill>
              <a:latin typeface="Corbel"/>
            </a:endParaRPr>
          </a:p>
        </p:txBody>
      </p:sp>
    </p:spTree>
    <p:extLst>
      <p:ext uri="{BB962C8B-B14F-4D97-AF65-F5344CB8AC3E}">
        <p14:creationId xmlns:p14="http://schemas.microsoft.com/office/powerpoint/2010/main" val="3600182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437882"/>
            <a:ext cx="8229600" cy="139726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3600" b="1" dirty="0" smtClean="0">
                <a:solidFill>
                  <a:srgbClr val="0070C0"/>
                </a:solidFill>
                <a:latin typeface="Calibri" panose="020F0502020204030204" pitchFamily="34" charset="0"/>
              </a:rPr>
              <a:t>State </a:t>
            </a:r>
            <a:r>
              <a:rPr lang="en-US" sz="3600" b="1" dirty="0" err="1" smtClean="0">
                <a:solidFill>
                  <a:srgbClr val="0070C0"/>
                </a:solidFill>
                <a:latin typeface="Calibri" panose="020F0502020204030204" pitchFamily="34" charset="0"/>
              </a:rPr>
              <a:t>Programme</a:t>
            </a:r>
            <a:r>
              <a:rPr lang="en-US" sz="3600" b="1" dirty="0" smtClean="0">
                <a:solidFill>
                  <a:srgbClr val="0070C0"/>
                </a:solidFill>
                <a:latin typeface="Calibri" panose="020F0502020204030204" pitchFamily="34" charset="0"/>
              </a:rPr>
              <a:t> </a:t>
            </a:r>
            <a:r>
              <a:rPr lang="ru-RU" sz="3600" b="1" dirty="0" smtClean="0">
                <a:solidFill>
                  <a:srgbClr val="0070C0"/>
                </a:solidFill>
                <a:latin typeface="Calibri" panose="020F0502020204030204" pitchFamily="34" charset="0"/>
              </a:rPr>
              <a:t> «</a:t>
            </a:r>
            <a:r>
              <a:rPr lang="en-US" sz="3600" b="1" dirty="0" smtClean="0">
                <a:solidFill>
                  <a:srgbClr val="0070C0"/>
                </a:solidFill>
                <a:latin typeface="Calibri" panose="020F0502020204030204" pitchFamily="34" charset="0"/>
              </a:rPr>
              <a:t>Development of transport system in Russia</a:t>
            </a:r>
            <a:r>
              <a:rPr lang="ru-RU" sz="3600" b="1" dirty="0" smtClean="0">
                <a:solidFill>
                  <a:srgbClr val="0070C0"/>
                </a:solidFill>
                <a:latin typeface="Calibri" panose="020F0502020204030204" pitchFamily="34" charset="0"/>
              </a:rPr>
              <a:t> </a:t>
            </a:r>
            <a:r>
              <a:rPr lang="ru-RU" sz="3600" b="1" dirty="0">
                <a:solidFill>
                  <a:srgbClr val="0070C0"/>
                </a:solidFill>
                <a:latin typeface="Calibri" panose="020F0502020204030204" pitchFamily="34" charset="0"/>
              </a:rPr>
              <a:t>(2010 – </a:t>
            </a:r>
            <a:r>
              <a:rPr lang="ru-RU" sz="3600" b="1" dirty="0" smtClean="0">
                <a:solidFill>
                  <a:srgbClr val="0070C0"/>
                </a:solidFill>
                <a:latin typeface="Calibri" panose="020F0502020204030204" pitchFamily="34" charset="0"/>
              </a:rPr>
              <a:t>2015)»</a:t>
            </a:r>
            <a:endParaRPr lang="nl-NL" sz="36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622738"/>
            <a:ext cx="8137525" cy="4543112"/>
          </a:xfrm>
        </p:spPr>
        <p:txBody>
          <a:bodyPr>
            <a:normAutofit/>
          </a:bodyPr>
          <a:lstStyle/>
          <a:p>
            <a:pPr marL="27432" lvl="0" indent="0" algn="r" defTabSz="914400">
              <a:lnSpc>
                <a:spcPct val="110000"/>
              </a:lnSpc>
              <a:spcBef>
                <a:spcPts val="0"/>
              </a:spcBef>
              <a:buClr>
                <a:srgbClr val="3891A7"/>
              </a:buClr>
              <a:buSzPct val="80000"/>
              <a:buNone/>
            </a:pPr>
            <a:endParaRPr lang="en-US" sz="2400" b="1" i="1" dirty="0" smtClean="0">
              <a:solidFill>
                <a:prstClr val="black"/>
              </a:solidFill>
              <a:latin typeface="Gill Sans MT"/>
            </a:endParaRPr>
          </a:p>
          <a:p>
            <a:pPr marL="365760" lvl="0" indent="-283464" defTabSz="914400">
              <a:spcBef>
                <a:spcPts val="600"/>
              </a:spcBef>
              <a:buClr>
                <a:srgbClr val="3891A7"/>
              </a:buClr>
              <a:buSzPct val="80000"/>
              <a:buFont typeface="Wingdings" pitchFamily="2" charset="2"/>
              <a:buChar char="q"/>
            </a:pPr>
            <a:r>
              <a:rPr lang="en-US" dirty="0" smtClean="0">
                <a:solidFill>
                  <a:prstClr val="black"/>
                </a:solidFill>
                <a:latin typeface="Corbel"/>
              </a:rPr>
              <a:t> </a:t>
            </a:r>
            <a:r>
              <a:rPr lang="en-US" dirty="0" smtClean="0">
                <a:solidFill>
                  <a:prstClr val="black"/>
                </a:solidFill>
                <a:latin typeface="Calibri" panose="020F0502020204030204" pitchFamily="34" charset="0"/>
              </a:rPr>
              <a:t>Protection of environment is ensured by means of implementing technical and technological solutions designed in investment projects, which comply with the modern standards and high ecological requirements</a:t>
            </a:r>
            <a:endParaRPr lang="ru-RU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4562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437882"/>
            <a:ext cx="8229600" cy="139726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3600" dirty="0" smtClean="0">
                <a:solidFill>
                  <a:srgbClr val="0070C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</a:rPr>
              <a:t/>
            </a:r>
            <a:br>
              <a:rPr lang="en-US" sz="3600" dirty="0" smtClean="0">
                <a:solidFill>
                  <a:srgbClr val="0070C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</a:rPr>
            </a:br>
            <a:r>
              <a:rPr lang="en-US" sz="3600" b="1" dirty="0" smtClean="0">
                <a:solidFill>
                  <a:srgbClr val="0070C0"/>
                </a:solidFill>
                <a:latin typeface="Calibri" panose="020F0502020204030204" pitchFamily="34" charset="0"/>
              </a:rPr>
              <a:t>Motor transport</a:t>
            </a:r>
            <a:r>
              <a:rPr lang="ru-RU" sz="3600" b="1" dirty="0" smtClean="0">
                <a:solidFill>
                  <a:srgbClr val="0070C0"/>
                </a:solidFill>
                <a:latin typeface="Calibri" panose="020F0502020204030204" pitchFamily="34" charset="0"/>
              </a:rPr>
              <a:t>. </a:t>
            </a:r>
            <a:r>
              <a:rPr lang="en-US" sz="3600" b="1" dirty="0" smtClean="0">
                <a:solidFill>
                  <a:srgbClr val="0070C0"/>
                </a:solidFill>
                <a:latin typeface="Calibri" panose="020F0502020204030204" pitchFamily="34" charset="0"/>
              </a:rPr>
              <a:t>Russia</a:t>
            </a:r>
            <a:endParaRPr lang="nl-NL" sz="36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622738"/>
            <a:ext cx="8137525" cy="4543112"/>
          </a:xfrm>
        </p:spPr>
        <p:txBody>
          <a:bodyPr>
            <a:normAutofit/>
          </a:bodyPr>
          <a:lstStyle/>
          <a:p>
            <a:pPr marL="27432" lvl="0" indent="0" algn="r" defTabSz="914400">
              <a:lnSpc>
                <a:spcPct val="110000"/>
              </a:lnSpc>
              <a:spcBef>
                <a:spcPts val="0"/>
              </a:spcBef>
              <a:buClr>
                <a:srgbClr val="3891A7"/>
              </a:buClr>
              <a:buSzPct val="80000"/>
              <a:buNone/>
            </a:pPr>
            <a:endParaRPr lang="en-US" sz="2400" b="1" i="1" dirty="0" smtClean="0">
              <a:solidFill>
                <a:prstClr val="black"/>
              </a:solidFill>
              <a:latin typeface="Gill Sans MT"/>
            </a:endParaRPr>
          </a:p>
          <a:p>
            <a:pPr marL="365760" lvl="0" indent="-283464" defTabSz="914400">
              <a:spcBef>
                <a:spcPts val="600"/>
              </a:spcBef>
              <a:buClr>
                <a:srgbClr val="3891A7"/>
              </a:buClr>
              <a:buSzPct val="80000"/>
              <a:buFont typeface="Wingdings" pitchFamily="2" charset="2"/>
              <a:buChar char="q"/>
            </a:pPr>
            <a:r>
              <a:rPr lang="en-US" dirty="0" smtClean="0">
                <a:solidFill>
                  <a:prstClr val="black"/>
                </a:solidFill>
                <a:latin typeface="Corbel"/>
              </a:rPr>
              <a:t> </a:t>
            </a:r>
            <a:r>
              <a:rPr lang="en-US" dirty="0" smtClean="0">
                <a:solidFill>
                  <a:prstClr val="black"/>
                </a:solidFill>
                <a:latin typeface="Calibri" panose="020F0502020204030204" pitchFamily="34" charset="0"/>
              </a:rPr>
              <a:t>Starting January 1</a:t>
            </a:r>
            <a:r>
              <a:rPr lang="en-US" baseline="30000" dirty="0" smtClean="0">
                <a:solidFill>
                  <a:prstClr val="black"/>
                </a:solidFill>
                <a:latin typeface="Calibri" panose="020F0502020204030204" pitchFamily="34" charset="0"/>
              </a:rPr>
              <a:t>st</a:t>
            </a:r>
            <a:r>
              <a:rPr lang="en-US" dirty="0" smtClean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ru-RU" dirty="0" smtClean="0">
                <a:solidFill>
                  <a:prstClr val="black"/>
                </a:solidFill>
                <a:latin typeface="Calibri" panose="020F0502020204030204" pitchFamily="34" charset="0"/>
              </a:rPr>
              <a:t>2013 </a:t>
            </a:r>
            <a:r>
              <a:rPr lang="en-US" dirty="0" smtClean="0">
                <a:solidFill>
                  <a:prstClr val="black"/>
                </a:solidFill>
                <a:latin typeface="Calibri" panose="020F0502020204030204" pitchFamily="34" charset="0"/>
              </a:rPr>
              <a:t>all the transport vehicles produced and used in the RF should comply with the requirements of Euro-4 emission standard. </a:t>
            </a:r>
            <a:r>
              <a:rPr lang="ru-RU" dirty="0" smtClean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endParaRPr lang="en-US" dirty="0" smtClean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marL="365760" lvl="0" indent="-283464" defTabSz="914400">
              <a:spcBef>
                <a:spcPts val="600"/>
              </a:spcBef>
              <a:buClr>
                <a:srgbClr val="3891A7"/>
              </a:buClr>
              <a:buSzPct val="80000"/>
              <a:buFont typeface="Wingdings" pitchFamily="2" charset="2"/>
              <a:buChar char="q"/>
            </a:pPr>
            <a:r>
              <a:rPr lang="en-US" dirty="0" smtClean="0">
                <a:solidFill>
                  <a:prstClr val="black"/>
                </a:solidFill>
                <a:latin typeface="Calibri" panose="020F0502020204030204" pitchFamily="34" charset="0"/>
              </a:rPr>
              <a:t>Kazan Regional Experience: public transport use gas</a:t>
            </a:r>
            <a:endParaRPr lang="ru-RU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4562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437882"/>
            <a:ext cx="8229600" cy="139726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3600" dirty="0" smtClean="0">
                <a:solidFill>
                  <a:srgbClr val="0070C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</a:rPr>
              <a:t/>
            </a:r>
            <a:br>
              <a:rPr lang="en-US" sz="3600" dirty="0" smtClean="0">
                <a:solidFill>
                  <a:srgbClr val="0070C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</a:rPr>
            </a:br>
            <a:r>
              <a:rPr lang="en-US" sz="3600" b="1" dirty="0" smtClean="0">
                <a:solidFill>
                  <a:srgbClr val="0070C0"/>
                </a:solidFill>
                <a:latin typeface="Calibri" panose="020F0502020204030204" pitchFamily="34" charset="0"/>
              </a:rPr>
              <a:t>Aviation transport</a:t>
            </a:r>
            <a:r>
              <a:rPr lang="ru-RU" sz="3600" b="1" dirty="0" smtClean="0">
                <a:solidFill>
                  <a:srgbClr val="0070C0"/>
                </a:solidFill>
                <a:latin typeface="Calibri" panose="020F0502020204030204" pitchFamily="34" charset="0"/>
              </a:rPr>
              <a:t>. </a:t>
            </a:r>
            <a:r>
              <a:rPr lang="en-US" sz="3600" b="1" dirty="0" smtClean="0">
                <a:solidFill>
                  <a:srgbClr val="0070C0"/>
                </a:solidFill>
                <a:latin typeface="Calibri" panose="020F0502020204030204" pitchFamily="34" charset="0"/>
              </a:rPr>
              <a:t>Russia</a:t>
            </a:r>
            <a:endParaRPr lang="nl-NL" sz="36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622738"/>
            <a:ext cx="8137525" cy="4543112"/>
          </a:xfrm>
        </p:spPr>
        <p:txBody>
          <a:bodyPr>
            <a:normAutofit/>
          </a:bodyPr>
          <a:lstStyle/>
          <a:p>
            <a:pPr marL="27432" lvl="0" indent="0" algn="r" defTabSz="914400">
              <a:lnSpc>
                <a:spcPct val="110000"/>
              </a:lnSpc>
              <a:spcBef>
                <a:spcPts val="0"/>
              </a:spcBef>
              <a:buClr>
                <a:srgbClr val="3891A7"/>
              </a:buClr>
              <a:buSzPct val="80000"/>
              <a:buNone/>
            </a:pPr>
            <a:endParaRPr lang="en-US" sz="2400" b="1" i="1" dirty="0" smtClean="0">
              <a:solidFill>
                <a:prstClr val="black"/>
              </a:solidFill>
              <a:latin typeface="Gill Sans MT"/>
            </a:endParaRPr>
          </a:p>
          <a:p>
            <a:pPr marL="365760" lvl="0" indent="-283464" defTabSz="914400">
              <a:spcBef>
                <a:spcPts val="600"/>
              </a:spcBef>
              <a:buClr>
                <a:srgbClr val="3891A7"/>
              </a:buClr>
              <a:buSzPct val="80000"/>
              <a:buFont typeface="Wingdings" pitchFamily="2" charset="2"/>
              <a:buChar char="q"/>
            </a:pPr>
            <a:r>
              <a:rPr lang="en-US" dirty="0" smtClean="0">
                <a:solidFill>
                  <a:prstClr val="black"/>
                </a:solidFill>
                <a:latin typeface="Corbel"/>
              </a:rPr>
              <a:t> </a:t>
            </a:r>
            <a:r>
              <a:rPr lang="en-US" dirty="0" smtClean="0">
                <a:solidFill>
                  <a:prstClr val="black"/>
                </a:solidFill>
                <a:latin typeface="Calibri" panose="020F0502020204030204" pitchFamily="34" charset="0"/>
              </a:rPr>
              <a:t>National action plan on restriction of GHG emissions in civil aviation in Russia developed</a:t>
            </a:r>
            <a:endParaRPr lang="ru-RU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marL="365760" lvl="0" indent="-283464" defTabSz="914400">
              <a:spcBef>
                <a:spcPts val="600"/>
              </a:spcBef>
              <a:buClr>
                <a:srgbClr val="3891A7"/>
              </a:buClr>
              <a:buSzPct val="80000"/>
              <a:buFont typeface="Wingdings" pitchFamily="2" charset="2"/>
              <a:buChar char="q"/>
            </a:pPr>
            <a:r>
              <a:rPr lang="en-US" dirty="0" smtClean="0">
                <a:solidFill>
                  <a:prstClr val="black"/>
                </a:solidFill>
                <a:latin typeface="Calibri" panose="020F0502020204030204" pitchFamily="34" charset="0"/>
              </a:rPr>
              <a:t>Target indicators of the National plan</a:t>
            </a:r>
            <a:r>
              <a:rPr lang="ru-RU" dirty="0" smtClean="0">
                <a:solidFill>
                  <a:prstClr val="black"/>
                </a:solidFill>
                <a:latin typeface="Calibri" panose="020F0502020204030204" pitchFamily="34" charset="0"/>
              </a:rPr>
              <a:t>:</a:t>
            </a:r>
            <a:endParaRPr lang="ru-RU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marL="640080" lvl="1" indent="-237744" defTabSz="914400">
              <a:spcBef>
                <a:spcPts val="550"/>
              </a:spcBef>
              <a:buClr>
                <a:srgbClr val="3891A7"/>
              </a:buClr>
              <a:buFont typeface="Wingdings" pitchFamily="2" charset="2"/>
              <a:buChar char="q"/>
            </a:pPr>
            <a:r>
              <a:rPr lang="ru-RU" sz="2000" dirty="0">
                <a:solidFill>
                  <a:prstClr val="black"/>
                </a:solidFill>
                <a:latin typeface="Corbel"/>
              </a:rPr>
              <a:t> </a:t>
            </a:r>
            <a:r>
              <a:rPr lang="en-US" sz="2400" i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Volume of CO2 emissions resulted from the combustion of aviation fuel during air transportations will achieve 56 </a:t>
            </a:r>
            <a:r>
              <a:rPr lang="en-US" sz="2400" i="1" dirty="0" err="1" smtClean="0">
                <a:solidFill>
                  <a:prstClr val="black"/>
                </a:solidFill>
                <a:latin typeface="Calibri" panose="020F0502020204030204" pitchFamily="34" charset="0"/>
              </a:rPr>
              <a:t>mln</a:t>
            </a:r>
            <a:r>
              <a:rPr lang="en-US" sz="2400" i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. tons including 35 </a:t>
            </a:r>
            <a:r>
              <a:rPr lang="en-US" sz="2400" i="1" dirty="0" err="1" smtClean="0">
                <a:solidFill>
                  <a:prstClr val="black"/>
                </a:solidFill>
                <a:latin typeface="Calibri" panose="020F0502020204030204" pitchFamily="34" charset="0"/>
              </a:rPr>
              <a:t>mln</a:t>
            </a:r>
            <a:r>
              <a:rPr lang="en-US" sz="2400" i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. tons </a:t>
            </a:r>
            <a:r>
              <a:rPr lang="ru-RU" sz="2400" i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– </a:t>
            </a:r>
            <a:r>
              <a:rPr lang="en-US" sz="2400" i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 on international transportations. Decrease of  specific CO2 emissions indicator per a transport vehicle operation unit in</a:t>
            </a:r>
            <a:r>
              <a:rPr lang="ru-RU" sz="2400" i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ru-RU" sz="2400" i="1" dirty="0">
                <a:solidFill>
                  <a:prstClr val="black"/>
                </a:solidFill>
                <a:latin typeface="Calibri" panose="020F0502020204030204" pitchFamily="34" charset="0"/>
              </a:rPr>
              <a:t>2011 – 2030 </a:t>
            </a:r>
            <a:r>
              <a:rPr lang="en-US" sz="2400" i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should be in the average </a:t>
            </a:r>
            <a:r>
              <a:rPr lang="ru-RU" sz="2400" i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ru-RU" sz="2400" i="1" dirty="0">
                <a:solidFill>
                  <a:prstClr val="black"/>
                </a:solidFill>
                <a:latin typeface="Calibri" panose="020F0502020204030204" pitchFamily="34" charset="0"/>
              </a:rPr>
              <a:t>2% </a:t>
            </a:r>
            <a:r>
              <a:rPr lang="en-US" sz="2400" i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a year</a:t>
            </a:r>
            <a:endParaRPr lang="ru-RU" sz="2400" i="1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4562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437882"/>
            <a:ext cx="8229600" cy="139726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3600" dirty="0" smtClean="0">
                <a:solidFill>
                  <a:srgbClr val="0070C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</a:rPr>
              <a:t/>
            </a:r>
            <a:br>
              <a:rPr lang="en-US" sz="3600" dirty="0" smtClean="0">
                <a:solidFill>
                  <a:srgbClr val="0070C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</a:rPr>
            </a:br>
            <a:r>
              <a:rPr lang="en-US" sz="3600" b="1" dirty="0" smtClean="0">
                <a:solidFill>
                  <a:srgbClr val="0070C0"/>
                </a:solidFill>
                <a:latin typeface="Calibri" panose="020F0502020204030204" pitchFamily="34" charset="0"/>
              </a:rPr>
              <a:t>Corporate </a:t>
            </a:r>
            <a:r>
              <a:rPr lang="en-US" sz="3600" b="1" dirty="0" err="1" smtClean="0">
                <a:solidFill>
                  <a:srgbClr val="0070C0"/>
                </a:solidFill>
                <a:latin typeface="Calibri" panose="020F0502020204030204" pitchFamily="34" charset="0"/>
              </a:rPr>
              <a:t>programme</a:t>
            </a:r>
            <a:r>
              <a:rPr lang="en-US" sz="3600" b="1" dirty="0" smtClean="0">
                <a:solidFill>
                  <a:srgbClr val="0070C0"/>
                </a:solidFill>
                <a:latin typeface="Calibri" panose="020F0502020204030204" pitchFamily="34" charset="0"/>
              </a:rPr>
              <a:t> of JSC “</a:t>
            </a:r>
            <a:r>
              <a:rPr lang="en-US" sz="3600" b="1" dirty="0" err="1" smtClean="0">
                <a:solidFill>
                  <a:srgbClr val="0070C0"/>
                </a:solidFill>
                <a:latin typeface="Calibri" panose="020F0502020204030204" pitchFamily="34" charset="0"/>
              </a:rPr>
              <a:t>RZhD</a:t>
            </a:r>
            <a:r>
              <a:rPr lang="en-US" sz="3600" b="1" dirty="0" smtClean="0">
                <a:solidFill>
                  <a:srgbClr val="0070C0"/>
                </a:solidFill>
                <a:latin typeface="Calibri" panose="020F0502020204030204" pitchFamily="34" charset="0"/>
              </a:rPr>
              <a:t>” (Russian railways). Russia</a:t>
            </a:r>
            <a:endParaRPr lang="nl-NL" sz="36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622738"/>
            <a:ext cx="8137525" cy="4543112"/>
          </a:xfrm>
        </p:spPr>
        <p:txBody>
          <a:bodyPr>
            <a:normAutofit/>
          </a:bodyPr>
          <a:lstStyle/>
          <a:p>
            <a:pPr marL="27432" lvl="0" indent="0" algn="r" defTabSz="914400">
              <a:lnSpc>
                <a:spcPct val="110000"/>
              </a:lnSpc>
              <a:spcBef>
                <a:spcPts val="0"/>
              </a:spcBef>
              <a:buClr>
                <a:srgbClr val="3891A7"/>
              </a:buClr>
              <a:buSzPct val="80000"/>
              <a:buNone/>
            </a:pPr>
            <a:endParaRPr lang="en-US" sz="2400" b="1" i="1" dirty="0" smtClean="0">
              <a:solidFill>
                <a:prstClr val="black"/>
              </a:solidFill>
              <a:latin typeface="Gill Sans MT"/>
            </a:endParaRPr>
          </a:p>
          <a:p>
            <a:pPr marL="365760" lvl="0" indent="-283464" defTabSz="914400">
              <a:spcBef>
                <a:spcPts val="600"/>
              </a:spcBef>
              <a:buClr>
                <a:srgbClr val="3891A7"/>
              </a:buClr>
              <a:buSzPct val="80000"/>
              <a:buFont typeface="Wingdings" pitchFamily="2" charset="2"/>
              <a:buChar char="q"/>
            </a:pPr>
            <a:r>
              <a:rPr lang="en-US" dirty="0" smtClean="0">
                <a:solidFill>
                  <a:prstClr val="black"/>
                </a:solidFill>
                <a:latin typeface="Corbel"/>
              </a:rPr>
              <a:t> It is planned to reduce the aggregate emissions of GHG in </a:t>
            </a:r>
            <a:r>
              <a:rPr lang="ru-RU" dirty="0" smtClean="0">
                <a:solidFill>
                  <a:prstClr val="black"/>
                </a:solidFill>
                <a:latin typeface="Calibri" panose="020F0502020204030204" pitchFamily="34" charset="0"/>
              </a:rPr>
              <a:t>2013 </a:t>
            </a:r>
            <a:r>
              <a:rPr lang="ru-RU" dirty="0">
                <a:solidFill>
                  <a:prstClr val="black"/>
                </a:solidFill>
                <a:latin typeface="Calibri" panose="020F0502020204030204" pitchFamily="34" charset="0"/>
              </a:rPr>
              <a:t>- 2015 </a:t>
            </a:r>
            <a:r>
              <a:rPr lang="en-US" dirty="0" smtClean="0">
                <a:solidFill>
                  <a:prstClr val="black"/>
                </a:solidFill>
                <a:latin typeface="Calibri" panose="020F0502020204030204" pitchFamily="34" charset="0"/>
              </a:rPr>
              <a:t>by </a:t>
            </a:r>
            <a:r>
              <a:rPr lang="ru-RU" dirty="0" smtClean="0">
                <a:solidFill>
                  <a:prstClr val="black"/>
                </a:solidFill>
                <a:latin typeface="Calibri" panose="020F0502020204030204" pitchFamily="34" charset="0"/>
              </a:rPr>
              <a:t>2,6 </a:t>
            </a:r>
            <a:r>
              <a:rPr lang="en-US" dirty="0" err="1" smtClean="0">
                <a:solidFill>
                  <a:prstClr val="black"/>
                </a:solidFill>
                <a:latin typeface="Calibri" panose="020F0502020204030204" pitchFamily="34" charset="0"/>
              </a:rPr>
              <a:t>mln</a:t>
            </a:r>
            <a:r>
              <a:rPr lang="en-US" dirty="0" smtClean="0">
                <a:solidFill>
                  <a:prstClr val="black"/>
                </a:solidFill>
                <a:latin typeface="Calibri" panose="020F0502020204030204" pitchFamily="34" charset="0"/>
              </a:rPr>
              <a:t>. of </a:t>
            </a:r>
            <a:r>
              <a:rPr lang="ru-RU" dirty="0" smtClean="0">
                <a:solidFill>
                  <a:prstClr val="black"/>
                </a:solidFill>
                <a:latin typeface="Calibri" panose="020F0502020204030204" pitchFamily="34" charset="0"/>
              </a:rPr>
              <a:t>СО2</a:t>
            </a:r>
            <a:r>
              <a:rPr lang="en-US" dirty="0" smtClean="0">
                <a:solidFill>
                  <a:prstClr val="black"/>
                </a:solidFill>
                <a:latin typeface="Calibri" panose="020F0502020204030204" pitchFamily="34" charset="0"/>
              </a:rPr>
              <a:t> equivalent</a:t>
            </a:r>
            <a:r>
              <a:rPr lang="ru-RU" dirty="0" smtClean="0">
                <a:solidFill>
                  <a:prstClr val="black"/>
                </a:solidFill>
                <a:latin typeface="Calibri" panose="020F0502020204030204" pitchFamily="34" charset="0"/>
              </a:rPr>
              <a:t>.</a:t>
            </a:r>
            <a:endParaRPr lang="ru-RU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4562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437882"/>
            <a:ext cx="8229600" cy="139726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3600" dirty="0" smtClean="0">
                <a:solidFill>
                  <a:srgbClr val="0070C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</a:rPr>
              <a:t/>
            </a:r>
            <a:br>
              <a:rPr lang="en-US" sz="3600" dirty="0" smtClean="0">
                <a:solidFill>
                  <a:srgbClr val="0070C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</a:rPr>
            </a:br>
            <a:r>
              <a:rPr lang="en-US" sz="3200" b="1" dirty="0" smtClean="0">
                <a:solidFill>
                  <a:srgbClr val="0070C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Corbel"/>
              </a:rPr>
              <a:t>Ukraine</a:t>
            </a:r>
            <a:endParaRPr lang="nl-NL" sz="36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622738"/>
            <a:ext cx="8137525" cy="4543112"/>
          </a:xfrm>
        </p:spPr>
        <p:txBody>
          <a:bodyPr>
            <a:normAutofit/>
          </a:bodyPr>
          <a:lstStyle/>
          <a:p>
            <a:pPr marL="27432" lvl="0" indent="0" algn="r" defTabSz="914400">
              <a:lnSpc>
                <a:spcPct val="110000"/>
              </a:lnSpc>
              <a:spcBef>
                <a:spcPts val="0"/>
              </a:spcBef>
              <a:buClr>
                <a:srgbClr val="3891A7"/>
              </a:buClr>
              <a:buSzPct val="80000"/>
              <a:buNone/>
            </a:pPr>
            <a:endParaRPr lang="en-US" sz="2400" b="1" i="1" dirty="0" smtClean="0">
              <a:solidFill>
                <a:prstClr val="black"/>
              </a:solidFill>
              <a:latin typeface="Gill Sans MT"/>
            </a:endParaRPr>
          </a:p>
          <a:p>
            <a:pPr marL="365760" lvl="0" indent="-283464" defTabSz="914400">
              <a:spcBef>
                <a:spcPts val="600"/>
              </a:spcBef>
              <a:buClr>
                <a:srgbClr val="3891A7"/>
              </a:buClr>
              <a:buSzPct val="80000"/>
              <a:buFont typeface="Wingdings" pitchFamily="2" charset="2"/>
              <a:buChar char="q"/>
            </a:pPr>
            <a:r>
              <a:rPr lang="en-US" dirty="0" smtClean="0">
                <a:solidFill>
                  <a:prstClr val="black"/>
                </a:solidFill>
                <a:latin typeface="Corbel"/>
              </a:rPr>
              <a:t> State </a:t>
            </a:r>
            <a:r>
              <a:rPr lang="en-US" dirty="0" err="1" smtClean="0">
                <a:solidFill>
                  <a:prstClr val="black"/>
                </a:solidFill>
                <a:latin typeface="Corbel"/>
              </a:rPr>
              <a:t>programme</a:t>
            </a:r>
            <a:r>
              <a:rPr lang="en-US" dirty="0" smtClean="0">
                <a:solidFill>
                  <a:prstClr val="black"/>
                </a:solidFill>
                <a:latin typeface="Corbel"/>
              </a:rPr>
              <a:t> for transport system of Ukraine</a:t>
            </a:r>
            <a:endParaRPr lang="ru-RU" dirty="0">
              <a:solidFill>
                <a:prstClr val="black"/>
              </a:solidFill>
              <a:latin typeface="Corbel"/>
            </a:endParaRPr>
          </a:p>
        </p:txBody>
      </p:sp>
    </p:spTree>
    <p:extLst>
      <p:ext uri="{BB962C8B-B14F-4D97-AF65-F5344CB8AC3E}">
        <p14:creationId xmlns:p14="http://schemas.microsoft.com/office/powerpoint/2010/main" val="3914562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/>
        </p:nvSpPr>
        <p:spPr bwMode="auto">
          <a:xfrm>
            <a:off x="412771" y="270456"/>
            <a:ext cx="6300254" cy="47296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569" tIns="49784" rIns="99569" bIns="49784" numCol="1" anchor="t" anchorCtr="0" compatLnSpc="1">
            <a:prstTxWarp prst="textNoShape">
              <a:avLst/>
            </a:prstTxWarp>
          </a:bodyPr>
          <a:lstStyle>
            <a:lvl1pPr marL="342900" indent="-342900" algn="l" defTabSz="995363" rtl="0" eaLnBrk="0" fontAlgn="base" hangingPunct="0">
              <a:spcBef>
                <a:spcPct val="25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95288" indent="-200025" algn="l" defTabSz="995363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B7FBF"/>
              </a:buClr>
              <a:buFont typeface="Wingdings" pitchFamily="2" charset="2"/>
              <a:buChar char="§"/>
              <a:defRPr sz="1700">
                <a:solidFill>
                  <a:schemeClr val="tx1"/>
                </a:solidFill>
                <a:latin typeface="+mn-lt"/>
              </a:defRPr>
            </a:lvl2pPr>
            <a:lvl3pPr marL="839788" indent="-249238" algn="l" defTabSz="995363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B7FBF"/>
              </a:buClr>
              <a:buFont typeface="Arial" charset="0"/>
              <a:buChar char="–"/>
              <a:defRPr sz="1500" i="1">
                <a:solidFill>
                  <a:schemeClr val="tx1"/>
                </a:solidFill>
                <a:latin typeface="+mn-lt"/>
              </a:defRPr>
            </a:lvl3pPr>
            <a:lvl4pPr marL="1804988" indent="-249238" algn="l" defTabSz="995363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200">
                <a:solidFill>
                  <a:schemeClr val="tx1"/>
                </a:solidFill>
                <a:latin typeface="+mn-lt"/>
              </a:defRPr>
            </a:lvl4pPr>
            <a:lvl5pPr marL="2249488" indent="-249238" algn="l" defTabSz="995363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+mn-lt"/>
              </a:defRPr>
            </a:lvl5pPr>
            <a:lvl6pPr marL="2706688" indent="-249238" algn="l" defTabSz="995363" rtl="0" fontAlgn="base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+mn-lt"/>
              </a:defRPr>
            </a:lvl6pPr>
            <a:lvl7pPr marL="3163888" indent="-249238" algn="l" defTabSz="995363" rtl="0" fontAlgn="base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+mn-lt"/>
              </a:defRPr>
            </a:lvl7pPr>
            <a:lvl8pPr marL="3621088" indent="-249238" algn="l" defTabSz="995363" rtl="0" fontAlgn="base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+mn-lt"/>
              </a:defRPr>
            </a:lvl8pPr>
            <a:lvl9pPr marL="4078288" indent="-249238" algn="l" defTabSz="995363" rtl="0" fontAlgn="base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None/>
            </a:pPr>
            <a:r>
              <a:rPr lang="en-GB" sz="3600" b="1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Content of presentation</a:t>
            </a:r>
            <a:r>
              <a:rPr lang="en-GB" sz="24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GB" sz="2400" b="1" dirty="0" smtClean="0">
                <a:latin typeface="Arial" pitchFamily="34" charset="0"/>
                <a:cs typeface="Arial" pitchFamily="34" charset="0"/>
              </a:rPr>
            </a:br>
            <a:endParaRPr lang="en-GB" sz="2400" b="1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spcBef>
                <a:spcPct val="50000"/>
              </a:spcBef>
              <a:buFont typeface="+mj-lt"/>
              <a:buAutoNum type="arabicPeriod"/>
              <a:defRPr/>
            </a:pPr>
            <a:r>
              <a:rPr lang="nl-NL" sz="2400" b="1" dirty="0" smtClean="0">
                <a:latin typeface="Arial" pitchFamily="34" charset="0"/>
                <a:cs typeface="Arial" pitchFamily="34" charset="0"/>
              </a:rPr>
              <a:t>Clima East activities – historic &amp; future with focus on transport</a:t>
            </a:r>
          </a:p>
          <a:p>
            <a:pPr marL="514350" indent="-514350">
              <a:spcBef>
                <a:spcPct val="50000"/>
              </a:spcBef>
              <a:buFont typeface="+mj-lt"/>
              <a:buAutoNum type="arabicPeriod"/>
              <a:defRPr/>
            </a:pPr>
            <a:r>
              <a:rPr lang="nl-NL" sz="2400" b="1" dirty="0" smtClean="0">
                <a:latin typeface="Arial" pitchFamily="34" charset="0"/>
                <a:cs typeface="Arial" pitchFamily="34" charset="0"/>
              </a:rPr>
              <a:t>Economic instruments in transport (AQG overview and recommendations of first day)</a:t>
            </a:r>
          </a:p>
          <a:p>
            <a:pPr marL="514350" indent="-514350">
              <a:spcBef>
                <a:spcPct val="50000"/>
              </a:spcBef>
              <a:buFont typeface="+mj-lt"/>
              <a:buAutoNum type="arabicPeriod"/>
              <a:defRPr/>
            </a:pPr>
            <a:r>
              <a:rPr lang="nl-NL" sz="2400" b="1" dirty="0" smtClean="0">
                <a:latin typeface="Arial" pitchFamily="34" charset="0"/>
                <a:cs typeface="Arial" pitchFamily="34" charset="0"/>
              </a:rPr>
              <a:t>Road transport emissions – vehicle oriented &amp; fuel quality – fuel oriented</a:t>
            </a:r>
          </a:p>
          <a:p>
            <a:pPr marL="514350" indent="-514350">
              <a:spcBef>
                <a:spcPct val="50000"/>
              </a:spcBef>
              <a:buFont typeface="+mj-lt"/>
              <a:buAutoNum type="arabicPeriod"/>
              <a:defRPr/>
            </a:pPr>
            <a:r>
              <a:rPr lang="nl-NL" sz="2400" b="1" dirty="0" smtClean="0">
                <a:latin typeface="Arial" pitchFamily="34" charset="0"/>
                <a:cs typeface="Arial" pitchFamily="34" charset="0"/>
              </a:rPr>
              <a:t>Outlook &amp; discussion</a:t>
            </a:r>
          </a:p>
        </p:txBody>
      </p:sp>
      <p:pic>
        <p:nvPicPr>
          <p:cNvPr id="3" name="Picture 4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13025" y="1705597"/>
            <a:ext cx="1800200" cy="3096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2375" y="0"/>
            <a:ext cx="2841625" cy="858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0"/>
            <a:ext cx="8229600" cy="139726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3600" b="1" dirty="0" smtClean="0">
                <a:solidFill>
                  <a:srgbClr val="0070C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</a:rPr>
              <a:t>GHG</a:t>
            </a:r>
            <a:r>
              <a:rPr lang="ru-RU" sz="3600" b="1" dirty="0" smtClean="0">
                <a:solidFill>
                  <a:srgbClr val="0070C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3600" b="1" dirty="0" smtClean="0">
                <a:solidFill>
                  <a:srgbClr val="0070C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</a:rPr>
              <a:t>emissions </a:t>
            </a:r>
            <a:r>
              <a:rPr lang="en-US" sz="3600" b="1" dirty="0" smtClean="0">
                <a:solidFill>
                  <a:srgbClr val="0070C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ru-RU" sz="3600" b="1" dirty="0" smtClean="0">
                <a:solidFill>
                  <a:srgbClr val="0070C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</a:rPr>
              <a:t>«</a:t>
            </a:r>
            <a:r>
              <a:rPr lang="en-US" sz="3600" b="1" dirty="0" smtClean="0">
                <a:solidFill>
                  <a:srgbClr val="0070C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</a:rPr>
              <a:t>Transport</a:t>
            </a:r>
            <a:r>
              <a:rPr lang="ru-RU" sz="3600" b="1" dirty="0" smtClean="0">
                <a:solidFill>
                  <a:srgbClr val="0070C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</a:rPr>
              <a:t>», </a:t>
            </a:r>
            <a:r>
              <a:rPr lang="en-US" sz="3600" b="1" dirty="0" smtClean="0">
                <a:solidFill>
                  <a:srgbClr val="0070C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Calibri" panose="020F0502020204030204" pitchFamily="34" charset="0"/>
              </a:rPr>
              <a:t>Republic of Belarus</a:t>
            </a:r>
            <a:endParaRPr lang="nl-NL" sz="36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171977"/>
            <a:ext cx="8137525" cy="4993873"/>
          </a:xfrm>
        </p:spPr>
        <p:txBody>
          <a:bodyPr>
            <a:noAutofit/>
          </a:bodyPr>
          <a:lstStyle/>
          <a:p>
            <a:pPr marL="365760" lvl="0" indent="-283464" defTabSz="914400">
              <a:spcBef>
                <a:spcPts val="600"/>
              </a:spcBef>
              <a:buClr>
                <a:srgbClr val="3891A7"/>
              </a:buClr>
              <a:buSzPct val="80000"/>
              <a:buFont typeface="Wingdings" pitchFamily="2" charset="2"/>
              <a:buChar char="q"/>
            </a:pPr>
            <a:r>
              <a:rPr lang="en-US" sz="1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 In </a:t>
            </a:r>
            <a:r>
              <a:rPr lang="ru-RU" sz="1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1990:</a:t>
            </a:r>
            <a:endParaRPr lang="ru-RU" sz="18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marL="640080" lvl="1" indent="-237744" defTabSz="914400">
              <a:spcBef>
                <a:spcPts val="550"/>
              </a:spcBef>
              <a:buClr>
                <a:srgbClr val="3891A7"/>
              </a:buClr>
              <a:buFont typeface="Wingdings" pitchFamily="2" charset="2"/>
              <a:buChar char="q"/>
            </a:pPr>
            <a:r>
              <a:rPr lang="en-US" sz="1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Total </a:t>
            </a:r>
            <a:r>
              <a:rPr lang="ru-RU" sz="1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– </a:t>
            </a:r>
            <a:r>
              <a:rPr lang="ru-RU" sz="1800" dirty="0">
                <a:solidFill>
                  <a:prstClr val="black"/>
                </a:solidFill>
                <a:latin typeface="Calibri" panose="020F0502020204030204" pitchFamily="34" charset="0"/>
              </a:rPr>
              <a:t>12 985,75 </a:t>
            </a:r>
            <a:r>
              <a:rPr lang="en-US" sz="1800" dirty="0" err="1" smtClean="0">
                <a:solidFill>
                  <a:prstClr val="black"/>
                </a:solidFill>
                <a:latin typeface="Calibri" panose="020F0502020204030204" pitchFamily="34" charset="0"/>
              </a:rPr>
              <a:t>Gj</a:t>
            </a:r>
            <a:r>
              <a:rPr lang="ru-RU" sz="1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, </a:t>
            </a:r>
            <a:r>
              <a:rPr lang="en-US" sz="1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including</a:t>
            </a:r>
            <a:r>
              <a:rPr lang="ru-RU" sz="1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:</a:t>
            </a:r>
            <a:endParaRPr lang="ru-RU" sz="18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marL="886968" lvl="2" defTabSz="914400">
              <a:buClr>
                <a:srgbClr val="FEB80A"/>
              </a:buClr>
              <a:buFont typeface="Wingdings" pitchFamily="2" charset="2"/>
              <a:buChar char="q"/>
            </a:pPr>
            <a:r>
              <a:rPr lang="en-US" sz="1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Civil aviation </a:t>
            </a:r>
            <a:r>
              <a:rPr lang="ru-RU" sz="1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– </a:t>
            </a:r>
            <a:r>
              <a:rPr lang="ru-RU" sz="1800" dirty="0">
                <a:solidFill>
                  <a:prstClr val="black"/>
                </a:solidFill>
                <a:latin typeface="Calibri" panose="020F0502020204030204" pitchFamily="34" charset="0"/>
              </a:rPr>
              <a:t>С</a:t>
            </a:r>
          </a:p>
          <a:p>
            <a:pPr marL="886968" lvl="2" defTabSz="914400">
              <a:buClr>
                <a:srgbClr val="FEB80A"/>
              </a:buClr>
              <a:buFont typeface="Wingdings" pitchFamily="2" charset="2"/>
              <a:buChar char="q"/>
            </a:pPr>
            <a:r>
              <a:rPr lang="en-US" sz="1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Road transport </a:t>
            </a:r>
            <a:r>
              <a:rPr lang="ru-RU" sz="1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– </a:t>
            </a:r>
            <a:r>
              <a:rPr lang="ru-RU" sz="1800" dirty="0">
                <a:solidFill>
                  <a:prstClr val="black"/>
                </a:solidFill>
                <a:latin typeface="Calibri" panose="020F0502020204030204" pitchFamily="34" charset="0"/>
              </a:rPr>
              <a:t>12927,68</a:t>
            </a:r>
          </a:p>
          <a:p>
            <a:pPr marL="886968" lvl="2" defTabSz="914400">
              <a:buClr>
                <a:srgbClr val="FEB80A"/>
              </a:buClr>
              <a:buFont typeface="Wingdings" pitchFamily="2" charset="2"/>
              <a:buChar char="q"/>
            </a:pPr>
            <a:r>
              <a:rPr lang="en-US" sz="1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Railway transport </a:t>
            </a:r>
            <a:r>
              <a:rPr lang="ru-RU" sz="1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– </a:t>
            </a:r>
            <a:r>
              <a:rPr lang="ru-RU" sz="1800" dirty="0">
                <a:solidFill>
                  <a:prstClr val="black"/>
                </a:solidFill>
                <a:latin typeface="Calibri" panose="020F0502020204030204" pitchFamily="34" charset="0"/>
              </a:rPr>
              <a:t>58,07</a:t>
            </a:r>
          </a:p>
          <a:p>
            <a:pPr marL="886968" lvl="2" defTabSz="914400">
              <a:buClr>
                <a:srgbClr val="FEB80A"/>
              </a:buClr>
              <a:buFont typeface="Wingdings" pitchFamily="2" charset="2"/>
              <a:buChar char="q"/>
            </a:pPr>
            <a:r>
              <a:rPr lang="en-US" sz="1800" dirty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en-US" sz="1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inland water and marine transport</a:t>
            </a:r>
            <a:r>
              <a:rPr lang="ru-RU" sz="1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ru-RU" sz="1800" dirty="0">
                <a:solidFill>
                  <a:prstClr val="black"/>
                </a:solidFill>
                <a:latin typeface="Calibri" panose="020F0502020204030204" pitchFamily="34" charset="0"/>
              </a:rPr>
              <a:t>– </a:t>
            </a:r>
            <a:r>
              <a:rPr lang="en-US" sz="1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no data</a:t>
            </a:r>
            <a:endParaRPr lang="ru-RU" sz="18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marL="886968" lvl="2" defTabSz="914400">
              <a:buClr>
                <a:srgbClr val="FEB80A"/>
              </a:buClr>
              <a:buFont typeface="Wingdings" pitchFamily="2" charset="2"/>
              <a:buChar char="q"/>
            </a:pPr>
            <a:r>
              <a:rPr lang="en-US" sz="1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Other types of transport </a:t>
            </a:r>
            <a:r>
              <a:rPr lang="ru-RU" sz="1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– </a:t>
            </a:r>
            <a:r>
              <a:rPr lang="en-US" sz="1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no data</a:t>
            </a:r>
            <a:endParaRPr lang="ru-RU" sz="18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marL="886968" lvl="2" defTabSz="914400">
              <a:buClr>
                <a:srgbClr val="FEB80A"/>
              </a:buClr>
              <a:buFont typeface="Wingdings" pitchFamily="2" charset="2"/>
              <a:buChar char="q"/>
            </a:pPr>
            <a:endParaRPr lang="ru-RU" sz="18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marL="365760" lvl="0" indent="-283464" defTabSz="914400">
              <a:spcBef>
                <a:spcPts val="600"/>
              </a:spcBef>
              <a:buClr>
                <a:srgbClr val="3891A7"/>
              </a:buClr>
              <a:buSzPct val="80000"/>
              <a:buFont typeface="Wingdings" pitchFamily="2" charset="2"/>
              <a:buChar char="q"/>
            </a:pPr>
            <a:r>
              <a:rPr lang="en-US" sz="1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In </a:t>
            </a:r>
            <a:r>
              <a:rPr lang="ru-RU" sz="1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2012:</a:t>
            </a:r>
            <a:endParaRPr lang="ru-RU" sz="18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marL="640080" lvl="1" indent="-237744" defTabSz="914400">
              <a:spcBef>
                <a:spcPts val="550"/>
              </a:spcBef>
              <a:buClr>
                <a:srgbClr val="3891A7"/>
              </a:buClr>
              <a:buFont typeface="Wingdings" pitchFamily="2" charset="2"/>
              <a:buChar char="q"/>
            </a:pPr>
            <a:r>
              <a:rPr lang="en-US" sz="1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In total </a:t>
            </a:r>
            <a:r>
              <a:rPr lang="ru-RU" sz="1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– </a:t>
            </a:r>
            <a:r>
              <a:rPr lang="ru-RU" sz="1800" dirty="0">
                <a:solidFill>
                  <a:prstClr val="black"/>
                </a:solidFill>
                <a:latin typeface="Calibri" panose="020F0502020204030204" pitchFamily="34" charset="0"/>
              </a:rPr>
              <a:t>7 178,58 </a:t>
            </a:r>
            <a:r>
              <a:rPr lang="en-US" sz="1800" dirty="0" err="1" smtClean="0">
                <a:solidFill>
                  <a:prstClr val="black"/>
                </a:solidFill>
                <a:latin typeface="Calibri" panose="020F0502020204030204" pitchFamily="34" charset="0"/>
              </a:rPr>
              <a:t>Gj</a:t>
            </a:r>
            <a:r>
              <a:rPr lang="ru-RU" sz="1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, </a:t>
            </a:r>
            <a:r>
              <a:rPr lang="en-US" sz="1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including</a:t>
            </a:r>
            <a:r>
              <a:rPr lang="ru-RU" sz="1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:</a:t>
            </a:r>
            <a:endParaRPr lang="ru-RU" sz="18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marL="886968" lvl="2" defTabSz="914400">
              <a:buClr>
                <a:srgbClr val="FEB80A"/>
              </a:buClr>
              <a:buFont typeface="Wingdings" pitchFamily="2" charset="2"/>
              <a:buChar char="q"/>
            </a:pPr>
            <a:r>
              <a:rPr lang="en-US" sz="1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Civil aviation </a:t>
            </a:r>
            <a:r>
              <a:rPr lang="ru-RU" sz="1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– </a:t>
            </a:r>
            <a:r>
              <a:rPr lang="ru-RU" sz="1800" dirty="0">
                <a:solidFill>
                  <a:prstClr val="black"/>
                </a:solidFill>
                <a:latin typeface="Calibri" panose="020F0502020204030204" pitchFamily="34" charset="0"/>
              </a:rPr>
              <a:t>34,32</a:t>
            </a:r>
          </a:p>
          <a:p>
            <a:pPr marL="886968" lvl="2" defTabSz="914400">
              <a:buClr>
                <a:srgbClr val="FEB80A"/>
              </a:buClr>
              <a:buFont typeface="Wingdings" pitchFamily="2" charset="2"/>
              <a:buChar char="q"/>
            </a:pPr>
            <a:r>
              <a:rPr lang="en-US" sz="1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Road transport </a:t>
            </a:r>
            <a:r>
              <a:rPr lang="ru-RU" sz="1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– </a:t>
            </a:r>
            <a:r>
              <a:rPr lang="ru-RU" sz="1800" dirty="0">
                <a:solidFill>
                  <a:prstClr val="black"/>
                </a:solidFill>
                <a:latin typeface="Calibri" panose="020F0502020204030204" pitchFamily="34" charset="0"/>
              </a:rPr>
              <a:t>5 460</a:t>
            </a:r>
          </a:p>
          <a:p>
            <a:pPr marL="886968" lvl="2" defTabSz="914400">
              <a:buClr>
                <a:srgbClr val="FEB80A"/>
              </a:buClr>
              <a:buFont typeface="Wingdings" pitchFamily="2" charset="2"/>
              <a:buChar char="q"/>
            </a:pPr>
            <a:r>
              <a:rPr lang="en-US" sz="1800" dirty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en-US" sz="1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Railway transport </a:t>
            </a:r>
            <a:r>
              <a:rPr lang="ru-RU" sz="1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– </a:t>
            </a:r>
            <a:r>
              <a:rPr lang="ru-RU" sz="1800" dirty="0">
                <a:solidFill>
                  <a:prstClr val="black"/>
                </a:solidFill>
                <a:latin typeface="Calibri" panose="020F0502020204030204" pitchFamily="34" charset="0"/>
              </a:rPr>
              <a:t>942,42</a:t>
            </a:r>
          </a:p>
          <a:p>
            <a:pPr marL="886968" lvl="2" defTabSz="914400">
              <a:buClr>
                <a:srgbClr val="FEB80A"/>
              </a:buClr>
              <a:buFont typeface="Wingdings" pitchFamily="2" charset="2"/>
              <a:buChar char="q"/>
            </a:pPr>
            <a:r>
              <a:rPr lang="en-US" sz="1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Inland water and marine transport </a:t>
            </a:r>
            <a:r>
              <a:rPr lang="ru-RU" sz="1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ru-RU" sz="1800" dirty="0">
                <a:solidFill>
                  <a:prstClr val="black"/>
                </a:solidFill>
                <a:latin typeface="Calibri" panose="020F0502020204030204" pitchFamily="34" charset="0"/>
              </a:rPr>
              <a:t>– 12,78</a:t>
            </a:r>
          </a:p>
          <a:p>
            <a:pPr marL="886968" lvl="2" defTabSz="914400">
              <a:buClr>
                <a:srgbClr val="FEB80A"/>
              </a:buClr>
              <a:buFont typeface="Wingdings" pitchFamily="2" charset="2"/>
              <a:buChar char="q"/>
            </a:pPr>
            <a:r>
              <a:rPr lang="en-US" sz="1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Other types of transport </a:t>
            </a:r>
            <a:r>
              <a:rPr lang="ru-RU" sz="1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– </a:t>
            </a:r>
            <a:r>
              <a:rPr lang="ru-RU" sz="1800" dirty="0">
                <a:solidFill>
                  <a:prstClr val="black"/>
                </a:solidFill>
                <a:latin typeface="Calibri" panose="020F0502020204030204" pitchFamily="34" charset="0"/>
              </a:rPr>
              <a:t>728б,94 </a:t>
            </a:r>
            <a:r>
              <a:rPr lang="ru-RU" sz="1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(</a:t>
            </a:r>
            <a:r>
              <a:rPr lang="en-US" sz="1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pipe lines</a:t>
            </a:r>
            <a:r>
              <a:rPr lang="ru-RU" sz="1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)</a:t>
            </a:r>
            <a:endParaRPr lang="ru-RU" sz="180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4562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>
          <a:xfrm>
            <a:off x="141667" y="154546"/>
            <a:ext cx="8757633" cy="1680604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3600" b="1" dirty="0" smtClean="0">
                <a:solidFill>
                  <a:srgbClr val="0070C0"/>
                </a:solidFill>
                <a:latin typeface="Calibri" panose="020F0502020204030204" pitchFamily="34" charset="0"/>
              </a:rPr>
              <a:t>GHG</a:t>
            </a:r>
            <a:r>
              <a:rPr lang="en-US" sz="3600" b="1" dirty="0" smtClean="0">
                <a:solidFill>
                  <a:srgbClr val="0070C0"/>
                </a:solidFill>
                <a:latin typeface="Calibri" panose="020F0502020204030204" pitchFamily="34" charset="0"/>
              </a:rPr>
              <a:t> emissions “Transport Russia”</a:t>
            </a:r>
            <a:endParaRPr lang="nl-NL" sz="36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429555"/>
            <a:ext cx="8137525" cy="4736295"/>
          </a:xfrm>
        </p:spPr>
        <p:txBody>
          <a:bodyPr>
            <a:normAutofit fontScale="62500" lnSpcReduction="20000"/>
          </a:bodyPr>
          <a:lstStyle/>
          <a:p>
            <a:pPr marL="27432" lvl="0" indent="0" algn="r" defTabSz="914400">
              <a:lnSpc>
                <a:spcPct val="110000"/>
              </a:lnSpc>
              <a:spcBef>
                <a:spcPts val="0"/>
              </a:spcBef>
              <a:buClr>
                <a:srgbClr val="3891A7"/>
              </a:buClr>
              <a:buSzPct val="80000"/>
              <a:buNone/>
            </a:pPr>
            <a:endParaRPr lang="en-US" sz="2400" b="1" i="1" dirty="0" smtClean="0">
              <a:solidFill>
                <a:prstClr val="black"/>
              </a:solidFill>
              <a:latin typeface="Gill Sans MT"/>
            </a:endParaRPr>
          </a:p>
          <a:p>
            <a:pPr marL="365760" lvl="0" indent="-283464" defTabSz="914400">
              <a:spcBef>
                <a:spcPts val="600"/>
              </a:spcBef>
              <a:buClr>
                <a:srgbClr val="3891A7"/>
              </a:buClr>
              <a:buSzPct val="80000"/>
              <a:buFont typeface="Wingdings" pitchFamily="2" charset="2"/>
              <a:buChar char="q"/>
            </a:pPr>
            <a:r>
              <a:rPr lang="en-US" dirty="0" smtClean="0">
                <a:solidFill>
                  <a:prstClr val="black"/>
                </a:solidFill>
                <a:latin typeface="Corbel"/>
              </a:rPr>
              <a:t> </a:t>
            </a:r>
            <a:r>
              <a:rPr lang="en-US" sz="2900" dirty="0" smtClean="0">
                <a:solidFill>
                  <a:prstClr val="black"/>
                </a:solidFill>
                <a:latin typeface="Corbel"/>
              </a:rPr>
              <a:t>In </a:t>
            </a:r>
            <a:r>
              <a:rPr lang="ru-RU" sz="2900" dirty="0" smtClean="0">
                <a:solidFill>
                  <a:prstClr val="black"/>
                </a:solidFill>
              </a:rPr>
              <a:t>1990:</a:t>
            </a:r>
            <a:endParaRPr lang="ru-RU" sz="2900" dirty="0">
              <a:solidFill>
                <a:prstClr val="black"/>
              </a:solidFill>
            </a:endParaRPr>
          </a:p>
          <a:p>
            <a:pPr marL="640080" lvl="1" indent="-237744" defTabSz="914400">
              <a:spcBef>
                <a:spcPts val="550"/>
              </a:spcBef>
              <a:buClr>
                <a:srgbClr val="3891A7"/>
              </a:buClr>
              <a:buFont typeface="Wingdings" pitchFamily="2" charset="2"/>
              <a:buChar char="q"/>
            </a:pPr>
            <a:r>
              <a:rPr lang="en-US" sz="2900" dirty="0" smtClean="0">
                <a:solidFill>
                  <a:prstClr val="black"/>
                </a:solidFill>
                <a:latin typeface="Calibri" panose="020F0502020204030204" pitchFamily="34" charset="0"/>
              </a:rPr>
              <a:t>Total </a:t>
            </a:r>
            <a:r>
              <a:rPr lang="ru-RU" sz="2900" dirty="0" smtClean="0">
                <a:solidFill>
                  <a:prstClr val="black"/>
                </a:solidFill>
                <a:latin typeface="Calibri" panose="020F0502020204030204" pitchFamily="34" charset="0"/>
              </a:rPr>
              <a:t>– </a:t>
            </a:r>
            <a:r>
              <a:rPr lang="ru-RU" sz="2900" dirty="0">
                <a:solidFill>
                  <a:prstClr val="black"/>
                </a:solidFill>
                <a:latin typeface="Calibri" panose="020F0502020204030204" pitchFamily="34" charset="0"/>
              </a:rPr>
              <a:t>346 776,31 </a:t>
            </a:r>
            <a:r>
              <a:rPr lang="en-US" sz="2900" dirty="0" err="1" smtClean="0">
                <a:solidFill>
                  <a:prstClr val="black"/>
                </a:solidFill>
                <a:latin typeface="Calibri" panose="020F0502020204030204" pitchFamily="34" charset="0"/>
              </a:rPr>
              <a:t>Gg</a:t>
            </a:r>
            <a:endParaRPr lang="ru-RU" sz="29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marL="886968" lvl="2" defTabSz="914400">
              <a:buClr>
                <a:srgbClr val="FEB80A"/>
              </a:buClr>
              <a:buFont typeface="Wingdings" pitchFamily="2" charset="2"/>
              <a:buChar char="q"/>
            </a:pPr>
            <a:r>
              <a:rPr lang="en-US" sz="2900" dirty="0" smtClean="0">
                <a:solidFill>
                  <a:prstClr val="black"/>
                </a:solidFill>
                <a:latin typeface="Calibri" panose="020F0502020204030204" pitchFamily="34" charset="0"/>
              </a:rPr>
              <a:t>Civil aviation </a:t>
            </a:r>
            <a:r>
              <a:rPr lang="ru-RU" sz="2900" dirty="0" smtClean="0">
                <a:solidFill>
                  <a:prstClr val="black"/>
                </a:solidFill>
                <a:latin typeface="Calibri" panose="020F0502020204030204" pitchFamily="34" charset="0"/>
              </a:rPr>
              <a:t>– </a:t>
            </a:r>
            <a:r>
              <a:rPr lang="ru-RU" sz="2900" dirty="0">
                <a:solidFill>
                  <a:prstClr val="black"/>
                </a:solidFill>
                <a:latin typeface="Calibri" panose="020F0502020204030204" pitchFamily="34" charset="0"/>
              </a:rPr>
              <a:t>19 567,68</a:t>
            </a:r>
          </a:p>
          <a:p>
            <a:pPr marL="886968" lvl="2" defTabSz="914400">
              <a:buClr>
                <a:srgbClr val="FEB80A"/>
              </a:buClr>
              <a:buFont typeface="Wingdings" pitchFamily="2" charset="2"/>
              <a:buChar char="q"/>
            </a:pPr>
            <a:r>
              <a:rPr lang="en-US" sz="2900" dirty="0">
                <a:solidFill>
                  <a:prstClr val="black"/>
                </a:solidFill>
                <a:latin typeface="Calibri" panose="020F0502020204030204" pitchFamily="34" charset="0"/>
              </a:rPr>
              <a:t>Road transport</a:t>
            </a:r>
            <a:r>
              <a:rPr lang="ru-RU" sz="2900" dirty="0" smtClean="0">
                <a:solidFill>
                  <a:prstClr val="black"/>
                </a:solidFill>
                <a:latin typeface="Calibri" panose="020F0502020204030204" pitchFamily="34" charset="0"/>
              </a:rPr>
              <a:t>– </a:t>
            </a:r>
            <a:r>
              <a:rPr lang="ru-RU" sz="2900" dirty="0">
                <a:solidFill>
                  <a:prstClr val="black"/>
                </a:solidFill>
                <a:latin typeface="Calibri" panose="020F0502020204030204" pitchFamily="34" charset="0"/>
              </a:rPr>
              <a:t>181 748,82</a:t>
            </a:r>
          </a:p>
          <a:p>
            <a:pPr marL="886968" lvl="2" defTabSz="914400">
              <a:buClr>
                <a:srgbClr val="FEB80A"/>
              </a:buClr>
              <a:buFont typeface="Wingdings" pitchFamily="2" charset="2"/>
              <a:buChar char="q"/>
            </a:pPr>
            <a:r>
              <a:rPr lang="en-US" sz="2900" dirty="0">
                <a:solidFill>
                  <a:prstClr val="black"/>
                </a:solidFill>
                <a:latin typeface="Calibri" panose="020F0502020204030204" pitchFamily="34" charset="0"/>
              </a:rPr>
              <a:t>Railway </a:t>
            </a:r>
            <a:r>
              <a:rPr lang="en-US" sz="2900" dirty="0" smtClean="0">
                <a:solidFill>
                  <a:prstClr val="black"/>
                </a:solidFill>
                <a:latin typeface="Calibri" panose="020F0502020204030204" pitchFamily="34" charset="0"/>
              </a:rPr>
              <a:t>transport </a:t>
            </a:r>
            <a:r>
              <a:rPr lang="ru-RU" sz="2900" dirty="0" smtClean="0">
                <a:solidFill>
                  <a:prstClr val="black"/>
                </a:solidFill>
                <a:latin typeface="Calibri" panose="020F0502020204030204" pitchFamily="34" charset="0"/>
              </a:rPr>
              <a:t>– </a:t>
            </a:r>
            <a:r>
              <a:rPr lang="ru-RU" sz="2900" dirty="0">
                <a:solidFill>
                  <a:prstClr val="black"/>
                </a:solidFill>
                <a:latin typeface="Calibri" panose="020F0502020204030204" pitchFamily="34" charset="0"/>
              </a:rPr>
              <a:t>18 417,72</a:t>
            </a:r>
          </a:p>
          <a:p>
            <a:pPr marL="886968" lvl="2" defTabSz="914400">
              <a:buClr>
                <a:srgbClr val="FEB80A"/>
              </a:buClr>
              <a:buFont typeface="Wingdings" pitchFamily="2" charset="2"/>
              <a:buChar char="q"/>
            </a:pPr>
            <a:r>
              <a:rPr lang="en-US" sz="2900" dirty="0">
                <a:solidFill>
                  <a:prstClr val="black"/>
                </a:solidFill>
                <a:latin typeface="Calibri" panose="020F0502020204030204" pitchFamily="34" charset="0"/>
              </a:rPr>
              <a:t>inland water and marine </a:t>
            </a:r>
            <a:r>
              <a:rPr lang="en-US" sz="2900" dirty="0" smtClean="0">
                <a:solidFill>
                  <a:prstClr val="black"/>
                </a:solidFill>
                <a:latin typeface="Calibri" panose="020F0502020204030204" pitchFamily="34" charset="0"/>
              </a:rPr>
              <a:t>transport </a:t>
            </a:r>
            <a:r>
              <a:rPr lang="ru-RU" sz="2900" dirty="0" smtClean="0">
                <a:solidFill>
                  <a:prstClr val="black"/>
                </a:solidFill>
                <a:latin typeface="Calibri" panose="020F0502020204030204" pitchFamily="34" charset="0"/>
              </a:rPr>
              <a:t>–  </a:t>
            </a:r>
            <a:r>
              <a:rPr lang="ru-RU" sz="2900" dirty="0">
                <a:solidFill>
                  <a:prstClr val="black"/>
                </a:solidFill>
                <a:latin typeface="Calibri" panose="020F0502020204030204" pitchFamily="34" charset="0"/>
              </a:rPr>
              <a:t>16 615,62</a:t>
            </a:r>
          </a:p>
          <a:p>
            <a:pPr marL="886968" lvl="2" defTabSz="914400">
              <a:buClr>
                <a:srgbClr val="FEB80A"/>
              </a:buClr>
              <a:buFont typeface="Wingdings" pitchFamily="2" charset="2"/>
              <a:buChar char="q"/>
            </a:pPr>
            <a:r>
              <a:rPr lang="en-US" sz="2900" dirty="0" smtClean="0">
                <a:solidFill>
                  <a:prstClr val="black"/>
                </a:solidFill>
                <a:latin typeface="Calibri" panose="020F0502020204030204" pitchFamily="34" charset="0"/>
              </a:rPr>
              <a:t>Other types of transport</a:t>
            </a:r>
            <a:r>
              <a:rPr lang="ru-RU" sz="2900" dirty="0" smtClean="0">
                <a:solidFill>
                  <a:prstClr val="black"/>
                </a:solidFill>
                <a:latin typeface="Calibri" panose="020F0502020204030204" pitchFamily="34" charset="0"/>
              </a:rPr>
              <a:t>– </a:t>
            </a:r>
            <a:r>
              <a:rPr lang="ru-RU" sz="2900" dirty="0">
                <a:solidFill>
                  <a:prstClr val="black"/>
                </a:solidFill>
                <a:latin typeface="Calibri" panose="020F0502020204030204" pitchFamily="34" charset="0"/>
              </a:rPr>
              <a:t>110 426,46</a:t>
            </a:r>
          </a:p>
          <a:p>
            <a:pPr marL="886968" lvl="2" defTabSz="914400">
              <a:buClr>
                <a:srgbClr val="FEB80A"/>
              </a:buClr>
              <a:buFont typeface="Wingdings" pitchFamily="2" charset="2"/>
              <a:buChar char="q"/>
            </a:pPr>
            <a:endParaRPr lang="ru-RU" sz="29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marL="365760" lvl="0" indent="-283464" defTabSz="914400">
              <a:spcBef>
                <a:spcPts val="600"/>
              </a:spcBef>
              <a:buClr>
                <a:srgbClr val="3891A7"/>
              </a:buClr>
              <a:buSzPct val="80000"/>
              <a:buFont typeface="Wingdings" pitchFamily="2" charset="2"/>
              <a:buChar char="q"/>
            </a:pPr>
            <a:r>
              <a:rPr lang="en-US" sz="2900" dirty="0" smtClean="0">
                <a:solidFill>
                  <a:prstClr val="black"/>
                </a:solidFill>
                <a:latin typeface="Calibri" panose="020F0502020204030204" pitchFamily="34" charset="0"/>
              </a:rPr>
              <a:t>In </a:t>
            </a:r>
            <a:r>
              <a:rPr lang="ru-RU" sz="2900" dirty="0" smtClean="0">
                <a:solidFill>
                  <a:prstClr val="black"/>
                </a:solidFill>
                <a:latin typeface="Calibri" panose="020F0502020204030204" pitchFamily="34" charset="0"/>
              </a:rPr>
              <a:t>2012</a:t>
            </a:r>
            <a:r>
              <a:rPr lang="en-US" sz="2900" dirty="0">
                <a:solidFill>
                  <a:prstClr val="black"/>
                </a:solidFill>
                <a:latin typeface="Calibri" panose="020F0502020204030204" pitchFamily="34" charset="0"/>
              </a:rPr>
              <a:t>:</a:t>
            </a:r>
            <a:endParaRPr lang="ru-RU" sz="29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marL="640080" lvl="1" indent="-237744" defTabSz="914400">
              <a:spcBef>
                <a:spcPts val="550"/>
              </a:spcBef>
              <a:buClr>
                <a:srgbClr val="3891A7"/>
              </a:buClr>
              <a:buFont typeface="Wingdings" pitchFamily="2" charset="2"/>
              <a:buChar char="q"/>
            </a:pPr>
            <a:r>
              <a:rPr lang="en-US" sz="2900" dirty="0" smtClean="0">
                <a:solidFill>
                  <a:prstClr val="black"/>
                </a:solidFill>
                <a:latin typeface="Calibri" panose="020F0502020204030204" pitchFamily="34" charset="0"/>
              </a:rPr>
              <a:t>Total </a:t>
            </a:r>
            <a:r>
              <a:rPr lang="ru-RU" sz="2900" dirty="0" smtClean="0">
                <a:solidFill>
                  <a:prstClr val="black"/>
                </a:solidFill>
                <a:latin typeface="Calibri" panose="020F0502020204030204" pitchFamily="34" charset="0"/>
              </a:rPr>
              <a:t>– </a:t>
            </a:r>
            <a:r>
              <a:rPr lang="ru-RU" sz="2900" dirty="0">
                <a:solidFill>
                  <a:prstClr val="black"/>
                </a:solidFill>
                <a:latin typeface="Calibri" panose="020F0502020204030204" pitchFamily="34" charset="0"/>
              </a:rPr>
              <a:t>236 </a:t>
            </a:r>
            <a:r>
              <a:rPr lang="ru-RU" sz="2900" dirty="0" smtClean="0">
                <a:solidFill>
                  <a:prstClr val="black"/>
                </a:solidFill>
                <a:latin typeface="Calibri" panose="020F0502020204030204" pitchFamily="34" charset="0"/>
              </a:rPr>
              <a:t>487,07</a:t>
            </a:r>
            <a:r>
              <a:rPr lang="en-US" sz="2900" dirty="0" err="1" smtClean="0">
                <a:solidFill>
                  <a:prstClr val="black"/>
                </a:solidFill>
                <a:latin typeface="Calibri" panose="020F0502020204030204" pitchFamily="34" charset="0"/>
              </a:rPr>
              <a:t>Gg</a:t>
            </a:r>
            <a:r>
              <a:rPr lang="ru-RU" sz="2900" dirty="0" smtClean="0">
                <a:solidFill>
                  <a:prstClr val="black"/>
                </a:solidFill>
                <a:latin typeface="Calibri" panose="020F0502020204030204" pitchFamily="34" charset="0"/>
              </a:rPr>
              <a:t>, </a:t>
            </a:r>
            <a:r>
              <a:rPr lang="en-US" sz="2900" dirty="0" smtClean="0">
                <a:solidFill>
                  <a:prstClr val="black"/>
                </a:solidFill>
                <a:latin typeface="Calibri" panose="020F0502020204030204" pitchFamily="34" charset="0"/>
              </a:rPr>
              <a:t>including</a:t>
            </a:r>
            <a:r>
              <a:rPr lang="ru-RU" sz="2900" dirty="0" smtClean="0">
                <a:solidFill>
                  <a:prstClr val="black"/>
                </a:solidFill>
                <a:latin typeface="Calibri" panose="020F0502020204030204" pitchFamily="34" charset="0"/>
              </a:rPr>
              <a:t>:</a:t>
            </a:r>
            <a:endParaRPr lang="ru-RU" sz="29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marL="886968" lvl="2" defTabSz="914400">
              <a:buClr>
                <a:srgbClr val="FEB80A"/>
              </a:buClr>
              <a:buFont typeface="Wingdings" pitchFamily="2" charset="2"/>
              <a:buChar char="q"/>
            </a:pPr>
            <a:r>
              <a:rPr lang="en-US" sz="2900" dirty="0">
                <a:solidFill>
                  <a:prstClr val="black"/>
                </a:solidFill>
                <a:latin typeface="Calibri" panose="020F0502020204030204" pitchFamily="34" charset="0"/>
              </a:rPr>
              <a:t>Civil </a:t>
            </a:r>
            <a:r>
              <a:rPr lang="en-US" sz="2900" dirty="0" smtClean="0">
                <a:solidFill>
                  <a:prstClr val="black"/>
                </a:solidFill>
                <a:latin typeface="Calibri" panose="020F0502020204030204" pitchFamily="34" charset="0"/>
              </a:rPr>
              <a:t>aviation </a:t>
            </a:r>
            <a:r>
              <a:rPr lang="ru-RU" sz="2900" dirty="0" smtClean="0">
                <a:solidFill>
                  <a:prstClr val="black"/>
                </a:solidFill>
                <a:latin typeface="Calibri" panose="020F0502020204030204" pitchFamily="34" charset="0"/>
              </a:rPr>
              <a:t>– </a:t>
            </a:r>
            <a:r>
              <a:rPr lang="ru-RU" sz="2900" dirty="0">
                <a:solidFill>
                  <a:prstClr val="black"/>
                </a:solidFill>
                <a:latin typeface="Calibri" panose="020F0502020204030204" pitchFamily="34" charset="0"/>
              </a:rPr>
              <a:t>9 272, 56</a:t>
            </a:r>
          </a:p>
          <a:p>
            <a:pPr marL="886968" lvl="2" defTabSz="914400">
              <a:buClr>
                <a:srgbClr val="FEB80A"/>
              </a:buClr>
              <a:buFont typeface="Wingdings" pitchFamily="2" charset="2"/>
              <a:buChar char="q"/>
            </a:pPr>
            <a:r>
              <a:rPr lang="en-US" sz="2900" dirty="0">
                <a:solidFill>
                  <a:prstClr val="black"/>
                </a:solidFill>
                <a:latin typeface="Calibri" panose="020F0502020204030204" pitchFamily="34" charset="0"/>
              </a:rPr>
              <a:t>Road </a:t>
            </a:r>
            <a:r>
              <a:rPr lang="en-US" sz="2900" dirty="0" smtClean="0">
                <a:solidFill>
                  <a:prstClr val="black"/>
                </a:solidFill>
                <a:latin typeface="Calibri" panose="020F0502020204030204" pitchFamily="34" charset="0"/>
              </a:rPr>
              <a:t>transport </a:t>
            </a:r>
            <a:r>
              <a:rPr lang="ru-RU" sz="2900" dirty="0" smtClean="0">
                <a:solidFill>
                  <a:prstClr val="black"/>
                </a:solidFill>
                <a:latin typeface="Calibri" panose="020F0502020204030204" pitchFamily="34" charset="0"/>
              </a:rPr>
              <a:t>– </a:t>
            </a:r>
            <a:r>
              <a:rPr lang="ru-RU" sz="2900" dirty="0">
                <a:solidFill>
                  <a:prstClr val="black"/>
                </a:solidFill>
                <a:latin typeface="Calibri" panose="020F0502020204030204" pitchFamily="34" charset="0"/>
              </a:rPr>
              <a:t>148 140,53</a:t>
            </a:r>
          </a:p>
          <a:p>
            <a:pPr marL="886968" lvl="2" defTabSz="914400">
              <a:buClr>
                <a:srgbClr val="FEB80A"/>
              </a:buClr>
              <a:buFont typeface="Wingdings" pitchFamily="2" charset="2"/>
              <a:buChar char="q"/>
            </a:pPr>
            <a:r>
              <a:rPr lang="en-US" sz="2900" dirty="0">
                <a:solidFill>
                  <a:prstClr val="black"/>
                </a:solidFill>
                <a:latin typeface="Calibri" panose="020F0502020204030204" pitchFamily="34" charset="0"/>
              </a:rPr>
              <a:t>Railway </a:t>
            </a:r>
            <a:r>
              <a:rPr lang="en-US" sz="2900" dirty="0" smtClean="0">
                <a:solidFill>
                  <a:prstClr val="black"/>
                </a:solidFill>
                <a:latin typeface="Calibri" panose="020F0502020204030204" pitchFamily="34" charset="0"/>
              </a:rPr>
              <a:t>transport </a:t>
            </a:r>
            <a:r>
              <a:rPr lang="ru-RU" sz="2900" dirty="0" smtClean="0">
                <a:solidFill>
                  <a:prstClr val="black"/>
                </a:solidFill>
                <a:latin typeface="Calibri" panose="020F0502020204030204" pitchFamily="34" charset="0"/>
              </a:rPr>
              <a:t>– </a:t>
            </a:r>
            <a:r>
              <a:rPr lang="ru-RU" sz="2900" dirty="0">
                <a:solidFill>
                  <a:prstClr val="black"/>
                </a:solidFill>
                <a:latin typeface="Calibri" panose="020F0502020204030204" pitchFamily="34" charset="0"/>
              </a:rPr>
              <a:t>4 922,37</a:t>
            </a:r>
          </a:p>
          <a:p>
            <a:pPr marL="886968" lvl="2" defTabSz="914400">
              <a:buClr>
                <a:srgbClr val="FEB80A"/>
              </a:buClr>
              <a:buFont typeface="Wingdings" pitchFamily="2" charset="2"/>
              <a:buChar char="q"/>
            </a:pPr>
            <a:r>
              <a:rPr lang="en-US" sz="2900" dirty="0">
                <a:solidFill>
                  <a:prstClr val="black"/>
                </a:solidFill>
                <a:latin typeface="Calibri" panose="020F0502020204030204" pitchFamily="34" charset="0"/>
              </a:rPr>
              <a:t>inland water and marine transport</a:t>
            </a:r>
            <a:r>
              <a:rPr lang="ru-RU" sz="2900" dirty="0" smtClean="0">
                <a:solidFill>
                  <a:prstClr val="black"/>
                </a:solidFill>
                <a:latin typeface="Calibri" panose="020F0502020204030204" pitchFamily="34" charset="0"/>
              </a:rPr>
              <a:t>– </a:t>
            </a:r>
            <a:r>
              <a:rPr lang="ru-RU" sz="2900" dirty="0">
                <a:solidFill>
                  <a:prstClr val="black"/>
                </a:solidFill>
                <a:latin typeface="Calibri" panose="020F0502020204030204" pitchFamily="34" charset="0"/>
              </a:rPr>
              <a:t>2 647,99</a:t>
            </a:r>
          </a:p>
          <a:p>
            <a:pPr marL="886968" lvl="2" defTabSz="914400">
              <a:buClr>
                <a:srgbClr val="FEB80A"/>
              </a:buClr>
              <a:buFont typeface="Wingdings" pitchFamily="2" charset="2"/>
              <a:buChar char="q"/>
            </a:pPr>
            <a:r>
              <a:rPr lang="en-US" sz="2900" dirty="0">
                <a:solidFill>
                  <a:prstClr val="black"/>
                </a:solidFill>
                <a:latin typeface="Calibri" panose="020F0502020204030204" pitchFamily="34" charset="0"/>
              </a:rPr>
              <a:t>Other types of </a:t>
            </a:r>
            <a:r>
              <a:rPr lang="en-US" sz="2900" dirty="0" smtClean="0">
                <a:solidFill>
                  <a:prstClr val="black"/>
                </a:solidFill>
                <a:latin typeface="Calibri" panose="020F0502020204030204" pitchFamily="34" charset="0"/>
              </a:rPr>
              <a:t>transport  </a:t>
            </a:r>
            <a:r>
              <a:rPr lang="ru-RU" sz="2900" dirty="0" smtClean="0">
                <a:solidFill>
                  <a:prstClr val="black"/>
                </a:solidFill>
                <a:latin typeface="Calibri" panose="020F0502020204030204" pitchFamily="34" charset="0"/>
              </a:rPr>
              <a:t>– </a:t>
            </a:r>
            <a:r>
              <a:rPr lang="ru-RU" sz="2900" dirty="0">
                <a:solidFill>
                  <a:prstClr val="black"/>
                </a:solidFill>
                <a:latin typeface="Calibri" panose="020F0502020204030204" pitchFamily="34" charset="0"/>
              </a:rPr>
              <a:t>71 503,61</a:t>
            </a:r>
          </a:p>
        </p:txBody>
      </p:sp>
    </p:spTree>
    <p:extLst>
      <p:ext uri="{BB962C8B-B14F-4D97-AF65-F5344CB8AC3E}">
        <p14:creationId xmlns:p14="http://schemas.microsoft.com/office/powerpoint/2010/main" val="3914562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2879"/>
            <a:ext cx="8229600" cy="139726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3600" b="1" dirty="0" smtClean="0">
                <a:solidFill>
                  <a:srgbClr val="0070C0"/>
                </a:solidFill>
                <a:latin typeface="Calibri" panose="020F0502020204030204" pitchFamily="34" charset="0"/>
              </a:rPr>
              <a:t>GHG</a:t>
            </a:r>
            <a:r>
              <a:rPr lang="ru-RU" sz="3600" b="1" dirty="0" smtClean="0">
                <a:solidFill>
                  <a:srgbClr val="0070C0"/>
                </a:solidFill>
                <a:latin typeface="Calibri" panose="020F0502020204030204" pitchFamily="34" charset="0"/>
              </a:rPr>
              <a:t> </a:t>
            </a:r>
            <a:r>
              <a:rPr lang="en-US" sz="3600" b="1" dirty="0" smtClean="0">
                <a:solidFill>
                  <a:srgbClr val="0070C0"/>
                </a:solidFill>
                <a:latin typeface="Calibri" panose="020F0502020204030204" pitchFamily="34" charset="0"/>
              </a:rPr>
              <a:t>emissions </a:t>
            </a:r>
            <a:r>
              <a:rPr lang="ru-RU" sz="3600" b="1" dirty="0" smtClean="0">
                <a:solidFill>
                  <a:srgbClr val="0070C0"/>
                </a:solidFill>
                <a:latin typeface="Calibri" panose="020F0502020204030204" pitchFamily="34" charset="0"/>
              </a:rPr>
              <a:t>«</a:t>
            </a:r>
            <a:r>
              <a:rPr lang="en-US" sz="3600" b="1" dirty="0" smtClean="0">
                <a:solidFill>
                  <a:srgbClr val="0070C0"/>
                </a:solidFill>
                <a:latin typeface="Calibri" panose="020F0502020204030204" pitchFamily="34" charset="0"/>
              </a:rPr>
              <a:t>Transport Ukraine</a:t>
            </a:r>
            <a:r>
              <a:rPr lang="ru-RU" sz="3600" b="1" dirty="0" smtClean="0">
                <a:solidFill>
                  <a:srgbClr val="0070C0"/>
                </a:solidFill>
                <a:latin typeface="Calibri" panose="020F0502020204030204" pitchFamily="34" charset="0"/>
              </a:rPr>
              <a:t>» </a:t>
            </a:r>
            <a:endParaRPr lang="nl-NL" sz="36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043189"/>
            <a:ext cx="8137525" cy="5122661"/>
          </a:xfrm>
        </p:spPr>
        <p:txBody>
          <a:bodyPr>
            <a:normAutofit fontScale="55000" lnSpcReduction="20000"/>
          </a:bodyPr>
          <a:lstStyle/>
          <a:p>
            <a:pPr marL="365760" lvl="0" indent="-283464" defTabSz="914400">
              <a:spcBef>
                <a:spcPts val="600"/>
              </a:spcBef>
              <a:buClr>
                <a:srgbClr val="3891A7"/>
              </a:buClr>
              <a:buSzPct val="80000"/>
              <a:buFont typeface="Wingdings" pitchFamily="2" charset="2"/>
              <a:buChar char="q"/>
            </a:pPr>
            <a:r>
              <a:rPr lang="en-US" dirty="0" smtClean="0">
                <a:solidFill>
                  <a:prstClr val="black"/>
                </a:solidFill>
                <a:latin typeface="Corbel"/>
              </a:rPr>
              <a:t> In </a:t>
            </a:r>
            <a:r>
              <a:rPr lang="ru-RU" sz="3300" dirty="0" smtClean="0">
                <a:solidFill>
                  <a:prstClr val="black"/>
                </a:solidFill>
                <a:latin typeface="Calibri" panose="020F0502020204030204" pitchFamily="34" charset="0"/>
              </a:rPr>
              <a:t>1990  </a:t>
            </a:r>
            <a:r>
              <a:rPr lang="ru-RU" sz="3300" dirty="0">
                <a:solidFill>
                  <a:prstClr val="black"/>
                </a:solidFill>
                <a:latin typeface="Calibri" panose="020F0502020204030204" pitchFamily="34" charset="0"/>
              </a:rPr>
              <a:t>:</a:t>
            </a:r>
          </a:p>
          <a:p>
            <a:pPr marL="640080" lvl="1" indent="-237744" defTabSz="914400">
              <a:spcBef>
                <a:spcPts val="550"/>
              </a:spcBef>
              <a:buClr>
                <a:srgbClr val="3891A7"/>
              </a:buClr>
              <a:buFont typeface="Wingdings" pitchFamily="2" charset="2"/>
              <a:buChar char="q"/>
            </a:pPr>
            <a:r>
              <a:rPr lang="en-US" sz="3300" dirty="0" smtClean="0">
                <a:solidFill>
                  <a:prstClr val="black"/>
                </a:solidFill>
                <a:latin typeface="Calibri" panose="020F0502020204030204" pitchFamily="34" charset="0"/>
              </a:rPr>
              <a:t>Total </a:t>
            </a:r>
            <a:r>
              <a:rPr lang="ru-RU" sz="3300" dirty="0" smtClean="0">
                <a:solidFill>
                  <a:prstClr val="black"/>
                </a:solidFill>
                <a:latin typeface="Calibri" panose="020F0502020204030204" pitchFamily="34" charset="0"/>
              </a:rPr>
              <a:t>– </a:t>
            </a:r>
            <a:r>
              <a:rPr lang="ru-RU" sz="3300" dirty="0">
                <a:solidFill>
                  <a:prstClr val="black"/>
                </a:solidFill>
                <a:latin typeface="Calibri" panose="020F0502020204030204" pitchFamily="34" charset="0"/>
              </a:rPr>
              <a:t>70 299,64 </a:t>
            </a:r>
            <a:r>
              <a:rPr lang="en-US" sz="3300" dirty="0" err="1" smtClean="0">
                <a:solidFill>
                  <a:prstClr val="black"/>
                </a:solidFill>
                <a:latin typeface="Calibri" panose="020F0502020204030204" pitchFamily="34" charset="0"/>
              </a:rPr>
              <a:t>Gg</a:t>
            </a:r>
            <a:endParaRPr lang="ru-RU" sz="33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marL="886968" lvl="2" defTabSz="914400">
              <a:buClr>
                <a:srgbClr val="FEB80A"/>
              </a:buClr>
              <a:buFont typeface="Wingdings" pitchFamily="2" charset="2"/>
              <a:buChar char="q"/>
            </a:pPr>
            <a:r>
              <a:rPr lang="en-US" sz="3300" dirty="0" smtClean="0">
                <a:solidFill>
                  <a:prstClr val="black"/>
                </a:solidFill>
                <a:latin typeface="Calibri" panose="020F0502020204030204" pitchFamily="34" charset="0"/>
              </a:rPr>
              <a:t>Civil aviation </a:t>
            </a:r>
            <a:r>
              <a:rPr lang="ru-RU" sz="3300" dirty="0" smtClean="0">
                <a:solidFill>
                  <a:prstClr val="black"/>
                </a:solidFill>
                <a:latin typeface="Calibri" panose="020F0502020204030204" pitchFamily="34" charset="0"/>
              </a:rPr>
              <a:t>– </a:t>
            </a:r>
            <a:r>
              <a:rPr lang="ru-RU" sz="3300" dirty="0">
                <a:solidFill>
                  <a:prstClr val="black"/>
                </a:solidFill>
                <a:latin typeface="Calibri" panose="020F0502020204030204" pitchFamily="34" charset="0"/>
              </a:rPr>
              <a:t>781,30</a:t>
            </a:r>
          </a:p>
          <a:p>
            <a:pPr marL="886968" lvl="2" defTabSz="914400">
              <a:buClr>
                <a:srgbClr val="FEB80A"/>
              </a:buClr>
              <a:buFont typeface="Wingdings" pitchFamily="2" charset="2"/>
              <a:buChar char="q"/>
            </a:pPr>
            <a:r>
              <a:rPr lang="en-US" sz="3300" dirty="0" smtClean="0">
                <a:solidFill>
                  <a:prstClr val="black"/>
                </a:solidFill>
                <a:latin typeface="Calibri" panose="020F0502020204030204" pitchFamily="34" charset="0"/>
              </a:rPr>
              <a:t>Road transport </a:t>
            </a:r>
            <a:r>
              <a:rPr lang="ru-RU" sz="3300" dirty="0" smtClean="0">
                <a:solidFill>
                  <a:prstClr val="black"/>
                </a:solidFill>
                <a:latin typeface="Calibri" panose="020F0502020204030204" pitchFamily="34" charset="0"/>
              </a:rPr>
              <a:t>– </a:t>
            </a:r>
            <a:r>
              <a:rPr lang="ru-RU" sz="3300" dirty="0">
                <a:solidFill>
                  <a:prstClr val="black"/>
                </a:solidFill>
                <a:latin typeface="Calibri" panose="020F0502020204030204" pitchFamily="34" charset="0"/>
              </a:rPr>
              <a:t>146 342,57</a:t>
            </a:r>
          </a:p>
          <a:p>
            <a:pPr marL="886968" lvl="2" defTabSz="914400">
              <a:buClr>
                <a:srgbClr val="FEB80A"/>
              </a:buClr>
              <a:buFont typeface="Wingdings" pitchFamily="2" charset="2"/>
              <a:buChar char="q"/>
            </a:pPr>
            <a:r>
              <a:rPr lang="en-US" sz="3300" dirty="0" smtClean="0">
                <a:solidFill>
                  <a:prstClr val="black"/>
                </a:solidFill>
                <a:latin typeface="Calibri" panose="020F0502020204030204" pitchFamily="34" charset="0"/>
              </a:rPr>
              <a:t>Inland water and marine transport</a:t>
            </a:r>
            <a:r>
              <a:rPr lang="ru-RU" sz="3300" dirty="0" smtClean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ru-RU" sz="3300" dirty="0">
                <a:solidFill>
                  <a:prstClr val="black"/>
                </a:solidFill>
                <a:latin typeface="Calibri" panose="020F0502020204030204" pitchFamily="34" charset="0"/>
              </a:rPr>
              <a:t>–  2 563,69</a:t>
            </a:r>
          </a:p>
          <a:p>
            <a:pPr marL="886968" lvl="2" defTabSz="914400">
              <a:buClr>
                <a:srgbClr val="FEB80A"/>
              </a:buClr>
              <a:buFont typeface="Wingdings" pitchFamily="2" charset="2"/>
              <a:buChar char="q"/>
            </a:pPr>
            <a:r>
              <a:rPr lang="en-US" sz="3300" dirty="0" smtClean="0">
                <a:solidFill>
                  <a:prstClr val="black"/>
                </a:solidFill>
                <a:latin typeface="Calibri" panose="020F0502020204030204" pitchFamily="34" charset="0"/>
              </a:rPr>
              <a:t> Pipe lines </a:t>
            </a:r>
            <a:r>
              <a:rPr lang="ru-RU" sz="3300" dirty="0" smtClean="0">
                <a:solidFill>
                  <a:prstClr val="black"/>
                </a:solidFill>
                <a:latin typeface="Calibri" panose="020F0502020204030204" pitchFamily="34" charset="0"/>
              </a:rPr>
              <a:t>– </a:t>
            </a:r>
            <a:r>
              <a:rPr lang="ru-RU" sz="3300" dirty="0">
                <a:solidFill>
                  <a:prstClr val="black"/>
                </a:solidFill>
                <a:latin typeface="Calibri" panose="020F0502020204030204" pitchFamily="34" charset="0"/>
              </a:rPr>
              <a:t>9 427,78</a:t>
            </a:r>
          </a:p>
          <a:p>
            <a:pPr marL="886968" lvl="2" defTabSz="914400">
              <a:buClr>
                <a:srgbClr val="FEB80A"/>
              </a:buClr>
              <a:buFont typeface="Wingdings" pitchFamily="2" charset="2"/>
              <a:buChar char="q"/>
            </a:pPr>
            <a:r>
              <a:rPr lang="en-US" sz="3300" dirty="0" smtClean="0">
                <a:solidFill>
                  <a:prstClr val="black"/>
                </a:solidFill>
                <a:latin typeface="Calibri" panose="020F0502020204030204" pitchFamily="34" charset="0"/>
              </a:rPr>
              <a:t>Railway transport </a:t>
            </a:r>
            <a:r>
              <a:rPr lang="ru-RU" sz="3300" dirty="0" smtClean="0">
                <a:solidFill>
                  <a:prstClr val="black"/>
                </a:solidFill>
                <a:latin typeface="Calibri" panose="020F0502020204030204" pitchFamily="34" charset="0"/>
              </a:rPr>
              <a:t>– </a:t>
            </a:r>
            <a:r>
              <a:rPr lang="ru-RU" sz="3300" dirty="0">
                <a:solidFill>
                  <a:prstClr val="black"/>
                </a:solidFill>
                <a:latin typeface="Calibri" panose="020F0502020204030204" pitchFamily="34" charset="0"/>
              </a:rPr>
              <a:t>3 826,93 </a:t>
            </a:r>
          </a:p>
          <a:p>
            <a:pPr marL="886968" lvl="2" defTabSz="914400">
              <a:buClr>
                <a:srgbClr val="FEB80A"/>
              </a:buClr>
              <a:buFont typeface="Wingdings" pitchFamily="2" charset="2"/>
              <a:buChar char="q"/>
            </a:pPr>
            <a:r>
              <a:rPr lang="en-US" sz="3300" dirty="0" smtClean="0">
                <a:solidFill>
                  <a:prstClr val="black"/>
                </a:solidFill>
                <a:latin typeface="Calibri" panose="020F0502020204030204" pitchFamily="34" charset="0"/>
              </a:rPr>
              <a:t>Other types of transport </a:t>
            </a:r>
            <a:r>
              <a:rPr lang="ru-RU" sz="3300" dirty="0" smtClean="0">
                <a:solidFill>
                  <a:prstClr val="black"/>
                </a:solidFill>
                <a:latin typeface="Calibri" panose="020F0502020204030204" pitchFamily="34" charset="0"/>
              </a:rPr>
              <a:t>– </a:t>
            </a:r>
            <a:r>
              <a:rPr lang="ru-RU" sz="3300" dirty="0">
                <a:solidFill>
                  <a:prstClr val="black"/>
                </a:solidFill>
                <a:latin typeface="Calibri" panose="020F0502020204030204" pitchFamily="34" charset="0"/>
              </a:rPr>
              <a:t>7357,37</a:t>
            </a:r>
          </a:p>
          <a:p>
            <a:pPr marL="886968" lvl="2" defTabSz="914400">
              <a:buClr>
                <a:srgbClr val="FEB80A"/>
              </a:buClr>
              <a:buFont typeface="Wingdings" pitchFamily="2" charset="2"/>
              <a:buChar char="q"/>
            </a:pPr>
            <a:endParaRPr lang="ru-RU" sz="33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marL="365760" lvl="0" indent="-283464" defTabSz="914400">
              <a:spcBef>
                <a:spcPts val="600"/>
              </a:spcBef>
              <a:buClr>
                <a:srgbClr val="3891A7"/>
              </a:buClr>
              <a:buSzPct val="80000"/>
              <a:buFont typeface="Wingdings" pitchFamily="2" charset="2"/>
              <a:buChar char="q"/>
            </a:pPr>
            <a:r>
              <a:rPr lang="en-US" sz="3300" dirty="0" smtClean="0">
                <a:solidFill>
                  <a:prstClr val="black"/>
                </a:solidFill>
                <a:latin typeface="Calibri" panose="020F0502020204030204" pitchFamily="34" charset="0"/>
              </a:rPr>
              <a:t>In </a:t>
            </a:r>
            <a:r>
              <a:rPr lang="ru-RU" sz="3300" dirty="0" smtClean="0">
                <a:solidFill>
                  <a:prstClr val="black"/>
                </a:solidFill>
                <a:latin typeface="Calibri" panose="020F0502020204030204" pitchFamily="34" charset="0"/>
              </a:rPr>
              <a:t>2012:</a:t>
            </a:r>
            <a:endParaRPr lang="ru-RU" sz="33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marL="640080" lvl="1" indent="-237744" defTabSz="914400">
              <a:spcBef>
                <a:spcPts val="550"/>
              </a:spcBef>
              <a:buClr>
                <a:srgbClr val="3891A7"/>
              </a:buClr>
              <a:buFont typeface="Wingdings" pitchFamily="2" charset="2"/>
              <a:buChar char="q"/>
            </a:pPr>
            <a:r>
              <a:rPr lang="en-US" sz="3300" dirty="0" smtClean="0">
                <a:solidFill>
                  <a:prstClr val="black"/>
                </a:solidFill>
                <a:latin typeface="Calibri" panose="020F0502020204030204" pitchFamily="34" charset="0"/>
              </a:rPr>
              <a:t>Total</a:t>
            </a:r>
            <a:r>
              <a:rPr lang="ru-RU" sz="3300" dirty="0" smtClean="0">
                <a:solidFill>
                  <a:prstClr val="black"/>
                </a:solidFill>
                <a:latin typeface="Calibri" panose="020F0502020204030204" pitchFamily="34" charset="0"/>
              </a:rPr>
              <a:t>– </a:t>
            </a:r>
            <a:r>
              <a:rPr lang="ru-RU" sz="3300" dirty="0">
                <a:solidFill>
                  <a:prstClr val="black"/>
                </a:solidFill>
                <a:latin typeface="Calibri" panose="020F0502020204030204" pitchFamily="34" charset="0"/>
              </a:rPr>
              <a:t>33 046,51 </a:t>
            </a:r>
            <a:r>
              <a:rPr lang="en-US" sz="3300" dirty="0" err="1" smtClean="0">
                <a:solidFill>
                  <a:prstClr val="black"/>
                </a:solidFill>
                <a:latin typeface="Calibri" panose="020F0502020204030204" pitchFamily="34" charset="0"/>
              </a:rPr>
              <a:t>Gg</a:t>
            </a:r>
            <a:r>
              <a:rPr lang="ru-RU" sz="3300" dirty="0" smtClean="0">
                <a:solidFill>
                  <a:prstClr val="black"/>
                </a:solidFill>
                <a:latin typeface="Calibri" panose="020F0502020204030204" pitchFamily="34" charset="0"/>
              </a:rPr>
              <a:t>, </a:t>
            </a:r>
            <a:r>
              <a:rPr lang="en-US" sz="3300" dirty="0" smtClean="0">
                <a:solidFill>
                  <a:prstClr val="black"/>
                </a:solidFill>
                <a:latin typeface="Calibri" panose="020F0502020204030204" pitchFamily="34" charset="0"/>
              </a:rPr>
              <a:t>including</a:t>
            </a:r>
            <a:r>
              <a:rPr lang="ru-RU" sz="3300" dirty="0" smtClean="0">
                <a:solidFill>
                  <a:prstClr val="black"/>
                </a:solidFill>
                <a:latin typeface="Calibri" panose="020F0502020204030204" pitchFamily="34" charset="0"/>
              </a:rPr>
              <a:t>:</a:t>
            </a:r>
            <a:endParaRPr lang="ru-RU" sz="33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marL="886968" lvl="2" defTabSz="914400">
              <a:buClr>
                <a:srgbClr val="FEB80A"/>
              </a:buClr>
              <a:buFont typeface="Wingdings" pitchFamily="2" charset="2"/>
              <a:buChar char="q"/>
            </a:pPr>
            <a:r>
              <a:rPr lang="en-US" sz="3300" dirty="0">
                <a:solidFill>
                  <a:prstClr val="black"/>
                </a:solidFill>
                <a:latin typeface="Calibri" panose="020F0502020204030204" pitchFamily="34" charset="0"/>
              </a:rPr>
              <a:t>Civil aviation</a:t>
            </a:r>
            <a:r>
              <a:rPr lang="ru-RU" sz="3300" dirty="0" smtClean="0">
                <a:solidFill>
                  <a:prstClr val="black"/>
                </a:solidFill>
                <a:latin typeface="Calibri" panose="020F0502020204030204" pitchFamily="34" charset="0"/>
              </a:rPr>
              <a:t>– </a:t>
            </a:r>
            <a:r>
              <a:rPr lang="ru-RU" sz="3300" dirty="0">
                <a:solidFill>
                  <a:prstClr val="black"/>
                </a:solidFill>
                <a:latin typeface="Calibri" panose="020F0502020204030204" pitchFamily="34" charset="0"/>
              </a:rPr>
              <a:t>222,05</a:t>
            </a:r>
          </a:p>
          <a:p>
            <a:pPr marL="886968" lvl="2" defTabSz="914400">
              <a:buClr>
                <a:srgbClr val="FEB80A"/>
              </a:buClr>
              <a:buFont typeface="Wingdings" pitchFamily="2" charset="2"/>
              <a:buChar char="q"/>
            </a:pPr>
            <a:r>
              <a:rPr lang="en-US" sz="3300" dirty="0">
                <a:solidFill>
                  <a:prstClr val="black"/>
                </a:solidFill>
                <a:latin typeface="Calibri" panose="020F0502020204030204" pitchFamily="34" charset="0"/>
              </a:rPr>
              <a:t>Road transport</a:t>
            </a:r>
            <a:r>
              <a:rPr lang="ru-RU" sz="3300" dirty="0" smtClean="0">
                <a:solidFill>
                  <a:prstClr val="black"/>
                </a:solidFill>
                <a:latin typeface="Calibri" panose="020F0502020204030204" pitchFamily="34" charset="0"/>
              </a:rPr>
              <a:t>– </a:t>
            </a:r>
            <a:r>
              <a:rPr lang="ru-RU" sz="3300" dirty="0">
                <a:solidFill>
                  <a:prstClr val="black"/>
                </a:solidFill>
                <a:latin typeface="Calibri" panose="020F0502020204030204" pitchFamily="34" charset="0"/>
              </a:rPr>
              <a:t>29 059,11</a:t>
            </a:r>
          </a:p>
          <a:p>
            <a:pPr marL="886968" lvl="2" defTabSz="914400">
              <a:buClr>
                <a:srgbClr val="FEB80A"/>
              </a:buClr>
              <a:buFont typeface="Wingdings" pitchFamily="2" charset="2"/>
              <a:buChar char="q"/>
            </a:pPr>
            <a:r>
              <a:rPr lang="en-US" sz="3300" dirty="0" smtClean="0">
                <a:solidFill>
                  <a:prstClr val="black"/>
                </a:solidFill>
                <a:latin typeface="Calibri" panose="020F0502020204030204" pitchFamily="34" charset="0"/>
              </a:rPr>
              <a:t>Railway </a:t>
            </a:r>
            <a:r>
              <a:rPr lang="en-US" sz="3300" dirty="0">
                <a:solidFill>
                  <a:prstClr val="black"/>
                </a:solidFill>
                <a:latin typeface="Calibri" panose="020F0502020204030204" pitchFamily="34" charset="0"/>
              </a:rPr>
              <a:t>transport </a:t>
            </a:r>
            <a:r>
              <a:rPr lang="ru-RU" sz="3300" dirty="0" smtClean="0">
                <a:solidFill>
                  <a:prstClr val="black"/>
                </a:solidFill>
                <a:latin typeface="Calibri" panose="020F0502020204030204" pitchFamily="34" charset="0"/>
              </a:rPr>
              <a:t>– </a:t>
            </a:r>
            <a:r>
              <a:rPr lang="ru-RU" sz="3300" dirty="0">
                <a:solidFill>
                  <a:prstClr val="black"/>
                </a:solidFill>
                <a:latin typeface="Calibri" panose="020F0502020204030204" pitchFamily="34" charset="0"/>
              </a:rPr>
              <a:t>333,89</a:t>
            </a:r>
          </a:p>
          <a:p>
            <a:pPr marL="886968" lvl="2" defTabSz="914400">
              <a:buClr>
                <a:srgbClr val="FEB80A"/>
              </a:buClr>
              <a:buFont typeface="Wingdings" pitchFamily="2" charset="2"/>
              <a:buChar char="q"/>
            </a:pPr>
            <a:r>
              <a:rPr lang="en-US" sz="3300" dirty="0">
                <a:solidFill>
                  <a:prstClr val="black"/>
                </a:solidFill>
                <a:latin typeface="Calibri" panose="020F0502020204030204" pitchFamily="34" charset="0"/>
              </a:rPr>
              <a:t>Inland water and marine transport</a:t>
            </a:r>
            <a:r>
              <a:rPr lang="ru-RU" sz="3300" dirty="0" smtClean="0">
                <a:solidFill>
                  <a:prstClr val="black"/>
                </a:solidFill>
                <a:latin typeface="Calibri" panose="020F0502020204030204" pitchFamily="34" charset="0"/>
              </a:rPr>
              <a:t>–67,07</a:t>
            </a:r>
            <a:endParaRPr lang="ru-RU" sz="33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marL="886968" lvl="2" defTabSz="914400">
              <a:buClr>
                <a:srgbClr val="FEB80A"/>
              </a:buClr>
              <a:buFont typeface="Wingdings" pitchFamily="2" charset="2"/>
              <a:buChar char="q"/>
            </a:pPr>
            <a:r>
              <a:rPr lang="en-US" sz="3300" dirty="0" smtClean="0">
                <a:solidFill>
                  <a:prstClr val="black"/>
                </a:solidFill>
                <a:latin typeface="Calibri" panose="020F0502020204030204" pitchFamily="34" charset="0"/>
              </a:rPr>
              <a:t>Pipe lines </a:t>
            </a:r>
            <a:r>
              <a:rPr lang="ru-RU" sz="3300" dirty="0" smtClean="0">
                <a:solidFill>
                  <a:prstClr val="black"/>
                </a:solidFill>
                <a:latin typeface="Calibri" panose="020F0502020204030204" pitchFamily="34" charset="0"/>
              </a:rPr>
              <a:t>– </a:t>
            </a:r>
            <a:r>
              <a:rPr lang="ru-RU" sz="3300" dirty="0">
                <a:solidFill>
                  <a:prstClr val="black"/>
                </a:solidFill>
                <a:latin typeface="Calibri" panose="020F0502020204030204" pitchFamily="34" charset="0"/>
              </a:rPr>
              <a:t>3 364,39</a:t>
            </a:r>
          </a:p>
          <a:p>
            <a:pPr marL="886968" lvl="2" defTabSz="914400">
              <a:buClr>
                <a:srgbClr val="FEB80A"/>
              </a:buClr>
              <a:buFont typeface="Wingdings" pitchFamily="2" charset="2"/>
              <a:buChar char="q"/>
            </a:pPr>
            <a:r>
              <a:rPr lang="en-US" sz="3300" dirty="0">
                <a:solidFill>
                  <a:prstClr val="black"/>
                </a:solidFill>
                <a:latin typeface="Calibri" panose="020F0502020204030204" pitchFamily="34" charset="0"/>
              </a:rPr>
              <a:t>Other types of transport</a:t>
            </a:r>
            <a:r>
              <a:rPr lang="ru-RU" sz="3300" dirty="0" smtClean="0">
                <a:solidFill>
                  <a:prstClr val="black"/>
                </a:solidFill>
                <a:latin typeface="Calibri" panose="020F0502020204030204" pitchFamily="34" charset="0"/>
              </a:rPr>
              <a:t>– </a:t>
            </a:r>
            <a:r>
              <a:rPr lang="ru-RU" sz="3300" dirty="0">
                <a:solidFill>
                  <a:prstClr val="black"/>
                </a:solidFill>
                <a:latin typeface="Calibri" panose="020F0502020204030204" pitchFamily="34" charset="0"/>
              </a:rPr>
              <a:t>3 364,39 </a:t>
            </a:r>
          </a:p>
          <a:p>
            <a:pPr marL="886968" lvl="2" defTabSz="914400">
              <a:buClr>
                <a:srgbClr val="FEB80A"/>
              </a:buClr>
              <a:buFont typeface="Wingdings" pitchFamily="2" charset="2"/>
              <a:buChar char="q"/>
            </a:pPr>
            <a:endParaRPr lang="ru-RU" sz="330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4562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9549" y="858837"/>
            <a:ext cx="6670333" cy="711285"/>
          </a:xfrm>
        </p:spPr>
        <p:txBody>
          <a:bodyPr>
            <a:normAutofit fontScale="90000"/>
          </a:bodyPr>
          <a:lstStyle/>
          <a:p>
            <a:r>
              <a:rPr lang="en-GB" sz="3600" b="1" dirty="0" smtClean="0">
                <a:solidFill>
                  <a:schemeClr val="accent1">
                    <a:lumMod val="75000"/>
                  </a:schemeClr>
                </a:solidFill>
              </a:rPr>
              <a:t>		</a:t>
            </a:r>
            <a:br>
              <a:rPr lang="en-GB" sz="36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GB" sz="3600" b="1" dirty="0" smtClean="0">
                <a:solidFill>
                  <a:schemeClr val="accent1">
                    <a:lumMod val="75000"/>
                  </a:schemeClr>
                </a:solidFill>
              </a:rPr>
              <a:t>Thank you for your attention!</a:t>
            </a:r>
            <a:br>
              <a:rPr lang="en-GB" sz="36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GB" sz="3600" b="1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GB" sz="36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GB" sz="3600" b="1" dirty="0" smtClean="0">
                <a:solidFill>
                  <a:schemeClr val="accent1">
                    <a:lumMod val="75000"/>
                  </a:schemeClr>
                </a:solidFill>
              </a:rPr>
              <a:t>			How to contact us</a:t>
            </a:r>
            <a:endParaRPr lang="en-GB" sz="3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9093" y="2137894"/>
            <a:ext cx="8186271" cy="4243516"/>
          </a:xfrm>
        </p:spPr>
        <p:txBody>
          <a:bodyPr>
            <a:normAutofit fontScale="62500" lnSpcReduction="20000"/>
          </a:bodyPr>
          <a:lstStyle/>
          <a:p>
            <a:pPr algn="ctr">
              <a:buNone/>
            </a:pPr>
            <a:endParaRPr lang="en-GB" sz="3400" dirty="0" smtClean="0"/>
          </a:p>
          <a:p>
            <a:pPr algn="ctr">
              <a:buNone/>
            </a:pPr>
            <a:endParaRPr lang="en-GB" sz="3400" dirty="0"/>
          </a:p>
          <a:p>
            <a:pPr algn="ctr">
              <a:buNone/>
            </a:pPr>
            <a:r>
              <a:rPr lang="en-GB" sz="3400" b="1" dirty="0" smtClean="0"/>
              <a:t>The project team can be contacted </a:t>
            </a:r>
            <a:r>
              <a:rPr lang="pl-PL" sz="3400" b="1" dirty="0" err="1" smtClean="0"/>
              <a:t>at</a:t>
            </a:r>
            <a:r>
              <a:rPr lang="pl-PL" sz="3400" b="1" dirty="0" smtClean="0"/>
              <a:t> </a:t>
            </a:r>
            <a:r>
              <a:rPr lang="pl-PL" sz="3400" b="1" dirty="0" err="1" smtClean="0"/>
              <a:t>personal</a:t>
            </a:r>
            <a:r>
              <a:rPr lang="en-GB" sz="3400" b="1" dirty="0" smtClean="0"/>
              <a:t> e-mail addresses and:</a:t>
            </a:r>
          </a:p>
          <a:p>
            <a:pPr algn="ctr">
              <a:buNone/>
            </a:pPr>
            <a:endParaRPr lang="en-GB" sz="3400" b="1" dirty="0" smtClean="0"/>
          </a:p>
          <a:p>
            <a:pPr algn="ctr">
              <a:buNone/>
            </a:pPr>
            <a:r>
              <a:rPr lang="en-GB" sz="3400" b="1" dirty="0" err="1" smtClean="0">
                <a:hlinkClick r:id="rId2"/>
              </a:rPr>
              <a:t>info@climaeast</a:t>
            </a:r>
            <a:r>
              <a:rPr lang="en-GB" sz="3400" b="1" dirty="0" smtClean="0">
                <a:hlinkClick r:id="rId2"/>
              </a:rPr>
              <a:t>.</a:t>
            </a:r>
            <a:r>
              <a:rPr lang="pl-PL" sz="3400" b="1" dirty="0" err="1" smtClean="0">
                <a:hlinkClick r:id="rId2"/>
              </a:rPr>
              <a:t>eu</a:t>
            </a:r>
            <a:r>
              <a:rPr lang="pl-PL" sz="3400" b="1" dirty="0" smtClean="0"/>
              <a:t> </a:t>
            </a:r>
            <a:r>
              <a:rPr lang="en-GB" sz="3400" b="1" dirty="0" smtClean="0"/>
              <a:t> </a:t>
            </a:r>
          </a:p>
          <a:p>
            <a:pPr algn="ctr">
              <a:buNone/>
            </a:pPr>
            <a:r>
              <a:rPr lang="en-US" sz="3400" b="1" dirty="0" err="1" smtClean="0"/>
              <a:t>Clima</a:t>
            </a:r>
            <a:r>
              <a:rPr lang="en-US" sz="3400" b="1" dirty="0" smtClean="0"/>
              <a:t> East Office</a:t>
            </a:r>
            <a:endParaRPr lang="pl-PL" sz="3400" b="1" dirty="0" smtClean="0"/>
          </a:p>
          <a:p>
            <a:pPr algn="ctr">
              <a:buNone/>
            </a:pPr>
            <a:r>
              <a:rPr lang="pl-PL" sz="3400" b="1" dirty="0" smtClean="0"/>
              <a:t>c/o Milieu Ltd</a:t>
            </a:r>
            <a:endParaRPr lang="en-US" sz="3400" b="1" dirty="0" smtClean="0"/>
          </a:p>
          <a:p>
            <a:pPr algn="ctr">
              <a:buNone/>
            </a:pPr>
            <a:r>
              <a:rPr lang="en-US" sz="3400" b="1" dirty="0" smtClean="0"/>
              <a:t>Rue Blanche n 15</a:t>
            </a:r>
          </a:p>
          <a:p>
            <a:pPr algn="ctr">
              <a:buNone/>
            </a:pPr>
            <a:r>
              <a:rPr lang="en-US" sz="3400" b="1" dirty="0" smtClean="0"/>
              <a:t>1050 Brussels, Belgium</a:t>
            </a:r>
          </a:p>
          <a:p>
            <a:pPr algn="ctr">
              <a:buNone/>
            </a:pPr>
            <a:endParaRPr lang="en-US" sz="3400" b="1" dirty="0" smtClean="0"/>
          </a:p>
          <a:p>
            <a:pPr algn="ctr">
              <a:buNone/>
            </a:pPr>
            <a:r>
              <a:rPr lang="en-GB" sz="3400" b="1" dirty="0" smtClean="0"/>
              <a:t>Website:</a:t>
            </a:r>
            <a:endParaRPr lang="en-GB" sz="3400" b="1" dirty="0" smtClean="0">
              <a:hlinkClick r:id="rId3"/>
            </a:endParaRPr>
          </a:p>
          <a:p>
            <a:pPr algn="ctr">
              <a:buNone/>
            </a:pPr>
            <a:r>
              <a:rPr lang="en-GB" sz="3400" b="1" dirty="0" smtClean="0">
                <a:hlinkClick r:id="rId3"/>
              </a:rPr>
              <a:t>www.climaeast.eu</a:t>
            </a:r>
            <a:r>
              <a:rPr lang="en-GB" sz="3400" b="1" dirty="0" smtClean="0"/>
              <a:t> </a:t>
            </a:r>
            <a:endParaRPr lang="en-GB" b="1" dirty="0" smtClean="0"/>
          </a:p>
          <a:p>
            <a:pPr algn="ctr"/>
            <a:endParaRPr lang="en-US" dirty="0" smtClean="0"/>
          </a:p>
          <a:p>
            <a:pPr algn="ctr"/>
            <a:endParaRPr lang="en-GB" dirty="0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2375" y="0"/>
            <a:ext cx="2841625" cy="858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66996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7624" y="0"/>
            <a:ext cx="6995120" cy="620688"/>
          </a:xfrm>
        </p:spPr>
        <p:txBody>
          <a:bodyPr>
            <a:normAutofit/>
          </a:bodyPr>
          <a:lstStyle/>
          <a:p>
            <a:r>
              <a:rPr lang="en-GB" sz="2400" b="1" i="1" dirty="0" smtClean="0">
                <a:solidFill>
                  <a:srgbClr val="0070C0"/>
                </a:solidFill>
              </a:rPr>
              <a:t>Clima East Activity Matrix – 2014 Regional</a:t>
            </a:r>
            <a:endParaRPr lang="en-GB" sz="2400" b="1" i="1" dirty="0">
              <a:solidFill>
                <a:srgbClr val="0070C0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 bwMode="auto">
          <a:xfrm>
            <a:off x="5724128" y="908720"/>
            <a:ext cx="0" cy="4464496"/>
          </a:xfrm>
          <a:prstGeom prst="straightConnector1">
            <a:avLst/>
          </a:prstGeom>
          <a:solidFill>
            <a:srgbClr val="00B8FF"/>
          </a:solidFill>
          <a:ln w="19050" cap="flat" cmpd="sng" algn="ctr">
            <a:solidFill>
              <a:schemeClr val="accent6">
                <a:lumMod val="50000"/>
              </a:schemeClr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6" name="Straight Arrow Connector 5"/>
          <p:cNvCxnSpPr/>
          <p:nvPr/>
        </p:nvCxnSpPr>
        <p:spPr bwMode="auto">
          <a:xfrm flipH="1" flipV="1">
            <a:off x="971600" y="4149080"/>
            <a:ext cx="7200800" cy="72008"/>
          </a:xfrm>
          <a:prstGeom prst="straightConnector1">
            <a:avLst/>
          </a:prstGeom>
          <a:solidFill>
            <a:srgbClr val="00B8FF"/>
          </a:solidFill>
          <a:ln w="19050" cap="flat" cmpd="sng" algn="ctr">
            <a:solidFill>
              <a:schemeClr val="accent6">
                <a:lumMod val="50000"/>
              </a:schemeClr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7" name="TextBox 6"/>
          <p:cNvSpPr txBox="1"/>
          <p:nvPr/>
        </p:nvSpPr>
        <p:spPr>
          <a:xfrm>
            <a:off x="5004048" y="620688"/>
            <a:ext cx="12241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 smtClean="0">
                <a:solidFill>
                  <a:srgbClr val="002060"/>
                </a:solidFill>
                <a:latin typeface="+mn-lt"/>
              </a:rPr>
              <a:t>Mitigation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364088" y="5301208"/>
            <a:ext cx="9025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b="1" dirty="0" smtClean="0">
                <a:solidFill>
                  <a:srgbClr val="002060"/>
                </a:solidFill>
              </a:rPr>
              <a:t>Adaptation</a:t>
            </a:r>
            <a:endParaRPr lang="en-GB" sz="1200" b="1" dirty="0" smtClean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51520" y="4005064"/>
            <a:ext cx="84548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b="1" dirty="0" err="1" smtClean="0">
                <a:solidFill>
                  <a:srgbClr val="002060"/>
                </a:solidFill>
                <a:latin typeface="+mn-lt"/>
              </a:rPr>
              <a:t>Workplan</a:t>
            </a:r>
            <a:r>
              <a:rPr lang="en-GB" sz="1200" b="1" dirty="0" smtClean="0">
                <a:solidFill>
                  <a:srgbClr val="002060"/>
                </a:solidFill>
                <a:latin typeface="+mn-lt"/>
              </a:rPr>
              <a:t>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172400" y="4005064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 smtClean="0">
                <a:solidFill>
                  <a:srgbClr val="002060"/>
                </a:solidFill>
                <a:latin typeface="+mn-lt"/>
              </a:rPr>
              <a:t>Expert Facility </a:t>
            </a:r>
          </a:p>
        </p:txBody>
      </p:sp>
      <p:sp>
        <p:nvSpPr>
          <p:cNvPr id="26" name="Oval 25"/>
          <p:cNvSpPr/>
          <p:nvPr/>
        </p:nvSpPr>
        <p:spPr bwMode="auto">
          <a:xfrm rot="1361575">
            <a:off x="942502" y="1239678"/>
            <a:ext cx="2146428" cy="2146361"/>
          </a:xfrm>
          <a:prstGeom prst="ellipse">
            <a:avLst/>
          </a:prstGeom>
          <a:solidFill>
            <a:srgbClr val="00B0F0"/>
          </a:solidFill>
          <a:ln w="1270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lIns="182880" rtlCol="0" anchor="ctr"/>
          <a:lstStyle/>
          <a:p>
            <a:pPr algn="ctr"/>
            <a:endParaRPr lang="en-GB" sz="140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8" name="TextBox 37"/>
          <p:cNvSpPr txBox="1"/>
          <p:nvPr/>
        </p:nvSpPr>
        <p:spPr>
          <a:xfrm rot="10800000" flipV="1">
            <a:off x="1171521" y="1782978"/>
            <a:ext cx="164524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 smtClean="0">
                <a:solidFill>
                  <a:srgbClr val="FF0000"/>
                </a:solidFill>
              </a:rPr>
              <a:t>RA 2,3,6</a:t>
            </a:r>
          </a:p>
          <a:p>
            <a:pPr algn="ctr"/>
            <a:r>
              <a:rPr lang="en-GB" sz="1200" b="1" dirty="0" smtClean="0">
                <a:solidFill>
                  <a:srgbClr val="002060"/>
                </a:solidFill>
              </a:rPr>
              <a:t>C1- Intended national contributions</a:t>
            </a:r>
            <a:r>
              <a:rPr lang="en-GB" sz="1200" b="1" dirty="0" smtClean="0">
                <a:solidFill>
                  <a:srgbClr val="002060"/>
                </a:solidFill>
                <a:latin typeface="+mn-lt"/>
              </a:rPr>
              <a:t> &amp; 2020/2050 targets</a:t>
            </a:r>
          </a:p>
          <a:p>
            <a:pPr algn="ctr">
              <a:defRPr/>
            </a:pPr>
            <a:r>
              <a:rPr lang="en-GB" sz="1200" dirty="0" smtClean="0">
                <a:solidFill>
                  <a:srgbClr val="00B050"/>
                </a:solidFill>
              </a:rPr>
              <a:t>AM, </a:t>
            </a:r>
            <a:r>
              <a:rPr lang="en-GB" sz="1200" dirty="0" smtClean="0">
                <a:solidFill>
                  <a:srgbClr val="FF0000"/>
                </a:solidFill>
              </a:rPr>
              <a:t>AZ, </a:t>
            </a:r>
            <a:r>
              <a:rPr lang="en-GB" sz="1200" dirty="0" smtClean="0">
                <a:solidFill>
                  <a:srgbClr val="0070C0"/>
                </a:solidFill>
              </a:rPr>
              <a:t>BY, </a:t>
            </a:r>
            <a:r>
              <a:rPr lang="en-GB" sz="1200" dirty="0" smtClean="0">
                <a:solidFill>
                  <a:srgbClr val="7030A0"/>
                </a:solidFill>
              </a:rPr>
              <a:t>GE, </a:t>
            </a:r>
            <a:r>
              <a:rPr lang="en-GB" sz="1200" dirty="0" smtClean="0">
                <a:solidFill>
                  <a:srgbClr val="EAB200"/>
                </a:solidFill>
              </a:rPr>
              <a:t>MD</a:t>
            </a:r>
            <a:r>
              <a:rPr lang="en-GB" sz="1200" b="1" dirty="0" smtClean="0">
                <a:solidFill>
                  <a:srgbClr val="002060"/>
                </a:solidFill>
                <a:latin typeface="+mn-lt"/>
              </a:rPr>
              <a:t> </a:t>
            </a:r>
          </a:p>
        </p:txBody>
      </p:sp>
      <p:sp>
        <p:nvSpPr>
          <p:cNvPr id="41" name="Oval 40"/>
          <p:cNvSpPr/>
          <p:nvPr/>
        </p:nvSpPr>
        <p:spPr bwMode="auto">
          <a:xfrm rot="1361575">
            <a:off x="1139011" y="3182726"/>
            <a:ext cx="1651955" cy="1572668"/>
          </a:xfrm>
          <a:prstGeom prst="ellipse">
            <a:avLst/>
          </a:prstGeom>
          <a:solidFill>
            <a:srgbClr val="00B0F0"/>
          </a:solidFill>
          <a:ln w="1270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lIns="182880" rtlCol="0" anchor="ctr"/>
          <a:lstStyle/>
          <a:p>
            <a:pPr algn="ctr"/>
            <a:endParaRPr lang="en-GB" sz="140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2" name="TextBox 41"/>
          <p:cNvSpPr txBox="1"/>
          <p:nvPr/>
        </p:nvSpPr>
        <p:spPr>
          <a:xfrm rot="10800000" flipV="1">
            <a:off x="1115617" y="3356991"/>
            <a:ext cx="17377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 smtClean="0">
                <a:solidFill>
                  <a:srgbClr val="FF0000"/>
                </a:solidFill>
              </a:rPr>
              <a:t>RA 1-6</a:t>
            </a:r>
          </a:p>
          <a:p>
            <a:pPr algn="ctr"/>
            <a:r>
              <a:rPr lang="en-GB" sz="1200" b="1" dirty="0" smtClean="0">
                <a:solidFill>
                  <a:srgbClr val="002060"/>
                </a:solidFill>
                <a:latin typeface="+mn-lt"/>
              </a:rPr>
              <a:t>C2-COP Negotiator Consultations &amp; Workshops </a:t>
            </a:r>
          </a:p>
          <a:p>
            <a:pPr algn="ctr">
              <a:defRPr/>
            </a:pPr>
            <a:r>
              <a:rPr lang="en-GB" sz="1200" dirty="0" smtClean="0">
                <a:solidFill>
                  <a:srgbClr val="00B050"/>
                </a:solidFill>
              </a:rPr>
              <a:t>AM, </a:t>
            </a:r>
            <a:r>
              <a:rPr lang="en-GB" sz="1200" dirty="0" smtClean="0">
                <a:solidFill>
                  <a:srgbClr val="FF0000"/>
                </a:solidFill>
              </a:rPr>
              <a:t>AZ, </a:t>
            </a:r>
            <a:r>
              <a:rPr lang="en-GB" sz="1200" dirty="0" smtClean="0">
                <a:solidFill>
                  <a:srgbClr val="0070C0"/>
                </a:solidFill>
              </a:rPr>
              <a:t>BY, </a:t>
            </a:r>
            <a:r>
              <a:rPr lang="en-GB" sz="1200" dirty="0" smtClean="0">
                <a:solidFill>
                  <a:srgbClr val="7030A0"/>
                </a:solidFill>
              </a:rPr>
              <a:t>GE, </a:t>
            </a:r>
          </a:p>
          <a:p>
            <a:pPr algn="ctr">
              <a:defRPr/>
            </a:pPr>
            <a:r>
              <a:rPr lang="en-GB" sz="1200" dirty="0" smtClean="0">
                <a:solidFill>
                  <a:srgbClr val="EAB200"/>
                </a:solidFill>
              </a:rPr>
              <a:t>MD, </a:t>
            </a:r>
            <a:r>
              <a:rPr lang="en-GB" sz="1200" dirty="0" smtClean="0">
                <a:solidFill>
                  <a:srgbClr val="993300"/>
                </a:solidFill>
              </a:rPr>
              <a:t>UA</a:t>
            </a:r>
            <a:r>
              <a:rPr lang="en-GB" sz="1200" dirty="0" smtClean="0">
                <a:solidFill>
                  <a:srgbClr val="EAB200"/>
                </a:solidFill>
              </a:rPr>
              <a:t> </a:t>
            </a:r>
            <a:r>
              <a:rPr lang="en-GB" sz="1200" b="1" dirty="0" smtClean="0">
                <a:solidFill>
                  <a:srgbClr val="002060"/>
                </a:solidFill>
                <a:latin typeface="+mn-lt"/>
              </a:rPr>
              <a:t> </a:t>
            </a:r>
          </a:p>
        </p:txBody>
      </p:sp>
      <p:sp>
        <p:nvSpPr>
          <p:cNvPr id="53" name="TextBox 52"/>
          <p:cNvSpPr txBox="1"/>
          <p:nvPr/>
        </p:nvSpPr>
        <p:spPr>
          <a:xfrm rot="10800000" flipV="1">
            <a:off x="7308304" y="3212976"/>
            <a:ext cx="1584176" cy="646331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GB" sz="1200" b="1" dirty="0" smtClean="0">
                <a:solidFill>
                  <a:srgbClr val="002060"/>
                </a:solidFill>
              </a:rPr>
              <a:t>EF7-EU Dialogue ( ETS, Fuel quality)</a:t>
            </a:r>
          </a:p>
          <a:p>
            <a:pPr algn="ctr">
              <a:defRPr/>
            </a:pPr>
            <a:r>
              <a:rPr lang="en-GB" sz="1200" dirty="0" smtClean="0">
                <a:solidFill>
                  <a:srgbClr val="EAB200"/>
                </a:solidFill>
              </a:rPr>
              <a:t>MD</a:t>
            </a:r>
            <a:endParaRPr lang="en-GB" sz="1200" b="1" dirty="0" smtClean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54" name="Oval 53"/>
          <p:cNvSpPr/>
          <p:nvPr/>
        </p:nvSpPr>
        <p:spPr bwMode="auto">
          <a:xfrm rot="1361575">
            <a:off x="2638405" y="2039299"/>
            <a:ext cx="2697189" cy="2836090"/>
          </a:xfrm>
          <a:prstGeom prst="ellipse">
            <a:avLst/>
          </a:prstGeom>
          <a:solidFill>
            <a:srgbClr val="00B0F0"/>
          </a:solidFill>
          <a:ln w="1270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lIns="182880" rtlCol="0" anchor="ctr"/>
          <a:lstStyle/>
          <a:p>
            <a:pPr algn="ctr"/>
            <a:endParaRPr lang="en-GB" sz="140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5" name="TextBox 54"/>
          <p:cNvSpPr txBox="1"/>
          <p:nvPr/>
        </p:nvSpPr>
        <p:spPr>
          <a:xfrm rot="10800000" flipV="1">
            <a:off x="2897942" y="2854368"/>
            <a:ext cx="223224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GB" sz="1200" b="1" dirty="0" smtClean="0">
                <a:solidFill>
                  <a:srgbClr val="FF0000"/>
                </a:solidFill>
              </a:rPr>
              <a:t>RA 1-6</a:t>
            </a:r>
          </a:p>
          <a:p>
            <a:pPr algn="ctr">
              <a:defRPr/>
            </a:pPr>
            <a:r>
              <a:rPr lang="en-GB" sz="1200" b="1" dirty="0" smtClean="0">
                <a:solidFill>
                  <a:srgbClr val="002060"/>
                </a:solidFill>
              </a:rPr>
              <a:t>C3</a:t>
            </a:r>
          </a:p>
          <a:p>
            <a:pPr algn="ctr">
              <a:defRPr/>
            </a:pPr>
            <a:r>
              <a:rPr lang="en-GB" sz="1200" b="1" dirty="0" smtClean="0">
                <a:solidFill>
                  <a:srgbClr val="002060"/>
                </a:solidFill>
              </a:rPr>
              <a:t>Climate Action  Mainstreaming -Supporting National Bodies</a:t>
            </a:r>
          </a:p>
          <a:p>
            <a:pPr algn="ctr">
              <a:defRPr/>
            </a:pPr>
            <a:r>
              <a:rPr lang="en-GB" sz="1200" dirty="0" smtClean="0">
                <a:solidFill>
                  <a:srgbClr val="00B050"/>
                </a:solidFill>
              </a:rPr>
              <a:t>AM, </a:t>
            </a:r>
            <a:r>
              <a:rPr lang="en-GB" sz="1200" dirty="0" smtClean="0">
                <a:solidFill>
                  <a:srgbClr val="FF0000"/>
                </a:solidFill>
              </a:rPr>
              <a:t>AZ, </a:t>
            </a:r>
            <a:r>
              <a:rPr lang="en-GB" sz="1200" dirty="0" smtClean="0">
                <a:solidFill>
                  <a:srgbClr val="0070C0"/>
                </a:solidFill>
              </a:rPr>
              <a:t> </a:t>
            </a:r>
            <a:r>
              <a:rPr lang="en-GB" sz="1200" dirty="0" smtClean="0">
                <a:solidFill>
                  <a:srgbClr val="7030A0"/>
                </a:solidFill>
              </a:rPr>
              <a:t>GE,</a:t>
            </a:r>
            <a:endParaRPr lang="en-GB" sz="1200" b="1" dirty="0" smtClean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58" name="TextBox 57"/>
          <p:cNvSpPr txBox="1"/>
          <p:nvPr/>
        </p:nvSpPr>
        <p:spPr>
          <a:xfrm rot="10800000" flipV="1">
            <a:off x="7596336" y="3717032"/>
            <a:ext cx="12241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200" b="1" dirty="0" smtClean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92" name="TextBox 91"/>
          <p:cNvSpPr txBox="1"/>
          <p:nvPr/>
        </p:nvSpPr>
        <p:spPr>
          <a:xfrm rot="10800000" flipV="1">
            <a:off x="5148064" y="3329989"/>
            <a:ext cx="1944216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GB" sz="1200" b="1" dirty="0" smtClean="0">
                <a:solidFill>
                  <a:srgbClr val="002060"/>
                </a:solidFill>
              </a:rPr>
              <a:t>EF6-Vulnerability</a:t>
            </a:r>
            <a:r>
              <a:rPr lang="en-GB" sz="1200" dirty="0" smtClean="0">
                <a:solidFill>
                  <a:srgbClr val="FF0000"/>
                </a:solidFill>
              </a:rPr>
              <a:t> </a:t>
            </a:r>
            <a:r>
              <a:rPr lang="en-GB" sz="1200" b="1" dirty="0" smtClean="0">
                <a:solidFill>
                  <a:srgbClr val="002060"/>
                </a:solidFill>
              </a:rPr>
              <a:t>Modelling </a:t>
            </a:r>
          </a:p>
          <a:p>
            <a:pPr algn="ctr">
              <a:defRPr/>
            </a:pPr>
            <a:r>
              <a:rPr lang="en-GB" sz="1200" b="1" dirty="0" smtClean="0">
                <a:solidFill>
                  <a:srgbClr val="002060"/>
                </a:solidFill>
              </a:rPr>
              <a:t>and Software  training</a:t>
            </a:r>
          </a:p>
          <a:p>
            <a:pPr algn="ctr">
              <a:defRPr/>
            </a:pPr>
            <a:r>
              <a:rPr lang="en-GB" sz="1200" dirty="0" smtClean="0">
                <a:solidFill>
                  <a:srgbClr val="00B050"/>
                </a:solidFill>
              </a:rPr>
              <a:t>AM , </a:t>
            </a:r>
            <a:r>
              <a:rPr lang="en-GB" sz="1200" dirty="0" smtClean="0">
                <a:solidFill>
                  <a:srgbClr val="FF0000"/>
                </a:solidFill>
              </a:rPr>
              <a:t>AZ, </a:t>
            </a:r>
            <a:r>
              <a:rPr lang="en-GB" sz="1200" dirty="0" smtClean="0">
                <a:solidFill>
                  <a:srgbClr val="0070C0"/>
                </a:solidFill>
              </a:rPr>
              <a:t>BY, </a:t>
            </a:r>
            <a:r>
              <a:rPr lang="en-GB" sz="1200" dirty="0" smtClean="0">
                <a:solidFill>
                  <a:srgbClr val="7030A0"/>
                </a:solidFill>
              </a:rPr>
              <a:t>GE, </a:t>
            </a:r>
            <a:r>
              <a:rPr lang="en-GB" sz="1200" dirty="0" smtClean="0">
                <a:solidFill>
                  <a:srgbClr val="EAB200"/>
                </a:solidFill>
              </a:rPr>
              <a:t>MD</a:t>
            </a:r>
            <a:endParaRPr lang="en-GB" sz="1200" b="1" dirty="0" smtClean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66" name="Oval 65"/>
          <p:cNvSpPr/>
          <p:nvPr/>
        </p:nvSpPr>
        <p:spPr bwMode="auto">
          <a:xfrm rot="1361575">
            <a:off x="2758082" y="539154"/>
            <a:ext cx="1334707" cy="1316605"/>
          </a:xfrm>
          <a:prstGeom prst="ellipse">
            <a:avLst/>
          </a:prstGeom>
          <a:solidFill>
            <a:srgbClr val="92D050"/>
          </a:solidFill>
          <a:ln w="1270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lIns="182880" rtlCol="0" anchor="ctr"/>
          <a:lstStyle/>
          <a:p>
            <a:pPr algn="ctr"/>
            <a:endParaRPr lang="en-GB" sz="1400">
              <a:solidFill>
                <a:schemeClr val="tx1"/>
              </a:solidFill>
              <a:latin typeface="+mn-lt"/>
            </a:endParaRPr>
          </a:p>
        </p:txBody>
      </p:sp>
      <p:sp>
        <p:nvSpPr>
          <p:cNvPr id="70" name="TextBox 69"/>
          <p:cNvSpPr txBox="1"/>
          <p:nvPr/>
        </p:nvSpPr>
        <p:spPr>
          <a:xfrm rot="10800000" flipV="1">
            <a:off x="2843809" y="456348"/>
            <a:ext cx="112308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GB" sz="1200" b="1" dirty="0" smtClean="0">
                <a:solidFill>
                  <a:srgbClr val="FF0000"/>
                </a:solidFill>
              </a:rPr>
              <a:t>RA 3,5</a:t>
            </a:r>
          </a:p>
          <a:p>
            <a:pPr algn="ctr">
              <a:defRPr/>
            </a:pPr>
            <a:r>
              <a:rPr lang="en-GB" sz="1200" b="1" dirty="0" smtClean="0">
                <a:solidFill>
                  <a:srgbClr val="002060"/>
                </a:solidFill>
              </a:rPr>
              <a:t>C4-MRV-Large Industrial Sectors and Emitters</a:t>
            </a:r>
          </a:p>
          <a:p>
            <a:pPr algn="ctr">
              <a:defRPr/>
            </a:pPr>
            <a:r>
              <a:rPr lang="en-GB" sz="1200" dirty="0" smtClean="0">
                <a:solidFill>
                  <a:srgbClr val="0070C0"/>
                </a:solidFill>
              </a:rPr>
              <a:t>BY, </a:t>
            </a:r>
            <a:r>
              <a:rPr lang="en-GB" sz="1200" dirty="0" smtClean="0">
                <a:solidFill>
                  <a:srgbClr val="993300"/>
                </a:solidFill>
              </a:rPr>
              <a:t>UA, </a:t>
            </a:r>
            <a:r>
              <a:rPr lang="en-GB" sz="1200" dirty="0" smtClean="0">
                <a:solidFill>
                  <a:srgbClr val="FF33CC"/>
                </a:solidFill>
              </a:rPr>
              <a:t>RUS,</a:t>
            </a:r>
            <a:r>
              <a:rPr lang="en-GB" sz="1200" dirty="0" smtClean="0">
                <a:solidFill>
                  <a:srgbClr val="7030A0"/>
                </a:solidFill>
              </a:rPr>
              <a:t> GE,</a:t>
            </a:r>
            <a:r>
              <a:rPr lang="en-GB" sz="1200" dirty="0" smtClean="0">
                <a:solidFill>
                  <a:srgbClr val="FF0000"/>
                </a:solidFill>
              </a:rPr>
              <a:t> AZ,</a:t>
            </a:r>
            <a:r>
              <a:rPr lang="en-GB" sz="1200" dirty="0" smtClean="0">
                <a:solidFill>
                  <a:srgbClr val="00B050"/>
                </a:solidFill>
              </a:rPr>
              <a:t> AM</a:t>
            </a:r>
            <a:endParaRPr lang="en-GB" sz="1200" dirty="0" smtClean="0">
              <a:solidFill>
                <a:srgbClr val="FF33CC"/>
              </a:solidFill>
            </a:endParaRPr>
          </a:p>
          <a:p>
            <a:pPr>
              <a:defRPr/>
            </a:pPr>
            <a:endParaRPr lang="en-GB" sz="1200" b="1" dirty="0" smtClean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1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44014" y="197778"/>
            <a:ext cx="1880729" cy="998974"/>
          </a:xfrm>
        </p:spPr>
        <p:txBody>
          <a:bodyPr/>
          <a:lstStyle/>
          <a:p>
            <a:pPr algn="l">
              <a:defRPr/>
            </a:pPr>
            <a:r>
              <a:rPr lang="en-GB" sz="1000" dirty="0" smtClean="0">
                <a:solidFill>
                  <a:srgbClr val="00B050"/>
                </a:solidFill>
              </a:rPr>
              <a:t>AM – Armenia	</a:t>
            </a:r>
            <a:r>
              <a:rPr lang="en-GB" sz="1000" dirty="0" smtClean="0">
                <a:solidFill>
                  <a:srgbClr val="EAB200"/>
                </a:solidFill>
              </a:rPr>
              <a:t>MD – Moldova</a:t>
            </a:r>
          </a:p>
          <a:p>
            <a:pPr algn="l">
              <a:defRPr/>
            </a:pPr>
            <a:r>
              <a:rPr lang="en-GB" sz="1000" dirty="0" smtClean="0">
                <a:solidFill>
                  <a:srgbClr val="FF0000"/>
                </a:solidFill>
              </a:rPr>
              <a:t>AZ – Azerbaijan	</a:t>
            </a:r>
            <a:r>
              <a:rPr lang="en-GB" sz="1000" dirty="0" smtClean="0">
                <a:solidFill>
                  <a:srgbClr val="993300"/>
                </a:solidFill>
              </a:rPr>
              <a:t>UA – Ukraine</a:t>
            </a:r>
          </a:p>
          <a:p>
            <a:pPr algn="l">
              <a:defRPr/>
            </a:pPr>
            <a:r>
              <a:rPr lang="en-GB" sz="1000" dirty="0" smtClean="0">
                <a:solidFill>
                  <a:srgbClr val="0070C0"/>
                </a:solidFill>
              </a:rPr>
              <a:t>BY – Belarus	</a:t>
            </a:r>
            <a:r>
              <a:rPr lang="en-GB" sz="1000" dirty="0" smtClean="0">
                <a:solidFill>
                  <a:srgbClr val="FF33CC"/>
                </a:solidFill>
              </a:rPr>
              <a:t>RUS – Russia</a:t>
            </a:r>
          </a:p>
          <a:p>
            <a:pPr algn="l">
              <a:defRPr/>
            </a:pPr>
            <a:r>
              <a:rPr lang="en-GB" sz="1000" dirty="0" smtClean="0">
                <a:solidFill>
                  <a:srgbClr val="7030A0"/>
                </a:solidFill>
                <a:latin typeface="+mn-lt"/>
              </a:rPr>
              <a:t>GE – Georgia</a:t>
            </a:r>
          </a:p>
        </p:txBody>
      </p:sp>
      <p:sp>
        <p:nvSpPr>
          <p:cNvPr id="60" name="TextBox 59"/>
          <p:cNvSpPr txBox="1"/>
          <p:nvPr/>
        </p:nvSpPr>
        <p:spPr>
          <a:xfrm rot="10800000" flipV="1">
            <a:off x="6012160" y="2199928"/>
            <a:ext cx="936104" cy="116955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b="1" dirty="0" smtClean="0">
                <a:solidFill>
                  <a:srgbClr val="002060"/>
                </a:solidFill>
                <a:latin typeface="+mn-lt"/>
              </a:rPr>
              <a:t>EF2-Accreditation of PMU for CC (adaptation) finance disbursement</a:t>
            </a:r>
          </a:p>
          <a:p>
            <a:pPr algn="ctr">
              <a:defRPr/>
            </a:pPr>
            <a:r>
              <a:rPr lang="en-GB" sz="1000" dirty="0" smtClean="0">
                <a:solidFill>
                  <a:srgbClr val="00B050"/>
                </a:solidFill>
              </a:rPr>
              <a:t>AM</a:t>
            </a:r>
            <a:endParaRPr lang="en-GB" sz="1000" b="1" dirty="0" smtClean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67" name="TextBox 66"/>
          <p:cNvSpPr txBox="1"/>
          <p:nvPr/>
        </p:nvSpPr>
        <p:spPr>
          <a:xfrm rot="10800000" flipV="1">
            <a:off x="6012160" y="1268760"/>
            <a:ext cx="1224136" cy="93871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 smtClean="0">
                <a:solidFill>
                  <a:srgbClr val="002060"/>
                </a:solidFill>
                <a:latin typeface="+mn-lt"/>
              </a:rPr>
              <a:t>EF1-LULUCF Inventory Review and Improvement</a:t>
            </a:r>
          </a:p>
          <a:p>
            <a:pPr algn="ctr">
              <a:defRPr/>
            </a:pPr>
            <a:r>
              <a:rPr lang="en-GB" sz="1100" dirty="0" smtClean="0">
                <a:solidFill>
                  <a:srgbClr val="FF0000"/>
                </a:solidFill>
              </a:rPr>
              <a:t>AZ,</a:t>
            </a:r>
            <a:r>
              <a:rPr lang="en-GB" sz="1100" dirty="0" smtClean="0">
                <a:solidFill>
                  <a:srgbClr val="EAB200"/>
                </a:solidFill>
              </a:rPr>
              <a:t> </a:t>
            </a:r>
            <a:r>
              <a:rPr lang="en-GB" sz="1100" dirty="0" smtClean="0">
                <a:solidFill>
                  <a:srgbClr val="993300"/>
                </a:solidFill>
              </a:rPr>
              <a:t>UA</a:t>
            </a:r>
            <a:endParaRPr lang="en-GB" sz="1100" b="1" dirty="0" smtClean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101" name="TextBox 100"/>
          <p:cNvSpPr txBox="1"/>
          <p:nvPr/>
        </p:nvSpPr>
        <p:spPr>
          <a:xfrm rot="10800000" flipV="1">
            <a:off x="7452320" y="1444425"/>
            <a:ext cx="1368152" cy="600164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 smtClean="0">
                <a:solidFill>
                  <a:srgbClr val="002060"/>
                </a:solidFill>
                <a:latin typeface="+mn-lt"/>
              </a:rPr>
              <a:t>EF3-Climate policy fundamentals</a:t>
            </a:r>
          </a:p>
          <a:p>
            <a:pPr algn="ctr">
              <a:defRPr/>
            </a:pPr>
            <a:r>
              <a:rPr lang="en-GB" sz="1100" dirty="0" smtClean="0">
                <a:solidFill>
                  <a:srgbClr val="993300"/>
                </a:solidFill>
              </a:rPr>
              <a:t>UA</a:t>
            </a:r>
            <a:endParaRPr lang="en-GB" sz="1100" dirty="0" smtClean="0"/>
          </a:p>
        </p:txBody>
      </p:sp>
      <p:sp>
        <p:nvSpPr>
          <p:cNvPr id="103" name="TextBox 102"/>
          <p:cNvSpPr txBox="1"/>
          <p:nvPr/>
        </p:nvSpPr>
        <p:spPr>
          <a:xfrm rot="10800000" flipV="1">
            <a:off x="6084168" y="3912731"/>
            <a:ext cx="1944216" cy="830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 smtClean="0">
                <a:solidFill>
                  <a:srgbClr val="002060"/>
                </a:solidFill>
                <a:latin typeface="+mn-lt"/>
              </a:rPr>
              <a:t>EF5National Adaptation Planning for agriculture sector</a:t>
            </a:r>
          </a:p>
          <a:p>
            <a:pPr algn="ctr"/>
            <a:r>
              <a:rPr lang="en-GB" sz="1200" dirty="0" smtClean="0">
                <a:solidFill>
                  <a:srgbClr val="0070C0"/>
                </a:solidFill>
              </a:rPr>
              <a:t>BY,</a:t>
            </a:r>
            <a:endParaRPr lang="en-GB" sz="1200" b="1" dirty="0" smtClean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63" name="Oval 62"/>
          <p:cNvSpPr/>
          <p:nvPr/>
        </p:nvSpPr>
        <p:spPr>
          <a:xfrm>
            <a:off x="179512" y="4077072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Oval 58"/>
          <p:cNvSpPr/>
          <p:nvPr/>
        </p:nvSpPr>
        <p:spPr bwMode="auto">
          <a:xfrm rot="1361575">
            <a:off x="4203681" y="773761"/>
            <a:ext cx="1440985" cy="1366131"/>
          </a:xfrm>
          <a:prstGeom prst="ellipse">
            <a:avLst/>
          </a:prstGeom>
          <a:solidFill>
            <a:srgbClr val="92D050"/>
          </a:solidFill>
          <a:ln w="1270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lIns="182880" rtlCol="0" anchor="ctr"/>
          <a:lstStyle/>
          <a:p>
            <a:pPr algn="ctr"/>
            <a:endParaRPr lang="en-GB" sz="140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4" name="TextBox 63"/>
          <p:cNvSpPr txBox="1"/>
          <p:nvPr/>
        </p:nvSpPr>
        <p:spPr>
          <a:xfrm rot="10800000" flipV="1">
            <a:off x="4234947" y="868070"/>
            <a:ext cx="144015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GB" sz="1200" b="1" dirty="0" smtClean="0">
                <a:solidFill>
                  <a:srgbClr val="FF0000"/>
                </a:solidFill>
              </a:rPr>
              <a:t>RA 3,5</a:t>
            </a:r>
          </a:p>
          <a:p>
            <a:pPr algn="ctr">
              <a:defRPr/>
            </a:pPr>
            <a:r>
              <a:rPr lang="en-GB" sz="1200" b="1" dirty="0" smtClean="0">
                <a:solidFill>
                  <a:srgbClr val="002060"/>
                </a:solidFill>
              </a:rPr>
              <a:t>C5 -GHG Reduction Economic Instruments </a:t>
            </a:r>
          </a:p>
          <a:p>
            <a:pPr algn="ctr">
              <a:defRPr/>
            </a:pPr>
            <a:r>
              <a:rPr lang="en-GB" sz="1200" b="1" dirty="0" smtClean="0">
                <a:solidFill>
                  <a:srgbClr val="002060"/>
                </a:solidFill>
              </a:rPr>
              <a:t>(industrial)</a:t>
            </a:r>
          </a:p>
          <a:p>
            <a:pPr algn="ctr">
              <a:defRPr/>
            </a:pPr>
            <a:r>
              <a:rPr lang="en-GB" sz="1200" dirty="0" smtClean="0">
                <a:solidFill>
                  <a:srgbClr val="0070C0"/>
                </a:solidFill>
              </a:rPr>
              <a:t>BY, </a:t>
            </a:r>
            <a:r>
              <a:rPr lang="en-GB" sz="1200" dirty="0" smtClean="0">
                <a:solidFill>
                  <a:srgbClr val="993300"/>
                </a:solidFill>
              </a:rPr>
              <a:t>UA, </a:t>
            </a:r>
            <a:r>
              <a:rPr lang="en-GB" sz="1200" dirty="0" smtClean="0">
                <a:solidFill>
                  <a:srgbClr val="FF33CC"/>
                </a:solidFill>
              </a:rPr>
              <a:t>RUS</a:t>
            </a:r>
          </a:p>
          <a:p>
            <a:pPr>
              <a:defRPr/>
            </a:pPr>
            <a:endParaRPr lang="en-GB" sz="1200" b="1" dirty="0" smtClean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79" name="Flowchart: Stored Data 78"/>
          <p:cNvSpPr/>
          <p:nvPr/>
        </p:nvSpPr>
        <p:spPr>
          <a:xfrm>
            <a:off x="3995936" y="4869160"/>
            <a:ext cx="1512168" cy="720080"/>
          </a:xfrm>
          <a:prstGeom prst="flowChartOnlineStorage">
            <a:avLst/>
          </a:prstGeom>
          <a:solidFill>
            <a:srgbClr val="D6F6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 smtClean="0">
                <a:solidFill>
                  <a:srgbClr val="002060"/>
                </a:solidFill>
              </a:rPr>
              <a:t>X11-Donor Co-ordination &amp; signposting</a:t>
            </a:r>
            <a:endParaRPr lang="en-GB" sz="1050" dirty="0">
              <a:solidFill>
                <a:srgbClr val="002060"/>
              </a:solidFill>
            </a:endParaRPr>
          </a:p>
        </p:txBody>
      </p:sp>
      <p:sp>
        <p:nvSpPr>
          <p:cNvPr id="83" name="Flowchart: Stored Data 82"/>
          <p:cNvSpPr/>
          <p:nvPr/>
        </p:nvSpPr>
        <p:spPr>
          <a:xfrm>
            <a:off x="251520" y="5805264"/>
            <a:ext cx="1368152" cy="792088"/>
          </a:xfrm>
          <a:prstGeom prst="flowChartOnlineStorage">
            <a:avLst/>
          </a:prstGeom>
          <a:solidFill>
            <a:srgbClr val="D6F6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 smtClean="0">
                <a:solidFill>
                  <a:srgbClr val="002060"/>
                </a:solidFill>
              </a:rPr>
              <a:t>X4-Expert Facility Management</a:t>
            </a:r>
            <a:endParaRPr lang="en-GB" sz="1050" dirty="0">
              <a:solidFill>
                <a:srgbClr val="002060"/>
              </a:solidFill>
            </a:endParaRPr>
          </a:p>
        </p:txBody>
      </p:sp>
      <p:sp>
        <p:nvSpPr>
          <p:cNvPr id="84" name="Flowchart: Stored Data 83"/>
          <p:cNvSpPr/>
          <p:nvPr/>
        </p:nvSpPr>
        <p:spPr>
          <a:xfrm>
            <a:off x="1475656" y="5805264"/>
            <a:ext cx="1440160" cy="792088"/>
          </a:xfrm>
          <a:prstGeom prst="flowChartOnlineStorage">
            <a:avLst/>
          </a:prstGeom>
          <a:solidFill>
            <a:srgbClr val="D6F6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 smtClean="0">
                <a:solidFill>
                  <a:srgbClr val="002060"/>
                </a:solidFill>
              </a:rPr>
              <a:t>X5-Partner Country Beneficiary &amp; Stakeholder Engagement</a:t>
            </a:r>
            <a:endParaRPr lang="en-GB" sz="1050" dirty="0">
              <a:solidFill>
                <a:srgbClr val="002060"/>
              </a:solidFill>
            </a:endParaRPr>
          </a:p>
        </p:txBody>
      </p:sp>
      <p:sp>
        <p:nvSpPr>
          <p:cNvPr id="86" name="Flowchart: Stored Data 85"/>
          <p:cNvSpPr/>
          <p:nvPr/>
        </p:nvSpPr>
        <p:spPr>
          <a:xfrm>
            <a:off x="1547664" y="4869160"/>
            <a:ext cx="1152128" cy="720080"/>
          </a:xfrm>
          <a:prstGeom prst="flowChartOnlineStorage">
            <a:avLst/>
          </a:prstGeom>
          <a:solidFill>
            <a:srgbClr val="D6F6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 smtClean="0">
                <a:solidFill>
                  <a:srgbClr val="002060"/>
                </a:solidFill>
              </a:rPr>
              <a:t>X2-3 Website </a:t>
            </a:r>
          </a:p>
          <a:p>
            <a:pPr algn="ctr"/>
            <a:r>
              <a:rPr lang="en-GB" sz="1050" dirty="0" smtClean="0">
                <a:solidFill>
                  <a:srgbClr val="002060"/>
                </a:solidFill>
              </a:rPr>
              <a:t>&amp;</a:t>
            </a:r>
          </a:p>
          <a:p>
            <a:pPr algn="ctr"/>
            <a:r>
              <a:rPr lang="en-GB" sz="1050" dirty="0" smtClean="0">
                <a:solidFill>
                  <a:srgbClr val="002060"/>
                </a:solidFill>
              </a:rPr>
              <a:t>Helpdesk</a:t>
            </a:r>
            <a:endParaRPr lang="en-GB" sz="1050" dirty="0">
              <a:solidFill>
                <a:srgbClr val="002060"/>
              </a:solidFill>
            </a:endParaRPr>
          </a:p>
        </p:txBody>
      </p:sp>
      <p:sp>
        <p:nvSpPr>
          <p:cNvPr id="87" name="Flowchart: Stored Data 86"/>
          <p:cNvSpPr/>
          <p:nvPr/>
        </p:nvSpPr>
        <p:spPr>
          <a:xfrm>
            <a:off x="2771800" y="5805264"/>
            <a:ext cx="1440160" cy="792088"/>
          </a:xfrm>
          <a:prstGeom prst="flowChartOnlineStorage">
            <a:avLst/>
          </a:prstGeom>
          <a:solidFill>
            <a:srgbClr val="D6F6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 smtClean="0">
                <a:solidFill>
                  <a:srgbClr val="002060"/>
                </a:solidFill>
              </a:rPr>
              <a:t>X6-Lessons learned &amp; Results Dissemination</a:t>
            </a:r>
            <a:endParaRPr lang="en-GB" sz="1050" dirty="0">
              <a:solidFill>
                <a:srgbClr val="002060"/>
              </a:solidFill>
            </a:endParaRPr>
          </a:p>
        </p:txBody>
      </p:sp>
      <p:sp>
        <p:nvSpPr>
          <p:cNvPr id="88" name="Flowchart: Stored Data 87"/>
          <p:cNvSpPr/>
          <p:nvPr/>
        </p:nvSpPr>
        <p:spPr>
          <a:xfrm>
            <a:off x="4067944" y="5805264"/>
            <a:ext cx="1440160" cy="792088"/>
          </a:xfrm>
          <a:prstGeom prst="flowChartOnlineStorage">
            <a:avLst/>
          </a:prstGeom>
          <a:solidFill>
            <a:srgbClr val="D6F6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 smtClean="0">
                <a:solidFill>
                  <a:srgbClr val="002060"/>
                </a:solidFill>
              </a:rPr>
              <a:t>X7-Monitoring &amp; Evaluation</a:t>
            </a:r>
            <a:endParaRPr lang="en-GB" sz="1050" dirty="0">
              <a:solidFill>
                <a:srgbClr val="002060"/>
              </a:solidFill>
            </a:endParaRPr>
          </a:p>
        </p:txBody>
      </p:sp>
      <p:sp>
        <p:nvSpPr>
          <p:cNvPr id="89" name="Flowchart: Stored Data 88"/>
          <p:cNvSpPr/>
          <p:nvPr/>
        </p:nvSpPr>
        <p:spPr>
          <a:xfrm>
            <a:off x="5364088" y="5805264"/>
            <a:ext cx="1368152" cy="792088"/>
          </a:xfrm>
          <a:prstGeom prst="flowChartOnlineStorage">
            <a:avLst/>
          </a:prstGeom>
          <a:solidFill>
            <a:srgbClr val="D6F6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 smtClean="0">
                <a:solidFill>
                  <a:srgbClr val="002060"/>
                </a:solidFill>
              </a:rPr>
              <a:t>X8-Reporting to EC &amp; Steering Committee</a:t>
            </a:r>
            <a:endParaRPr lang="en-GB" sz="1050" dirty="0">
              <a:solidFill>
                <a:srgbClr val="002060"/>
              </a:solidFill>
            </a:endParaRPr>
          </a:p>
        </p:txBody>
      </p:sp>
      <p:sp>
        <p:nvSpPr>
          <p:cNvPr id="90" name="Flowchart: Stored Data 89"/>
          <p:cNvSpPr/>
          <p:nvPr/>
        </p:nvSpPr>
        <p:spPr>
          <a:xfrm>
            <a:off x="2555776" y="4869160"/>
            <a:ext cx="1584176" cy="720080"/>
          </a:xfrm>
          <a:prstGeom prst="flowChartOnlineStorage">
            <a:avLst/>
          </a:prstGeom>
          <a:solidFill>
            <a:srgbClr val="D6F6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 smtClean="0">
                <a:solidFill>
                  <a:srgbClr val="002060"/>
                </a:solidFill>
              </a:rPr>
              <a:t>X9-Clima East Review Conferences</a:t>
            </a:r>
          </a:p>
          <a:p>
            <a:pPr algn="ctr"/>
            <a:r>
              <a:rPr lang="en-GB" sz="1050" dirty="0" smtClean="0">
                <a:solidFill>
                  <a:srgbClr val="002060"/>
                </a:solidFill>
              </a:rPr>
              <a:t>(2015-16 only)</a:t>
            </a:r>
            <a:endParaRPr lang="en-GB" sz="1050" dirty="0">
              <a:solidFill>
                <a:srgbClr val="002060"/>
              </a:solidFill>
            </a:endParaRPr>
          </a:p>
        </p:txBody>
      </p:sp>
      <p:sp>
        <p:nvSpPr>
          <p:cNvPr id="93" name="Flowchart: Stored Data 92"/>
          <p:cNvSpPr/>
          <p:nvPr/>
        </p:nvSpPr>
        <p:spPr>
          <a:xfrm>
            <a:off x="395536" y="4869160"/>
            <a:ext cx="1296144" cy="720080"/>
          </a:xfrm>
          <a:prstGeom prst="flowChartOnlineStorage">
            <a:avLst/>
          </a:prstGeom>
          <a:solidFill>
            <a:srgbClr val="D6F6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>
                <a:solidFill>
                  <a:srgbClr val="002060"/>
                </a:solidFill>
              </a:rPr>
              <a:t>X1-Programme Development &amp; Planning</a:t>
            </a:r>
            <a:endParaRPr lang="en-GB" sz="1050" dirty="0">
              <a:solidFill>
                <a:srgbClr val="002060"/>
              </a:solidFill>
            </a:endParaRPr>
          </a:p>
        </p:txBody>
      </p:sp>
      <p:sp>
        <p:nvSpPr>
          <p:cNvPr id="71" name="Oval 70"/>
          <p:cNvSpPr/>
          <p:nvPr/>
        </p:nvSpPr>
        <p:spPr>
          <a:xfrm>
            <a:off x="7596336" y="260648"/>
            <a:ext cx="144016" cy="144016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Rectangle 72"/>
          <p:cNvSpPr/>
          <p:nvPr/>
        </p:nvSpPr>
        <p:spPr>
          <a:xfrm>
            <a:off x="7596336" y="1052736"/>
            <a:ext cx="144016" cy="144016"/>
          </a:xfrm>
          <a:prstGeom prst="rect">
            <a:avLst/>
          </a:prstGeom>
          <a:solidFill>
            <a:srgbClr val="FF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4" name="Flowchart: Stored Data 73"/>
          <p:cNvSpPr/>
          <p:nvPr/>
        </p:nvSpPr>
        <p:spPr>
          <a:xfrm>
            <a:off x="7596336" y="692696"/>
            <a:ext cx="216024" cy="144016"/>
          </a:xfrm>
          <a:prstGeom prst="flowChartOnlineStorage">
            <a:avLst/>
          </a:prstGeom>
          <a:solidFill>
            <a:srgbClr val="D6F6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" name="TextBox 75"/>
          <p:cNvSpPr txBox="1"/>
          <p:nvPr/>
        </p:nvSpPr>
        <p:spPr>
          <a:xfrm>
            <a:off x="7812360" y="0"/>
            <a:ext cx="1080120" cy="13080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900" dirty="0" smtClean="0"/>
          </a:p>
          <a:p>
            <a:r>
              <a:rPr lang="en-GB" sz="900" dirty="0" smtClean="0"/>
              <a:t>Shared interest core  (C)</a:t>
            </a:r>
          </a:p>
          <a:p>
            <a:endParaRPr lang="en-GB" sz="800" dirty="0" smtClean="0"/>
          </a:p>
          <a:p>
            <a:endParaRPr lang="en-GB" sz="900" dirty="0" smtClean="0"/>
          </a:p>
          <a:p>
            <a:r>
              <a:rPr lang="en-GB" sz="900" dirty="0" smtClean="0"/>
              <a:t>Cross-cutting (X)</a:t>
            </a:r>
          </a:p>
          <a:p>
            <a:endParaRPr lang="en-GB" sz="800" dirty="0" smtClean="0"/>
          </a:p>
          <a:p>
            <a:r>
              <a:rPr lang="en-GB" sz="900" dirty="0" smtClean="0"/>
              <a:t>Potential Expert Facility activity (EF)</a:t>
            </a:r>
            <a:endParaRPr lang="en-GB" sz="900" dirty="0"/>
          </a:p>
        </p:txBody>
      </p:sp>
      <p:sp>
        <p:nvSpPr>
          <p:cNvPr id="47" name="Rectangle 46"/>
          <p:cNvSpPr/>
          <p:nvPr/>
        </p:nvSpPr>
        <p:spPr>
          <a:xfrm>
            <a:off x="8748464" y="4149080"/>
            <a:ext cx="144016" cy="144016"/>
          </a:xfrm>
          <a:prstGeom prst="rect">
            <a:avLst/>
          </a:prstGeom>
          <a:solidFill>
            <a:srgbClr val="FF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TextBox 51"/>
          <p:cNvSpPr txBox="1"/>
          <p:nvPr/>
        </p:nvSpPr>
        <p:spPr>
          <a:xfrm rot="10800000" flipV="1">
            <a:off x="5940152" y="620688"/>
            <a:ext cx="1512168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 smtClean="0">
                <a:solidFill>
                  <a:srgbClr val="FF0000"/>
                </a:solidFill>
                <a:latin typeface="+mn-lt"/>
              </a:rPr>
              <a:t>RA = Result Area number</a:t>
            </a:r>
          </a:p>
        </p:txBody>
      </p:sp>
      <p:sp>
        <p:nvSpPr>
          <p:cNvPr id="50" name="TextBox 49"/>
          <p:cNvSpPr txBox="1"/>
          <p:nvPr/>
        </p:nvSpPr>
        <p:spPr>
          <a:xfrm rot="10800000" flipV="1">
            <a:off x="6283417" y="4869160"/>
            <a:ext cx="2625837" cy="1384995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GB" sz="1200" b="1" dirty="0" smtClean="0">
                <a:solidFill>
                  <a:srgbClr val="002060"/>
                </a:solidFill>
              </a:rPr>
              <a:t>Other Expert Facility Applications submitted and under preparations</a:t>
            </a:r>
          </a:p>
          <a:p>
            <a:pPr algn="ctr">
              <a:defRPr/>
            </a:pPr>
            <a:r>
              <a:rPr lang="en-GB" sz="1200" dirty="0" smtClean="0">
                <a:solidFill>
                  <a:srgbClr val="00B050"/>
                </a:solidFill>
              </a:rPr>
              <a:t> AM, </a:t>
            </a:r>
            <a:r>
              <a:rPr lang="en-GB" sz="1200" dirty="0" smtClean="0">
                <a:solidFill>
                  <a:srgbClr val="FF0000"/>
                </a:solidFill>
              </a:rPr>
              <a:t>AZ, </a:t>
            </a:r>
            <a:r>
              <a:rPr lang="en-GB" sz="1200" dirty="0" smtClean="0">
                <a:solidFill>
                  <a:srgbClr val="0070C0"/>
                </a:solidFill>
              </a:rPr>
              <a:t>BY, </a:t>
            </a:r>
            <a:r>
              <a:rPr lang="en-GB" sz="1200" dirty="0" smtClean="0">
                <a:solidFill>
                  <a:srgbClr val="7030A0"/>
                </a:solidFill>
              </a:rPr>
              <a:t>GE, </a:t>
            </a:r>
          </a:p>
          <a:p>
            <a:pPr algn="ctr">
              <a:defRPr/>
            </a:pPr>
            <a:r>
              <a:rPr lang="en-GB" sz="1200" dirty="0" smtClean="0">
                <a:solidFill>
                  <a:srgbClr val="EAB200"/>
                </a:solidFill>
              </a:rPr>
              <a:t>MD, </a:t>
            </a:r>
            <a:r>
              <a:rPr lang="en-GB" sz="1200" dirty="0" smtClean="0">
                <a:solidFill>
                  <a:srgbClr val="993300"/>
                </a:solidFill>
              </a:rPr>
              <a:t>UA</a:t>
            </a:r>
            <a:r>
              <a:rPr lang="en-GB" sz="1200" dirty="0" smtClean="0">
                <a:solidFill>
                  <a:srgbClr val="EAB200"/>
                </a:solidFill>
              </a:rPr>
              <a:t> </a:t>
            </a:r>
            <a:r>
              <a:rPr lang="en-GB" sz="1200" b="1" dirty="0" smtClean="0">
                <a:solidFill>
                  <a:srgbClr val="002060"/>
                </a:solidFill>
              </a:rPr>
              <a:t> </a:t>
            </a:r>
          </a:p>
          <a:p>
            <a:pPr algn="ctr">
              <a:defRPr/>
            </a:pPr>
            <a:r>
              <a:rPr lang="en-GB" sz="1200" dirty="0" smtClean="0">
                <a:solidFill>
                  <a:srgbClr val="EAB200"/>
                </a:solidFill>
              </a:rPr>
              <a:t>, </a:t>
            </a:r>
            <a:r>
              <a:rPr lang="en-GB" sz="1200" dirty="0" smtClean="0">
                <a:solidFill>
                  <a:srgbClr val="FF33CC"/>
                </a:solidFill>
              </a:rPr>
              <a:t>RUS</a:t>
            </a:r>
            <a:r>
              <a:rPr lang="en-GB" sz="1200" dirty="0" smtClean="0">
                <a:solidFill>
                  <a:srgbClr val="EAB200"/>
                </a:solidFill>
              </a:rPr>
              <a:t> </a:t>
            </a:r>
            <a:r>
              <a:rPr lang="en-GB" sz="1200" b="1" dirty="0" smtClean="0">
                <a:solidFill>
                  <a:srgbClr val="002060"/>
                </a:solidFill>
              </a:rPr>
              <a:t> </a:t>
            </a:r>
          </a:p>
          <a:p>
            <a:pPr algn="ctr">
              <a:defRPr/>
            </a:pPr>
            <a:r>
              <a:rPr lang="en-GB" sz="1200" b="1" dirty="0" smtClean="0">
                <a:solidFill>
                  <a:srgbClr val="FF0000"/>
                </a:solidFill>
                <a:latin typeface="+mn-lt"/>
              </a:rPr>
              <a:t>Total number of applications in Oct. 2014: 28</a:t>
            </a:r>
          </a:p>
        </p:txBody>
      </p:sp>
      <p:sp>
        <p:nvSpPr>
          <p:cNvPr id="45" name="TextBox 44"/>
          <p:cNvSpPr txBox="1"/>
          <p:nvPr/>
        </p:nvSpPr>
        <p:spPr>
          <a:xfrm rot="10800000" flipV="1">
            <a:off x="7308304" y="2204864"/>
            <a:ext cx="1584176" cy="830997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GB" sz="1200" b="1" dirty="0" smtClean="0">
                <a:solidFill>
                  <a:srgbClr val="002060"/>
                </a:solidFill>
              </a:rPr>
              <a:t>EF4- Economic GHG regulation / efficiency of GHG measures</a:t>
            </a:r>
          </a:p>
          <a:p>
            <a:pPr algn="ctr">
              <a:defRPr/>
            </a:pPr>
            <a:r>
              <a:rPr lang="en-GB" sz="1200" dirty="0" smtClean="0">
                <a:solidFill>
                  <a:srgbClr val="FF33CC"/>
                </a:solidFill>
              </a:rPr>
              <a:t>RUS</a:t>
            </a:r>
            <a:endParaRPr lang="en-GB" sz="1200" b="1" dirty="0" smtClean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107504" y="2798642"/>
            <a:ext cx="989504" cy="1200329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Blue background indicates potential transport relevance</a:t>
            </a:r>
            <a:endParaRPr lang="en-GB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/>
        </p:nvSpPr>
        <p:spPr bwMode="auto">
          <a:xfrm>
            <a:off x="477164" y="334851"/>
            <a:ext cx="7816829" cy="47296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569" tIns="49784" rIns="99569" bIns="49784" numCol="1" anchor="t" anchorCtr="0" compatLnSpc="1">
            <a:prstTxWarp prst="textNoShape">
              <a:avLst/>
            </a:prstTxWarp>
          </a:bodyPr>
          <a:lstStyle>
            <a:lvl1pPr marL="342900" indent="-342900" algn="l" defTabSz="995363" rtl="0" eaLnBrk="0" fontAlgn="base" hangingPunct="0">
              <a:spcBef>
                <a:spcPct val="25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95288" indent="-200025" algn="l" defTabSz="995363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B7FBF"/>
              </a:buClr>
              <a:buFont typeface="Wingdings" pitchFamily="2" charset="2"/>
              <a:buChar char="§"/>
              <a:defRPr sz="1700">
                <a:solidFill>
                  <a:schemeClr val="tx1"/>
                </a:solidFill>
                <a:latin typeface="+mn-lt"/>
              </a:defRPr>
            </a:lvl2pPr>
            <a:lvl3pPr marL="839788" indent="-249238" algn="l" defTabSz="995363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B7FBF"/>
              </a:buClr>
              <a:buFont typeface="Arial" charset="0"/>
              <a:buChar char="–"/>
              <a:defRPr sz="1500" i="1">
                <a:solidFill>
                  <a:schemeClr val="tx1"/>
                </a:solidFill>
                <a:latin typeface="+mn-lt"/>
              </a:defRPr>
            </a:lvl3pPr>
            <a:lvl4pPr marL="1804988" indent="-249238" algn="l" defTabSz="995363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200">
                <a:solidFill>
                  <a:schemeClr val="tx1"/>
                </a:solidFill>
                <a:latin typeface="+mn-lt"/>
              </a:defRPr>
            </a:lvl4pPr>
            <a:lvl5pPr marL="2249488" indent="-249238" algn="l" defTabSz="995363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+mn-lt"/>
              </a:defRPr>
            </a:lvl5pPr>
            <a:lvl6pPr marL="2706688" indent="-249238" algn="l" defTabSz="995363" rtl="0" fontAlgn="base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+mn-lt"/>
              </a:defRPr>
            </a:lvl6pPr>
            <a:lvl7pPr marL="3163888" indent="-249238" algn="l" defTabSz="995363" rtl="0" fontAlgn="base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+mn-lt"/>
              </a:defRPr>
            </a:lvl7pPr>
            <a:lvl8pPr marL="3621088" indent="-249238" algn="l" defTabSz="995363" rtl="0" fontAlgn="base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+mn-lt"/>
              </a:defRPr>
            </a:lvl8pPr>
            <a:lvl9pPr marL="4078288" indent="-249238" algn="l" defTabSz="995363" rtl="0" fontAlgn="base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None/>
            </a:pPr>
            <a:r>
              <a:rPr lang="en-GB" sz="3600" b="1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2015 planning – open for </a:t>
            </a:r>
          </a:p>
          <a:p>
            <a:pPr>
              <a:buNone/>
            </a:pPr>
            <a:r>
              <a:rPr lang="en-GB" sz="3600" b="1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transport  related suggestions</a:t>
            </a:r>
            <a:r>
              <a:rPr lang="en-GB" sz="24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GB" sz="2400" b="1" dirty="0" smtClean="0">
                <a:latin typeface="Arial" pitchFamily="34" charset="0"/>
                <a:cs typeface="Arial" pitchFamily="34" charset="0"/>
              </a:rPr>
            </a:br>
            <a:endParaRPr lang="en-GB" sz="2400" b="1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spcBef>
                <a:spcPct val="50000"/>
              </a:spcBef>
              <a:buFont typeface="+mj-lt"/>
              <a:buAutoNum type="arabicPeriod"/>
              <a:defRPr/>
            </a:pPr>
            <a:r>
              <a:rPr lang="nl-NL" sz="2400" b="1" dirty="0" smtClean="0">
                <a:latin typeface="Arial" pitchFamily="34" charset="0"/>
                <a:cs typeface="Arial" pitchFamily="34" charset="0"/>
              </a:rPr>
              <a:t>Steadily growing GHG emissions coupled with air quality issues</a:t>
            </a:r>
          </a:p>
          <a:p>
            <a:pPr marL="514350" indent="-514350">
              <a:spcBef>
                <a:spcPct val="50000"/>
              </a:spcBef>
              <a:buFont typeface="+mj-lt"/>
              <a:buAutoNum type="arabicPeriod"/>
              <a:defRPr/>
            </a:pPr>
            <a:r>
              <a:rPr lang="nl-NL" sz="2400" b="1" dirty="0" smtClean="0">
                <a:latin typeface="Arial" pitchFamily="34" charset="0"/>
                <a:cs typeface="Arial" pitchFamily="34" charset="0"/>
              </a:rPr>
              <a:t>Limited attention up to date – CE NFPs acknowldge the transport problem, but have not requested interventions</a:t>
            </a:r>
          </a:p>
          <a:p>
            <a:pPr marL="514350" indent="-514350">
              <a:spcBef>
                <a:spcPct val="50000"/>
              </a:spcBef>
              <a:buFont typeface="+mj-lt"/>
              <a:buAutoNum type="arabicPeriod"/>
              <a:defRPr/>
            </a:pPr>
            <a:r>
              <a:rPr lang="nl-NL" sz="2400" b="1" dirty="0" smtClean="0">
                <a:latin typeface="Arial" pitchFamily="34" charset="0"/>
                <a:cs typeface="Arial" pitchFamily="34" charset="0"/>
              </a:rPr>
              <a:t>A balance between municipal level and country level interventions &amp; policies</a:t>
            </a:r>
          </a:p>
          <a:p>
            <a:pPr marL="514350" indent="-514350">
              <a:spcBef>
                <a:spcPct val="50000"/>
              </a:spcBef>
              <a:buFont typeface="+mj-lt"/>
              <a:buAutoNum type="arabicPeriod"/>
              <a:defRPr/>
            </a:pPr>
            <a:r>
              <a:rPr lang="nl-NL" sz="2400" b="1" dirty="0" smtClean="0">
                <a:latin typeface="Arial" pitchFamily="34" charset="0"/>
                <a:cs typeface="Arial" pitchFamily="34" charset="0"/>
              </a:rPr>
              <a:t>Expert facility – transport focused, collaborative proposals awaited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2375" y="0"/>
            <a:ext cx="2841625" cy="858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nl-NL" sz="3600" b="1" dirty="0" smtClean="0">
                <a:solidFill>
                  <a:schemeClr val="accent1">
                    <a:lumMod val="75000"/>
                  </a:schemeClr>
                </a:solidFill>
              </a:rPr>
              <a:t>Transport – form an EU perspective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  <a:defRPr/>
            </a:pPr>
            <a:r>
              <a:rPr lang="nl-NL" smtClean="0"/>
              <a:t> </a:t>
            </a:r>
          </a:p>
        </p:txBody>
      </p:sp>
      <p:pic>
        <p:nvPicPr>
          <p:cNvPr id="14344" name="Picture 10" descr="Transport contributes around one quarter of EU greenhouse gas emissions and that around three quarters of these emissions are from road transport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288" y="1557338"/>
            <a:ext cx="5616575" cy="2519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4" name="Text Box 12"/>
          <p:cNvSpPr txBox="1">
            <a:spLocks noChangeArrowheads="1"/>
          </p:cNvSpPr>
          <p:nvPr/>
        </p:nvSpPr>
        <p:spPr bwMode="auto">
          <a:xfrm>
            <a:off x="6227763" y="2492375"/>
            <a:ext cx="2447925" cy="2976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nl-NL">
                <a:latin typeface="Arial" charset="0"/>
                <a:ea typeface="ＭＳ Ｐゴシック" charset="0"/>
              </a:rPr>
              <a:t>The transport sector has the second biggest greenhouse gas emissions in the EU. </a:t>
            </a:r>
          </a:p>
          <a:p>
            <a:pPr>
              <a:spcBef>
                <a:spcPct val="50000"/>
              </a:spcBef>
              <a:defRPr/>
            </a:pPr>
            <a:r>
              <a:rPr lang="nl-NL">
                <a:latin typeface="Arial" charset="0"/>
                <a:ea typeface="ＭＳ Ｐゴシック" charset="0"/>
              </a:rPr>
              <a:t>More than two thirds of transport-related greenhouse gas emissions are from road transport</a:t>
            </a:r>
          </a:p>
        </p:txBody>
      </p:sp>
      <p:sp>
        <p:nvSpPr>
          <p:cNvPr id="3085" name="Line 13"/>
          <p:cNvSpPr>
            <a:spLocks noChangeShapeType="1"/>
          </p:cNvSpPr>
          <p:nvPr/>
        </p:nvSpPr>
        <p:spPr bwMode="auto">
          <a:xfrm flipH="1" flipV="1">
            <a:off x="4500563" y="3284538"/>
            <a:ext cx="1800225" cy="15843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nl-NL">
              <a:latin typeface="Arial" charset="0"/>
              <a:ea typeface="ＭＳ Ｐゴシック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>
              <a:defRPr/>
            </a:pPr>
            <a:r>
              <a:rPr lang="nl-NL" sz="3600" b="1" dirty="0" smtClean="0">
                <a:solidFill>
                  <a:schemeClr val="accent1">
                    <a:lumMod val="75000"/>
                  </a:schemeClr>
                </a:solidFill>
              </a:rPr>
              <a:t>Transport: Overview of EU Legislative Framework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7638"/>
            <a:ext cx="8229600" cy="4918768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nl-NL" sz="2000" u="sng" dirty="0" smtClean="0"/>
              <a:t>CO</a:t>
            </a:r>
            <a:r>
              <a:rPr lang="nl-NL" sz="2000" u="sng" baseline="-25000" dirty="0" smtClean="0"/>
              <a:t>2</a:t>
            </a:r>
            <a:r>
              <a:rPr lang="nl-NL" sz="2000" u="sng" dirty="0" smtClean="0"/>
              <a:t> from road transport</a:t>
            </a:r>
          </a:p>
          <a:p>
            <a:pPr>
              <a:lnSpc>
                <a:spcPct val="80000"/>
              </a:lnSpc>
              <a:defRPr/>
            </a:pPr>
            <a:r>
              <a:rPr lang="nl-NL" sz="2000" dirty="0" smtClean="0"/>
              <a:t>Regulation (EC) No 443/2009: </a:t>
            </a:r>
            <a:r>
              <a:rPr lang="nl-NL" sz="1400" dirty="0" smtClean="0"/>
              <a:t>Emission performance standards from new passenger cars </a:t>
            </a:r>
            <a:r>
              <a:rPr lang="en-GB" sz="1400" dirty="0" smtClean="0"/>
              <a:t>(amended by  Regulation (EU) No 333/2014 &lt;= CO2 target)</a:t>
            </a:r>
            <a:endParaRPr lang="nl-NL" sz="1050" dirty="0" smtClean="0"/>
          </a:p>
          <a:p>
            <a:pPr>
              <a:lnSpc>
                <a:spcPct val="80000"/>
              </a:lnSpc>
              <a:defRPr/>
            </a:pPr>
            <a:r>
              <a:rPr lang="nl-NL" sz="2000" dirty="0" smtClean="0"/>
              <a:t>Regulation (EC) No 510/2011: </a:t>
            </a:r>
            <a:r>
              <a:rPr lang="nl-NL" sz="1400" dirty="0" smtClean="0"/>
              <a:t>Emission performance standards for vans </a:t>
            </a:r>
            <a:r>
              <a:rPr lang="en-GB" sz="1400" dirty="0" smtClean="0"/>
              <a:t>(amended by Regulation (EU) NO 253/2014 &lt;= CO2 target) </a:t>
            </a:r>
            <a:endParaRPr lang="nl-NL" sz="1050" dirty="0" smtClean="0"/>
          </a:p>
          <a:p>
            <a:pPr>
              <a:lnSpc>
                <a:spcPct val="80000"/>
              </a:lnSpc>
              <a:defRPr/>
            </a:pPr>
            <a:r>
              <a:rPr lang="en-GB" sz="2000" dirty="0" smtClean="0"/>
              <a:t>Communication: Strategy for reducing Heavy-Duty Vehicles' fuel consumption and CO2 emissions (COM (2014) 285)</a:t>
            </a:r>
            <a:endParaRPr lang="nl-NL" sz="20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nl-NL" sz="2000" dirty="0" smtClean="0"/>
              <a:t>Directive 1999/94/EC </a:t>
            </a:r>
            <a:r>
              <a:rPr lang="nl-NL" sz="1400" dirty="0" smtClean="0"/>
              <a:t>on consumer information on fuel economy and CO2 emissions in respect of the marketing of new passenger cars</a:t>
            </a:r>
          </a:p>
          <a:p>
            <a:pPr eaLnBrk="1" hangingPunct="1">
              <a:lnSpc>
                <a:spcPct val="80000"/>
              </a:lnSpc>
              <a:defRPr/>
            </a:pPr>
            <a:endParaRPr lang="nl-NL" sz="2000" dirty="0" smtClean="0"/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nl-NL" sz="2000" u="sng" dirty="0" err="1" smtClean="0"/>
              <a:t>Fuel</a:t>
            </a:r>
            <a:r>
              <a:rPr lang="nl-NL" sz="2000" u="sng" dirty="0" smtClean="0"/>
              <a:t> </a:t>
            </a:r>
            <a:r>
              <a:rPr lang="nl-NL" sz="2000" u="sng" dirty="0" err="1" smtClean="0"/>
              <a:t>quality</a:t>
            </a:r>
            <a:r>
              <a:rPr lang="nl-NL" sz="2000" u="sng" dirty="0" smtClean="0"/>
              <a:t>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nl-NL" sz="2000" dirty="0" err="1" smtClean="0"/>
              <a:t>Directive</a:t>
            </a:r>
            <a:r>
              <a:rPr lang="nl-NL" sz="2000" dirty="0" smtClean="0"/>
              <a:t> 1998/70/EC </a:t>
            </a:r>
            <a:r>
              <a:rPr lang="nl-NL" sz="1400" dirty="0" err="1" smtClean="0"/>
              <a:t>Fuel</a:t>
            </a:r>
            <a:r>
              <a:rPr lang="nl-NL" sz="1400" dirty="0" smtClean="0"/>
              <a:t> </a:t>
            </a:r>
            <a:r>
              <a:rPr lang="nl-NL" sz="1400" dirty="0" err="1" smtClean="0"/>
              <a:t>quality</a:t>
            </a:r>
            <a:r>
              <a:rPr lang="nl-NL" sz="1400" dirty="0" smtClean="0"/>
              <a:t> </a:t>
            </a:r>
            <a:r>
              <a:rPr lang="nl-NL" sz="1400" dirty="0" err="1" smtClean="0"/>
              <a:t>Directive</a:t>
            </a:r>
            <a:endParaRPr lang="nl-NL" sz="14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nl-NL" sz="2000" dirty="0" err="1" smtClean="0"/>
              <a:t>Directive</a:t>
            </a:r>
            <a:r>
              <a:rPr lang="nl-NL" sz="2000" dirty="0" smtClean="0"/>
              <a:t> 2009/30/EC </a:t>
            </a:r>
            <a:r>
              <a:rPr lang="nl-NL" sz="1400" dirty="0" err="1" smtClean="0"/>
              <a:t>on</a:t>
            </a:r>
            <a:r>
              <a:rPr lang="nl-NL" sz="1400" dirty="0" smtClean="0"/>
              <a:t> </a:t>
            </a:r>
            <a:r>
              <a:rPr lang="nl-NL" sz="1400" dirty="0" err="1" smtClean="0"/>
              <a:t>fuel</a:t>
            </a:r>
            <a:r>
              <a:rPr lang="nl-NL" sz="1400" dirty="0" smtClean="0"/>
              <a:t> </a:t>
            </a:r>
            <a:r>
              <a:rPr lang="nl-NL" sz="1400" dirty="0" err="1" smtClean="0"/>
              <a:t>quality</a:t>
            </a:r>
            <a:r>
              <a:rPr lang="nl-NL" sz="1400" dirty="0" smtClean="0"/>
              <a:t> (</a:t>
            </a:r>
            <a:r>
              <a:rPr lang="nl-NL" sz="1400" dirty="0" err="1" smtClean="0"/>
              <a:t>amending</a:t>
            </a:r>
            <a:r>
              <a:rPr lang="nl-NL" sz="1400" dirty="0" smtClean="0"/>
              <a:t> </a:t>
            </a:r>
            <a:r>
              <a:rPr lang="nl-NL" sz="1400" dirty="0" err="1" smtClean="0"/>
              <a:t>number</a:t>
            </a:r>
            <a:r>
              <a:rPr lang="nl-NL" sz="1400" dirty="0" smtClean="0"/>
              <a:t> of </a:t>
            </a:r>
            <a:r>
              <a:rPr lang="nl-NL" sz="1400" dirty="0" err="1" smtClean="0"/>
              <a:t>elements</a:t>
            </a:r>
            <a:r>
              <a:rPr lang="nl-NL" sz="1400" dirty="0" smtClean="0"/>
              <a:t> of </a:t>
            </a:r>
            <a:r>
              <a:rPr lang="nl-NL" sz="1400" dirty="0" err="1" smtClean="0"/>
              <a:t>Directive</a:t>
            </a:r>
            <a:r>
              <a:rPr lang="nl-NL" sz="1400" dirty="0" smtClean="0"/>
              <a:t> 1998/70/EC)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nl-NL" sz="2000" dirty="0" smtClean="0"/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nl-NL" sz="2000" u="sng" dirty="0" smtClean="0"/>
              <a:t>Transport </a:t>
            </a:r>
            <a:r>
              <a:rPr lang="nl-NL" sz="2000" u="sng" dirty="0" err="1" smtClean="0"/>
              <a:t>roadmap</a:t>
            </a:r>
            <a:r>
              <a:rPr lang="nl-NL" sz="2000" u="sng" dirty="0" smtClean="0"/>
              <a:t> 2050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nl-NL" sz="2000" dirty="0" smtClean="0"/>
              <a:t>White Paper </a:t>
            </a:r>
            <a:r>
              <a:rPr lang="nl-NL" sz="1400" dirty="0" err="1" smtClean="0"/>
              <a:t>Roadmap</a:t>
            </a:r>
            <a:r>
              <a:rPr lang="nl-NL" sz="1400" dirty="0" smtClean="0"/>
              <a:t> </a:t>
            </a:r>
            <a:r>
              <a:rPr lang="nl-NL" sz="1400" dirty="0" err="1" smtClean="0"/>
              <a:t>towards</a:t>
            </a:r>
            <a:r>
              <a:rPr lang="nl-NL" sz="1400" dirty="0" smtClean="0"/>
              <a:t> a </a:t>
            </a:r>
            <a:r>
              <a:rPr lang="nl-NL" sz="1400" dirty="0" err="1" smtClean="0"/>
              <a:t>competitive</a:t>
            </a:r>
            <a:r>
              <a:rPr lang="nl-NL" sz="1400" dirty="0" smtClean="0"/>
              <a:t> and resource </a:t>
            </a:r>
            <a:r>
              <a:rPr lang="nl-NL" sz="1400" dirty="0" err="1" smtClean="0"/>
              <a:t>efficient</a:t>
            </a:r>
            <a:r>
              <a:rPr lang="nl-NL" sz="1400" dirty="0" smtClean="0"/>
              <a:t> transport system (28 </a:t>
            </a:r>
            <a:r>
              <a:rPr lang="nl-NL" sz="1400" dirty="0" err="1" smtClean="0"/>
              <a:t>March</a:t>
            </a:r>
            <a:r>
              <a:rPr lang="nl-NL" sz="1400" dirty="0" smtClean="0"/>
              <a:t> 2011)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nl-NL" sz="1000" dirty="0" smtClean="0"/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nl-NL" sz="1000" dirty="0" smtClean="0"/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nl-NL" sz="1000" dirty="0" smtClean="0"/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nl-NL" sz="1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692150"/>
            <a:ext cx="8229600" cy="1143000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nl-NL" sz="3200" b="1" dirty="0" smtClean="0">
                <a:solidFill>
                  <a:schemeClr val="accent1">
                    <a:lumMod val="75000"/>
                  </a:schemeClr>
                </a:solidFill>
              </a:rPr>
              <a:t>White Paper  - Roadmap to a Single European Transport Area - Towards a competitive and resource efficient transport system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2133600"/>
            <a:ext cx="8137525" cy="4032250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nl-NL" sz="2800" dirty="0" smtClean="0"/>
              <a:t>	The European Commission adopted a roadmap </a:t>
            </a:r>
            <a:r>
              <a:rPr lang="nl-NL" sz="2800" b="1" dirty="0" smtClean="0"/>
              <a:t>of 40 concrete initiatives </a:t>
            </a:r>
            <a:r>
              <a:rPr lang="nl-NL" sz="2800" dirty="0" smtClean="0"/>
              <a:t>for the next decade to build a competitive transport system that will increase mobility, remove major barriers in key areas and fuel growth and employment. </a:t>
            </a:r>
          </a:p>
          <a:p>
            <a:pPr eaLnBrk="1" hangingPunct="1">
              <a:buFontTx/>
              <a:buNone/>
              <a:defRPr/>
            </a:pPr>
            <a:r>
              <a:rPr lang="nl-NL" sz="2800" dirty="0" smtClean="0"/>
              <a:t>	At the same time, the proposals will dramatically reduce Europe's dependence on imported oil and cut carbon emissions in transport </a:t>
            </a:r>
            <a:r>
              <a:rPr lang="nl-NL" sz="2800" b="1" dirty="0" smtClean="0"/>
              <a:t>by 60% </a:t>
            </a:r>
            <a:r>
              <a:rPr lang="nl-NL" sz="2800" dirty="0" smtClean="0"/>
              <a:t>by 2050 </a:t>
            </a: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692150"/>
            <a:ext cx="8229600" cy="11430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nl-NL" sz="2800" b="1" dirty="0" smtClean="0">
                <a:solidFill>
                  <a:schemeClr val="accent1">
                    <a:lumMod val="75000"/>
                  </a:schemeClr>
                </a:solidFill>
              </a:rPr>
              <a:t>White Paper  - Roadmap to a Single European Transport Area - Towards a competitive and resource efficient transport system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2133600"/>
            <a:ext cx="8137525" cy="40322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nl-NL" sz="2800" smtClean="0"/>
              <a:t>By 2050, key goals will include: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nl-NL" sz="2800" smtClean="0"/>
              <a:t>No more conventionally-fuelled cars in cities.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nl-NL" sz="2800" smtClean="0"/>
              <a:t>40% use of sustainable low carbon fuels in aviation; at least 40% cut in shipping emissions.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nl-NL" sz="2800" smtClean="0"/>
              <a:t>A 50% shift of medium distance intercity passenger and freight journeys from road to rail and waterborne transport.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nl-NL" sz="2800" smtClean="0"/>
              <a:t>All of which will contribute to a 60% cut in transport emissions by the middle of the century</a:t>
            </a:r>
            <a:endParaRPr 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412124"/>
            <a:ext cx="8229600" cy="11430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nl-NL" sz="2800" b="1" dirty="0" smtClean="0">
                <a:solidFill>
                  <a:schemeClr val="accent1">
                    <a:lumMod val="75000"/>
                  </a:schemeClr>
                </a:solidFill>
              </a:rPr>
              <a:t>Dynamic context for Clima East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33463" y="1835150"/>
            <a:ext cx="7077075" cy="424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996225" y="6083300"/>
            <a:ext cx="51129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hlinkClick r:id="rId3"/>
              </a:rPr>
              <a:t>http://ec.europa.eu/transport/themes/urban/index_en.htm</a:t>
            </a:r>
            <a:endParaRPr lang="en-GB" sz="1400" b="1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</TotalTime>
  <Words>1126</Words>
  <Application>Microsoft Office PowerPoint</Application>
  <PresentationFormat>Экран (4:3)</PresentationFormat>
  <Paragraphs>211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Office Theme</vt:lpstr>
      <vt:lpstr>Презентация PowerPoint</vt:lpstr>
      <vt:lpstr>Презентация PowerPoint</vt:lpstr>
      <vt:lpstr>Clima East Activity Matrix – 2014 Regional</vt:lpstr>
      <vt:lpstr>Презентация PowerPoint</vt:lpstr>
      <vt:lpstr>Transport – form an EU perspective</vt:lpstr>
      <vt:lpstr>Transport: Overview of EU Legislative Framework</vt:lpstr>
      <vt:lpstr>White Paper  - Roadmap to a Single European Transport Area - Towards a competitive and resource efficient transport system</vt:lpstr>
      <vt:lpstr>White Paper  - Roadmap to a Single European Transport Area - Towards a competitive and resource efficient transport system</vt:lpstr>
      <vt:lpstr>Dynamic context for Clima East </vt:lpstr>
      <vt:lpstr>Презентация PowerPoint</vt:lpstr>
      <vt:lpstr>Republic of Belarus</vt:lpstr>
      <vt:lpstr>State policy and measures in the field of transport vehicles in Russia</vt:lpstr>
      <vt:lpstr> Transport Strategy in Russia till 2030 </vt:lpstr>
      <vt:lpstr> Railway transport development strategy of Russia till 2030 </vt:lpstr>
      <vt:lpstr>State Programme  «Development of transport system in Russia (2010 – 2015)»</vt:lpstr>
      <vt:lpstr> Motor transport. Russia</vt:lpstr>
      <vt:lpstr> Aviation transport. Russia</vt:lpstr>
      <vt:lpstr> Corporate programme of JSC “RZhD” (Russian railways). Russia</vt:lpstr>
      <vt:lpstr> Ukraine</vt:lpstr>
      <vt:lpstr>GHG emissions  «Transport», Republic of Belarus</vt:lpstr>
      <vt:lpstr>GHG emissions “Transport Russia”</vt:lpstr>
      <vt:lpstr>GHG emissions «Transport Ukraine» </vt:lpstr>
      <vt:lpstr>   Thank you for your attention!     How to contact us</vt:lpstr>
    </vt:vector>
  </TitlesOfParts>
  <Company>silver chair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Zsolt Lengyel</dc:creator>
  <cp:lastModifiedBy>Michael_Kozeltsev</cp:lastModifiedBy>
  <cp:revision>164</cp:revision>
  <dcterms:created xsi:type="dcterms:W3CDTF">2013-05-22T13:22:35Z</dcterms:created>
  <dcterms:modified xsi:type="dcterms:W3CDTF">2014-10-20T16:51:42Z</dcterms:modified>
</cp:coreProperties>
</file>