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489" r:id="rId2"/>
    <p:sldId id="470" r:id="rId3"/>
    <p:sldId id="544" r:id="rId4"/>
    <p:sldId id="506" r:id="rId5"/>
    <p:sldId id="484" r:id="rId6"/>
    <p:sldId id="469" r:id="rId7"/>
    <p:sldId id="509" r:id="rId8"/>
    <p:sldId id="486" r:id="rId9"/>
    <p:sldId id="473" r:id="rId10"/>
    <p:sldId id="474" r:id="rId11"/>
    <p:sldId id="475" r:id="rId12"/>
    <p:sldId id="477" r:id="rId13"/>
    <p:sldId id="478" r:id="rId14"/>
    <p:sldId id="558" r:id="rId15"/>
    <p:sldId id="514" r:id="rId16"/>
    <p:sldId id="515" r:id="rId17"/>
    <p:sldId id="516" r:id="rId18"/>
    <p:sldId id="481" r:id="rId19"/>
    <p:sldId id="482" r:id="rId20"/>
    <p:sldId id="483" r:id="rId21"/>
    <p:sldId id="545" r:id="rId22"/>
    <p:sldId id="522" r:id="rId23"/>
    <p:sldId id="538" r:id="rId24"/>
    <p:sldId id="540" r:id="rId25"/>
    <p:sldId id="559" r:id="rId26"/>
    <p:sldId id="560" r:id="rId27"/>
    <p:sldId id="561" r:id="rId28"/>
    <p:sldId id="562" r:id="rId29"/>
    <p:sldId id="563" r:id="rId30"/>
    <p:sldId id="564" r:id="rId31"/>
    <p:sldId id="565" r:id="rId32"/>
    <p:sldId id="566" r:id="rId33"/>
    <p:sldId id="567" r:id="rId34"/>
    <p:sldId id="568" r:id="rId35"/>
    <p:sldId id="569" r:id="rId36"/>
    <p:sldId id="570" r:id="rId37"/>
    <p:sldId id="571" r:id="rId38"/>
    <p:sldId id="572" r:id="rId39"/>
    <p:sldId id="573" r:id="rId40"/>
    <p:sldId id="574" r:id="rId41"/>
    <p:sldId id="575" r:id="rId42"/>
    <p:sldId id="576" r:id="rId43"/>
    <p:sldId id="577" r:id="rId44"/>
    <p:sldId id="578" r:id="rId45"/>
    <p:sldId id="579" r:id="rId46"/>
    <p:sldId id="580" r:id="rId47"/>
    <p:sldId id="581" r:id="rId48"/>
    <p:sldId id="582" r:id="rId49"/>
    <p:sldId id="583" r:id="rId50"/>
    <p:sldId id="584" r:id="rId51"/>
    <p:sldId id="585" r:id="rId52"/>
    <p:sldId id="586" r:id="rId53"/>
    <p:sldId id="587" r:id="rId54"/>
    <p:sldId id="588" r:id="rId55"/>
    <p:sldId id="589" r:id="rId56"/>
    <p:sldId id="590" r:id="rId5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FF"/>
    <a:srgbClr val="FFCC66"/>
    <a:srgbClr val="FF5050"/>
    <a:srgbClr val="E9E53B"/>
    <a:srgbClr val="FFFF99"/>
    <a:srgbClr val="FFFFE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5938" autoAdjust="0"/>
  </p:normalViewPr>
  <p:slideViewPr>
    <p:cSldViewPr>
      <p:cViewPr>
        <p:scale>
          <a:sx n="70" d="100"/>
          <a:sy n="70" d="100"/>
        </p:scale>
        <p:origin x="-138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5360C4-F6EE-48EE-9281-353D11A492FA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D9E86CCF-D0E0-4FFB-8247-AF8172B5227B}">
      <dgm:prSet phldrT="[Text]" custT="1"/>
      <dgm:spPr/>
      <dgm:t>
        <a:bodyPr/>
        <a:lstStyle/>
        <a:p>
          <a:r>
            <a:rPr lang="da-DK" sz="1800" b="1" dirty="0" smtClean="0"/>
            <a:t>50%</a:t>
          </a:r>
          <a:endParaRPr lang="da-DK" sz="1800" b="1" dirty="0"/>
        </a:p>
      </dgm:t>
    </dgm:pt>
    <dgm:pt modelId="{B7A16382-9E9B-4558-9501-1E4EE2D03968}" type="parTrans" cxnId="{BD9E76D8-7491-4404-80CE-DC5A40E30B1C}">
      <dgm:prSet/>
      <dgm:spPr/>
      <dgm:t>
        <a:bodyPr/>
        <a:lstStyle/>
        <a:p>
          <a:endParaRPr lang="da-DK"/>
        </a:p>
      </dgm:t>
    </dgm:pt>
    <dgm:pt modelId="{8761B765-01EC-4C9E-86B3-F0620AE2D88E}" type="sibTrans" cxnId="{BD9E76D8-7491-4404-80CE-DC5A40E30B1C}">
      <dgm:prSet/>
      <dgm:spPr/>
      <dgm:t>
        <a:bodyPr/>
        <a:lstStyle/>
        <a:p>
          <a:endParaRPr lang="da-DK"/>
        </a:p>
      </dgm:t>
    </dgm:pt>
    <dgm:pt modelId="{A750E0B5-EA99-42E9-AF04-7CE4F81A304E}" type="pres">
      <dgm:prSet presAssocID="{605360C4-F6EE-48EE-9281-353D11A492FA}" presName="Name0" presStyleCnt="0">
        <dgm:presLayoutVars>
          <dgm:dir/>
          <dgm:animLvl val="lvl"/>
          <dgm:resizeHandles val="exact"/>
        </dgm:presLayoutVars>
      </dgm:prSet>
      <dgm:spPr/>
    </dgm:pt>
    <dgm:pt modelId="{3CABEAEE-B819-4944-A9AD-377F76389943}" type="pres">
      <dgm:prSet presAssocID="{605360C4-F6EE-48EE-9281-353D11A492FA}" presName="dummy" presStyleCnt="0"/>
      <dgm:spPr/>
    </dgm:pt>
    <dgm:pt modelId="{5CF804C4-18C0-4A61-87C1-C550AF8D34D2}" type="pres">
      <dgm:prSet presAssocID="{605360C4-F6EE-48EE-9281-353D11A492FA}" presName="linH" presStyleCnt="0"/>
      <dgm:spPr/>
    </dgm:pt>
    <dgm:pt modelId="{F7926A1D-4FAE-46FC-8458-43E83CFFE234}" type="pres">
      <dgm:prSet presAssocID="{605360C4-F6EE-48EE-9281-353D11A492FA}" presName="padding1" presStyleCnt="0"/>
      <dgm:spPr/>
    </dgm:pt>
    <dgm:pt modelId="{68DD6758-BE41-440A-A855-C71B2D831409}" type="pres">
      <dgm:prSet presAssocID="{D9E86CCF-D0E0-4FFB-8247-AF8172B5227B}" presName="linV" presStyleCnt="0"/>
      <dgm:spPr/>
    </dgm:pt>
    <dgm:pt modelId="{5C6B8034-6DBD-4B02-9AB8-82BCC0B921F7}" type="pres">
      <dgm:prSet presAssocID="{D9E86CCF-D0E0-4FFB-8247-AF8172B5227B}" presName="spVertical1" presStyleCnt="0"/>
      <dgm:spPr/>
    </dgm:pt>
    <dgm:pt modelId="{DA85EFC2-E977-41D1-BD1F-C4E51E182916}" type="pres">
      <dgm:prSet presAssocID="{D9E86CCF-D0E0-4FFB-8247-AF8172B5227B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2C00BE9-2263-4943-8753-21C71ABF66D5}" type="pres">
      <dgm:prSet presAssocID="{D9E86CCF-D0E0-4FFB-8247-AF8172B5227B}" presName="spVertical2" presStyleCnt="0"/>
      <dgm:spPr/>
    </dgm:pt>
    <dgm:pt modelId="{B1ADE067-7E13-49AC-B209-1A226814FD1F}" type="pres">
      <dgm:prSet presAssocID="{D9E86CCF-D0E0-4FFB-8247-AF8172B5227B}" presName="spVertical3" presStyleCnt="0"/>
      <dgm:spPr/>
    </dgm:pt>
    <dgm:pt modelId="{234F2385-DF36-4FF9-AA5B-1FCE9092BF1A}" type="pres">
      <dgm:prSet presAssocID="{605360C4-F6EE-48EE-9281-353D11A492FA}" presName="padding2" presStyleCnt="0"/>
      <dgm:spPr/>
    </dgm:pt>
    <dgm:pt modelId="{E25C016E-7C74-4141-91C4-052D7037B9D3}" type="pres">
      <dgm:prSet presAssocID="{605360C4-F6EE-48EE-9281-353D11A492FA}" presName="negArrow" presStyleCnt="0"/>
      <dgm:spPr/>
    </dgm:pt>
    <dgm:pt modelId="{F33307B6-6172-4AFF-A7E1-640942F01884}" type="pres">
      <dgm:prSet presAssocID="{605360C4-F6EE-48EE-9281-353D11A492FA}" presName="backgroundArrow" presStyleLbl="node1" presStyleIdx="0" presStyleCnt="1" custAng="7965834"/>
      <dgm:spPr/>
    </dgm:pt>
  </dgm:ptLst>
  <dgm:cxnLst>
    <dgm:cxn modelId="{341D026D-5C19-4E2B-9CF7-64DCA02270B9}" type="presOf" srcId="{D9E86CCF-D0E0-4FFB-8247-AF8172B5227B}" destId="{DA85EFC2-E977-41D1-BD1F-C4E51E182916}" srcOrd="0" destOrd="0" presId="urn:microsoft.com/office/officeart/2005/8/layout/hProcess3"/>
    <dgm:cxn modelId="{BD9E76D8-7491-4404-80CE-DC5A40E30B1C}" srcId="{605360C4-F6EE-48EE-9281-353D11A492FA}" destId="{D9E86CCF-D0E0-4FFB-8247-AF8172B5227B}" srcOrd="0" destOrd="0" parTransId="{B7A16382-9E9B-4558-9501-1E4EE2D03968}" sibTransId="{8761B765-01EC-4C9E-86B3-F0620AE2D88E}"/>
    <dgm:cxn modelId="{187230AB-065E-4778-9D9F-3604C1FEDBF1}" type="presOf" srcId="{605360C4-F6EE-48EE-9281-353D11A492FA}" destId="{A750E0B5-EA99-42E9-AF04-7CE4F81A304E}" srcOrd="0" destOrd="0" presId="urn:microsoft.com/office/officeart/2005/8/layout/hProcess3"/>
    <dgm:cxn modelId="{093BD3FB-3D34-4A68-B991-F861D7922C57}" type="presParOf" srcId="{A750E0B5-EA99-42E9-AF04-7CE4F81A304E}" destId="{3CABEAEE-B819-4944-A9AD-377F76389943}" srcOrd="0" destOrd="0" presId="urn:microsoft.com/office/officeart/2005/8/layout/hProcess3"/>
    <dgm:cxn modelId="{0D7E4B53-0E24-47AC-BE57-EA1E559FAA89}" type="presParOf" srcId="{A750E0B5-EA99-42E9-AF04-7CE4F81A304E}" destId="{5CF804C4-18C0-4A61-87C1-C550AF8D34D2}" srcOrd="1" destOrd="0" presId="urn:microsoft.com/office/officeart/2005/8/layout/hProcess3"/>
    <dgm:cxn modelId="{D737DD4D-ED2E-4FC5-B6F6-505482101BA8}" type="presParOf" srcId="{5CF804C4-18C0-4A61-87C1-C550AF8D34D2}" destId="{F7926A1D-4FAE-46FC-8458-43E83CFFE234}" srcOrd="0" destOrd="0" presId="urn:microsoft.com/office/officeart/2005/8/layout/hProcess3"/>
    <dgm:cxn modelId="{EC74D1BA-EFAF-4754-9CBA-39C5562B1A15}" type="presParOf" srcId="{5CF804C4-18C0-4A61-87C1-C550AF8D34D2}" destId="{68DD6758-BE41-440A-A855-C71B2D831409}" srcOrd="1" destOrd="0" presId="urn:microsoft.com/office/officeart/2005/8/layout/hProcess3"/>
    <dgm:cxn modelId="{DB7A69CE-165B-4309-AAFC-63A26387BBC1}" type="presParOf" srcId="{68DD6758-BE41-440A-A855-C71B2D831409}" destId="{5C6B8034-6DBD-4B02-9AB8-82BCC0B921F7}" srcOrd="0" destOrd="0" presId="urn:microsoft.com/office/officeart/2005/8/layout/hProcess3"/>
    <dgm:cxn modelId="{74DDC46B-1DAA-4870-BB2A-28DADA6280AB}" type="presParOf" srcId="{68DD6758-BE41-440A-A855-C71B2D831409}" destId="{DA85EFC2-E977-41D1-BD1F-C4E51E182916}" srcOrd="1" destOrd="0" presId="urn:microsoft.com/office/officeart/2005/8/layout/hProcess3"/>
    <dgm:cxn modelId="{329C6D07-341B-4351-8F04-4099131A2F64}" type="presParOf" srcId="{68DD6758-BE41-440A-A855-C71B2D831409}" destId="{92C00BE9-2263-4943-8753-21C71ABF66D5}" srcOrd="2" destOrd="0" presId="urn:microsoft.com/office/officeart/2005/8/layout/hProcess3"/>
    <dgm:cxn modelId="{A690F9DC-CA17-4389-A378-DE4BEF688EFA}" type="presParOf" srcId="{68DD6758-BE41-440A-A855-C71B2D831409}" destId="{B1ADE067-7E13-49AC-B209-1A226814FD1F}" srcOrd="3" destOrd="0" presId="urn:microsoft.com/office/officeart/2005/8/layout/hProcess3"/>
    <dgm:cxn modelId="{99B750BD-7F0F-4DFE-AC09-2D95B954FDA6}" type="presParOf" srcId="{5CF804C4-18C0-4A61-87C1-C550AF8D34D2}" destId="{234F2385-DF36-4FF9-AA5B-1FCE9092BF1A}" srcOrd="2" destOrd="0" presId="urn:microsoft.com/office/officeart/2005/8/layout/hProcess3"/>
    <dgm:cxn modelId="{D27D0D15-1329-4362-993E-0ABDC8159B1A}" type="presParOf" srcId="{5CF804C4-18C0-4A61-87C1-C550AF8D34D2}" destId="{E25C016E-7C74-4141-91C4-052D7037B9D3}" srcOrd="3" destOrd="0" presId="urn:microsoft.com/office/officeart/2005/8/layout/hProcess3"/>
    <dgm:cxn modelId="{A68DE28D-F425-4C63-8F06-16C393B83940}" type="presParOf" srcId="{5CF804C4-18C0-4A61-87C1-C550AF8D34D2}" destId="{F33307B6-6172-4AFF-A7E1-640942F01884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5360C4-F6EE-48EE-9281-353D11A492FA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D9E86CCF-D0E0-4FFB-8247-AF8172B5227B}">
      <dgm:prSet phldrT="[Text]" custT="1"/>
      <dgm:spPr/>
      <dgm:t>
        <a:bodyPr/>
        <a:lstStyle/>
        <a:p>
          <a:r>
            <a:rPr lang="da-DK" sz="1800" b="1" dirty="0" smtClean="0"/>
            <a:t>20%</a:t>
          </a:r>
          <a:endParaRPr lang="da-DK" sz="1800" b="1" dirty="0"/>
        </a:p>
      </dgm:t>
    </dgm:pt>
    <dgm:pt modelId="{B7A16382-9E9B-4558-9501-1E4EE2D03968}" type="parTrans" cxnId="{BD9E76D8-7491-4404-80CE-DC5A40E30B1C}">
      <dgm:prSet/>
      <dgm:spPr/>
      <dgm:t>
        <a:bodyPr/>
        <a:lstStyle/>
        <a:p>
          <a:endParaRPr lang="da-DK"/>
        </a:p>
      </dgm:t>
    </dgm:pt>
    <dgm:pt modelId="{8761B765-01EC-4C9E-86B3-F0620AE2D88E}" type="sibTrans" cxnId="{BD9E76D8-7491-4404-80CE-DC5A40E30B1C}">
      <dgm:prSet/>
      <dgm:spPr/>
      <dgm:t>
        <a:bodyPr/>
        <a:lstStyle/>
        <a:p>
          <a:endParaRPr lang="da-DK"/>
        </a:p>
      </dgm:t>
    </dgm:pt>
    <dgm:pt modelId="{A750E0B5-EA99-42E9-AF04-7CE4F81A304E}" type="pres">
      <dgm:prSet presAssocID="{605360C4-F6EE-48EE-9281-353D11A492FA}" presName="Name0" presStyleCnt="0">
        <dgm:presLayoutVars>
          <dgm:dir/>
          <dgm:animLvl val="lvl"/>
          <dgm:resizeHandles val="exact"/>
        </dgm:presLayoutVars>
      </dgm:prSet>
      <dgm:spPr/>
    </dgm:pt>
    <dgm:pt modelId="{3CABEAEE-B819-4944-A9AD-377F76389943}" type="pres">
      <dgm:prSet presAssocID="{605360C4-F6EE-48EE-9281-353D11A492FA}" presName="dummy" presStyleCnt="0"/>
      <dgm:spPr/>
    </dgm:pt>
    <dgm:pt modelId="{5CF804C4-18C0-4A61-87C1-C550AF8D34D2}" type="pres">
      <dgm:prSet presAssocID="{605360C4-F6EE-48EE-9281-353D11A492FA}" presName="linH" presStyleCnt="0"/>
      <dgm:spPr/>
    </dgm:pt>
    <dgm:pt modelId="{F7926A1D-4FAE-46FC-8458-43E83CFFE234}" type="pres">
      <dgm:prSet presAssocID="{605360C4-F6EE-48EE-9281-353D11A492FA}" presName="padding1" presStyleCnt="0"/>
      <dgm:spPr/>
    </dgm:pt>
    <dgm:pt modelId="{68DD6758-BE41-440A-A855-C71B2D831409}" type="pres">
      <dgm:prSet presAssocID="{D9E86CCF-D0E0-4FFB-8247-AF8172B5227B}" presName="linV" presStyleCnt="0"/>
      <dgm:spPr/>
    </dgm:pt>
    <dgm:pt modelId="{5C6B8034-6DBD-4B02-9AB8-82BCC0B921F7}" type="pres">
      <dgm:prSet presAssocID="{D9E86CCF-D0E0-4FFB-8247-AF8172B5227B}" presName="spVertical1" presStyleCnt="0"/>
      <dgm:spPr/>
    </dgm:pt>
    <dgm:pt modelId="{DA85EFC2-E977-41D1-BD1F-C4E51E182916}" type="pres">
      <dgm:prSet presAssocID="{D9E86CCF-D0E0-4FFB-8247-AF8172B5227B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2C00BE9-2263-4943-8753-21C71ABF66D5}" type="pres">
      <dgm:prSet presAssocID="{D9E86CCF-D0E0-4FFB-8247-AF8172B5227B}" presName="spVertical2" presStyleCnt="0"/>
      <dgm:spPr/>
    </dgm:pt>
    <dgm:pt modelId="{B1ADE067-7E13-49AC-B209-1A226814FD1F}" type="pres">
      <dgm:prSet presAssocID="{D9E86CCF-D0E0-4FFB-8247-AF8172B5227B}" presName="spVertical3" presStyleCnt="0"/>
      <dgm:spPr/>
    </dgm:pt>
    <dgm:pt modelId="{234F2385-DF36-4FF9-AA5B-1FCE9092BF1A}" type="pres">
      <dgm:prSet presAssocID="{605360C4-F6EE-48EE-9281-353D11A492FA}" presName="padding2" presStyleCnt="0"/>
      <dgm:spPr/>
    </dgm:pt>
    <dgm:pt modelId="{E25C016E-7C74-4141-91C4-052D7037B9D3}" type="pres">
      <dgm:prSet presAssocID="{605360C4-F6EE-48EE-9281-353D11A492FA}" presName="negArrow" presStyleCnt="0"/>
      <dgm:spPr/>
    </dgm:pt>
    <dgm:pt modelId="{F33307B6-6172-4AFF-A7E1-640942F01884}" type="pres">
      <dgm:prSet presAssocID="{605360C4-F6EE-48EE-9281-353D11A492FA}" presName="backgroundArrow" presStyleLbl="node1" presStyleIdx="0" presStyleCnt="1" custAng="9561789"/>
      <dgm:spPr/>
    </dgm:pt>
  </dgm:ptLst>
  <dgm:cxnLst>
    <dgm:cxn modelId="{CCBC6331-DF63-405E-A89C-F73728F02D56}" type="presOf" srcId="{605360C4-F6EE-48EE-9281-353D11A492FA}" destId="{A750E0B5-EA99-42E9-AF04-7CE4F81A304E}" srcOrd="0" destOrd="0" presId="urn:microsoft.com/office/officeart/2005/8/layout/hProcess3"/>
    <dgm:cxn modelId="{BD9E76D8-7491-4404-80CE-DC5A40E30B1C}" srcId="{605360C4-F6EE-48EE-9281-353D11A492FA}" destId="{D9E86CCF-D0E0-4FFB-8247-AF8172B5227B}" srcOrd="0" destOrd="0" parTransId="{B7A16382-9E9B-4558-9501-1E4EE2D03968}" sibTransId="{8761B765-01EC-4C9E-86B3-F0620AE2D88E}"/>
    <dgm:cxn modelId="{52DDD112-B8E1-4340-8837-58E7D8088690}" type="presOf" srcId="{D9E86CCF-D0E0-4FFB-8247-AF8172B5227B}" destId="{DA85EFC2-E977-41D1-BD1F-C4E51E182916}" srcOrd="0" destOrd="0" presId="urn:microsoft.com/office/officeart/2005/8/layout/hProcess3"/>
    <dgm:cxn modelId="{2EA23606-3814-4CFF-BA42-C711C425BF65}" type="presParOf" srcId="{A750E0B5-EA99-42E9-AF04-7CE4F81A304E}" destId="{3CABEAEE-B819-4944-A9AD-377F76389943}" srcOrd="0" destOrd="0" presId="urn:microsoft.com/office/officeart/2005/8/layout/hProcess3"/>
    <dgm:cxn modelId="{02129D77-A5BE-43F3-A36F-6A0D1BAF8C5E}" type="presParOf" srcId="{A750E0B5-EA99-42E9-AF04-7CE4F81A304E}" destId="{5CF804C4-18C0-4A61-87C1-C550AF8D34D2}" srcOrd="1" destOrd="0" presId="urn:microsoft.com/office/officeart/2005/8/layout/hProcess3"/>
    <dgm:cxn modelId="{187A5017-122C-43E2-9D30-0DB16B0F68BA}" type="presParOf" srcId="{5CF804C4-18C0-4A61-87C1-C550AF8D34D2}" destId="{F7926A1D-4FAE-46FC-8458-43E83CFFE234}" srcOrd="0" destOrd="0" presId="urn:microsoft.com/office/officeart/2005/8/layout/hProcess3"/>
    <dgm:cxn modelId="{1ACDB0B9-4047-4224-848C-6828505ECA2E}" type="presParOf" srcId="{5CF804C4-18C0-4A61-87C1-C550AF8D34D2}" destId="{68DD6758-BE41-440A-A855-C71B2D831409}" srcOrd="1" destOrd="0" presId="urn:microsoft.com/office/officeart/2005/8/layout/hProcess3"/>
    <dgm:cxn modelId="{5D605FBD-7CFA-4C7C-8DDA-8C30AD91C349}" type="presParOf" srcId="{68DD6758-BE41-440A-A855-C71B2D831409}" destId="{5C6B8034-6DBD-4B02-9AB8-82BCC0B921F7}" srcOrd="0" destOrd="0" presId="urn:microsoft.com/office/officeart/2005/8/layout/hProcess3"/>
    <dgm:cxn modelId="{86B4CC4D-86FD-4F4E-97F7-F56A2662B424}" type="presParOf" srcId="{68DD6758-BE41-440A-A855-C71B2D831409}" destId="{DA85EFC2-E977-41D1-BD1F-C4E51E182916}" srcOrd="1" destOrd="0" presId="urn:microsoft.com/office/officeart/2005/8/layout/hProcess3"/>
    <dgm:cxn modelId="{569EAF7C-0FC4-4361-AF98-0A87FDE7911A}" type="presParOf" srcId="{68DD6758-BE41-440A-A855-C71B2D831409}" destId="{92C00BE9-2263-4943-8753-21C71ABF66D5}" srcOrd="2" destOrd="0" presId="urn:microsoft.com/office/officeart/2005/8/layout/hProcess3"/>
    <dgm:cxn modelId="{A5CAF59E-3531-4179-93D8-9ED2F0BF5E12}" type="presParOf" srcId="{68DD6758-BE41-440A-A855-C71B2D831409}" destId="{B1ADE067-7E13-49AC-B209-1A226814FD1F}" srcOrd="3" destOrd="0" presId="urn:microsoft.com/office/officeart/2005/8/layout/hProcess3"/>
    <dgm:cxn modelId="{64F3FE4B-8A7C-4880-8DED-1C8DEC6162B5}" type="presParOf" srcId="{5CF804C4-18C0-4A61-87C1-C550AF8D34D2}" destId="{234F2385-DF36-4FF9-AA5B-1FCE9092BF1A}" srcOrd="2" destOrd="0" presId="urn:microsoft.com/office/officeart/2005/8/layout/hProcess3"/>
    <dgm:cxn modelId="{907EFA18-838A-4AF9-9BD1-EC5234209FB4}" type="presParOf" srcId="{5CF804C4-18C0-4A61-87C1-C550AF8D34D2}" destId="{E25C016E-7C74-4141-91C4-052D7037B9D3}" srcOrd="3" destOrd="0" presId="urn:microsoft.com/office/officeart/2005/8/layout/hProcess3"/>
    <dgm:cxn modelId="{BC194918-534C-4A91-82FE-4CDB9FC968BD}" type="presParOf" srcId="{5CF804C4-18C0-4A61-87C1-C550AF8D34D2}" destId="{F33307B6-6172-4AFF-A7E1-640942F01884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5360C4-F6EE-48EE-9281-353D11A492FA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D9E86CCF-D0E0-4FFB-8247-AF8172B5227B}">
      <dgm:prSet phldrT="[Text]" custT="1"/>
      <dgm:spPr/>
      <dgm:t>
        <a:bodyPr/>
        <a:lstStyle/>
        <a:p>
          <a:r>
            <a:rPr lang="da-DK" sz="1800" b="1" dirty="0" smtClean="0"/>
            <a:t>10%</a:t>
          </a:r>
          <a:endParaRPr lang="da-DK" sz="1800" b="1" dirty="0"/>
        </a:p>
      </dgm:t>
    </dgm:pt>
    <dgm:pt modelId="{B7A16382-9E9B-4558-9501-1E4EE2D03968}" type="parTrans" cxnId="{BD9E76D8-7491-4404-80CE-DC5A40E30B1C}">
      <dgm:prSet/>
      <dgm:spPr/>
      <dgm:t>
        <a:bodyPr/>
        <a:lstStyle/>
        <a:p>
          <a:endParaRPr lang="da-DK"/>
        </a:p>
      </dgm:t>
    </dgm:pt>
    <dgm:pt modelId="{8761B765-01EC-4C9E-86B3-F0620AE2D88E}" type="sibTrans" cxnId="{BD9E76D8-7491-4404-80CE-DC5A40E30B1C}">
      <dgm:prSet/>
      <dgm:spPr/>
      <dgm:t>
        <a:bodyPr/>
        <a:lstStyle/>
        <a:p>
          <a:endParaRPr lang="da-DK"/>
        </a:p>
      </dgm:t>
    </dgm:pt>
    <dgm:pt modelId="{A750E0B5-EA99-42E9-AF04-7CE4F81A304E}" type="pres">
      <dgm:prSet presAssocID="{605360C4-F6EE-48EE-9281-353D11A492FA}" presName="Name0" presStyleCnt="0">
        <dgm:presLayoutVars>
          <dgm:dir/>
          <dgm:animLvl val="lvl"/>
          <dgm:resizeHandles val="exact"/>
        </dgm:presLayoutVars>
      </dgm:prSet>
      <dgm:spPr/>
    </dgm:pt>
    <dgm:pt modelId="{3CABEAEE-B819-4944-A9AD-377F76389943}" type="pres">
      <dgm:prSet presAssocID="{605360C4-F6EE-48EE-9281-353D11A492FA}" presName="dummy" presStyleCnt="0"/>
      <dgm:spPr/>
    </dgm:pt>
    <dgm:pt modelId="{5CF804C4-18C0-4A61-87C1-C550AF8D34D2}" type="pres">
      <dgm:prSet presAssocID="{605360C4-F6EE-48EE-9281-353D11A492FA}" presName="linH" presStyleCnt="0"/>
      <dgm:spPr/>
    </dgm:pt>
    <dgm:pt modelId="{F7926A1D-4FAE-46FC-8458-43E83CFFE234}" type="pres">
      <dgm:prSet presAssocID="{605360C4-F6EE-48EE-9281-353D11A492FA}" presName="padding1" presStyleCnt="0"/>
      <dgm:spPr/>
    </dgm:pt>
    <dgm:pt modelId="{68DD6758-BE41-440A-A855-C71B2D831409}" type="pres">
      <dgm:prSet presAssocID="{D9E86CCF-D0E0-4FFB-8247-AF8172B5227B}" presName="linV" presStyleCnt="0"/>
      <dgm:spPr/>
    </dgm:pt>
    <dgm:pt modelId="{5C6B8034-6DBD-4B02-9AB8-82BCC0B921F7}" type="pres">
      <dgm:prSet presAssocID="{D9E86CCF-D0E0-4FFB-8247-AF8172B5227B}" presName="spVertical1" presStyleCnt="0"/>
      <dgm:spPr/>
    </dgm:pt>
    <dgm:pt modelId="{DA85EFC2-E977-41D1-BD1F-C4E51E182916}" type="pres">
      <dgm:prSet presAssocID="{D9E86CCF-D0E0-4FFB-8247-AF8172B5227B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2C00BE9-2263-4943-8753-21C71ABF66D5}" type="pres">
      <dgm:prSet presAssocID="{D9E86CCF-D0E0-4FFB-8247-AF8172B5227B}" presName="spVertical2" presStyleCnt="0"/>
      <dgm:spPr/>
    </dgm:pt>
    <dgm:pt modelId="{B1ADE067-7E13-49AC-B209-1A226814FD1F}" type="pres">
      <dgm:prSet presAssocID="{D9E86CCF-D0E0-4FFB-8247-AF8172B5227B}" presName="spVertical3" presStyleCnt="0"/>
      <dgm:spPr/>
    </dgm:pt>
    <dgm:pt modelId="{234F2385-DF36-4FF9-AA5B-1FCE9092BF1A}" type="pres">
      <dgm:prSet presAssocID="{605360C4-F6EE-48EE-9281-353D11A492FA}" presName="padding2" presStyleCnt="0"/>
      <dgm:spPr/>
    </dgm:pt>
    <dgm:pt modelId="{E25C016E-7C74-4141-91C4-052D7037B9D3}" type="pres">
      <dgm:prSet presAssocID="{605360C4-F6EE-48EE-9281-353D11A492FA}" presName="negArrow" presStyleCnt="0"/>
      <dgm:spPr/>
    </dgm:pt>
    <dgm:pt modelId="{F33307B6-6172-4AFF-A7E1-640942F01884}" type="pres">
      <dgm:prSet presAssocID="{605360C4-F6EE-48EE-9281-353D11A492FA}" presName="backgroundArrow" presStyleLbl="node1" presStyleIdx="0" presStyleCnt="1" custAng="9693900"/>
      <dgm:spPr/>
    </dgm:pt>
  </dgm:ptLst>
  <dgm:cxnLst>
    <dgm:cxn modelId="{BD9E76D8-7491-4404-80CE-DC5A40E30B1C}" srcId="{605360C4-F6EE-48EE-9281-353D11A492FA}" destId="{D9E86CCF-D0E0-4FFB-8247-AF8172B5227B}" srcOrd="0" destOrd="0" parTransId="{B7A16382-9E9B-4558-9501-1E4EE2D03968}" sibTransId="{8761B765-01EC-4C9E-86B3-F0620AE2D88E}"/>
    <dgm:cxn modelId="{310D20E0-7D81-488A-9746-15F3F287B175}" type="presOf" srcId="{605360C4-F6EE-48EE-9281-353D11A492FA}" destId="{A750E0B5-EA99-42E9-AF04-7CE4F81A304E}" srcOrd="0" destOrd="0" presId="urn:microsoft.com/office/officeart/2005/8/layout/hProcess3"/>
    <dgm:cxn modelId="{F50566CC-6E35-40F8-B531-59BCFD56658E}" type="presOf" srcId="{D9E86CCF-D0E0-4FFB-8247-AF8172B5227B}" destId="{DA85EFC2-E977-41D1-BD1F-C4E51E182916}" srcOrd="0" destOrd="0" presId="urn:microsoft.com/office/officeart/2005/8/layout/hProcess3"/>
    <dgm:cxn modelId="{A4D70E7F-7FEC-4717-BF1B-1AA59A6649A2}" type="presParOf" srcId="{A750E0B5-EA99-42E9-AF04-7CE4F81A304E}" destId="{3CABEAEE-B819-4944-A9AD-377F76389943}" srcOrd="0" destOrd="0" presId="urn:microsoft.com/office/officeart/2005/8/layout/hProcess3"/>
    <dgm:cxn modelId="{27534C9B-4E26-4441-9770-20A2D48B142D}" type="presParOf" srcId="{A750E0B5-EA99-42E9-AF04-7CE4F81A304E}" destId="{5CF804C4-18C0-4A61-87C1-C550AF8D34D2}" srcOrd="1" destOrd="0" presId="urn:microsoft.com/office/officeart/2005/8/layout/hProcess3"/>
    <dgm:cxn modelId="{2AD1B987-8EC9-47E0-95E3-01B20D0A31AD}" type="presParOf" srcId="{5CF804C4-18C0-4A61-87C1-C550AF8D34D2}" destId="{F7926A1D-4FAE-46FC-8458-43E83CFFE234}" srcOrd="0" destOrd="0" presId="urn:microsoft.com/office/officeart/2005/8/layout/hProcess3"/>
    <dgm:cxn modelId="{BED22057-B976-41A4-BF95-614EB01D585D}" type="presParOf" srcId="{5CF804C4-18C0-4A61-87C1-C550AF8D34D2}" destId="{68DD6758-BE41-440A-A855-C71B2D831409}" srcOrd="1" destOrd="0" presId="urn:microsoft.com/office/officeart/2005/8/layout/hProcess3"/>
    <dgm:cxn modelId="{A7A4308E-97F3-4740-8373-07BFEA2F6665}" type="presParOf" srcId="{68DD6758-BE41-440A-A855-C71B2D831409}" destId="{5C6B8034-6DBD-4B02-9AB8-82BCC0B921F7}" srcOrd="0" destOrd="0" presId="urn:microsoft.com/office/officeart/2005/8/layout/hProcess3"/>
    <dgm:cxn modelId="{15A537C2-A6DD-47BB-944F-D781EF286962}" type="presParOf" srcId="{68DD6758-BE41-440A-A855-C71B2D831409}" destId="{DA85EFC2-E977-41D1-BD1F-C4E51E182916}" srcOrd="1" destOrd="0" presId="urn:microsoft.com/office/officeart/2005/8/layout/hProcess3"/>
    <dgm:cxn modelId="{F66FEEA0-85AB-40D9-A27B-1C46B36AB805}" type="presParOf" srcId="{68DD6758-BE41-440A-A855-C71B2D831409}" destId="{92C00BE9-2263-4943-8753-21C71ABF66D5}" srcOrd="2" destOrd="0" presId="urn:microsoft.com/office/officeart/2005/8/layout/hProcess3"/>
    <dgm:cxn modelId="{6416468D-ABCB-4BA4-B8DD-C1E1EFCC4393}" type="presParOf" srcId="{68DD6758-BE41-440A-A855-C71B2D831409}" destId="{B1ADE067-7E13-49AC-B209-1A226814FD1F}" srcOrd="3" destOrd="0" presId="urn:microsoft.com/office/officeart/2005/8/layout/hProcess3"/>
    <dgm:cxn modelId="{2C64123A-624E-49BD-9BA2-E2AE3D57C6B2}" type="presParOf" srcId="{5CF804C4-18C0-4A61-87C1-C550AF8D34D2}" destId="{234F2385-DF36-4FF9-AA5B-1FCE9092BF1A}" srcOrd="2" destOrd="0" presId="urn:microsoft.com/office/officeart/2005/8/layout/hProcess3"/>
    <dgm:cxn modelId="{C9EA7159-AB80-4E3E-B424-C27730D75545}" type="presParOf" srcId="{5CF804C4-18C0-4A61-87C1-C550AF8D34D2}" destId="{E25C016E-7C74-4141-91C4-052D7037B9D3}" srcOrd="3" destOrd="0" presId="urn:microsoft.com/office/officeart/2005/8/layout/hProcess3"/>
    <dgm:cxn modelId="{CA4395DE-1CDA-48F0-B7FB-B3EB05F5E9BD}" type="presParOf" srcId="{5CF804C4-18C0-4A61-87C1-C550AF8D34D2}" destId="{F33307B6-6172-4AFF-A7E1-640942F01884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5360C4-F6EE-48EE-9281-353D11A492FA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D9E86CCF-D0E0-4FFB-8247-AF8172B5227B}">
      <dgm:prSet phldrT="[Text]" custT="1"/>
      <dgm:spPr/>
      <dgm:t>
        <a:bodyPr/>
        <a:lstStyle/>
        <a:p>
          <a:r>
            <a:rPr lang="da-DK" sz="1800" b="1" dirty="0" smtClean="0"/>
            <a:t>20%</a:t>
          </a:r>
          <a:endParaRPr lang="da-DK" sz="1800" b="1" dirty="0"/>
        </a:p>
      </dgm:t>
    </dgm:pt>
    <dgm:pt modelId="{B7A16382-9E9B-4558-9501-1E4EE2D03968}" type="parTrans" cxnId="{BD9E76D8-7491-4404-80CE-DC5A40E30B1C}">
      <dgm:prSet/>
      <dgm:spPr/>
      <dgm:t>
        <a:bodyPr/>
        <a:lstStyle/>
        <a:p>
          <a:endParaRPr lang="da-DK"/>
        </a:p>
      </dgm:t>
    </dgm:pt>
    <dgm:pt modelId="{8761B765-01EC-4C9E-86B3-F0620AE2D88E}" type="sibTrans" cxnId="{BD9E76D8-7491-4404-80CE-DC5A40E30B1C}">
      <dgm:prSet/>
      <dgm:spPr/>
      <dgm:t>
        <a:bodyPr/>
        <a:lstStyle/>
        <a:p>
          <a:endParaRPr lang="da-DK"/>
        </a:p>
      </dgm:t>
    </dgm:pt>
    <dgm:pt modelId="{A750E0B5-EA99-42E9-AF04-7CE4F81A304E}" type="pres">
      <dgm:prSet presAssocID="{605360C4-F6EE-48EE-9281-353D11A492FA}" presName="Name0" presStyleCnt="0">
        <dgm:presLayoutVars>
          <dgm:dir/>
          <dgm:animLvl val="lvl"/>
          <dgm:resizeHandles val="exact"/>
        </dgm:presLayoutVars>
      </dgm:prSet>
      <dgm:spPr/>
    </dgm:pt>
    <dgm:pt modelId="{3CABEAEE-B819-4944-A9AD-377F76389943}" type="pres">
      <dgm:prSet presAssocID="{605360C4-F6EE-48EE-9281-353D11A492FA}" presName="dummy" presStyleCnt="0"/>
      <dgm:spPr/>
    </dgm:pt>
    <dgm:pt modelId="{5CF804C4-18C0-4A61-87C1-C550AF8D34D2}" type="pres">
      <dgm:prSet presAssocID="{605360C4-F6EE-48EE-9281-353D11A492FA}" presName="linH" presStyleCnt="0"/>
      <dgm:spPr/>
    </dgm:pt>
    <dgm:pt modelId="{F7926A1D-4FAE-46FC-8458-43E83CFFE234}" type="pres">
      <dgm:prSet presAssocID="{605360C4-F6EE-48EE-9281-353D11A492FA}" presName="padding1" presStyleCnt="0"/>
      <dgm:spPr/>
    </dgm:pt>
    <dgm:pt modelId="{68DD6758-BE41-440A-A855-C71B2D831409}" type="pres">
      <dgm:prSet presAssocID="{D9E86CCF-D0E0-4FFB-8247-AF8172B5227B}" presName="linV" presStyleCnt="0"/>
      <dgm:spPr/>
    </dgm:pt>
    <dgm:pt modelId="{5C6B8034-6DBD-4B02-9AB8-82BCC0B921F7}" type="pres">
      <dgm:prSet presAssocID="{D9E86CCF-D0E0-4FFB-8247-AF8172B5227B}" presName="spVertical1" presStyleCnt="0"/>
      <dgm:spPr/>
    </dgm:pt>
    <dgm:pt modelId="{DA85EFC2-E977-41D1-BD1F-C4E51E182916}" type="pres">
      <dgm:prSet presAssocID="{D9E86CCF-D0E0-4FFB-8247-AF8172B5227B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2C00BE9-2263-4943-8753-21C71ABF66D5}" type="pres">
      <dgm:prSet presAssocID="{D9E86CCF-D0E0-4FFB-8247-AF8172B5227B}" presName="spVertical2" presStyleCnt="0"/>
      <dgm:spPr/>
    </dgm:pt>
    <dgm:pt modelId="{B1ADE067-7E13-49AC-B209-1A226814FD1F}" type="pres">
      <dgm:prSet presAssocID="{D9E86CCF-D0E0-4FFB-8247-AF8172B5227B}" presName="spVertical3" presStyleCnt="0"/>
      <dgm:spPr/>
    </dgm:pt>
    <dgm:pt modelId="{234F2385-DF36-4FF9-AA5B-1FCE9092BF1A}" type="pres">
      <dgm:prSet presAssocID="{605360C4-F6EE-48EE-9281-353D11A492FA}" presName="padding2" presStyleCnt="0"/>
      <dgm:spPr/>
    </dgm:pt>
    <dgm:pt modelId="{E25C016E-7C74-4141-91C4-052D7037B9D3}" type="pres">
      <dgm:prSet presAssocID="{605360C4-F6EE-48EE-9281-353D11A492FA}" presName="negArrow" presStyleCnt="0"/>
      <dgm:spPr/>
    </dgm:pt>
    <dgm:pt modelId="{F33307B6-6172-4AFF-A7E1-640942F01884}" type="pres">
      <dgm:prSet presAssocID="{605360C4-F6EE-48EE-9281-353D11A492FA}" presName="backgroundArrow" presStyleLbl="node1" presStyleIdx="0" presStyleCnt="1" custAng="10181135"/>
      <dgm:spPr/>
    </dgm:pt>
  </dgm:ptLst>
  <dgm:cxnLst>
    <dgm:cxn modelId="{867D4FDD-CCF0-4859-9068-F93DD89FF4AA}" type="presOf" srcId="{D9E86CCF-D0E0-4FFB-8247-AF8172B5227B}" destId="{DA85EFC2-E977-41D1-BD1F-C4E51E182916}" srcOrd="0" destOrd="0" presId="urn:microsoft.com/office/officeart/2005/8/layout/hProcess3"/>
    <dgm:cxn modelId="{CAA79B39-5B7C-41CF-A943-A40B057CFC4A}" type="presOf" srcId="{605360C4-F6EE-48EE-9281-353D11A492FA}" destId="{A750E0B5-EA99-42E9-AF04-7CE4F81A304E}" srcOrd="0" destOrd="0" presId="urn:microsoft.com/office/officeart/2005/8/layout/hProcess3"/>
    <dgm:cxn modelId="{BD9E76D8-7491-4404-80CE-DC5A40E30B1C}" srcId="{605360C4-F6EE-48EE-9281-353D11A492FA}" destId="{D9E86CCF-D0E0-4FFB-8247-AF8172B5227B}" srcOrd="0" destOrd="0" parTransId="{B7A16382-9E9B-4558-9501-1E4EE2D03968}" sibTransId="{8761B765-01EC-4C9E-86B3-F0620AE2D88E}"/>
    <dgm:cxn modelId="{AB68DC02-2CFA-4C7C-968E-C41CBF0C74E2}" type="presParOf" srcId="{A750E0B5-EA99-42E9-AF04-7CE4F81A304E}" destId="{3CABEAEE-B819-4944-A9AD-377F76389943}" srcOrd="0" destOrd="0" presId="urn:microsoft.com/office/officeart/2005/8/layout/hProcess3"/>
    <dgm:cxn modelId="{D0AB06FC-CB82-4BED-BABD-F07A7C2942A7}" type="presParOf" srcId="{A750E0B5-EA99-42E9-AF04-7CE4F81A304E}" destId="{5CF804C4-18C0-4A61-87C1-C550AF8D34D2}" srcOrd="1" destOrd="0" presId="urn:microsoft.com/office/officeart/2005/8/layout/hProcess3"/>
    <dgm:cxn modelId="{54E3D7CC-4B42-4146-9BFC-958CE4151E9F}" type="presParOf" srcId="{5CF804C4-18C0-4A61-87C1-C550AF8D34D2}" destId="{F7926A1D-4FAE-46FC-8458-43E83CFFE234}" srcOrd="0" destOrd="0" presId="urn:microsoft.com/office/officeart/2005/8/layout/hProcess3"/>
    <dgm:cxn modelId="{8086581E-047E-464E-B161-8BD0A00253C1}" type="presParOf" srcId="{5CF804C4-18C0-4A61-87C1-C550AF8D34D2}" destId="{68DD6758-BE41-440A-A855-C71B2D831409}" srcOrd="1" destOrd="0" presId="urn:microsoft.com/office/officeart/2005/8/layout/hProcess3"/>
    <dgm:cxn modelId="{0E29EA7F-B0E6-4918-8F69-12D5B049E701}" type="presParOf" srcId="{68DD6758-BE41-440A-A855-C71B2D831409}" destId="{5C6B8034-6DBD-4B02-9AB8-82BCC0B921F7}" srcOrd="0" destOrd="0" presId="urn:microsoft.com/office/officeart/2005/8/layout/hProcess3"/>
    <dgm:cxn modelId="{139FD5C4-96E6-4BA2-9646-720E0C49D6C0}" type="presParOf" srcId="{68DD6758-BE41-440A-A855-C71B2D831409}" destId="{DA85EFC2-E977-41D1-BD1F-C4E51E182916}" srcOrd="1" destOrd="0" presId="urn:microsoft.com/office/officeart/2005/8/layout/hProcess3"/>
    <dgm:cxn modelId="{7FD4CD69-ADFE-49C4-B092-FF3F8A112BAE}" type="presParOf" srcId="{68DD6758-BE41-440A-A855-C71B2D831409}" destId="{92C00BE9-2263-4943-8753-21C71ABF66D5}" srcOrd="2" destOrd="0" presId="urn:microsoft.com/office/officeart/2005/8/layout/hProcess3"/>
    <dgm:cxn modelId="{38CB1716-DDD1-478E-9BC0-E1A4DCA8FD5B}" type="presParOf" srcId="{68DD6758-BE41-440A-A855-C71B2D831409}" destId="{B1ADE067-7E13-49AC-B209-1A226814FD1F}" srcOrd="3" destOrd="0" presId="urn:microsoft.com/office/officeart/2005/8/layout/hProcess3"/>
    <dgm:cxn modelId="{BCB0684B-8AE5-4E81-A2C4-060231D765AF}" type="presParOf" srcId="{5CF804C4-18C0-4A61-87C1-C550AF8D34D2}" destId="{234F2385-DF36-4FF9-AA5B-1FCE9092BF1A}" srcOrd="2" destOrd="0" presId="urn:microsoft.com/office/officeart/2005/8/layout/hProcess3"/>
    <dgm:cxn modelId="{D1EEF061-C496-4E83-9995-1C8CD86D30AF}" type="presParOf" srcId="{5CF804C4-18C0-4A61-87C1-C550AF8D34D2}" destId="{E25C016E-7C74-4141-91C4-052D7037B9D3}" srcOrd="3" destOrd="0" presId="urn:microsoft.com/office/officeart/2005/8/layout/hProcess3"/>
    <dgm:cxn modelId="{7DF744B1-60B0-4A26-879F-EB1A50FDF6C1}" type="presParOf" srcId="{5CF804C4-18C0-4A61-87C1-C550AF8D34D2}" destId="{F33307B6-6172-4AFF-A7E1-640942F01884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307B6-6172-4AFF-A7E1-640942F01884}">
      <dsp:nvSpPr>
        <dsp:cNvPr id="0" name=""/>
        <dsp:cNvSpPr/>
      </dsp:nvSpPr>
      <dsp:spPr>
        <a:xfrm rot="7965834">
          <a:off x="0" y="26885"/>
          <a:ext cx="1285981" cy="1008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5EFC2-E977-41D1-BD1F-C4E51E182916}">
      <dsp:nvSpPr>
        <dsp:cNvPr id="0" name=""/>
        <dsp:cNvSpPr/>
      </dsp:nvSpPr>
      <dsp:spPr>
        <a:xfrm>
          <a:off x="103732" y="278886"/>
          <a:ext cx="1053651" cy="50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800" b="1" kern="1200" dirty="0" smtClean="0"/>
            <a:t>50%</a:t>
          </a:r>
          <a:endParaRPr lang="da-DK" sz="1800" b="1" kern="1200" dirty="0"/>
        </a:p>
      </dsp:txBody>
      <dsp:txXfrm>
        <a:off x="103732" y="278886"/>
        <a:ext cx="1053651" cy="504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307B6-6172-4AFF-A7E1-640942F01884}">
      <dsp:nvSpPr>
        <dsp:cNvPr id="0" name=""/>
        <dsp:cNvSpPr/>
      </dsp:nvSpPr>
      <dsp:spPr>
        <a:xfrm rot="9561789">
          <a:off x="0" y="26996"/>
          <a:ext cx="1399127" cy="1080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5EFC2-E977-41D1-BD1F-C4E51E182916}">
      <dsp:nvSpPr>
        <dsp:cNvPr id="0" name=""/>
        <dsp:cNvSpPr/>
      </dsp:nvSpPr>
      <dsp:spPr>
        <a:xfrm>
          <a:off x="112859" y="296996"/>
          <a:ext cx="1146355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800" b="1" kern="1200" dirty="0" smtClean="0"/>
            <a:t>20%</a:t>
          </a:r>
          <a:endParaRPr lang="da-DK" sz="1800" b="1" kern="1200" dirty="0"/>
        </a:p>
      </dsp:txBody>
      <dsp:txXfrm>
        <a:off x="112859" y="296996"/>
        <a:ext cx="1146355" cy="54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307B6-6172-4AFF-A7E1-640942F01884}">
      <dsp:nvSpPr>
        <dsp:cNvPr id="0" name=""/>
        <dsp:cNvSpPr/>
      </dsp:nvSpPr>
      <dsp:spPr>
        <a:xfrm rot="9693900">
          <a:off x="0" y="26996"/>
          <a:ext cx="1399127" cy="1080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5EFC2-E977-41D1-BD1F-C4E51E182916}">
      <dsp:nvSpPr>
        <dsp:cNvPr id="0" name=""/>
        <dsp:cNvSpPr/>
      </dsp:nvSpPr>
      <dsp:spPr>
        <a:xfrm>
          <a:off x="112859" y="296996"/>
          <a:ext cx="1146355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800" b="1" kern="1200" dirty="0" smtClean="0"/>
            <a:t>10%</a:t>
          </a:r>
          <a:endParaRPr lang="da-DK" sz="1800" b="1" kern="1200" dirty="0"/>
        </a:p>
      </dsp:txBody>
      <dsp:txXfrm>
        <a:off x="112859" y="296996"/>
        <a:ext cx="1146355" cy="54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307B6-6172-4AFF-A7E1-640942F01884}">
      <dsp:nvSpPr>
        <dsp:cNvPr id="0" name=""/>
        <dsp:cNvSpPr/>
      </dsp:nvSpPr>
      <dsp:spPr>
        <a:xfrm rot="10181135">
          <a:off x="0" y="26996"/>
          <a:ext cx="1399127" cy="1080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5EFC2-E977-41D1-BD1F-C4E51E182916}">
      <dsp:nvSpPr>
        <dsp:cNvPr id="0" name=""/>
        <dsp:cNvSpPr/>
      </dsp:nvSpPr>
      <dsp:spPr>
        <a:xfrm>
          <a:off x="112859" y="296996"/>
          <a:ext cx="1146355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800" b="1" kern="1200" dirty="0" smtClean="0"/>
            <a:t>20%</a:t>
          </a:r>
          <a:endParaRPr lang="da-DK" sz="1800" b="1" kern="1200" dirty="0"/>
        </a:p>
      </dsp:txBody>
      <dsp:txXfrm>
        <a:off x="112859" y="296996"/>
        <a:ext cx="1146355" cy="54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D5F3A010-5C24-4441-AA09-F84D667FBE29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F12E0633-D742-427C-95D8-0F1C541939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0124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184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Typical</a:t>
            </a:r>
            <a:r>
              <a:rPr lang="da-DK" dirty="0" smtClean="0"/>
              <a:t> </a:t>
            </a:r>
            <a:r>
              <a:rPr lang="da-DK" dirty="0" err="1" smtClean="0"/>
              <a:t>anual</a:t>
            </a:r>
            <a:r>
              <a:rPr lang="da-DK" dirty="0" smtClean="0"/>
              <a:t> </a:t>
            </a:r>
            <a:r>
              <a:rPr lang="da-DK" dirty="0" err="1" smtClean="0"/>
              <a:t>concentrations</a:t>
            </a:r>
            <a:r>
              <a:rPr lang="da-DK" dirty="0" smtClean="0"/>
              <a:t> of O3 and PM2,5 from</a:t>
            </a:r>
            <a:r>
              <a:rPr lang="da-DK" baseline="0" dirty="0" smtClean="0"/>
              <a:t> Northern </a:t>
            </a:r>
            <a:r>
              <a:rPr lang="da-DK" baseline="0" dirty="0" err="1" smtClean="0"/>
              <a:t>Hemispheric</a:t>
            </a:r>
            <a:r>
              <a:rPr lang="da-DK" baseline="0" dirty="0" smtClean="0"/>
              <a:t> DEHM. </a:t>
            </a:r>
          </a:p>
          <a:p>
            <a:r>
              <a:rPr lang="da-DK" baseline="0" dirty="0" err="1" smtClean="0"/>
              <a:t>E.g</a:t>
            </a:r>
            <a:r>
              <a:rPr lang="da-DK" baseline="0" dirty="0" smtClean="0"/>
              <a:t>. NOX </a:t>
            </a:r>
            <a:r>
              <a:rPr lang="da-DK" baseline="0" dirty="0" err="1" smtClean="0"/>
              <a:t>eat</a:t>
            </a:r>
            <a:r>
              <a:rPr lang="da-DK" baseline="0" dirty="0" smtClean="0"/>
              <a:t> O3, </a:t>
            </a:r>
            <a:r>
              <a:rPr lang="da-DK" baseline="0" dirty="0" err="1" smtClean="0"/>
              <a:t>high</a:t>
            </a:r>
            <a:r>
              <a:rPr lang="da-DK" baseline="0" dirty="0" smtClean="0"/>
              <a:t> PM2.5 over </a:t>
            </a:r>
            <a:r>
              <a:rPr lang="da-DK" baseline="0" dirty="0" err="1" smtClean="0"/>
              <a:t>cities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68726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Same </a:t>
            </a:r>
            <a:r>
              <a:rPr lang="da-DK" dirty="0" err="1" smtClean="0"/>
              <a:t>pictures</a:t>
            </a:r>
            <a:r>
              <a:rPr lang="da-DK" dirty="0" smtClean="0"/>
              <a:t> but on European </a:t>
            </a:r>
            <a:r>
              <a:rPr lang="da-DK" dirty="0" err="1" smtClean="0"/>
              <a:t>scale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82465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Need</a:t>
            </a:r>
            <a:r>
              <a:rPr lang="da-DK" dirty="0" smtClean="0"/>
              <a:t> the regional </a:t>
            </a:r>
            <a:r>
              <a:rPr lang="da-DK" dirty="0" err="1" smtClean="0"/>
              <a:t>contribution</a:t>
            </a:r>
            <a:r>
              <a:rPr lang="da-DK" dirty="0" smtClean="0"/>
              <a:t> (DEHM</a:t>
            </a:r>
            <a:r>
              <a:rPr lang="da-DK" baseline="0" dirty="0" smtClean="0"/>
              <a:t> og rural station)</a:t>
            </a:r>
          </a:p>
          <a:p>
            <a:r>
              <a:rPr lang="da-DK" baseline="0" dirty="0" smtClean="0"/>
              <a:t>Has to </a:t>
            </a:r>
            <a:r>
              <a:rPr lang="da-DK" baseline="0" dirty="0" err="1" smtClean="0"/>
              <a:t>cross</a:t>
            </a:r>
            <a:r>
              <a:rPr lang="da-DK" baseline="0" dirty="0" smtClean="0"/>
              <a:t> the </a:t>
            </a:r>
            <a:r>
              <a:rPr lang="da-DK" baseline="0" dirty="0" err="1" smtClean="0"/>
              <a:t>water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therefore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bery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high</a:t>
            </a:r>
            <a:r>
              <a:rPr lang="da-DK" baseline="0" dirty="0" smtClean="0"/>
              <a:t> AP over </a:t>
            </a:r>
            <a:r>
              <a:rPr lang="da-DK" baseline="0" dirty="0" err="1" smtClean="0"/>
              <a:t>few</a:t>
            </a:r>
            <a:r>
              <a:rPr lang="da-DK" baseline="0" dirty="0" smtClean="0"/>
              <a:t> bridges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00228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Signal from major </a:t>
            </a:r>
            <a:r>
              <a:rPr lang="da-DK" dirty="0" err="1" smtClean="0"/>
              <a:t>cities</a:t>
            </a:r>
            <a:r>
              <a:rPr lang="da-DK" dirty="0" smtClean="0"/>
              <a:t>,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street</a:t>
            </a:r>
            <a:r>
              <a:rPr lang="da-DK" baseline="0" dirty="0" smtClean="0"/>
              <a:t>, </a:t>
            </a:r>
            <a:r>
              <a:rPr lang="da-DK" baseline="0" dirty="0" err="1" smtClean="0"/>
              <a:t>ships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7575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i="0" dirty="0" smtClean="0"/>
              <a:t>Input</a:t>
            </a:r>
            <a:r>
              <a:rPr lang="da-DK" i="0" baseline="0" dirty="0" smtClean="0"/>
              <a:t> from DEHM and UBM, or URBAN </a:t>
            </a:r>
            <a:r>
              <a:rPr lang="da-DK" i="0" baseline="0" dirty="0" err="1" smtClean="0"/>
              <a:t>background</a:t>
            </a:r>
            <a:r>
              <a:rPr lang="da-DK" i="0" baseline="0" dirty="0" smtClean="0"/>
              <a:t>  and </a:t>
            </a:r>
            <a:r>
              <a:rPr lang="da-DK" i="0" baseline="0" dirty="0" err="1" smtClean="0"/>
              <a:t>meterological</a:t>
            </a:r>
            <a:r>
              <a:rPr lang="da-DK" i="0" baseline="0" dirty="0" smtClean="0"/>
              <a:t> station</a:t>
            </a:r>
          </a:p>
          <a:p>
            <a:r>
              <a:rPr lang="da-DK" i="0" baseline="0" dirty="0" smtClean="0"/>
              <a:t>AP </a:t>
            </a:r>
            <a:r>
              <a:rPr lang="da-DK" i="0" baseline="0" dirty="0" err="1" smtClean="0"/>
              <a:t>captured</a:t>
            </a:r>
            <a:r>
              <a:rPr lang="da-DK" i="0" baseline="0" dirty="0" smtClean="0"/>
              <a:t> -&gt; </a:t>
            </a:r>
            <a:r>
              <a:rPr lang="da-DK" i="0" baseline="0" dirty="0" err="1" smtClean="0"/>
              <a:t>very</a:t>
            </a:r>
            <a:r>
              <a:rPr lang="da-DK" i="0" baseline="0" dirty="0" smtClean="0"/>
              <a:t> </a:t>
            </a:r>
            <a:r>
              <a:rPr lang="da-DK" i="0" baseline="0" dirty="0" err="1" smtClean="0"/>
              <a:t>different</a:t>
            </a:r>
            <a:r>
              <a:rPr lang="da-DK" i="0" baseline="0" dirty="0" smtClean="0"/>
              <a:t> AP  on the </a:t>
            </a:r>
            <a:r>
              <a:rPr lang="da-DK" i="0" baseline="0" dirty="0" err="1" smtClean="0"/>
              <a:t>different</a:t>
            </a:r>
            <a:r>
              <a:rPr lang="da-DK" i="0" baseline="0" dirty="0" smtClean="0"/>
              <a:t> sides on the </a:t>
            </a:r>
            <a:r>
              <a:rPr lang="da-DK" i="0" baseline="0" dirty="0" err="1" smtClean="0"/>
              <a:t>street</a:t>
            </a:r>
            <a:r>
              <a:rPr lang="da-DK" i="0" baseline="0" dirty="0" smtClean="0"/>
              <a:t> </a:t>
            </a:r>
            <a:endParaRPr lang="da-DK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97621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Some</a:t>
            </a:r>
            <a:r>
              <a:rPr lang="da-DK" dirty="0" smtClean="0"/>
              <a:t> misses</a:t>
            </a:r>
          </a:p>
          <a:p>
            <a:r>
              <a:rPr lang="da-DK" dirty="0" smtClean="0"/>
              <a:t>In</a:t>
            </a:r>
            <a:r>
              <a:rPr lang="da-DK" baseline="0" dirty="0" smtClean="0"/>
              <a:t> general </a:t>
            </a:r>
            <a:r>
              <a:rPr lang="da-DK" baseline="0" dirty="0" err="1" smtClean="0"/>
              <a:t>good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90434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1847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1847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How OSMP </a:t>
            </a:r>
            <a:r>
              <a:rPr lang="da-DK" dirty="0" err="1" smtClean="0"/>
              <a:t>used</a:t>
            </a:r>
            <a:r>
              <a:rPr lang="da-DK" dirty="0" smtClean="0"/>
              <a:t> in Copenhagen (Work by MK)</a:t>
            </a:r>
          </a:p>
          <a:p>
            <a:r>
              <a:rPr lang="da-DK" dirty="0" smtClean="0"/>
              <a:t>Show</a:t>
            </a:r>
            <a:r>
              <a:rPr lang="da-DK" baseline="0" dirty="0" smtClean="0"/>
              <a:t> </a:t>
            </a:r>
            <a:r>
              <a:rPr lang="da-DK" baseline="0" dirty="0" err="1" smtClean="0"/>
              <a:t>where</a:t>
            </a:r>
            <a:r>
              <a:rPr lang="da-DK" baseline="0" dirty="0" smtClean="0"/>
              <a:t> is HCA</a:t>
            </a:r>
          </a:p>
          <a:p>
            <a:r>
              <a:rPr lang="da-DK" baseline="0" dirty="0" smtClean="0"/>
              <a:t>Above EU limit -&gt; </a:t>
            </a:r>
            <a:r>
              <a:rPr lang="da-DK" baseline="0" dirty="0" err="1" smtClean="0"/>
              <a:t>mainly</a:t>
            </a:r>
            <a:r>
              <a:rPr lang="da-DK" baseline="0" dirty="0" smtClean="0"/>
              <a:t> at HCA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21549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latin typeface="Calibri" pitchFamily="34" charset="0"/>
              </a:rPr>
              <a:t>to quantify human exposure, impacts on human health from air pollution and the subsequent costs,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32911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a short</a:t>
            </a:r>
            <a:r>
              <a:rPr lang="en-US" baseline="0" dirty="0" smtClean="0"/>
              <a:t> presentation of THOR. The system installed on the computers in front of you. </a:t>
            </a:r>
          </a:p>
          <a:p>
            <a:r>
              <a:rPr lang="en-US" baseline="0" dirty="0" smtClean="0"/>
              <a:t>THOR consists of three models ……</a:t>
            </a:r>
          </a:p>
          <a:p>
            <a:r>
              <a:rPr lang="en-US" baseline="0" dirty="0" smtClean="0"/>
              <a:t>Many groups have </a:t>
            </a:r>
            <a:r>
              <a:rPr lang="en-US" baseline="0" dirty="0" err="1" smtClean="0"/>
              <a:t>Rigional</a:t>
            </a:r>
            <a:r>
              <a:rPr lang="en-US" baseline="0" dirty="0" smtClean="0"/>
              <a:t> ACTM, not so many UBM of street models.</a:t>
            </a:r>
          </a:p>
          <a:p>
            <a:r>
              <a:rPr lang="en-US" baseline="0" dirty="0" smtClean="0"/>
              <a:t>Why three model???????????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155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184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F04DA3-5B34-47E6-974D-1585C2C6AE9E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79645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1613" indent="-285236">
              <a:defRPr b="1">
                <a:solidFill>
                  <a:schemeClr val="tx1"/>
                </a:solidFill>
                <a:latin typeface="Arial" charset="0"/>
              </a:defRPr>
            </a:lvl2pPr>
            <a:lvl3pPr marL="1140943" indent="-228189">
              <a:defRPr b="1">
                <a:solidFill>
                  <a:schemeClr val="tx1"/>
                </a:solidFill>
                <a:latin typeface="Arial" charset="0"/>
              </a:defRPr>
            </a:lvl3pPr>
            <a:lvl4pPr marL="1597320" indent="-228189">
              <a:defRPr b="1">
                <a:solidFill>
                  <a:schemeClr val="tx1"/>
                </a:solidFill>
                <a:latin typeface="Arial" charset="0"/>
              </a:defRPr>
            </a:lvl4pPr>
            <a:lvl5pPr marL="2053697" indent="-228189">
              <a:defRPr b="1">
                <a:solidFill>
                  <a:schemeClr val="tx1"/>
                </a:solidFill>
                <a:latin typeface="Arial" charset="0"/>
              </a:defRPr>
            </a:lvl5pPr>
            <a:lvl6pPr marL="2510074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6451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2828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79205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945420F-1187-4429-BDC7-1AF134D9613B}" type="slidenum">
              <a:rPr lang="da-DK" b="0" smtClean="0">
                <a:latin typeface="Times New Roman" pitchFamily="18" charset="0"/>
              </a:rPr>
              <a:pPr/>
              <a:t>5</a:t>
            </a:fld>
            <a:endParaRPr lang="da-DK" b="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0" y="863600"/>
            <a:ext cx="4641850" cy="3481388"/>
          </a:xfrm>
          <a:ln w="12700" cap="flat">
            <a:solidFill>
              <a:schemeClr val="tx1"/>
            </a:solidFill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29536"/>
            <a:ext cx="4984962" cy="4490207"/>
          </a:xfrm>
          <a:noFill/>
        </p:spPr>
        <p:txBody>
          <a:bodyPr lIns="92232" tIns="46116" rIns="92232" bIns="46116"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1613" indent="-285236">
              <a:defRPr b="1">
                <a:solidFill>
                  <a:schemeClr val="tx1"/>
                </a:solidFill>
                <a:latin typeface="Arial" charset="0"/>
              </a:defRPr>
            </a:lvl2pPr>
            <a:lvl3pPr marL="1140943" indent="-228189">
              <a:defRPr b="1">
                <a:solidFill>
                  <a:schemeClr val="tx1"/>
                </a:solidFill>
                <a:latin typeface="Arial" charset="0"/>
              </a:defRPr>
            </a:lvl3pPr>
            <a:lvl4pPr marL="1597320" indent="-228189">
              <a:defRPr b="1">
                <a:solidFill>
                  <a:schemeClr val="tx1"/>
                </a:solidFill>
                <a:latin typeface="Arial" charset="0"/>
              </a:defRPr>
            </a:lvl4pPr>
            <a:lvl5pPr marL="2053697" indent="-228189">
              <a:defRPr b="1">
                <a:solidFill>
                  <a:schemeClr val="tx1"/>
                </a:solidFill>
                <a:latin typeface="Arial" charset="0"/>
              </a:defRPr>
            </a:lvl5pPr>
            <a:lvl6pPr marL="2510074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6451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2828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79205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B67B20F-31BB-49B4-894D-DFD662E226DB}" type="slidenum">
              <a:rPr lang="da-DK" b="0" smtClean="0">
                <a:latin typeface="Times New Roman" pitchFamily="18" charset="0"/>
              </a:rPr>
              <a:pPr/>
              <a:t>6</a:t>
            </a:fld>
            <a:endParaRPr lang="da-DK" b="0" smtClean="0"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12788"/>
            <a:ext cx="5056187" cy="379095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8927" y="4737462"/>
            <a:ext cx="5019822" cy="4490206"/>
          </a:xfrm>
          <a:noFill/>
        </p:spPr>
        <p:txBody>
          <a:bodyPr/>
          <a:lstStyle/>
          <a:p>
            <a:pPr eaLnBrk="1" hangingPunct="1"/>
            <a:r>
              <a:rPr lang="da-DK" dirty="0" smtClean="0"/>
              <a:t>How </a:t>
            </a:r>
            <a:r>
              <a:rPr lang="da-DK" dirty="0" err="1" smtClean="0"/>
              <a:t>these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coupled</a:t>
            </a:r>
            <a:r>
              <a:rPr lang="da-DK" dirty="0" smtClean="0"/>
              <a:t> </a:t>
            </a:r>
            <a:r>
              <a:rPr lang="da-DK" dirty="0" err="1" smtClean="0"/>
              <a:t>together</a:t>
            </a:r>
            <a:r>
              <a:rPr lang="da-DK" dirty="0" smtClean="0"/>
              <a:t> </a:t>
            </a:r>
            <a:r>
              <a:rPr lang="da-DK" dirty="0" err="1" smtClean="0"/>
              <a:t>can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you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see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here</a:t>
            </a:r>
            <a:r>
              <a:rPr lang="da-DK" baseline="0" dirty="0" smtClean="0"/>
              <a:t>.</a:t>
            </a:r>
            <a:endParaRPr lang="da-DK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28724-E3C0-4ED9-87F8-1CCC6B75B2F7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074300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1613" indent="-285236">
              <a:defRPr b="1">
                <a:solidFill>
                  <a:schemeClr val="tx1"/>
                </a:solidFill>
                <a:latin typeface="Arial" charset="0"/>
              </a:defRPr>
            </a:lvl2pPr>
            <a:lvl3pPr marL="1140943" indent="-228189">
              <a:defRPr b="1">
                <a:solidFill>
                  <a:schemeClr val="tx1"/>
                </a:solidFill>
                <a:latin typeface="Arial" charset="0"/>
              </a:defRPr>
            </a:lvl3pPr>
            <a:lvl4pPr marL="1597320" indent="-228189">
              <a:defRPr b="1">
                <a:solidFill>
                  <a:schemeClr val="tx1"/>
                </a:solidFill>
                <a:latin typeface="Arial" charset="0"/>
              </a:defRPr>
            </a:lvl4pPr>
            <a:lvl5pPr marL="2053697" indent="-228189">
              <a:defRPr b="1">
                <a:solidFill>
                  <a:schemeClr val="tx1"/>
                </a:solidFill>
                <a:latin typeface="Arial" charset="0"/>
              </a:defRPr>
            </a:lvl5pPr>
            <a:lvl6pPr marL="2510074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6451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2828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79205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DE5F9F-8298-41B4-9016-2F23F0C23A94}" type="slidenum">
              <a:rPr lang="da-DK" b="0" smtClean="0">
                <a:latin typeface="Times New Roman" pitchFamily="18" charset="0"/>
              </a:rPr>
              <a:pPr/>
              <a:t>8</a:t>
            </a:fld>
            <a:endParaRPr lang="da-DK" b="0" smtClean="0">
              <a:latin typeface="Times New Roman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7913" y="865188"/>
            <a:ext cx="4645025" cy="3484562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72" y="4720027"/>
            <a:ext cx="4988131" cy="4173214"/>
          </a:xfrm>
          <a:noFill/>
        </p:spPr>
        <p:txBody>
          <a:bodyPr/>
          <a:lstStyle/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r>
              <a:rPr lang="en-GB" smtClean="0"/>
              <a:t>Kva_celler_ligg.ppt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1613" indent="-285236">
              <a:defRPr b="1">
                <a:solidFill>
                  <a:schemeClr val="tx1"/>
                </a:solidFill>
                <a:latin typeface="Arial" charset="0"/>
              </a:defRPr>
            </a:lvl2pPr>
            <a:lvl3pPr marL="1140943" indent="-228189">
              <a:defRPr b="1">
                <a:solidFill>
                  <a:schemeClr val="tx1"/>
                </a:solidFill>
                <a:latin typeface="Arial" charset="0"/>
              </a:defRPr>
            </a:lvl3pPr>
            <a:lvl4pPr marL="1597320" indent="-228189">
              <a:defRPr b="1">
                <a:solidFill>
                  <a:schemeClr val="tx1"/>
                </a:solidFill>
                <a:latin typeface="Arial" charset="0"/>
              </a:defRPr>
            </a:lvl4pPr>
            <a:lvl5pPr marL="2053697" indent="-228189">
              <a:defRPr b="1">
                <a:solidFill>
                  <a:schemeClr val="tx1"/>
                </a:solidFill>
                <a:latin typeface="Arial" charset="0"/>
              </a:defRPr>
            </a:lvl5pPr>
            <a:lvl6pPr marL="2510074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6451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2828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79205" indent="-22818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6C7E12B-FE48-42A3-9101-2984A89F4F33}" type="slidenum">
              <a:rPr lang="da-DK" b="0" smtClean="0">
                <a:latin typeface="Times New Roman" pitchFamily="18" charset="0"/>
              </a:rPr>
              <a:pPr/>
              <a:t>9</a:t>
            </a:fld>
            <a:endParaRPr lang="da-DK" b="0" smtClean="0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7913" y="865188"/>
            <a:ext cx="4645025" cy="3484562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72" y="4720027"/>
            <a:ext cx="4988131" cy="4173214"/>
          </a:xfrm>
          <a:noFill/>
        </p:spPr>
        <p:txBody>
          <a:bodyPr/>
          <a:lstStyle/>
          <a:p>
            <a:r>
              <a:rPr lang="en-GB" dirty="0" smtClean="0"/>
              <a:t>Danish</a:t>
            </a:r>
            <a:r>
              <a:rPr lang="en-GB" baseline="0" dirty="0" smtClean="0"/>
              <a:t> data work at ENVS/AU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Kva_celler_ligg.ppt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6992"/>
            <a:ext cx="7772400" cy="1470025"/>
          </a:xfrm>
        </p:spPr>
        <p:txBody>
          <a:bodyPr/>
          <a:lstStyle>
            <a:lvl1pPr algn="ctr">
              <a:defRPr b="0" i="0">
                <a:solidFill>
                  <a:srgbClr val="FFFFE1"/>
                </a:solidFill>
                <a:latin typeface="Eras Light IT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144016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8" name="Picture 2" descr="800px-Flag_of_Europe_sv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093296"/>
            <a:ext cx="842184" cy="56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99806"/>
            <a:ext cx="7308304" cy="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D63F-EBE3-42E5-807B-7C5B8724F34A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D63F-EBE3-42E5-807B-7C5B8724F34A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8775" y="920750"/>
            <a:ext cx="8421688" cy="5530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82716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ct val="80000"/>
              </a:lnSpc>
              <a:defRPr sz="4000"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/>
          <a:lstStyle>
            <a:lvl1pPr>
              <a:spcBef>
                <a:spcPts val="1200"/>
              </a:spcBef>
              <a:defRPr sz="2800">
                <a:solidFill>
                  <a:schemeClr val="accent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D63F-EBE3-42E5-807B-7C5B8724F34A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D63F-EBE3-42E5-807B-7C5B8724F34A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D63F-EBE3-42E5-807B-7C5B8724F34A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D63F-EBE3-42E5-807B-7C5B8724F34A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D63F-EBE3-42E5-807B-7C5B8724F34A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D63F-EBE3-42E5-807B-7C5B8724F34A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D63F-EBE3-42E5-807B-7C5B8724F34A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D63F-EBE3-42E5-807B-7C5B8724F34A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ECED63F-EBE3-42E5-807B-7C5B8724F34A}" type="datetimeFigureOut">
              <a:rPr lang="en-GB" smtClean="0"/>
              <a:pPr/>
              <a:t>16/10/2014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i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1.doc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QuickStyle" Target="../diagrams/quickStyle2.xml"/><Relationship Id="rId18" Type="http://schemas.openxmlformats.org/officeDocument/2006/relationships/diagramLayout" Target="../diagrams/layout3.xml"/><Relationship Id="rId26" Type="http://schemas.microsoft.com/office/2007/relationships/diagramDrawing" Target="../diagrams/drawing1.xml"/><Relationship Id="rId3" Type="http://schemas.openxmlformats.org/officeDocument/2006/relationships/image" Target="../media/image5.gif"/><Relationship Id="rId21" Type="http://schemas.openxmlformats.org/officeDocument/2006/relationships/diagramData" Target="../diagrams/data4.xml"/><Relationship Id="rId7" Type="http://schemas.openxmlformats.org/officeDocument/2006/relationships/diagramData" Target="../diagrams/data1.xml"/><Relationship Id="rId12" Type="http://schemas.openxmlformats.org/officeDocument/2006/relationships/diagramLayout" Target="../diagrams/layout2.xml"/><Relationship Id="rId17" Type="http://schemas.openxmlformats.org/officeDocument/2006/relationships/diagramData" Target="../diagrams/data3.xml"/><Relationship Id="rId25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png"/><Relationship Id="rId20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diagramData" Target="../diagrams/data2.xml"/><Relationship Id="rId24" Type="http://schemas.openxmlformats.org/officeDocument/2006/relationships/diagramColors" Target="../diagrams/colors4.xml"/><Relationship Id="rId5" Type="http://schemas.openxmlformats.org/officeDocument/2006/relationships/image" Target="../media/image7.wmf"/><Relationship Id="rId15" Type="http://schemas.openxmlformats.org/officeDocument/2006/relationships/image" Target="../media/image9.wmf"/><Relationship Id="rId23" Type="http://schemas.openxmlformats.org/officeDocument/2006/relationships/diagramQuickStyle" Target="../diagrams/quickStyle4.xml"/><Relationship Id="rId28" Type="http://schemas.microsoft.com/office/2007/relationships/diagramDrawing" Target="../diagrams/drawing4.xml"/><Relationship Id="rId10" Type="http://schemas.openxmlformats.org/officeDocument/2006/relationships/diagramColors" Target="../diagrams/colors1.xml"/><Relationship Id="rId19" Type="http://schemas.openxmlformats.org/officeDocument/2006/relationships/diagramQuickStyle" Target="../diagrams/quickStyle3.xml"/><Relationship Id="rId4" Type="http://schemas.openxmlformats.org/officeDocument/2006/relationships/image" Target="../media/image6.gif"/><Relationship Id="rId9" Type="http://schemas.openxmlformats.org/officeDocument/2006/relationships/diagramQuickStyle" Target="../diagrams/quickStyle1.xml"/><Relationship Id="rId14" Type="http://schemas.openxmlformats.org/officeDocument/2006/relationships/diagramColors" Target="../diagrams/colors2.xml"/><Relationship Id="rId22" Type="http://schemas.openxmlformats.org/officeDocument/2006/relationships/diagramLayout" Target="../diagrams/layout4.xml"/><Relationship Id="rId27" Type="http://schemas.microsoft.com/office/2007/relationships/diagramDrawing" Target="../diagrams/drawing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Microsoft_Office_Word_97_-_20032.doc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-468560" y="158775"/>
            <a:ext cx="10009112" cy="769895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Air Quality in the  ENPI East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Countries </a:t>
            </a:r>
            <a:r>
              <a:rPr lang="da-DK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da-DK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-37851" y="1628800"/>
            <a:ext cx="9180512" cy="446449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r>
              <a:rPr lang="en-US" sz="5800" dirty="0" smtClean="0">
                <a:latin typeface="Arial" pitchFamily="34" charset="0"/>
                <a:ea typeface="+mj-ea"/>
                <a:cs typeface="Arial" pitchFamily="34" charset="0"/>
              </a:rPr>
              <a:t>Results from RPP3:</a:t>
            </a:r>
            <a:endParaRPr lang="en-US" sz="4800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r>
              <a:rPr lang="en-US" sz="4800" dirty="0" smtClean="0">
                <a:latin typeface="Arial" pitchFamily="34" charset="0"/>
                <a:ea typeface="+mj-ea"/>
                <a:cs typeface="Arial" pitchFamily="34" charset="0"/>
              </a:rPr>
              <a:t>(Effective </a:t>
            </a:r>
            <a:r>
              <a:rPr lang="en-US" sz="4800" dirty="0">
                <a:latin typeface="Arial" pitchFamily="34" charset="0"/>
                <a:ea typeface="+mj-ea"/>
                <a:cs typeface="Arial" pitchFamily="34" charset="0"/>
              </a:rPr>
              <a:t>use of Urban modelling tools on Air Quality policy </a:t>
            </a:r>
            <a:r>
              <a:rPr lang="en-US" sz="4800" dirty="0" smtClean="0">
                <a:latin typeface="Arial" pitchFamily="34" charset="0"/>
                <a:ea typeface="+mj-ea"/>
                <a:cs typeface="Arial" pitchFamily="34" charset="0"/>
              </a:rPr>
              <a:t>development)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US" sz="4800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r>
              <a:rPr lang="en-US" sz="4800" dirty="0" smtClean="0">
                <a:latin typeface="Arial" pitchFamily="34" charset="0"/>
                <a:ea typeface="+mj-ea"/>
                <a:cs typeface="Arial" pitchFamily="34" charset="0"/>
              </a:rPr>
              <a:t>&amp;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US" sz="4800" dirty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r>
              <a:rPr lang="en-US" sz="5800" dirty="0" smtClean="0">
                <a:latin typeface="Arial" pitchFamily="34" charset="0"/>
                <a:ea typeface="+mj-ea"/>
                <a:cs typeface="Arial" pitchFamily="34" charset="0"/>
              </a:rPr>
              <a:t>The </a:t>
            </a:r>
            <a:r>
              <a:rPr lang="en-US" sz="5800" dirty="0">
                <a:latin typeface="Arial" pitchFamily="34" charset="0"/>
                <a:ea typeface="+mj-ea"/>
                <a:cs typeface="Arial" pitchFamily="34" charset="0"/>
              </a:rPr>
              <a:t>Danish experience on urban transport </a:t>
            </a:r>
            <a:r>
              <a:rPr lang="en-US" sz="5800" dirty="0" smtClean="0">
                <a:latin typeface="Arial" pitchFamily="34" charset="0"/>
                <a:ea typeface="+mj-ea"/>
                <a:cs typeface="Arial" pitchFamily="34" charset="0"/>
              </a:rPr>
              <a:t>policy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US" sz="5800" dirty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US" sz="5800" dirty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GB" sz="3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r>
              <a:rPr lang="en-GB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rPr>
              <a:t>21-22 October, 2014, </a:t>
            </a:r>
            <a:r>
              <a:rPr lang="vi-VN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rPr>
              <a:t>Chișinău</a:t>
            </a:r>
            <a:r>
              <a:rPr lang="en-GB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rPr>
              <a:t>, Moldova </a:t>
            </a:r>
            <a:endParaRPr lang="en-GB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</a:tabLst>
            </a:pP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021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19" y="333376"/>
            <a:ext cx="7848675" cy="5048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sz="2800" b="1" dirty="0" smtClean="0">
                <a:latin typeface="Times New Roman" pitchFamily="18" charset="0"/>
              </a:rPr>
              <a:t>The Danish </a:t>
            </a:r>
            <a:r>
              <a:rPr lang="en-GB" sz="2800" b="1" dirty="0" err="1" smtClean="0">
                <a:latin typeface="Times New Roman" pitchFamily="18" charset="0"/>
              </a:rPr>
              <a:t>Eulerian</a:t>
            </a:r>
            <a:r>
              <a:rPr lang="en-GB" sz="2800" b="1" dirty="0" smtClean="0">
                <a:latin typeface="Times New Roman" pitchFamily="18" charset="0"/>
              </a:rPr>
              <a:t> Hemispheric Model, DEHM</a:t>
            </a:r>
          </a:p>
        </p:txBody>
      </p:sp>
      <p:pic>
        <p:nvPicPr>
          <p:cNvPr id="9219" name="Picture 3" descr="o3_nes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9" y="1052736"/>
            <a:ext cx="4318000" cy="5389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8" name="Picture 4" descr="pm25_nes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2878" y="1052513"/>
            <a:ext cx="4319048" cy="540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-488200"/>
            <a:ext cx="186013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da-DK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443760" y="3286212"/>
            <a:ext cx="256480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/>
            <a:r>
              <a:rPr lang="en-GB" sz="1200">
                <a:cs typeface="Times New Roman" pitchFamily="18" charset="0"/>
              </a:rPr>
              <a:t>  </a:t>
            </a:r>
            <a:endParaRPr lang="en-GB"/>
          </a:p>
        </p:txBody>
      </p:sp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8641998" y="65246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 smtClean="0"/>
              <a:t>12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4312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19" y="333376"/>
            <a:ext cx="7848675" cy="5048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sz="2800" b="1" dirty="0" smtClean="0">
                <a:latin typeface="Times New Roman" pitchFamily="18" charset="0"/>
              </a:rPr>
              <a:t>The Danish </a:t>
            </a:r>
            <a:r>
              <a:rPr lang="en-GB" sz="2800" b="1" dirty="0" err="1" smtClean="0">
                <a:latin typeface="Times New Roman" pitchFamily="18" charset="0"/>
              </a:rPr>
              <a:t>Eulerian</a:t>
            </a:r>
            <a:r>
              <a:rPr lang="en-GB" sz="2800" b="1" dirty="0" smtClean="0">
                <a:latin typeface="Times New Roman" pitchFamily="18" charset="0"/>
              </a:rPr>
              <a:t> Hemispheric Model, DEHM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-488200"/>
            <a:ext cx="186013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da-DK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43760" y="3286212"/>
            <a:ext cx="256480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/>
            <a:r>
              <a:rPr lang="en-GB" sz="1200">
                <a:cs typeface="Times New Roman" pitchFamily="18" charset="0"/>
              </a:rPr>
              <a:t>  </a:t>
            </a:r>
            <a:endParaRPr lang="en-GB"/>
          </a:p>
        </p:txBody>
      </p:sp>
      <p:pic>
        <p:nvPicPr>
          <p:cNvPr id="22533" name="Picture 5" descr="o3_nes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002" y="1052513"/>
            <a:ext cx="4317747" cy="5391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pm25_nes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2878" y="1052514"/>
            <a:ext cx="4319048" cy="5405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-488200"/>
            <a:ext cx="186013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da-DK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443760" y="3286212"/>
            <a:ext cx="256480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/>
            <a:r>
              <a:rPr lang="en-GB" sz="1200">
                <a:cs typeface="Times New Roman" pitchFamily="18" charset="0"/>
              </a:rPr>
              <a:t>  </a:t>
            </a:r>
            <a:endParaRPr lang="en-GB"/>
          </a:p>
        </p:txBody>
      </p:sp>
      <p:sp>
        <p:nvSpPr>
          <p:cNvPr id="39945" name="TextBox 8"/>
          <p:cNvSpPr txBox="1">
            <a:spLocks noChangeArrowheads="1"/>
          </p:cNvSpPr>
          <p:nvPr/>
        </p:nvSpPr>
        <p:spPr bwMode="auto">
          <a:xfrm>
            <a:off x="8641998" y="6524625"/>
            <a:ext cx="428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 smtClean="0"/>
              <a:t>11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5792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42179" y="981075"/>
            <a:ext cx="8388394" cy="575945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a-DK">
              <a:noFill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19" y="260351"/>
            <a:ext cx="7848675" cy="5048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sz="2800" b="1" dirty="0" smtClean="0">
                <a:solidFill>
                  <a:schemeClr val="tx2"/>
                </a:solidFill>
                <a:latin typeface="Times New Roman" pitchFamily="18" charset="0"/>
              </a:rPr>
              <a:t>The Danish </a:t>
            </a:r>
            <a:r>
              <a:rPr lang="en-GB" sz="2800" b="1" dirty="0" err="1" smtClean="0">
                <a:solidFill>
                  <a:schemeClr val="tx2"/>
                </a:solidFill>
                <a:latin typeface="Times New Roman" pitchFamily="18" charset="0"/>
              </a:rPr>
              <a:t>Eulerian</a:t>
            </a:r>
            <a:r>
              <a:rPr lang="en-GB" sz="2800" b="1" dirty="0" smtClean="0">
                <a:solidFill>
                  <a:schemeClr val="tx2"/>
                </a:solidFill>
                <a:latin typeface="Times New Roman" pitchFamily="18" charset="0"/>
              </a:rPr>
              <a:t> Hemispheric Model, DEHM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0" y="-488200"/>
            <a:ext cx="186013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da-DK"/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4130984" y="3286212"/>
            <a:ext cx="256480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/>
            <a:r>
              <a:rPr lang="en-GB" sz="1200">
                <a:cs typeface="Times New Roman" pitchFamily="18" charset="0"/>
              </a:rPr>
              <a:t>  </a:t>
            </a:r>
            <a:endParaRPr lang="en-GB"/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0" y="-488200"/>
            <a:ext cx="186013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da-DK"/>
          </a:p>
        </p:txBody>
      </p:sp>
      <p:sp>
        <p:nvSpPr>
          <p:cNvPr id="40967" name="Rectangle 8"/>
          <p:cNvSpPr>
            <a:spLocks noChangeArrowheads="1"/>
          </p:cNvSpPr>
          <p:nvPr/>
        </p:nvSpPr>
        <p:spPr bwMode="auto">
          <a:xfrm>
            <a:off x="4130984" y="3286212"/>
            <a:ext cx="256480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/>
            <a:r>
              <a:rPr lang="en-GB" sz="1200">
                <a:cs typeface="Times New Roman" pitchFamily="18" charset="0"/>
              </a:rPr>
              <a:t>  </a:t>
            </a:r>
            <a:endParaRPr lang="en-GB"/>
          </a:p>
        </p:txBody>
      </p:sp>
      <p:pic>
        <p:nvPicPr>
          <p:cNvPr id="40968" name="Picture 9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94" b="23201"/>
          <a:stretch>
            <a:fillRect/>
          </a:stretch>
        </p:blipFill>
        <p:spPr bwMode="auto">
          <a:xfrm>
            <a:off x="2603654" y="1052513"/>
            <a:ext cx="590699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10"/>
          <p:cNvSpPr txBox="1">
            <a:spLocks noChangeArrowheads="1"/>
          </p:cNvSpPr>
          <p:nvPr/>
        </p:nvSpPr>
        <p:spPr bwMode="auto">
          <a:xfrm>
            <a:off x="797223" y="1484313"/>
            <a:ext cx="862737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sz="2200">
                <a:solidFill>
                  <a:schemeClr val="accent2"/>
                </a:solidFill>
                <a:latin typeface="AU Passata" pitchFamily="34" charset="0"/>
              </a:rPr>
              <a:t>NO</a:t>
            </a:r>
            <a:r>
              <a:rPr lang="da-DK" sz="2200" baseline="-25000">
                <a:solidFill>
                  <a:schemeClr val="accent2"/>
                </a:solidFill>
                <a:latin typeface="AU Passata" pitchFamily="34" charset="0"/>
              </a:rPr>
              <a:t>2</a:t>
            </a:r>
          </a:p>
          <a:p>
            <a:pPr eaLnBrk="1" hangingPunct="1"/>
            <a:endParaRPr lang="da-DK" sz="2200">
              <a:solidFill>
                <a:schemeClr val="accent2"/>
              </a:solidFill>
              <a:latin typeface="AU Passata" pitchFamily="34" charset="0"/>
            </a:endParaRPr>
          </a:p>
          <a:p>
            <a:pPr eaLnBrk="1" hangingPunct="1"/>
            <a:endParaRPr lang="da-DK" sz="2200">
              <a:solidFill>
                <a:schemeClr val="accent2"/>
              </a:solidFill>
              <a:latin typeface="AU Passata" pitchFamily="34" charset="0"/>
            </a:endParaRPr>
          </a:p>
          <a:p>
            <a:pPr eaLnBrk="1" hangingPunct="1"/>
            <a:endParaRPr lang="da-DK" sz="2200">
              <a:solidFill>
                <a:schemeClr val="accent2"/>
              </a:solidFill>
              <a:latin typeface="AU Passata" pitchFamily="34" charset="0"/>
            </a:endParaRPr>
          </a:p>
          <a:p>
            <a:pPr eaLnBrk="1" hangingPunct="1"/>
            <a:r>
              <a:rPr lang="da-DK" sz="2200">
                <a:solidFill>
                  <a:schemeClr val="accent2"/>
                </a:solidFill>
                <a:latin typeface="AU Passata" pitchFamily="34" charset="0"/>
              </a:rPr>
              <a:t>O</a:t>
            </a:r>
            <a:r>
              <a:rPr lang="da-DK" sz="2200" baseline="-25000">
                <a:solidFill>
                  <a:schemeClr val="accent2"/>
                </a:solidFill>
                <a:latin typeface="AU Passata" pitchFamily="34" charset="0"/>
              </a:rPr>
              <a:t>3</a:t>
            </a:r>
          </a:p>
          <a:p>
            <a:pPr eaLnBrk="1" hangingPunct="1"/>
            <a:endParaRPr lang="da-DK" sz="2200">
              <a:solidFill>
                <a:schemeClr val="accent2"/>
              </a:solidFill>
              <a:latin typeface="AU Passata" pitchFamily="34" charset="0"/>
            </a:endParaRPr>
          </a:p>
          <a:p>
            <a:pPr eaLnBrk="1" hangingPunct="1"/>
            <a:endParaRPr lang="da-DK" sz="2200">
              <a:solidFill>
                <a:schemeClr val="accent2"/>
              </a:solidFill>
              <a:latin typeface="AU Passata" pitchFamily="34" charset="0"/>
            </a:endParaRPr>
          </a:p>
          <a:p>
            <a:pPr eaLnBrk="1" hangingPunct="1"/>
            <a:endParaRPr lang="da-DK" sz="2200">
              <a:solidFill>
                <a:schemeClr val="accent2"/>
              </a:solidFill>
              <a:latin typeface="AU Passata" pitchFamily="34" charset="0"/>
            </a:endParaRPr>
          </a:p>
          <a:p>
            <a:pPr eaLnBrk="1" hangingPunct="1"/>
            <a:r>
              <a:rPr lang="da-DK" sz="2200">
                <a:solidFill>
                  <a:schemeClr val="accent2"/>
                </a:solidFill>
                <a:latin typeface="AU Passata" pitchFamily="34" charset="0"/>
              </a:rPr>
              <a:t>SO</a:t>
            </a:r>
            <a:r>
              <a:rPr lang="da-DK" sz="2200" baseline="-25000">
                <a:solidFill>
                  <a:schemeClr val="accent2"/>
                </a:solidFill>
                <a:latin typeface="AU Passata" pitchFamily="34" charset="0"/>
              </a:rPr>
              <a:t>2</a:t>
            </a:r>
          </a:p>
          <a:p>
            <a:pPr eaLnBrk="1" hangingPunct="1"/>
            <a:endParaRPr lang="da-DK" sz="2200">
              <a:solidFill>
                <a:schemeClr val="accent2"/>
              </a:solidFill>
              <a:latin typeface="AU Passata" pitchFamily="34" charset="0"/>
            </a:endParaRPr>
          </a:p>
          <a:p>
            <a:pPr eaLnBrk="1" hangingPunct="1"/>
            <a:endParaRPr lang="da-DK" sz="2200">
              <a:solidFill>
                <a:schemeClr val="accent2"/>
              </a:solidFill>
              <a:latin typeface="AU Passata" pitchFamily="34" charset="0"/>
            </a:endParaRPr>
          </a:p>
          <a:p>
            <a:pPr eaLnBrk="1" hangingPunct="1"/>
            <a:endParaRPr lang="da-DK" sz="2200">
              <a:solidFill>
                <a:schemeClr val="accent2"/>
              </a:solidFill>
              <a:latin typeface="AU Passata" pitchFamily="34" charset="0"/>
            </a:endParaRPr>
          </a:p>
          <a:p>
            <a:pPr eaLnBrk="1" hangingPunct="1"/>
            <a:r>
              <a:rPr lang="da-DK" sz="2200">
                <a:solidFill>
                  <a:schemeClr val="accent2"/>
                </a:solidFill>
                <a:latin typeface="AU Passata" pitchFamily="34" charset="0"/>
              </a:rPr>
              <a:t>SO</a:t>
            </a:r>
            <a:r>
              <a:rPr lang="da-DK" sz="2200" baseline="-25000">
                <a:solidFill>
                  <a:schemeClr val="accent2"/>
                </a:solidFill>
                <a:latin typeface="AU Passata" pitchFamily="34" charset="0"/>
              </a:rPr>
              <a:t>4</a:t>
            </a:r>
            <a:r>
              <a:rPr lang="da-DK" sz="2200" baseline="30000">
                <a:solidFill>
                  <a:schemeClr val="accent2"/>
                </a:solidFill>
                <a:latin typeface="AU Passata" pitchFamily="34" charset="0"/>
              </a:rPr>
              <a:t>2-</a:t>
            </a:r>
          </a:p>
        </p:txBody>
      </p:sp>
      <p:pic>
        <p:nvPicPr>
          <p:cNvPr id="4097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217"/>
          <a:stretch>
            <a:fillRect/>
          </a:stretch>
        </p:blipFill>
        <p:spPr bwMode="auto">
          <a:xfrm>
            <a:off x="2603654" y="6237289"/>
            <a:ext cx="590699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TextBox 10"/>
          <p:cNvSpPr txBox="1">
            <a:spLocks noChangeArrowheads="1"/>
          </p:cNvSpPr>
          <p:nvPr/>
        </p:nvSpPr>
        <p:spPr bwMode="auto">
          <a:xfrm>
            <a:off x="8641998" y="65246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 smtClean="0"/>
              <a:t>10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92592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152400"/>
            <a:ext cx="7920880" cy="609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Times New Roman" pitchFamily="18" charset="0"/>
              </a:rPr>
              <a:t>Urban Background Model, UBM</a:t>
            </a:r>
            <a:endParaRPr lang="en-GB" sz="3500" b="1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002" y="765176"/>
            <a:ext cx="3843054" cy="53816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z="1800" b="1" dirty="0" smtClean="0">
                <a:solidFill>
                  <a:schemeClr val="tx2"/>
                </a:solidFill>
                <a:latin typeface="Times New Roman" pitchFamily="18" charset="0"/>
              </a:rPr>
              <a:t>Gaussian multiple plume model (horizontal) and linear dispersion to </a:t>
            </a:r>
            <a:r>
              <a:rPr lang="en-GB" sz="1800" b="1" dirty="0" err="1" smtClean="0">
                <a:solidFill>
                  <a:schemeClr val="tx2"/>
                </a:solidFill>
                <a:latin typeface="Times New Roman" pitchFamily="18" charset="0"/>
              </a:rPr>
              <a:t>Hmix</a:t>
            </a:r>
            <a:r>
              <a:rPr lang="en-GB" sz="1800" b="1" dirty="0" smtClean="0">
                <a:solidFill>
                  <a:schemeClr val="tx2"/>
                </a:solidFill>
                <a:latin typeface="Times New Roman" pitchFamily="18" charset="0"/>
              </a:rPr>
              <a:t> (vertical)</a:t>
            </a:r>
          </a:p>
          <a:p>
            <a:pPr>
              <a:spcBef>
                <a:spcPct val="0"/>
              </a:spcBef>
            </a:pPr>
            <a:r>
              <a:rPr lang="en-GB" sz="1800" b="1" dirty="0" smtClean="0">
                <a:solidFill>
                  <a:schemeClr val="tx2"/>
                </a:solidFill>
                <a:latin typeface="Times New Roman" pitchFamily="18" charset="0"/>
              </a:rPr>
              <a:t>Input data:</a:t>
            </a:r>
          </a:p>
          <a:p>
            <a:pPr lvl="1">
              <a:spcBef>
                <a:spcPct val="0"/>
              </a:spcBef>
            </a:pPr>
            <a:r>
              <a:rPr lang="en-GB" sz="1800" b="1" dirty="0" smtClean="0">
                <a:latin typeface="Times New Roman" pitchFamily="18" charset="0"/>
              </a:rPr>
              <a:t>Meteorological forecast from the Eta/MM5 model</a:t>
            </a:r>
          </a:p>
          <a:p>
            <a:pPr lvl="1">
              <a:spcBef>
                <a:spcPct val="0"/>
              </a:spcBef>
            </a:pPr>
            <a:r>
              <a:rPr lang="en-GB" sz="1800" b="1" dirty="0" smtClean="0">
                <a:latin typeface="Times New Roman" pitchFamily="18" charset="0"/>
              </a:rPr>
              <a:t>Regional air pollution forecast from DEHM</a:t>
            </a:r>
          </a:p>
          <a:p>
            <a:pPr lvl="1">
              <a:spcBef>
                <a:spcPct val="0"/>
              </a:spcBef>
            </a:pPr>
            <a:r>
              <a:rPr lang="en-GB" sz="1800" b="1" dirty="0" smtClean="0">
                <a:latin typeface="Times New Roman" pitchFamily="18" charset="0"/>
              </a:rPr>
              <a:t>Emissions of </a:t>
            </a:r>
            <a:r>
              <a:rPr lang="en-GB" sz="1800" b="1" dirty="0" err="1" smtClean="0">
                <a:latin typeface="Times New Roman" pitchFamily="18" charset="0"/>
              </a:rPr>
              <a:t>NO</a:t>
            </a:r>
            <a:r>
              <a:rPr lang="en-GB" sz="1800" b="1" baseline="-25000" dirty="0" err="1" smtClean="0">
                <a:latin typeface="Times New Roman" pitchFamily="18" charset="0"/>
              </a:rPr>
              <a:t>x</a:t>
            </a:r>
            <a:r>
              <a:rPr lang="en-GB" sz="1800" b="1" dirty="0" smtClean="0">
                <a:latin typeface="Times New Roman" pitchFamily="18" charset="0"/>
              </a:rPr>
              <a:t>, CO, benzene, PM, etc.</a:t>
            </a:r>
          </a:p>
          <a:p>
            <a:pPr>
              <a:spcBef>
                <a:spcPct val="0"/>
              </a:spcBef>
            </a:pPr>
            <a:r>
              <a:rPr lang="en-GB" sz="1800" b="1" dirty="0" smtClean="0">
                <a:solidFill>
                  <a:schemeClr val="tx2"/>
                </a:solidFill>
                <a:latin typeface="Times New Roman" pitchFamily="18" charset="0"/>
              </a:rPr>
              <a:t>Output: </a:t>
            </a:r>
          </a:p>
          <a:p>
            <a:pPr lvl="1">
              <a:spcBef>
                <a:spcPct val="0"/>
              </a:spcBef>
            </a:pPr>
            <a:r>
              <a:rPr lang="en-GB" sz="1800" b="1" dirty="0" smtClean="0">
                <a:latin typeface="Times New Roman" pitchFamily="18" charset="0"/>
              </a:rPr>
              <a:t>Hourly values of O</a:t>
            </a:r>
            <a:r>
              <a:rPr lang="en-GB" sz="1800" b="1" baseline="-25000" dirty="0" smtClean="0">
                <a:latin typeface="Times New Roman" pitchFamily="18" charset="0"/>
              </a:rPr>
              <a:t>3</a:t>
            </a:r>
            <a:r>
              <a:rPr lang="en-GB" sz="1800" b="1" dirty="0" smtClean="0">
                <a:latin typeface="Times New Roman" pitchFamily="18" charset="0"/>
              </a:rPr>
              <a:t>, NO, NO</a:t>
            </a:r>
            <a:r>
              <a:rPr lang="en-GB" sz="1800" b="1" baseline="-25000" dirty="0" smtClean="0">
                <a:latin typeface="Times New Roman" pitchFamily="18" charset="0"/>
              </a:rPr>
              <a:t>2</a:t>
            </a:r>
            <a:r>
              <a:rPr lang="en-GB" sz="1800" b="1" dirty="0" smtClean="0">
                <a:latin typeface="Times New Roman" pitchFamily="18" charset="0"/>
              </a:rPr>
              <a:t>, </a:t>
            </a:r>
            <a:r>
              <a:rPr lang="en-GB" sz="1800" b="1" dirty="0" err="1" smtClean="0">
                <a:latin typeface="Times New Roman" pitchFamily="18" charset="0"/>
              </a:rPr>
              <a:t>NO</a:t>
            </a:r>
            <a:r>
              <a:rPr lang="en-GB" sz="1800" b="1" baseline="-25000" dirty="0" err="1" smtClean="0">
                <a:latin typeface="Times New Roman" pitchFamily="18" charset="0"/>
              </a:rPr>
              <a:t>x</a:t>
            </a:r>
            <a:r>
              <a:rPr lang="en-GB" sz="1800" b="1" dirty="0" smtClean="0">
                <a:latin typeface="Times New Roman" pitchFamily="18" charset="0"/>
              </a:rPr>
              <a:t>, CO, benzene, PM, etc</a:t>
            </a:r>
            <a:r>
              <a:rPr lang="en-GB" sz="1800" b="1" dirty="0">
                <a:latin typeface="Times New Roman" pitchFamily="18" charset="0"/>
              </a:rPr>
              <a:t>.</a:t>
            </a:r>
            <a:endParaRPr lang="en-GB" sz="1800" b="1" dirty="0" smtClean="0"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GB" sz="1800" b="1" dirty="0" smtClean="0">
                <a:solidFill>
                  <a:schemeClr val="tx2"/>
                </a:solidFill>
                <a:latin typeface="Times New Roman" pitchFamily="18" charset="0"/>
              </a:rPr>
              <a:t>Resolution ~ 1 km</a:t>
            </a:r>
          </a:p>
          <a:p>
            <a:pPr>
              <a:spcBef>
                <a:spcPct val="0"/>
              </a:spcBef>
            </a:pPr>
            <a:r>
              <a:rPr lang="en-GB" sz="1800" b="1" dirty="0" smtClean="0">
                <a:solidFill>
                  <a:schemeClr val="tx2"/>
                </a:solidFill>
                <a:latin typeface="Times New Roman" pitchFamily="18" charset="0"/>
              </a:rPr>
              <a:t>Validated for several cities in  Denmark </a:t>
            </a:r>
          </a:p>
          <a:p>
            <a:pPr marL="0" indent="0">
              <a:spcBef>
                <a:spcPct val="0"/>
              </a:spcBef>
              <a:buNone/>
            </a:pPr>
            <a:endParaRPr lang="en-GB" sz="2000" b="0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41988" name="Picture 5" descr="nox_all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36613"/>
            <a:ext cx="3175166" cy="37338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989" name="Picture 6" descr="n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5303" y="3124200"/>
            <a:ext cx="2958697" cy="37338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7164599" y="908720"/>
            <a:ext cx="18285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GB" sz="2000" dirty="0" err="1">
                <a:latin typeface="Times New Roman" pitchFamily="18" charset="0"/>
              </a:rPr>
              <a:t>NO</a:t>
            </a:r>
            <a:r>
              <a:rPr lang="en-GB" sz="2000" baseline="-25000" dirty="0" err="1">
                <a:latin typeface="Times New Roman" pitchFamily="18" charset="0"/>
              </a:rPr>
              <a:t>x</a:t>
            </a:r>
            <a:r>
              <a:rPr lang="en-GB" sz="2000" dirty="0">
                <a:latin typeface="Times New Roman" pitchFamily="18" charset="0"/>
              </a:rPr>
              <a:t> emissions </a:t>
            </a:r>
          </a:p>
          <a:p>
            <a:r>
              <a:rPr lang="en-GB" sz="2000" dirty="0">
                <a:latin typeface="Times New Roman" pitchFamily="18" charset="0"/>
              </a:rPr>
              <a:t>[kg/km</a:t>
            </a:r>
            <a:r>
              <a:rPr lang="en-GB" sz="2000" baseline="30000" dirty="0">
                <a:latin typeface="Times New Roman" pitchFamily="18" charset="0"/>
              </a:rPr>
              <a:t>2</a:t>
            </a:r>
            <a:r>
              <a:rPr lang="en-GB" sz="2000" dirty="0">
                <a:latin typeface="Times New Roman" pitchFamily="18" charset="0"/>
              </a:rPr>
              <a:t>/day]</a:t>
            </a:r>
            <a:endParaRPr lang="en-GB" sz="3500" b="0" dirty="0">
              <a:latin typeface="Times New Roman" pitchFamily="18" charset="0"/>
            </a:endParaRPr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7155495" y="2708275"/>
            <a:ext cx="198850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GB" sz="2000">
                <a:latin typeface="Times New Roman" pitchFamily="18" charset="0"/>
              </a:rPr>
              <a:t>NO</a:t>
            </a:r>
            <a:r>
              <a:rPr lang="en-GB" sz="2000" baseline="-25000">
                <a:latin typeface="Times New Roman" pitchFamily="18" charset="0"/>
              </a:rPr>
              <a:t>2 </a:t>
            </a:r>
            <a:r>
              <a:rPr lang="en-GB" sz="2000">
                <a:latin typeface="Times New Roman" pitchFamily="18" charset="0"/>
              </a:rPr>
              <a:t>conc. [ppb]</a:t>
            </a:r>
            <a:endParaRPr lang="en-GB" sz="3500" b="0">
              <a:latin typeface="Times New Roman" pitchFamily="18" charset="0"/>
            </a:endParaRPr>
          </a:p>
        </p:txBody>
      </p:sp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8641997" y="65246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8822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18048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UBM </a:t>
            </a:r>
            <a:r>
              <a:rPr lang="da-DK" i="0" dirty="0" smtClean="0"/>
              <a:t>NO</a:t>
            </a:r>
            <a:r>
              <a:rPr lang="da-DK" i="0" baseline="-25000" dirty="0" smtClean="0"/>
              <a:t>2</a:t>
            </a:r>
            <a:br>
              <a:rPr lang="da-DK" i="0" baseline="-25000" dirty="0" smtClean="0"/>
            </a:br>
            <a:r>
              <a:rPr lang="da-DK" i="0" baseline="-25000" dirty="0"/>
              <a:t/>
            </a:r>
            <a:br>
              <a:rPr lang="da-DK" i="0" baseline="-25000" dirty="0"/>
            </a:br>
            <a:r>
              <a:rPr lang="da-DK" i="0" baseline="-25000" dirty="0" smtClean="0"/>
              <a:t/>
            </a:r>
            <a:br>
              <a:rPr lang="da-DK" i="0" baseline="-25000" dirty="0" smtClean="0"/>
            </a:br>
            <a:r>
              <a:rPr lang="da-DK" dirty="0" smtClean="0"/>
              <a:t>simulation</a:t>
            </a:r>
            <a:br>
              <a:rPr lang="da-DK" dirty="0" smtClean="0"/>
            </a:br>
            <a:r>
              <a:rPr lang="da-DK" dirty="0" smtClean="0"/>
              <a:t>1X1 km</a:t>
            </a:r>
            <a:r>
              <a:rPr lang="da-DK" baseline="30000" dirty="0" smtClean="0"/>
              <a:t>2</a:t>
            </a:r>
            <a:endParaRPr lang="da-DK" baseline="30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5" t="5962" r="2582" b="11564"/>
          <a:stretch/>
        </p:blipFill>
        <p:spPr>
          <a:xfrm>
            <a:off x="3347864" y="404664"/>
            <a:ext cx="4853692" cy="6048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8641998" y="65246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38695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3" y="873125"/>
            <a:ext cx="422275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50" y="873125"/>
            <a:ext cx="421322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06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962025"/>
            <a:ext cx="4249737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3900" y="969963"/>
            <a:ext cx="4103688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67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955675"/>
            <a:ext cx="42672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55675"/>
            <a:ext cx="4302125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140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188913"/>
            <a:ext cx="8275414" cy="762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3200" b="1" dirty="0" smtClean="0">
                <a:solidFill>
                  <a:schemeClr val="tx2"/>
                </a:solidFill>
                <a:latin typeface="Times New Roman" pitchFamily="18" charset="0"/>
              </a:rPr>
              <a:t>Operational Street Pollution Model, OSPM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32" y="1089025"/>
            <a:ext cx="3887272" cy="48831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192088" indent="-192088">
              <a:spcBef>
                <a:spcPct val="0"/>
              </a:spcBef>
            </a:pPr>
            <a:r>
              <a:rPr lang="en-GB" sz="1800" dirty="0" smtClean="0">
                <a:solidFill>
                  <a:schemeClr val="tx2"/>
                </a:solidFill>
                <a:latin typeface="Times New Roman" pitchFamily="18" charset="0"/>
              </a:rPr>
              <a:t>Street canyon model</a:t>
            </a:r>
          </a:p>
          <a:p>
            <a:pPr marL="192088" indent="-192088">
              <a:spcBef>
                <a:spcPct val="0"/>
              </a:spcBef>
            </a:pPr>
            <a:r>
              <a:rPr lang="en-GB" sz="1800" dirty="0" smtClean="0">
                <a:solidFill>
                  <a:schemeClr val="tx2"/>
                </a:solidFill>
                <a:latin typeface="Times New Roman" pitchFamily="18" charset="0"/>
              </a:rPr>
              <a:t>Combined plume model (leeward side of the street) and box model (windward side)</a:t>
            </a:r>
          </a:p>
          <a:p>
            <a:pPr marL="192088" indent="-192088">
              <a:spcBef>
                <a:spcPct val="0"/>
              </a:spcBef>
            </a:pPr>
            <a:r>
              <a:rPr lang="en-GB" sz="1800" dirty="0" smtClean="0">
                <a:solidFill>
                  <a:schemeClr val="tx2"/>
                </a:solidFill>
                <a:latin typeface="Times New Roman" pitchFamily="18" charset="0"/>
              </a:rPr>
              <a:t>Input: </a:t>
            </a:r>
          </a:p>
          <a:p>
            <a:pPr marL="592138" lvl="1" indent="-192088">
              <a:spcBef>
                <a:spcPct val="0"/>
              </a:spcBef>
            </a:pPr>
            <a:r>
              <a:rPr lang="en-GB" sz="1800" dirty="0" smtClean="0">
                <a:latin typeface="Times New Roman" pitchFamily="18" charset="0"/>
              </a:rPr>
              <a:t>Meteorological forecast from the Eta model</a:t>
            </a:r>
          </a:p>
          <a:p>
            <a:pPr marL="592138" lvl="1" indent="-192088">
              <a:spcBef>
                <a:spcPct val="0"/>
              </a:spcBef>
            </a:pPr>
            <a:r>
              <a:rPr lang="en-GB" sz="1800" dirty="0" smtClean="0">
                <a:latin typeface="Times New Roman" pitchFamily="18" charset="0"/>
              </a:rPr>
              <a:t>Air pollution forecast from  DEHM and UBM</a:t>
            </a:r>
          </a:p>
          <a:p>
            <a:pPr marL="592138" lvl="1" indent="-192088">
              <a:spcBef>
                <a:spcPct val="0"/>
              </a:spcBef>
            </a:pPr>
            <a:r>
              <a:rPr lang="en-GB" sz="1800" dirty="0" smtClean="0">
                <a:latin typeface="Times New Roman" pitchFamily="18" charset="0"/>
              </a:rPr>
              <a:t>Street configurations</a:t>
            </a:r>
          </a:p>
          <a:p>
            <a:pPr marL="592138" lvl="1" indent="-192088">
              <a:spcBef>
                <a:spcPct val="0"/>
              </a:spcBef>
            </a:pPr>
            <a:r>
              <a:rPr lang="en-GB" sz="1800" dirty="0" smtClean="0">
                <a:latin typeface="Times New Roman" pitchFamily="18" charset="0"/>
              </a:rPr>
              <a:t>Traffic data</a:t>
            </a:r>
          </a:p>
          <a:p>
            <a:pPr marL="192088" indent="-192088">
              <a:spcBef>
                <a:spcPct val="0"/>
              </a:spcBef>
            </a:pPr>
            <a:r>
              <a:rPr lang="en-GB" sz="1800" dirty="0" smtClean="0">
                <a:solidFill>
                  <a:schemeClr val="tx2"/>
                </a:solidFill>
                <a:latin typeface="Times New Roman" pitchFamily="18" charset="0"/>
              </a:rPr>
              <a:t>Output: </a:t>
            </a:r>
          </a:p>
          <a:p>
            <a:pPr marL="592138" lvl="1" indent="-192088">
              <a:spcBef>
                <a:spcPct val="0"/>
              </a:spcBef>
            </a:pPr>
            <a:r>
              <a:rPr lang="en-GB" sz="1800" dirty="0" smtClean="0">
                <a:latin typeface="Times New Roman" pitchFamily="18" charset="0"/>
              </a:rPr>
              <a:t>O</a:t>
            </a:r>
            <a:r>
              <a:rPr lang="en-GB" sz="1800" baseline="-25000" dirty="0" smtClean="0">
                <a:latin typeface="Times New Roman" pitchFamily="18" charset="0"/>
              </a:rPr>
              <a:t>3</a:t>
            </a:r>
            <a:r>
              <a:rPr lang="en-GB" sz="1800" dirty="0" smtClean="0">
                <a:latin typeface="Times New Roman" pitchFamily="18" charset="0"/>
              </a:rPr>
              <a:t>, NO, NO</a:t>
            </a:r>
            <a:r>
              <a:rPr lang="en-GB" sz="1800" baseline="-25000" dirty="0" smtClean="0">
                <a:latin typeface="Times New Roman" pitchFamily="18" charset="0"/>
              </a:rPr>
              <a:t>2</a:t>
            </a:r>
            <a:r>
              <a:rPr lang="en-GB" sz="1800" dirty="0" smtClean="0">
                <a:latin typeface="Times New Roman" pitchFamily="18" charset="0"/>
              </a:rPr>
              <a:t>, </a:t>
            </a:r>
            <a:r>
              <a:rPr lang="en-GB" sz="1800" dirty="0" err="1" smtClean="0">
                <a:latin typeface="Times New Roman" pitchFamily="18" charset="0"/>
              </a:rPr>
              <a:t>NO</a:t>
            </a:r>
            <a:r>
              <a:rPr lang="en-GB" sz="1800" baseline="-25000" dirty="0" err="1" smtClean="0">
                <a:latin typeface="Times New Roman" pitchFamily="18" charset="0"/>
              </a:rPr>
              <a:t>x</a:t>
            </a:r>
            <a:r>
              <a:rPr lang="en-GB" sz="1800" dirty="0" smtClean="0">
                <a:latin typeface="Times New Roman" pitchFamily="18" charset="0"/>
              </a:rPr>
              <a:t>, CO, benzene and PM</a:t>
            </a:r>
          </a:p>
          <a:p>
            <a:pPr marL="192088" indent="-192088">
              <a:spcBef>
                <a:spcPct val="0"/>
              </a:spcBef>
            </a:pPr>
            <a:r>
              <a:rPr lang="en-GB" sz="1800" dirty="0" smtClean="0">
                <a:solidFill>
                  <a:schemeClr val="tx2"/>
                </a:solidFill>
                <a:latin typeface="Times New Roman" pitchFamily="18" charset="0"/>
              </a:rPr>
              <a:t>Forecasting at both sides of the street</a:t>
            </a:r>
          </a:p>
          <a:p>
            <a:pPr marL="192088" indent="-192088">
              <a:spcBef>
                <a:spcPct val="0"/>
              </a:spcBef>
            </a:pPr>
            <a:r>
              <a:rPr lang="en-GB" sz="1800" dirty="0" smtClean="0">
                <a:solidFill>
                  <a:schemeClr val="tx2"/>
                </a:solidFill>
                <a:latin typeface="Times New Roman" pitchFamily="18" charset="0"/>
              </a:rPr>
              <a:t>Applied and validated for many cities</a:t>
            </a:r>
            <a:endParaRPr lang="en-GB" sz="1800" b="0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410190" y="3657601"/>
            <a:ext cx="1481498" cy="461963"/>
            <a:chOff x="2421" y="1616"/>
            <a:chExt cx="933" cy="291"/>
          </a:xfrm>
        </p:grpSpPr>
        <p:sp>
          <p:nvSpPr>
            <p:cNvPr id="44039" name="Rectangle 5"/>
            <p:cNvSpPr>
              <a:spLocks noChangeArrowheads="1"/>
            </p:cNvSpPr>
            <p:nvPr/>
          </p:nvSpPr>
          <p:spPr bwMode="auto">
            <a:xfrm>
              <a:off x="2421" y="1616"/>
              <a:ext cx="93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200" b="0"/>
                <a:t>NO + O</a:t>
              </a:r>
              <a:r>
                <a:rPr lang="en-GB" sz="1200" b="0" baseline="-25000"/>
                <a:t>3  </a:t>
              </a:r>
              <a:r>
                <a:rPr lang="en-GB" sz="1200" b="0"/>
                <a:t>       NO</a:t>
              </a:r>
              <a:r>
                <a:rPr lang="en-GB" sz="1200" b="0" baseline="-25000"/>
                <a:t>2</a:t>
              </a:r>
              <a:endParaRPr lang="en-GB" sz="1200" b="0"/>
            </a:p>
            <a:p>
              <a:r>
                <a:rPr lang="en-GB" sz="1200" b="0"/>
                <a:t>NO</a:t>
              </a:r>
              <a:r>
                <a:rPr lang="en-GB" sz="1200" b="0" baseline="-25000"/>
                <a:t>2</a:t>
              </a:r>
              <a:r>
                <a:rPr lang="en-GB" sz="1200" b="0"/>
                <a:t> + </a:t>
              </a:r>
              <a:r>
                <a:rPr lang="en-GB" sz="1200" b="0" i="1"/>
                <a:t>hv</a:t>
              </a:r>
              <a:r>
                <a:rPr lang="en-GB" sz="1200" b="0"/>
                <a:t>       O</a:t>
              </a:r>
              <a:r>
                <a:rPr lang="en-GB" sz="1200" b="0" baseline="-25000"/>
                <a:t>3</a:t>
              </a:r>
              <a:r>
                <a:rPr lang="en-GB" sz="1200" b="0"/>
                <a:t> + NO</a:t>
              </a:r>
            </a:p>
          </p:txBody>
        </p:sp>
        <p:grpSp>
          <p:nvGrpSpPr>
            <p:cNvPr id="44040" name="Group 6"/>
            <p:cNvGrpSpPr>
              <a:grpSpLocks/>
            </p:cNvGrpSpPr>
            <p:nvPr/>
          </p:nvGrpSpPr>
          <p:grpSpPr bwMode="auto">
            <a:xfrm>
              <a:off x="2901" y="1686"/>
              <a:ext cx="126" cy="126"/>
              <a:chOff x="2901" y="1686"/>
              <a:chExt cx="126" cy="126"/>
            </a:xfrm>
          </p:grpSpPr>
          <p:sp>
            <p:nvSpPr>
              <p:cNvPr id="44041" name="Line 7"/>
              <p:cNvSpPr>
                <a:spLocks noChangeShapeType="1"/>
              </p:cNvSpPr>
              <p:nvPr/>
            </p:nvSpPr>
            <p:spPr bwMode="auto">
              <a:xfrm>
                <a:off x="2901" y="1686"/>
                <a:ext cx="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44042" name="Line 8"/>
              <p:cNvSpPr>
                <a:spLocks noChangeShapeType="1"/>
              </p:cNvSpPr>
              <p:nvPr/>
            </p:nvSpPr>
            <p:spPr bwMode="auto">
              <a:xfrm>
                <a:off x="2907" y="1812"/>
                <a:ext cx="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a-DK"/>
              </a:p>
            </p:txBody>
          </p:sp>
        </p:grpSp>
      </p:grpSp>
      <p:graphicFrame>
        <p:nvGraphicFramePr>
          <p:cNvPr id="44037" name="Object 9"/>
          <p:cNvGraphicFramePr>
            <a:graphicFrameLocks noChangeAspect="1"/>
          </p:cNvGraphicFramePr>
          <p:nvPr/>
        </p:nvGraphicFramePr>
        <p:xfrm>
          <a:off x="4289136" y="1093788"/>
          <a:ext cx="4769030" cy="4856162"/>
        </p:xfrm>
        <a:graphic>
          <a:graphicData uri="http://schemas.openxmlformats.org/presentationml/2006/ole">
            <p:oleObj spid="_x0000_s3145" name="Document" r:id="rId4" imgW="5401056" imgH="3462528" progId="Word.Document.8">
              <p:embed/>
            </p:oleObj>
          </a:graphicData>
        </a:graphic>
      </p:graphicFrame>
      <p:sp>
        <p:nvSpPr>
          <p:cNvPr id="44038" name="TextBox 9"/>
          <p:cNvSpPr txBox="1">
            <a:spLocks noChangeArrowheads="1"/>
          </p:cNvSpPr>
          <p:nvPr/>
        </p:nvSpPr>
        <p:spPr bwMode="auto">
          <a:xfrm>
            <a:off x="8641997" y="65246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217534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5851" y="0"/>
            <a:ext cx="7735530" cy="609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</a:rPr>
              <a:t>Air quality forecasts in Danish cities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022" y="476251"/>
            <a:ext cx="5105866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162" y="3111500"/>
            <a:ext cx="3843054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44289" y="5947577"/>
            <a:ext cx="1442703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 defTabSz="76200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sz="2800">
                <a:solidFill>
                  <a:srgbClr val="FF0000"/>
                </a:solidFill>
                <a:latin typeface="Times New Roman" pitchFamily="18" charset="0"/>
              </a:rPr>
              <a:t>Aalborg</a:t>
            </a:r>
            <a:endParaRPr lang="en-GB" sz="2800" b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401328" y="1410502"/>
            <a:ext cx="2103140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 defTabSz="76200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sz="2800">
                <a:solidFill>
                  <a:srgbClr val="FF0000"/>
                </a:solidFill>
                <a:latin typeface="Times New Roman" pitchFamily="18" charset="0"/>
              </a:rPr>
              <a:t>Copenhagen</a:t>
            </a:r>
            <a:endParaRPr lang="en-GB" sz="2800" b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720" y="1628776"/>
            <a:ext cx="3411281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4" name="TextBox 7"/>
          <p:cNvSpPr txBox="1">
            <a:spLocks noChangeArrowheads="1"/>
          </p:cNvSpPr>
          <p:nvPr/>
        </p:nvSpPr>
        <p:spPr bwMode="auto">
          <a:xfrm>
            <a:off x="8641997" y="65246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136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 smtClean="0">
                <a:latin typeface="Eras Medium ITC" pitchFamily="34" charset="0"/>
              </a:rPr>
              <a:t>Content</a:t>
            </a:r>
            <a:endParaRPr lang="en-US" b="1" i="0" dirty="0">
              <a:latin typeface="Eras Medium ITC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0851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1: Overview of the THOR-system</a:t>
            </a:r>
          </a:p>
          <a:p>
            <a:pPr lvl="1"/>
            <a:r>
              <a:rPr lang="en-US" sz="3200" b="1" dirty="0" smtClean="0">
                <a:solidFill>
                  <a:schemeClr val="tx1"/>
                </a:solidFill>
              </a:rPr>
              <a:t>DEHM, UBM &amp; OSPM.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tx1"/>
                </a:solidFill>
              </a:rPr>
              <a:t>2: Application of the THOR-system in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</a:rPr>
              <a:t>   RPP3.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tx1"/>
                </a:solidFill>
              </a:rPr>
              <a:t>3</a:t>
            </a:r>
            <a:r>
              <a:rPr lang="en-US" sz="3600" b="1" dirty="0">
                <a:solidFill>
                  <a:schemeClr val="tx1"/>
                </a:solidFill>
              </a:rPr>
              <a:t>: </a:t>
            </a:r>
            <a:r>
              <a:rPr lang="en-US" sz="3600" b="1" dirty="0" smtClean="0">
                <a:solidFill>
                  <a:schemeClr val="tx1"/>
                </a:solidFill>
              </a:rPr>
              <a:t>Use of the THOR-system on </a:t>
            </a:r>
            <a:r>
              <a:rPr lang="en-US" sz="3600" b="1" dirty="0">
                <a:solidFill>
                  <a:schemeClr val="tx1"/>
                </a:solidFill>
              </a:rPr>
              <a:t>urban 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tx1"/>
                </a:solidFill>
              </a:rPr>
              <a:t>    transport policy.</a:t>
            </a:r>
            <a:endParaRPr lang="en-US" sz="3600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8641998" y="65246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 smtClean="0"/>
              <a:t>18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2387649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325" y="138336"/>
            <a:ext cx="7467621" cy="914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Times New Roman" pitchFamily="18" charset="0"/>
              </a:rPr>
              <a:t>Time series of meteorology at Aalborg roof level (left) and concentrations (right) at Aalborg street level</a:t>
            </a:r>
            <a:endParaRPr lang="en-GB" sz="2800" dirty="0" smtClean="0">
              <a:solidFill>
                <a:srgbClr val="114FFB"/>
              </a:solidFill>
              <a:latin typeface="Times New Roman" pitchFamily="18" charset="0"/>
            </a:endParaRPr>
          </a:p>
        </p:txBody>
      </p:sp>
      <p:pic>
        <p:nvPicPr>
          <p:cNvPr id="46083" name="Picture 3" descr="mettime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225" y="981075"/>
            <a:ext cx="4408784" cy="55626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4" name="Picture 4" descr="otime1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102" y="981075"/>
            <a:ext cx="4408784" cy="55626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8641997" y="65246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 smtClean="0"/>
              <a:t>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8335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70425" y="116632"/>
            <a:ext cx="7373983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200150" indent="-28575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RPP-3 project, Objective</a:t>
            </a:r>
            <a:r>
              <a:rPr lang="da-DK" sz="2800" dirty="0" smtClean="0">
                <a:solidFill>
                  <a:schemeClr val="bg1"/>
                </a:solidFill>
              </a:rPr>
              <a:t>:</a:t>
            </a:r>
            <a:endParaRPr lang="da-DK" sz="2800" dirty="0">
              <a:solidFill>
                <a:schemeClr val="bg1"/>
              </a:solidFill>
            </a:endParaRPr>
          </a:p>
          <a:p>
            <a:endParaRPr lang="da-DK" sz="2200" dirty="0">
              <a:solidFill>
                <a:schemeClr val="bg1"/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en-GB" sz="2200" dirty="0">
                <a:solidFill>
                  <a:schemeClr val="bg1"/>
                </a:solidFill>
              </a:rPr>
              <a:t>In close collaboration with local authorities, experts and civil servants to build/implement the integrated monitoring system THOR in the ENPI east countries which can be used for:</a:t>
            </a:r>
          </a:p>
          <a:p>
            <a:pPr lvl="2" algn="just">
              <a:buFont typeface="Arial" charset="0"/>
              <a:buChar char="•"/>
            </a:pPr>
            <a:r>
              <a:rPr lang="en-GB" sz="2200" dirty="0">
                <a:solidFill>
                  <a:schemeClr val="bg1"/>
                </a:solidFill>
              </a:rPr>
              <a:t>high resolution urban air quality modelling, </a:t>
            </a:r>
          </a:p>
          <a:p>
            <a:pPr lvl="2" algn="just">
              <a:buFont typeface="Arial" charset="0"/>
              <a:buChar char="•"/>
            </a:pPr>
            <a:r>
              <a:rPr lang="en-GB" sz="2200" dirty="0">
                <a:solidFill>
                  <a:schemeClr val="bg1"/>
                </a:solidFill>
              </a:rPr>
              <a:t>urban assessment,</a:t>
            </a:r>
          </a:p>
          <a:p>
            <a:pPr lvl="2" algn="just">
              <a:buFont typeface="Arial" charset="0"/>
              <a:buChar char="•"/>
            </a:pPr>
            <a:r>
              <a:rPr lang="en-GB" sz="2200" dirty="0">
                <a:solidFill>
                  <a:schemeClr val="bg1"/>
                </a:solidFill>
              </a:rPr>
              <a:t>urban planning / traffic planning,</a:t>
            </a:r>
          </a:p>
          <a:p>
            <a:pPr lvl="2" algn="just">
              <a:buFont typeface="Arial" charset="0"/>
              <a:buChar char="•"/>
            </a:pPr>
            <a:r>
              <a:rPr lang="en-GB" sz="2200" dirty="0">
                <a:solidFill>
                  <a:schemeClr val="bg1"/>
                </a:solidFill>
              </a:rPr>
              <a:t>etc</a:t>
            </a:r>
            <a:r>
              <a:rPr lang="en-GB" sz="2200" dirty="0" smtClean="0">
                <a:solidFill>
                  <a:schemeClr val="bg1"/>
                </a:solidFill>
              </a:rPr>
              <a:t>.</a:t>
            </a:r>
          </a:p>
          <a:p>
            <a:pPr marL="914400" lvl="2" indent="0" algn="just"/>
            <a:endParaRPr lang="en-GB" sz="2200" dirty="0" smtClean="0">
              <a:solidFill>
                <a:schemeClr val="bg1"/>
              </a:solidFill>
            </a:endParaRPr>
          </a:p>
          <a:p>
            <a:pPr indent="-285750" algn="just"/>
            <a:r>
              <a:rPr lang="en-US" sz="2200" dirty="0" smtClean="0">
                <a:solidFill>
                  <a:schemeClr val="bg1"/>
                </a:solidFill>
              </a:rPr>
              <a:t>After </a:t>
            </a:r>
            <a:r>
              <a:rPr lang="en-US" sz="2200" dirty="0">
                <a:solidFill>
                  <a:schemeClr val="bg1"/>
                </a:solidFill>
              </a:rPr>
              <a:t>the end of the project:</a:t>
            </a:r>
          </a:p>
          <a:p>
            <a:pPr lvl="2" algn="just"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the system can be operated by local civil servants,</a:t>
            </a:r>
          </a:p>
          <a:p>
            <a:pPr lvl="2" algn="just"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the local civil servants can setup the system in other cities in </a:t>
            </a:r>
            <a:r>
              <a:rPr lang="en-US" sz="2200" dirty="0" smtClean="0">
                <a:solidFill>
                  <a:schemeClr val="bg1"/>
                </a:solidFill>
              </a:rPr>
              <a:t>their </a:t>
            </a:r>
            <a:r>
              <a:rPr lang="en-US" sz="2200" dirty="0">
                <a:solidFill>
                  <a:schemeClr val="bg1"/>
                </a:solidFill>
              </a:rPr>
              <a:t>countries</a:t>
            </a:r>
            <a:r>
              <a:rPr lang="en-US" sz="2200" dirty="0" smtClean="0">
                <a:solidFill>
                  <a:schemeClr val="bg1"/>
                </a:solidFill>
              </a:rPr>
              <a:t>.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655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RPP3 Pilot </a:t>
            </a:r>
            <a:r>
              <a:rPr lang="da-DK" dirty="0" err="1" smtClean="0"/>
              <a:t>Cities</a:t>
            </a:r>
            <a:endParaRPr lang="da-DK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26396628"/>
              </p:ext>
            </p:extLst>
          </p:nvPr>
        </p:nvGraphicFramePr>
        <p:xfrm>
          <a:off x="457200" y="1412776"/>
          <a:ext cx="82296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Country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Pilot City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err="1" smtClean="0"/>
                        <a:t>Area</a:t>
                      </a:r>
                      <a:endParaRPr lang="da-DK" dirty="0" smtClean="0"/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a-DK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Population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Urban</a:t>
                      </a:r>
                      <a:r>
                        <a:rPr lang="da-DK" baseline="0" dirty="0" smtClean="0"/>
                        <a:t> Background Stations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Street Level Stations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noProof="0" dirty="0" smtClean="0"/>
                        <a:t>Armenia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err="1" smtClean="0"/>
                        <a:t>Yerevan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223 km</a:t>
                      </a:r>
                      <a:r>
                        <a:rPr lang="da-DK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1.060.138 (2011)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2 AQ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7 AQ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err="1" smtClean="0"/>
                        <a:t>Azerbaijan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err="1" smtClean="0"/>
                        <a:t>Sumgait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83 km</a:t>
                      </a:r>
                      <a:r>
                        <a:rPr lang="da-DK" baseline="30000" dirty="0" smtClean="0"/>
                        <a:t>2</a:t>
                      </a:r>
                      <a:endParaRPr lang="da-DK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312.000 (2010)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3 AQ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Belarus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err="1" smtClean="0"/>
                        <a:t>Novopolotsk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48,49 km</a:t>
                      </a:r>
                      <a:r>
                        <a:rPr lang="da-DK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98.138 (2009)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1 AQ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Georgia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err="1" smtClean="0"/>
                        <a:t>Batumi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64,9 km</a:t>
                      </a:r>
                      <a:r>
                        <a:rPr lang="da-DK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190.405 (2012)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2 Met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1 AQ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Moldova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err="1" smtClean="0"/>
                        <a:t>Chisinau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123 km</a:t>
                      </a:r>
                      <a:r>
                        <a:rPr lang="da-DK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674.500 (2014)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1 Met, 1 AQ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5 AQ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Ukraine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Kiev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839 km</a:t>
                      </a:r>
                      <a:r>
                        <a:rPr lang="da-DK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2.847.200 (2013)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a-DK" dirty="0" smtClean="0"/>
                        <a:t>16 AQ</a:t>
                      </a:r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6243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</a:rPr>
              <a:t>Yerevan, Armenia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240360"/>
          </a:xfrm>
        </p:spPr>
        <p:txBody>
          <a:bodyPr rtlCol="0">
            <a:normAutofit fontScale="55000" lnSpcReduction="20000"/>
          </a:bodyPr>
          <a:lstStyle/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1: UBM simulation for the Armenian EMEP station from 2009 - 2012</a:t>
            </a: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2: UBM simulation for the hole grid for Yerevan 2012</a:t>
            </a: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3</a:t>
            </a:r>
            <a:r>
              <a:rPr lang="en-US" sz="5100" b="1" dirty="0">
                <a:solidFill>
                  <a:schemeClr val="tx1"/>
                </a:solidFill>
              </a:rPr>
              <a:t>: UBM simulation for </a:t>
            </a:r>
            <a:r>
              <a:rPr lang="en-US" sz="5100" b="1" dirty="0" smtClean="0">
                <a:solidFill>
                  <a:schemeClr val="tx1"/>
                </a:solidFill>
              </a:rPr>
              <a:t>2 background stations in Yerevan 2011 - 2013</a:t>
            </a: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2: OSPM simulation of </a:t>
            </a:r>
            <a:r>
              <a:rPr lang="en-US" sz="5100" b="1" dirty="0" err="1" smtClean="0">
                <a:solidFill>
                  <a:schemeClr val="tx1"/>
                </a:solidFill>
              </a:rPr>
              <a:t>Komitas</a:t>
            </a:r>
            <a:r>
              <a:rPr lang="en-US" sz="5100" b="1" dirty="0" smtClean="0">
                <a:solidFill>
                  <a:schemeClr val="tx1"/>
                </a:solidFill>
              </a:rPr>
              <a:t> street in Yerevan 2009</a:t>
            </a: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 </a:t>
            </a: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286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936104"/>
          </a:xfrm>
        </p:spPr>
        <p:txBody>
          <a:bodyPr rtlCol="0">
            <a:normAutofit fontScale="62500" lnSpcReduction="20000"/>
          </a:bodyPr>
          <a:lstStyle/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UBM simulation for the Armenian EMEP station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49" y="3356993"/>
            <a:ext cx="4521152" cy="21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1494"/>
            <a:ext cx="4392488" cy="22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46737"/>
            <a:ext cx="4580656" cy="219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56992"/>
            <a:ext cx="4536503" cy="216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09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6064"/>
          </a:xfrm>
        </p:spPr>
        <p:txBody>
          <a:bodyPr rtlCol="0">
            <a:normAutofit fontScale="25000" lnSpcReduction="20000"/>
          </a:bodyPr>
          <a:lstStyle/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11200" b="1" dirty="0" smtClean="0">
                <a:solidFill>
                  <a:schemeClr val="tx1"/>
                </a:solidFill>
              </a:rPr>
              <a:t>UBM simulation for the hole grid for Yerevan 2012</a:t>
            </a:r>
            <a:endParaRPr lang="en-US" sz="5100" b="1" dirty="0" smtClean="0">
              <a:solidFill>
                <a:schemeClr val="tx1"/>
              </a:solidFill>
            </a:endParaRP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 </a:t>
            </a: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55593"/>
            <a:ext cx="3353582" cy="275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817" y="784856"/>
            <a:ext cx="3493333" cy="318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67164"/>
            <a:ext cx="3449256" cy="289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4577" y="822756"/>
            <a:ext cx="4027903" cy="318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98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1008112"/>
          </a:xfrm>
        </p:spPr>
        <p:txBody>
          <a:bodyPr rtlCol="0">
            <a:normAutofit fontScale="70000" lnSpcReduction="20000"/>
          </a:bodyPr>
          <a:lstStyle/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UBM </a:t>
            </a:r>
            <a:r>
              <a:rPr lang="en-US" sz="5100" b="1" dirty="0">
                <a:solidFill>
                  <a:schemeClr val="tx1"/>
                </a:solidFill>
              </a:rPr>
              <a:t>simulation for </a:t>
            </a:r>
            <a:r>
              <a:rPr lang="en-US" sz="5100" b="1" dirty="0" smtClean="0">
                <a:solidFill>
                  <a:schemeClr val="tx1"/>
                </a:solidFill>
              </a:rPr>
              <a:t>2 background stations in Yerevan 2011 - 2013</a:t>
            </a: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8280919" cy="26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280920" cy="275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05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3240360"/>
          </a:xfrm>
        </p:spPr>
        <p:txBody>
          <a:bodyPr rtlCol="0">
            <a:normAutofit/>
          </a:bodyPr>
          <a:lstStyle/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OSPM simulation of </a:t>
            </a:r>
            <a:r>
              <a:rPr lang="en-US" sz="5100" b="1" dirty="0" err="1" smtClean="0">
                <a:solidFill>
                  <a:schemeClr val="tx1"/>
                </a:solidFill>
              </a:rPr>
              <a:t>Komitas</a:t>
            </a:r>
            <a:r>
              <a:rPr lang="en-US" sz="5100" b="1" dirty="0" smtClean="0">
                <a:solidFill>
                  <a:schemeClr val="tx1"/>
                </a:solidFill>
              </a:rPr>
              <a:t> street in Yerevan 2009</a:t>
            </a: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 </a:t>
            </a: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26" y="2053952"/>
            <a:ext cx="9090278" cy="447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07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</a:rPr>
              <a:t>Sumgait, Azerbaijan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240360"/>
          </a:xfrm>
        </p:spPr>
        <p:txBody>
          <a:bodyPr rtlCol="0">
            <a:normAutofit fontScale="55000" lnSpcReduction="20000"/>
          </a:bodyPr>
          <a:lstStyle/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1: UBM simulation </a:t>
            </a:r>
            <a:r>
              <a:rPr lang="en-US" sz="5100" b="1" dirty="0">
                <a:solidFill>
                  <a:schemeClr val="tx1"/>
                </a:solidFill>
              </a:rPr>
              <a:t>for the entire </a:t>
            </a:r>
            <a:r>
              <a:rPr lang="en-US" sz="5100" b="1" dirty="0" smtClean="0">
                <a:solidFill>
                  <a:schemeClr val="tx1"/>
                </a:solidFill>
              </a:rPr>
              <a:t>grid 6 </a:t>
            </a:r>
            <a:r>
              <a:rPr lang="en-US" sz="5100" b="1" dirty="0">
                <a:solidFill>
                  <a:schemeClr val="tx1"/>
                </a:solidFill>
              </a:rPr>
              <a:t>years </a:t>
            </a:r>
            <a:r>
              <a:rPr lang="en-US" sz="5100" b="1" dirty="0" smtClean="0">
                <a:solidFill>
                  <a:schemeClr val="tx1"/>
                </a:solidFill>
              </a:rPr>
              <a:t>(2000- </a:t>
            </a:r>
          </a:p>
          <a:p>
            <a:pPr marL="0" indent="0" defTabSz="457207">
              <a:spcBef>
                <a:spcPts val="0"/>
              </a:spcBef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    2005)</a:t>
            </a: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2: UBM simulation for </a:t>
            </a:r>
            <a:r>
              <a:rPr lang="en-US" sz="5100" b="1" dirty="0">
                <a:solidFill>
                  <a:schemeClr val="tx1"/>
                </a:solidFill>
              </a:rPr>
              <a:t>2 years </a:t>
            </a:r>
            <a:r>
              <a:rPr lang="en-US" sz="5100" b="1" dirty="0" smtClean="0">
                <a:solidFill>
                  <a:schemeClr val="tx1"/>
                </a:solidFill>
              </a:rPr>
              <a:t>and 5 </a:t>
            </a:r>
            <a:r>
              <a:rPr lang="en-US" sz="5100" b="1" dirty="0">
                <a:solidFill>
                  <a:schemeClr val="tx1"/>
                </a:solidFill>
              </a:rPr>
              <a:t>receptors</a:t>
            </a: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5100" b="1" dirty="0" smtClean="0">
              <a:solidFill>
                <a:schemeClr val="tx1"/>
              </a:solidFill>
            </a:endParaRP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3: OSPM simulation for </a:t>
            </a:r>
            <a:r>
              <a:rPr lang="en-US" sz="5100" b="1" dirty="0" err="1" smtClean="0">
                <a:solidFill>
                  <a:schemeClr val="tx1"/>
                </a:solidFill>
              </a:rPr>
              <a:t>Sulh</a:t>
            </a:r>
            <a:r>
              <a:rPr lang="en-US" sz="5100" b="1" dirty="0" smtClean="0">
                <a:solidFill>
                  <a:schemeClr val="tx1"/>
                </a:solidFill>
              </a:rPr>
              <a:t> </a:t>
            </a:r>
            <a:r>
              <a:rPr lang="en-US" sz="5100" b="1" dirty="0">
                <a:solidFill>
                  <a:schemeClr val="tx1"/>
                </a:solidFill>
              </a:rPr>
              <a:t>and </a:t>
            </a:r>
            <a:r>
              <a:rPr lang="en-US" sz="5100" b="1" dirty="0" err="1">
                <a:solidFill>
                  <a:schemeClr val="tx1"/>
                </a:solidFill>
              </a:rPr>
              <a:t>Samed</a:t>
            </a:r>
            <a:r>
              <a:rPr lang="en-US" sz="5100" b="1" dirty="0">
                <a:solidFill>
                  <a:schemeClr val="tx1"/>
                </a:solidFill>
              </a:rPr>
              <a:t> </a:t>
            </a:r>
            <a:r>
              <a:rPr lang="en-US" sz="5100" b="1" dirty="0" err="1">
                <a:solidFill>
                  <a:schemeClr val="tx1"/>
                </a:solidFill>
              </a:rPr>
              <a:t>Vurgun</a:t>
            </a:r>
            <a:r>
              <a:rPr lang="en-US" sz="5100" b="1" dirty="0">
                <a:solidFill>
                  <a:schemeClr val="tx1"/>
                </a:solidFill>
              </a:rPr>
              <a:t> street </a:t>
            </a: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82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Showing results in QGIS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174" y="1865680"/>
            <a:ext cx="6403653" cy="4671431"/>
          </a:xfrm>
        </p:spPr>
      </p:pic>
      <p:sp>
        <p:nvSpPr>
          <p:cNvPr id="2" name="TextBox 1"/>
          <p:cNvSpPr txBox="1"/>
          <p:nvPr/>
        </p:nvSpPr>
        <p:spPr>
          <a:xfrm>
            <a:off x="3500692" y="1995617"/>
            <a:ext cx="3549842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Average</a:t>
            </a:r>
            <a:r>
              <a:rPr lang="en-US" sz="2300" baseline="0" dirty="0" smtClean="0"/>
              <a:t> of </a:t>
            </a:r>
            <a:r>
              <a:rPr lang="en-US" sz="2300" baseline="0" dirty="0" err="1" smtClean="0"/>
              <a:t>Nox</a:t>
            </a:r>
            <a:r>
              <a:rPr lang="en-US" sz="2300" baseline="0" dirty="0" smtClean="0"/>
              <a:t> for whole grid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xmlns="" val="21652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71600" y="1988840"/>
            <a:ext cx="7200800" cy="1440160"/>
          </a:xfrm>
          <a:noFill/>
        </p:spPr>
        <p:txBody>
          <a:bodyPr>
            <a:noAutofit/>
          </a:bodyPr>
          <a:lstStyle/>
          <a:p>
            <a:pPr algn="ctr" eaLnBrk="1" hangingPunct="1"/>
            <a:r>
              <a:rPr lang="en-GB" altLang="da-DK" sz="3600" b="1" dirty="0" smtClean="0"/>
              <a:t>Integrated air pollution modelling </a:t>
            </a:r>
            <a:br>
              <a:rPr lang="en-GB" altLang="da-DK" sz="3600" b="1" dirty="0" smtClean="0"/>
            </a:br>
            <a:r>
              <a:rPr lang="en-GB" altLang="da-DK" sz="3600" b="1" dirty="0" smtClean="0"/>
              <a:t>from hemispheric to local scale</a:t>
            </a:r>
            <a:br>
              <a:rPr lang="en-GB" altLang="da-DK" sz="3600" b="1" dirty="0" smtClean="0"/>
            </a:br>
            <a:r>
              <a:rPr lang="en-GB" altLang="da-DK" sz="3600" b="1" dirty="0" smtClean="0"/>
              <a:t> </a:t>
            </a:r>
            <a:br>
              <a:rPr lang="en-GB" altLang="da-DK" sz="3600" b="1" dirty="0" smtClean="0"/>
            </a:br>
            <a:r>
              <a:rPr lang="en-GB" altLang="da-DK" sz="3600" b="1" dirty="0" smtClean="0"/>
              <a:t> The THOR system</a:t>
            </a:r>
            <a:endParaRPr lang="da-DK" altLang="da-DK" sz="3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297732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OSPM modeling for </a:t>
            </a:r>
            <a:r>
              <a:rPr lang="en-US" sz="3600" dirty="0" err="1" smtClean="0"/>
              <a:t>Samed</a:t>
            </a:r>
            <a:r>
              <a:rPr lang="en-US" sz="3600" baseline="0" dirty="0" smtClean="0"/>
              <a:t> </a:t>
            </a:r>
            <a:r>
              <a:rPr lang="en-US" sz="3600" baseline="0" dirty="0" err="1" smtClean="0"/>
              <a:t>Vurgun</a:t>
            </a:r>
            <a:r>
              <a:rPr lang="en-US" sz="3600" dirty="0" smtClean="0"/>
              <a:t> street 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708" y="1268761"/>
            <a:ext cx="7496361" cy="5323876"/>
          </a:xfrm>
        </p:spPr>
      </p:pic>
    </p:spTree>
    <p:extLst>
      <p:ext uri="{BB962C8B-B14F-4D97-AF65-F5344CB8AC3E}">
        <p14:creationId xmlns:p14="http://schemas.microsoft.com/office/powerpoint/2010/main" xmlns="" val="30661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373" y="1412776"/>
            <a:ext cx="8052091" cy="5083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OSPM modeling for </a:t>
            </a:r>
            <a:r>
              <a:rPr lang="en-US" dirty="0" err="1" smtClean="0"/>
              <a:t>Sulh</a:t>
            </a:r>
            <a:r>
              <a:rPr lang="en-US" dirty="0" smtClean="0"/>
              <a:t> street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24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</a:rPr>
              <a:t>Chisinau, Moldova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240360"/>
          </a:xfrm>
        </p:spPr>
        <p:txBody>
          <a:bodyPr rtlCol="0">
            <a:normAutofit fontScale="70000" lnSpcReduction="20000"/>
          </a:bodyPr>
          <a:lstStyle/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1: UBM simulation, entire grid, year 2009</a:t>
            </a: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2: OSPM simulation </a:t>
            </a:r>
            <a:r>
              <a:rPr lang="en-US" sz="5100" b="1" dirty="0">
                <a:solidFill>
                  <a:schemeClr val="tx1"/>
                </a:solidFill>
              </a:rPr>
              <a:t>for </a:t>
            </a:r>
            <a:r>
              <a:rPr lang="en-US" sz="5100" b="1" dirty="0" err="1">
                <a:solidFill>
                  <a:schemeClr val="tx1"/>
                </a:solidFill>
              </a:rPr>
              <a:t>Calea</a:t>
            </a:r>
            <a:r>
              <a:rPr lang="en-US" sz="5100" b="1" dirty="0">
                <a:solidFill>
                  <a:schemeClr val="tx1"/>
                </a:solidFill>
              </a:rPr>
              <a:t> </a:t>
            </a:r>
            <a:r>
              <a:rPr lang="en-US" sz="5100" b="1" dirty="0" err="1">
                <a:solidFill>
                  <a:schemeClr val="tx1"/>
                </a:solidFill>
              </a:rPr>
              <a:t>Iesilor</a:t>
            </a:r>
            <a:r>
              <a:rPr lang="en-US" sz="5100" b="1" dirty="0">
                <a:solidFill>
                  <a:schemeClr val="tx1"/>
                </a:solidFill>
              </a:rPr>
              <a:t> str</a:t>
            </a:r>
            <a:r>
              <a:rPr lang="en-US" sz="5100" b="1" dirty="0" smtClean="0">
                <a:solidFill>
                  <a:schemeClr val="tx1"/>
                </a:solidFill>
              </a:rPr>
              <a:t>.  </a:t>
            </a:r>
          </a:p>
          <a:p>
            <a:pPr marL="0" indent="0" defTabSz="457207">
              <a:spcBef>
                <a:spcPts val="0"/>
              </a:spcBef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>
                <a:solidFill>
                  <a:schemeClr val="tx1"/>
                </a:solidFill>
              </a:rPr>
              <a:t> </a:t>
            </a:r>
            <a:r>
              <a:rPr lang="en-US" sz="5100" b="1" dirty="0" smtClean="0">
                <a:solidFill>
                  <a:schemeClr val="tx1"/>
                </a:solidFill>
              </a:rPr>
              <a:t>   For 2009</a:t>
            </a: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 </a:t>
            </a: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33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06686"/>
            <a:ext cx="8229600" cy="1143000"/>
          </a:xfrm>
        </p:spPr>
        <p:txBody>
          <a:bodyPr/>
          <a:lstStyle/>
          <a:p>
            <a:pPr algn="ctr"/>
            <a:r>
              <a:rPr lang="da-DK" b="1" i="0" dirty="0" err="1" smtClean="0"/>
              <a:t>NOx</a:t>
            </a:r>
            <a:r>
              <a:rPr lang="da-DK" b="1" i="0" dirty="0" smtClean="0"/>
              <a:t> Emissions		</a:t>
            </a:r>
            <a:r>
              <a:rPr lang="da-DK" b="1" i="0" dirty="0" err="1" smtClean="0"/>
              <a:t>SOx</a:t>
            </a:r>
            <a:r>
              <a:rPr lang="da-DK" b="1" i="0" dirty="0" smtClean="0"/>
              <a:t> Emissions</a:t>
            </a:r>
            <a:br>
              <a:rPr lang="da-DK" b="1" i="0" dirty="0" smtClean="0"/>
            </a:br>
            <a:r>
              <a:rPr lang="da-DK" b="1" i="0" dirty="0" smtClean="0"/>
              <a:t>in Tons</a:t>
            </a:r>
            <a:endParaRPr lang="da-DK" b="1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Рисунок 1" descr="C:\Documents and Settings\Operator\Desktop\Новый рисунок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680520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1" descr="C:\Users\Valera\AppData\Local\Microsoft\Windows\Temporary Internet Files\Content.Word\Новый рисунок (30)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9" y="1988840"/>
            <a:ext cx="3960439" cy="342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2682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94201"/>
            <a:ext cx="9140867" cy="6163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51520" y="60013"/>
            <a:ext cx="871296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UBM output data as presented in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THORAirPas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Concentration of pollutants in Chisinau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mun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in 2009</a:t>
            </a:r>
          </a:p>
        </p:txBody>
      </p:sp>
    </p:spTree>
    <p:extLst>
      <p:ext uri="{BB962C8B-B14F-4D97-AF65-F5344CB8AC3E}">
        <p14:creationId xmlns:p14="http://schemas.microsoft.com/office/powerpoint/2010/main" xmlns="" val="19367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lera\AppData\Local\Microsoft\Windows\Temporary Internet Files\Content.Word\Untitled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259632" y="116632"/>
            <a:ext cx="676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OSMP output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data as presented in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THORAirPas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for the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Calea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Iesilor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str.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6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</a:rPr>
              <a:t>Batumi, Georgia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b="1" dirty="0">
                <a:solidFill>
                  <a:schemeClr val="tx1"/>
                </a:solidFill>
              </a:rPr>
              <a:t>UBM Simulation for the entire grid</a:t>
            </a: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97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84188" y="116632"/>
            <a:ext cx="7056437" cy="647353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SO</a:t>
            </a:r>
            <a:r>
              <a:rPr lang="en-US" altLang="en-US" b="1" baseline="-25000" dirty="0" smtClean="0"/>
              <a:t>2					  </a:t>
            </a:r>
            <a:r>
              <a:rPr lang="en-US" altLang="en-US" b="1" dirty="0" smtClean="0"/>
              <a:t>TSP</a:t>
            </a:r>
          </a:p>
        </p:txBody>
      </p:sp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90017" y="3645123"/>
            <a:ext cx="2289895" cy="3024237"/>
          </a:xfrm>
        </p:spPr>
      </p:pic>
      <p:pic>
        <p:nvPicPr>
          <p:cNvPr id="819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381814" cy="30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323528" y="836712"/>
            <a:ext cx="417934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Emissions </a:t>
            </a:r>
            <a:r>
              <a:rPr lang="en-US" altLang="en-US" sz="1800" dirty="0"/>
              <a:t>07.2012                               </a:t>
            </a:r>
            <a:endParaRPr lang="en-US" altLang="en-US" sz="18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 </a:t>
            </a:r>
            <a:r>
              <a:rPr lang="en-US" altLang="en-US" sz="1800" dirty="0" smtClean="0"/>
              <a:t>                Conc. </a:t>
            </a:r>
            <a:r>
              <a:rPr lang="en-US" altLang="en-US" sz="1800" dirty="0"/>
              <a:t>07.2012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75078"/>
            <a:ext cx="2376264" cy="29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00192" y="3645024"/>
            <a:ext cx="2304256" cy="3054054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217187" y="865743"/>
            <a:ext cx="417934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18" charset="2"/>
              <a:buChar char="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Emissions </a:t>
            </a:r>
            <a:r>
              <a:rPr lang="en-US" altLang="en-US" sz="1800" dirty="0"/>
              <a:t>07.2012                               </a:t>
            </a:r>
            <a:endParaRPr lang="en-US" altLang="en-US" sz="18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 </a:t>
            </a:r>
            <a:r>
              <a:rPr lang="en-US" altLang="en-US" sz="1800" dirty="0" smtClean="0"/>
              <a:t>                Conc. </a:t>
            </a:r>
            <a:r>
              <a:rPr lang="en-US" altLang="en-US" sz="1800" dirty="0"/>
              <a:t>07.2012</a:t>
            </a:r>
          </a:p>
        </p:txBody>
      </p:sp>
    </p:spTree>
    <p:extLst>
      <p:ext uri="{BB962C8B-B14F-4D97-AF65-F5344CB8AC3E}">
        <p14:creationId xmlns:p14="http://schemas.microsoft.com/office/powerpoint/2010/main" xmlns="" val="407604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</a:rPr>
              <a:t>Kiev, Ukraine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240360"/>
          </a:xfrm>
        </p:spPr>
        <p:txBody>
          <a:bodyPr rtlCol="0">
            <a:normAutofit/>
          </a:bodyPr>
          <a:lstStyle/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4000" b="1" dirty="0" smtClean="0">
                <a:solidFill>
                  <a:schemeClr val="tx1"/>
                </a:solidFill>
              </a:rPr>
              <a:t>UBM simulation, entire grid</a:t>
            </a:r>
            <a:endParaRPr lang="en-US" sz="4000" b="1" dirty="0">
              <a:solidFill>
                <a:schemeClr val="tx1"/>
              </a:solidFill>
            </a:endParaRPr>
          </a:p>
          <a:p>
            <a:pPr marL="0" indent="0" defTabSz="457207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5100" b="1" dirty="0" smtClean="0">
                <a:solidFill>
                  <a:schemeClr val="tx1"/>
                </a:solidFill>
              </a:rPr>
              <a:t> </a:t>
            </a:r>
            <a:endParaRPr lang="en-US" sz="5100" b="1" dirty="0">
              <a:solidFill>
                <a:schemeClr val="tx1"/>
              </a:solidFill>
            </a:endParaRP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3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6" name="Rectangle 4"/>
          <p:cNvSpPr>
            <a:spLocks noChangeArrowheads="1"/>
          </p:cNvSpPr>
          <p:nvPr/>
        </p:nvSpPr>
        <p:spPr bwMode="auto">
          <a:xfrm>
            <a:off x="0" y="5013176"/>
            <a:ext cx="43741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altLang="da-DK" dirty="0" smtClean="0">
                <a:solidFill>
                  <a:schemeClr val="tx1"/>
                </a:solidFill>
              </a:rPr>
              <a:t>NOx Conc.</a:t>
            </a:r>
            <a:endParaRPr lang="en-US" altLang="da-DK" dirty="0">
              <a:solidFill>
                <a:schemeClr val="tx1"/>
              </a:solidFill>
            </a:endParaRPr>
          </a:p>
        </p:txBody>
      </p:sp>
      <p:sp>
        <p:nvSpPr>
          <p:cNvPr id="852998" name="Rectangle 6"/>
          <p:cNvSpPr>
            <a:spLocks noChangeArrowheads="1"/>
          </p:cNvSpPr>
          <p:nvPr/>
        </p:nvSpPr>
        <p:spPr bwMode="auto">
          <a:xfrm>
            <a:off x="0" y="12028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a-DK"/>
          </a:p>
        </p:txBody>
      </p:sp>
      <p:pic>
        <p:nvPicPr>
          <p:cNvPr id="852997" name="Picture 5" descr="cN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63" r="22653"/>
          <a:stretch>
            <a:fillRect/>
          </a:stretch>
        </p:blipFill>
        <p:spPr bwMode="auto">
          <a:xfrm>
            <a:off x="-36512" y="1528763"/>
            <a:ext cx="4423996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2999" name="Rectangle 7"/>
          <p:cNvSpPr>
            <a:spLocks noChangeArrowheads="1"/>
          </p:cNvSpPr>
          <p:nvPr/>
        </p:nvSpPr>
        <p:spPr bwMode="auto">
          <a:xfrm>
            <a:off x="4863613" y="5075892"/>
            <a:ext cx="4110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altLang="da-DK" dirty="0" smtClean="0">
                <a:ea typeface="宋体" pitchFamily="2" charset="-122"/>
              </a:rPr>
              <a:t>CO Conc.</a:t>
            </a:r>
            <a:endParaRPr lang="en-US" altLang="da-DK" dirty="0">
              <a:solidFill>
                <a:schemeClr val="tx1"/>
              </a:solidFill>
            </a:endParaRPr>
          </a:p>
        </p:txBody>
      </p:sp>
      <p:pic>
        <p:nvPicPr>
          <p:cNvPr id="8" name="Picture 6" descr="cC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13" r="19760"/>
          <a:stretch>
            <a:fillRect/>
          </a:stretch>
        </p:blipFill>
        <p:spPr>
          <a:xfrm>
            <a:off x="4061933" y="1528764"/>
            <a:ext cx="5110021" cy="3340398"/>
          </a:xfr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004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76225"/>
            <a:ext cx="2238375" cy="3152775"/>
          </a:xfrm>
          <a:prstGeom prst="rect">
            <a:avLst/>
          </a:prstGeom>
        </p:spPr>
      </p:pic>
      <p:pic>
        <p:nvPicPr>
          <p:cNvPr id="99332" name="Picture 4" descr="http://dmuthor.dmu.dk/THOR/dehm/pm10_00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62"/>
          <a:stretch/>
        </p:blipFill>
        <p:spPr bwMode="auto">
          <a:xfrm>
            <a:off x="2079924" y="2087728"/>
            <a:ext cx="2336066" cy="222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2782774"/>
            <a:ext cx="1934194" cy="21656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2911" y="1052736"/>
            <a:ext cx="39960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da-DK" sz="1600" b="1" dirty="0" smtClean="0">
                <a:solidFill>
                  <a:srgbClr val="03428E"/>
                </a:solidFill>
                <a:latin typeface="AU Passata" pitchFamily="34" charset="0"/>
              </a:rPr>
              <a:t>The </a:t>
            </a:r>
            <a:r>
              <a:rPr lang="en-GB" altLang="da-DK" sz="1600" b="1" dirty="0">
                <a:solidFill>
                  <a:srgbClr val="03428E"/>
                </a:solidFill>
                <a:latin typeface="AU Passata" pitchFamily="34" charset="0"/>
              </a:rPr>
              <a:t>range of atmospheric motion covers, roughly speaking, 13 orders of magnitude (10</a:t>
            </a:r>
            <a:r>
              <a:rPr lang="en-GB" altLang="da-DK" sz="1600" b="1" baseline="30000" dirty="0">
                <a:solidFill>
                  <a:srgbClr val="03428E"/>
                </a:solidFill>
                <a:latin typeface="AU Passata" pitchFamily="34" charset="0"/>
              </a:rPr>
              <a:t>-6</a:t>
            </a:r>
            <a:r>
              <a:rPr lang="en-GB" altLang="da-DK" sz="1600" b="1" dirty="0">
                <a:solidFill>
                  <a:srgbClr val="03428E"/>
                </a:solidFill>
                <a:latin typeface="AU Passata" pitchFamily="34" charset="0"/>
              </a:rPr>
              <a:t> m to 10</a:t>
            </a:r>
            <a:r>
              <a:rPr lang="en-GB" altLang="da-DK" sz="1600" b="1" baseline="30000" dirty="0">
                <a:solidFill>
                  <a:srgbClr val="03428E"/>
                </a:solidFill>
                <a:latin typeface="AU Passata" pitchFamily="34" charset="0"/>
              </a:rPr>
              <a:t>7</a:t>
            </a:r>
            <a:r>
              <a:rPr lang="en-GB" altLang="da-DK" sz="1600" b="1" dirty="0">
                <a:solidFill>
                  <a:srgbClr val="03428E"/>
                </a:solidFill>
                <a:latin typeface="AU Passata" pitchFamily="34" charset="0"/>
              </a:rPr>
              <a:t> m) from molecular diffusion to large-scale weather systems and with a non-linear continuous interaction between all </a:t>
            </a:r>
            <a:r>
              <a:rPr lang="en-GB" altLang="da-DK" sz="1600" b="1" dirty="0" smtClean="0">
                <a:solidFill>
                  <a:srgbClr val="03428E"/>
                </a:solidFill>
                <a:latin typeface="AU Passata" pitchFamily="34" charset="0"/>
              </a:rPr>
              <a:t>these </a:t>
            </a:r>
            <a:r>
              <a:rPr lang="en-GB" altLang="da-DK" sz="1600" b="1" dirty="0">
                <a:solidFill>
                  <a:srgbClr val="03428E"/>
                </a:solidFill>
                <a:latin typeface="AU Passata" pitchFamily="34" charset="0"/>
              </a:rPr>
              <a:t>scales of motion.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62568" y="692696"/>
            <a:ext cx="8421687" cy="4222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da-DK" sz="2800" b="1" dirty="0" smtClean="0">
                <a:solidFill>
                  <a:srgbClr val="003D85"/>
                </a:solidFill>
              </a:rPr>
              <a:t>Scales</a:t>
            </a:r>
            <a:endParaRPr lang="en-US" altLang="da-DK" sz="2800" b="1" baseline="-25000" dirty="0" smtClean="0">
              <a:solidFill>
                <a:srgbClr val="003D8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8452" y="152028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0070C0"/>
                </a:solidFill>
              </a:rPr>
              <a:t>DEHM</a:t>
            </a:r>
            <a:endParaRPr lang="da-DK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182" y="303815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0070C0"/>
                </a:solidFill>
              </a:rPr>
              <a:t>UBM</a:t>
            </a:r>
            <a:endParaRPr lang="da-DK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8633" y="430903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0070C0"/>
                </a:solidFill>
              </a:rPr>
              <a:t>OSPM</a:t>
            </a:r>
            <a:endParaRPr lang="da-DK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744" y="3573016"/>
            <a:ext cx="1818167" cy="1386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Picture 4" descr="F:\PAPERS\temarapport\hvaderenmodel\jagtvej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669" b="33670"/>
          <a:stretch>
            <a:fillRect/>
          </a:stretch>
        </p:blipFill>
        <p:spPr bwMode="auto">
          <a:xfrm>
            <a:off x="201744" y="5301207"/>
            <a:ext cx="1818166" cy="144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1714302708"/>
              </p:ext>
            </p:extLst>
          </p:nvPr>
        </p:nvGraphicFramePr>
        <p:xfrm>
          <a:off x="793942" y="4165994"/>
          <a:ext cx="1285982" cy="106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xmlns="" val="2405600681"/>
              </p:ext>
            </p:extLst>
          </p:nvPr>
        </p:nvGraphicFramePr>
        <p:xfrm>
          <a:off x="2133178" y="4671511"/>
          <a:ext cx="1399127" cy="113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996"/>
          <a:stretch/>
        </p:blipFill>
        <p:spPr>
          <a:xfrm>
            <a:off x="5157160" y="3342297"/>
            <a:ext cx="1998029" cy="2277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659424" y="4193632"/>
            <a:ext cx="1921707" cy="2928204"/>
          </a:xfrm>
          <a:prstGeom prst="rect">
            <a:avLst/>
          </a:prstGeom>
        </p:spPr>
      </p:pic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xmlns="" val="2863956313"/>
              </p:ext>
            </p:extLst>
          </p:nvPr>
        </p:nvGraphicFramePr>
        <p:xfrm>
          <a:off x="3716426" y="5090737"/>
          <a:ext cx="1399127" cy="113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xmlns="" val="1220581523"/>
              </p:ext>
            </p:extLst>
          </p:nvPr>
        </p:nvGraphicFramePr>
        <p:xfrm>
          <a:off x="4644008" y="5724007"/>
          <a:ext cx="1399127" cy="113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xmlns="" val="227404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55576" y="434047"/>
            <a:ext cx="759000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200150" indent="-28575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Danish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experience on urban transport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policy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(Using THOR for AQ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Impact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Assessment)</a:t>
            </a:r>
          </a:p>
          <a:p>
            <a:endParaRPr lang="da-DK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b="0" dirty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 </a:t>
            </a:r>
            <a:endParaRPr lang="da-DK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chemeClr val="bg1"/>
                </a:solidFill>
              </a:rPr>
              <a:t>Air </a:t>
            </a:r>
            <a:r>
              <a:rPr lang="da-DK" sz="2000" dirty="0" err="1">
                <a:solidFill>
                  <a:schemeClr val="bg1"/>
                </a:solidFill>
              </a:rPr>
              <a:t>quality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  <a:r>
              <a:rPr lang="da-DK" sz="2000" dirty="0" err="1">
                <a:solidFill>
                  <a:schemeClr val="bg1"/>
                </a:solidFill>
              </a:rPr>
              <a:t>assessment</a:t>
            </a:r>
            <a:r>
              <a:rPr lang="da-DK" sz="2000" dirty="0">
                <a:solidFill>
                  <a:schemeClr val="bg1"/>
                </a:solidFill>
              </a:rPr>
              <a:t> </a:t>
            </a:r>
            <a:endParaRPr lang="da-DK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Health </a:t>
            </a:r>
            <a:r>
              <a:rPr lang="en-US" sz="2000" dirty="0">
                <a:solidFill>
                  <a:schemeClr val="bg1"/>
                </a:solidFill>
              </a:rPr>
              <a:t>impact assessment and external costs of air pollution </a:t>
            </a:r>
            <a:endParaRPr lang="en-US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Impact </a:t>
            </a:r>
            <a:r>
              <a:rPr lang="en-US" sz="2000" dirty="0">
                <a:solidFill>
                  <a:schemeClr val="bg1"/>
                </a:solidFill>
              </a:rPr>
              <a:t>assessment of policy measures 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22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8775" y="476672"/>
            <a:ext cx="8421688" cy="5974928"/>
          </a:xfrm>
        </p:spPr>
        <p:txBody>
          <a:bodyPr>
            <a:normAutofit fontScale="92500" lnSpcReduction="10000"/>
          </a:bodyPr>
          <a:lstStyle/>
          <a:p>
            <a:endParaRPr lang="da-DK" dirty="0"/>
          </a:p>
          <a:p>
            <a:pPr marL="0" indent="0" algn="ctr">
              <a:buNone/>
            </a:pPr>
            <a:r>
              <a:rPr lang="en-US" sz="2800" b="1" dirty="0"/>
              <a:t>Air quality and health impact assessment </a:t>
            </a:r>
          </a:p>
          <a:p>
            <a:endParaRPr lang="en-US" sz="1900" b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AQ </a:t>
            </a:r>
            <a:r>
              <a:rPr lang="en-US" sz="2400" b="1" dirty="0"/>
              <a:t>information at the regional scale, urban background scale and street </a:t>
            </a:r>
            <a:r>
              <a:rPr lang="en-US" sz="2400" b="1" dirty="0" smtClean="0"/>
              <a:t>scale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past</a:t>
            </a:r>
            <a:r>
              <a:rPr lang="en-US" sz="2400" b="1" dirty="0"/>
              <a:t>, present and future air quality levels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visualize </a:t>
            </a:r>
            <a:r>
              <a:rPr lang="en-US" sz="2400" b="1" dirty="0"/>
              <a:t>spatial distribution of air quality levels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validated </a:t>
            </a:r>
            <a:r>
              <a:rPr lang="en-US" sz="2400" b="1" dirty="0"/>
              <a:t>models can provide comparisons air quality limit values or guidelines can be carried out and an assessment of exceedances of limit values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impact </a:t>
            </a:r>
            <a:r>
              <a:rPr lang="en-US" sz="2400" b="1" dirty="0"/>
              <a:t>assessment on health effects and related social costs of air pollution </a:t>
            </a:r>
            <a:endParaRPr lang="en-US" sz="2400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24581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928992" cy="792088"/>
          </a:xfrm>
        </p:spPr>
        <p:txBody>
          <a:bodyPr>
            <a:noAutofit/>
          </a:bodyPr>
          <a:lstStyle/>
          <a:p>
            <a:pPr algn="ctr"/>
            <a:r>
              <a:rPr lang="da-DK" sz="2800" b="1" dirty="0" err="1" smtClean="0">
                <a:solidFill>
                  <a:srgbClr val="0066FF"/>
                </a:solidFill>
              </a:rPr>
              <a:t>Annual</a:t>
            </a:r>
            <a:r>
              <a:rPr lang="da-DK" sz="2800" b="1" dirty="0" smtClean="0">
                <a:solidFill>
                  <a:srgbClr val="0066FF"/>
                </a:solidFill>
              </a:rPr>
              <a:t> average NO2 </a:t>
            </a:r>
            <a:r>
              <a:rPr lang="da-DK" sz="2800" b="1" dirty="0" err="1" smtClean="0">
                <a:solidFill>
                  <a:srgbClr val="0066FF"/>
                </a:solidFill>
              </a:rPr>
              <a:t>conc</a:t>
            </a:r>
            <a:r>
              <a:rPr lang="da-DK" sz="2800" b="1" dirty="0" smtClean="0">
                <a:solidFill>
                  <a:srgbClr val="0066FF"/>
                </a:solidFill>
              </a:rPr>
              <a:t>. at 100 </a:t>
            </a:r>
            <a:r>
              <a:rPr lang="da-DK" sz="2800" b="1" dirty="0" err="1" smtClean="0">
                <a:solidFill>
                  <a:srgbClr val="0066FF"/>
                </a:solidFill>
              </a:rPr>
              <a:t>streets</a:t>
            </a:r>
            <a:r>
              <a:rPr lang="da-DK" sz="2800" b="1" dirty="0" smtClean="0">
                <a:solidFill>
                  <a:srgbClr val="0066FF"/>
                </a:solidFill>
              </a:rPr>
              <a:t> in Copenhagen Red and Dark Red: NO2 </a:t>
            </a:r>
            <a:r>
              <a:rPr lang="da-DK" sz="2800" b="1" dirty="0" err="1" smtClean="0">
                <a:solidFill>
                  <a:srgbClr val="0066FF"/>
                </a:solidFill>
              </a:rPr>
              <a:t>exceednces</a:t>
            </a:r>
            <a:r>
              <a:rPr lang="da-DK" sz="2800" b="1" dirty="0" smtClean="0">
                <a:solidFill>
                  <a:srgbClr val="0066FF"/>
                </a:solidFill>
              </a:rPr>
              <a:t> in Copenhagen 2012</a:t>
            </a:r>
            <a:endParaRPr lang="da-DK" sz="2800" b="1" dirty="0">
              <a:solidFill>
                <a:srgbClr val="0066FF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51" b="20955"/>
          <a:stretch/>
        </p:blipFill>
        <p:spPr bwMode="auto">
          <a:xfrm>
            <a:off x="3911730" y="1844824"/>
            <a:ext cx="5124766" cy="4896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654" y="4437112"/>
            <a:ext cx="1049394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 descr="http://upload.wikimedia.org/wikipedia/commons/c/c4/H.C._Andersens_Boulevar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2834" y="1844824"/>
            <a:ext cx="4712786" cy="353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8641998" y="65246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35084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da-DK" sz="3200" b="1" i="0" dirty="0" err="1" smtClean="0"/>
              <a:t>Predicted</a:t>
            </a:r>
            <a:r>
              <a:rPr lang="da-DK" sz="3200" b="1" i="0" dirty="0" smtClean="0"/>
              <a:t> NO2 (</a:t>
            </a:r>
            <a:r>
              <a:rPr lang="el-GR" sz="3200" b="1" i="0" dirty="0" smtClean="0">
                <a:latin typeface="Times New Roman"/>
                <a:cs typeface="Times New Roman"/>
              </a:rPr>
              <a:t>μ</a:t>
            </a:r>
            <a:r>
              <a:rPr lang="da-DK" sz="3200" b="1" i="0" dirty="0" smtClean="0">
                <a:latin typeface="Times New Roman"/>
                <a:cs typeface="Times New Roman"/>
              </a:rPr>
              <a:t>g/m3) </a:t>
            </a:r>
            <a:r>
              <a:rPr lang="da-DK" sz="3200" b="1" i="0" dirty="0" err="1" smtClean="0"/>
              <a:t>exceedances</a:t>
            </a:r>
            <a:r>
              <a:rPr lang="da-DK" sz="3200" b="1" i="0" dirty="0" smtClean="0"/>
              <a:t> in 2011 and 2015</a:t>
            </a:r>
            <a:endParaRPr lang="da-DK" sz="3200" b="1" i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5898" y="620687"/>
            <a:ext cx="9309898" cy="396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8641998" y="65246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 smtClean="0"/>
              <a:t>5</a:t>
            </a:r>
            <a:endParaRPr lang="da-D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5648" y="2675228"/>
            <a:ext cx="9729648" cy="41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84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 smtClean="0"/>
              <a:t>Website </a:t>
            </a:r>
            <a:r>
              <a:rPr lang="en-US" b="1" i="0" dirty="0"/>
              <a:t>for Air Quality at Your Street </a:t>
            </a:r>
            <a:endParaRPr lang="da-DK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8892480" cy="434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981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0" dirty="0"/>
              <a:t>Urban background concentrations of NO2</a:t>
            </a:r>
            <a:endParaRPr lang="da-DK" sz="3600" i="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5" y="1458044"/>
            <a:ext cx="87820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1844824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/>
              <a:t>DEHM +</a:t>
            </a:r>
            <a:r>
              <a:rPr lang="da-DK" b="1" dirty="0" smtClean="0"/>
              <a:t> </a:t>
            </a:r>
            <a:r>
              <a:rPr lang="da-DK" b="1" dirty="0"/>
              <a:t>UBM</a:t>
            </a:r>
          </a:p>
        </p:txBody>
      </p:sp>
    </p:spTree>
    <p:extLst>
      <p:ext uri="{BB962C8B-B14F-4D97-AF65-F5344CB8AC3E}">
        <p14:creationId xmlns:p14="http://schemas.microsoft.com/office/powerpoint/2010/main" xmlns="" val="42050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i="0" dirty="0"/>
              <a:t>Street </a:t>
            </a:r>
            <a:r>
              <a:rPr lang="da-DK" i="0" dirty="0" err="1" smtClean="0"/>
              <a:t>concentrations</a:t>
            </a:r>
            <a:r>
              <a:rPr lang="da-DK" i="0" dirty="0" smtClean="0"/>
              <a:t> </a:t>
            </a:r>
            <a:r>
              <a:rPr lang="da-DK" i="0" dirty="0"/>
              <a:t>of NO2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63" y="1335360"/>
            <a:ext cx="87725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2132856"/>
            <a:ext cx="209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smtClean="0"/>
              <a:t>DEHM+UBM+OSPM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xmlns="" val="441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1600" y="476672"/>
            <a:ext cx="72008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External costs of air </a:t>
            </a:r>
            <a:r>
              <a:rPr lang="en-US" sz="4400" b="1" dirty="0" smtClean="0"/>
              <a:t>pollution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External </a:t>
            </a:r>
            <a:r>
              <a:rPr lang="en-US" sz="2800" b="1" dirty="0"/>
              <a:t>costs for air pollution (excl. CO2) are related to health effects and estimated based on the ”impact pathway” method (EVA-system)</a:t>
            </a: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xmlns="" val="16976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947" y="1059135"/>
            <a:ext cx="42005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404664"/>
            <a:ext cx="892899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EVA </a:t>
            </a:r>
            <a:r>
              <a:rPr lang="en-US" sz="3600" b="1" dirty="0"/>
              <a:t>– Economic Valuation of Air pollution </a:t>
            </a:r>
            <a:endParaRPr lang="en-US" sz="3600" b="1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1" dirty="0" smtClean="0"/>
              <a:t>Emissions </a:t>
            </a:r>
            <a:r>
              <a:rPr lang="da-DK" sz="2400" b="1" dirty="0" err="1"/>
              <a:t>sources</a:t>
            </a:r>
            <a:r>
              <a:rPr lang="da-DK" sz="2400" b="1" dirty="0"/>
              <a:t> </a:t>
            </a: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Concentration </a:t>
            </a:r>
            <a:r>
              <a:rPr lang="en-US" sz="2400" b="1" dirty="0"/>
              <a:t>(DEHM) and </a:t>
            </a:r>
          </a:p>
          <a:p>
            <a:r>
              <a:rPr lang="en-US" sz="2400" b="1" dirty="0" smtClean="0"/>
              <a:t>    (</a:t>
            </a:r>
            <a:r>
              <a:rPr lang="en-US" sz="2400" b="1" dirty="0"/>
              <a:t>UBM) and population </a:t>
            </a:r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 exposure </a:t>
            </a:r>
            <a:r>
              <a:rPr lang="en-US" sz="2400" b="1" dirty="0"/>
              <a:t>Health effects </a:t>
            </a:r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 based </a:t>
            </a:r>
            <a:r>
              <a:rPr lang="en-US" sz="2400" b="1" dirty="0"/>
              <a:t>on exposure–response </a:t>
            </a:r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 relations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External </a:t>
            </a:r>
            <a:r>
              <a:rPr lang="en-US" sz="2400" b="1" dirty="0"/>
              <a:t>costs based on pricing </a:t>
            </a:r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 of </a:t>
            </a:r>
            <a:r>
              <a:rPr lang="en-US" sz="2400" b="1" dirty="0"/>
              <a:t>health effects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1" dirty="0" smtClean="0"/>
              <a:t>Output</a:t>
            </a:r>
            <a:r>
              <a:rPr lang="da-DK" sz="2400" b="1" dirty="0"/>
              <a:t>: </a:t>
            </a:r>
            <a:endParaRPr lang="da-D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400" b="1" dirty="0" smtClean="0"/>
              <a:t>Health </a:t>
            </a:r>
            <a:r>
              <a:rPr lang="da-DK" sz="2400" b="1" dirty="0" err="1"/>
              <a:t>effects</a:t>
            </a:r>
            <a:r>
              <a:rPr lang="da-DK" sz="2400" b="1" dirty="0"/>
              <a:t> </a:t>
            </a:r>
            <a:endParaRPr lang="da-D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400" b="1" dirty="0" err="1" smtClean="0"/>
              <a:t>External</a:t>
            </a:r>
            <a:r>
              <a:rPr lang="da-DK" sz="2400" b="1" dirty="0" smtClean="0"/>
              <a:t> </a:t>
            </a:r>
            <a:r>
              <a:rPr lang="da-DK" sz="2400" b="1" dirty="0" err="1"/>
              <a:t>costs</a:t>
            </a:r>
            <a:r>
              <a:rPr lang="da-DK" sz="2400" b="1" dirty="0"/>
              <a:t> </a:t>
            </a:r>
            <a:endParaRPr lang="da-D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400" b="1" dirty="0" smtClean="0"/>
              <a:t>Unit </a:t>
            </a:r>
            <a:r>
              <a:rPr lang="da-DK" sz="2400" b="1" dirty="0" err="1"/>
              <a:t>costs</a:t>
            </a:r>
            <a:r>
              <a:rPr lang="da-DK" sz="2400" b="1" dirty="0"/>
              <a:t> </a:t>
            </a: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1" dirty="0" smtClean="0"/>
              <a:t>Applications</a:t>
            </a:r>
            <a:r>
              <a:rPr lang="da-DK" sz="2400" b="1" dirty="0"/>
              <a:t>: </a:t>
            </a:r>
            <a:endParaRPr lang="da-D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2400" b="1" dirty="0" err="1" smtClean="0"/>
              <a:t>Assessments</a:t>
            </a:r>
            <a:r>
              <a:rPr lang="da-DK" sz="2400" b="1" dirty="0"/>
              <a:t>, </a:t>
            </a:r>
            <a:r>
              <a:rPr lang="da-DK" sz="2400" b="1" dirty="0" err="1"/>
              <a:t>cost-benefit</a:t>
            </a:r>
            <a:r>
              <a:rPr lang="da-DK" sz="2400" b="1" dirty="0"/>
              <a:t>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xmlns="" val="330037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65770"/>
            <a:ext cx="2844800" cy="46794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altLang="ja-JP" sz="1800" b="1" i="0" dirty="0" smtClean="0">
                <a:solidFill>
                  <a:schemeClr val="accent1"/>
                </a:solidFill>
                <a:ea typeface="MS PGothic" pitchFamily="34" charset="-128"/>
              </a:rPr>
              <a:t>Calculated using EVA (THOR System + Health and Economic Valuation Module) for the year</a:t>
            </a:r>
            <a:r>
              <a:rPr lang="da-DK" altLang="da-DK" sz="1800" b="1" i="0" dirty="0" smtClean="0">
                <a:solidFill>
                  <a:schemeClr val="accent1"/>
                </a:solidFill>
              </a:rPr>
              <a:t> 2000 for the  total air pollution </a:t>
            </a:r>
            <a:r>
              <a:rPr lang="da-DK" altLang="da-DK" sz="1800" b="1" i="0" dirty="0" err="1" smtClean="0">
                <a:solidFill>
                  <a:schemeClr val="accent1"/>
                </a:solidFill>
              </a:rPr>
              <a:t>levels</a:t>
            </a:r>
            <a:r>
              <a:rPr lang="da-DK" altLang="da-DK" sz="1800" b="1" i="0" dirty="0" smtClean="0">
                <a:solidFill>
                  <a:schemeClr val="accent1"/>
                </a:solidFill>
              </a:rPr>
              <a:t> </a:t>
            </a:r>
            <a:br>
              <a:rPr lang="da-DK" altLang="da-DK" sz="1800" b="1" i="0" dirty="0" smtClean="0">
                <a:solidFill>
                  <a:schemeClr val="accent1"/>
                </a:solidFill>
              </a:rPr>
            </a:br>
            <a:r>
              <a:rPr lang="da-DK" altLang="da-DK" sz="1800" b="1" i="0" dirty="0" smtClean="0">
                <a:solidFill>
                  <a:schemeClr val="accent1"/>
                </a:solidFill>
              </a:rPr>
              <a:t/>
            </a:r>
            <a:br>
              <a:rPr lang="da-DK" altLang="da-DK" sz="1800" b="1" i="0" dirty="0" smtClean="0">
                <a:solidFill>
                  <a:schemeClr val="accent1"/>
                </a:solidFill>
              </a:rPr>
            </a:br>
            <a:r>
              <a:rPr lang="da-DK" altLang="da-DK" sz="1800" b="1" i="0" dirty="0" smtClean="0">
                <a:solidFill>
                  <a:schemeClr val="accent1"/>
                </a:solidFill>
              </a:rPr>
              <a:t>A total of 680000 cases</a:t>
            </a:r>
            <a:br>
              <a:rPr lang="da-DK" altLang="da-DK" sz="1800" b="1" i="0" dirty="0" smtClean="0">
                <a:solidFill>
                  <a:schemeClr val="accent1"/>
                </a:solidFill>
              </a:rPr>
            </a:br>
            <a:r>
              <a:rPr lang="da-DK" altLang="da-DK" sz="1800" b="1" i="0" dirty="0" err="1" smtClean="0">
                <a:solidFill>
                  <a:schemeClr val="accent1"/>
                </a:solidFill>
              </a:rPr>
              <a:t>decreasing</a:t>
            </a:r>
            <a:r>
              <a:rPr lang="da-DK" altLang="da-DK" sz="1800" b="1" i="0" dirty="0" smtClean="0">
                <a:solidFill>
                  <a:schemeClr val="accent1"/>
                </a:solidFill>
              </a:rPr>
              <a:t> to 450000 in the </a:t>
            </a:r>
            <a:r>
              <a:rPr lang="da-DK" altLang="da-DK" sz="1800" b="1" i="0" dirty="0" err="1" smtClean="0">
                <a:solidFill>
                  <a:schemeClr val="accent1"/>
                </a:solidFill>
              </a:rPr>
              <a:t>year</a:t>
            </a:r>
            <a:r>
              <a:rPr lang="da-DK" altLang="da-DK" sz="1800" b="1" i="0" dirty="0" smtClean="0">
                <a:solidFill>
                  <a:schemeClr val="accent1"/>
                </a:solidFill>
              </a:rPr>
              <a:t> 2020</a:t>
            </a:r>
            <a:br>
              <a:rPr lang="da-DK" altLang="da-DK" sz="1800" b="1" i="0" dirty="0" smtClean="0">
                <a:solidFill>
                  <a:schemeClr val="accent1"/>
                </a:solidFill>
              </a:rPr>
            </a:br>
            <a:r>
              <a:rPr lang="en-US" altLang="da-DK" sz="1800" b="1" i="0" dirty="0" smtClean="0">
                <a:solidFill>
                  <a:schemeClr val="accent1"/>
                </a:solidFill>
              </a:rPr>
              <a:t/>
            </a:r>
            <a:br>
              <a:rPr lang="en-US" altLang="da-DK" sz="1800" b="1" i="0" dirty="0" smtClean="0">
                <a:solidFill>
                  <a:schemeClr val="accent1"/>
                </a:solidFill>
              </a:rPr>
            </a:br>
            <a:r>
              <a:rPr lang="en-US" altLang="da-DK" sz="1800" b="1" i="0" dirty="0" smtClean="0">
                <a:solidFill>
                  <a:schemeClr val="accent1"/>
                </a:solidFill>
              </a:rPr>
              <a:t>For Denmark: </a:t>
            </a:r>
            <a:br>
              <a:rPr lang="en-US" altLang="da-DK" sz="1800" b="1" i="0" dirty="0" smtClean="0">
                <a:solidFill>
                  <a:schemeClr val="accent1"/>
                </a:solidFill>
              </a:rPr>
            </a:br>
            <a:r>
              <a:rPr lang="en-US" altLang="da-DK" sz="1800" b="1" i="0" dirty="0" smtClean="0">
                <a:solidFill>
                  <a:schemeClr val="accent1"/>
                </a:solidFill>
              </a:rPr>
              <a:t>Year 2000: 4000, </a:t>
            </a:r>
            <a:br>
              <a:rPr lang="en-US" altLang="da-DK" sz="1800" b="1" i="0" dirty="0" smtClean="0">
                <a:solidFill>
                  <a:schemeClr val="accent1"/>
                </a:solidFill>
              </a:rPr>
            </a:br>
            <a:r>
              <a:rPr lang="en-US" altLang="da-DK" sz="1800" b="1" i="0" dirty="0" smtClean="0">
                <a:solidFill>
                  <a:schemeClr val="accent1"/>
                </a:solidFill>
              </a:rPr>
              <a:t>Year 2011: 3200 </a:t>
            </a:r>
            <a:br>
              <a:rPr lang="en-US" altLang="da-DK" sz="1800" b="1" i="0" dirty="0" smtClean="0">
                <a:solidFill>
                  <a:schemeClr val="accent1"/>
                </a:solidFill>
              </a:rPr>
            </a:br>
            <a:r>
              <a:rPr lang="en-US" altLang="da-DK" sz="1800" b="1" i="0" dirty="0" smtClean="0">
                <a:solidFill>
                  <a:schemeClr val="accent1"/>
                </a:solidFill>
              </a:rPr>
              <a:t>Year 2020: 2200</a:t>
            </a:r>
            <a:endParaRPr lang="da-DK" altLang="da-DK" sz="1800" b="1" i="0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276602" y="765175"/>
          <a:ext cx="5718175" cy="5759450"/>
        </p:xfrm>
        <a:graphic>
          <a:graphicData uri="http://schemas.openxmlformats.org/presentationml/2006/ole">
            <p:oleObj spid="_x0000_s48130" name="Document" r:id="rId4" imgW="4995425" imgH="5031707" progId="Word.Document.8">
              <p:embed/>
            </p:oleObj>
          </a:graphicData>
        </a:graphic>
      </p:graphicFrame>
      <p:sp>
        <p:nvSpPr>
          <p:cNvPr id="2" name="Rectangle 1"/>
          <p:cNvSpPr/>
          <p:nvPr/>
        </p:nvSpPr>
        <p:spPr>
          <a:xfrm>
            <a:off x="179512" y="116632"/>
            <a:ext cx="88569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ja-JP" sz="3000" b="1" dirty="0">
                <a:solidFill>
                  <a:schemeClr val="accent2"/>
                </a:solidFill>
                <a:ea typeface="MS PGothic" pitchFamily="34" charset="-128"/>
              </a:rPr>
              <a:t>Total number of cases of premature deaths in Europe </a:t>
            </a:r>
            <a:endParaRPr lang="da-DK" sz="3000" dirty="0"/>
          </a:p>
        </p:txBody>
      </p:sp>
    </p:spTree>
    <p:extLst>
      <p:ext uri="{BB962C8B-B14F-4D97-AF65-F5344CB8AC3E}">
        <p14:creationId xmlns:p14="http://schemas.microsoft.com/office/powerpoint/2010/main" xmlns="" val="4731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755607" y="1096964"/>
            <a:ext cx="8107480" cy="529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marL="288925" indent="-288925" algn="just" defTabSz="762000">
              <a:spcAft>
                <a:spcPts val="1200"/>
              </a:spcAft>
            </a:pPr>
            <a:r>
              <a:rPr lang="en-GB" sz="2400" dirty="0">
                <a:latin typeface="Calibri" pitchFamily="34" charset="0"/>
              </a:rPr>
              <a:t>	Main purpose is to carry out research, development and applications with respect to air pollution modelling, e.g.:</a:t>
            </a:r>
          </a:p>
          <a:p>
            <a:pPr marL="725488" lvl="1" indent="-327025" algn="just" defTabSz="762000">
              <a:spcAft>
                <a:spcPts val="1200"/>
              </a:spcAft>
              <a:buFontTx/>
              <a:buChar char="•"/>
            </a:pPr>
            <a:r>
              <a:rPr lang="en-GB" sz="2400" dirty="0">
                <a:latin typeface="Calibri" pitchFamily="34" charset="0"/>
              </a:rPr>
              <a:t>to carry out operational air quality forecasting and management from regional to local scale for information and warning of the public,</a:t>
            </a:r>
          </a:p>
          <a:p>
            <a:pPr marL="725488" lvl="1" indent="-327025" algn="just" defTabSz="762000">
              <a:spcAft>
                <a:spcPts val="1200"/>
              </a:spcAft>
              <a:buFontTx/>
              <a:buChar char="•"/>
            </a:pPr>
            <a:r>
              <a:rPr lang="en-GB" sz="2400" dirty="0">
                <a:latin typeface="Calibri" pitchFamily="34" charset="0"/>
              </a:rPr>
              <a:t>to quantify human exposure, impacts on human health from air pollution and the subsequent costs</a:t>
            </a:r>
            <a:r>
              <a:rPr lang="en-GB" sz="2400" dirty="0" smtClean="0">
                <a:latin typeface="Calibri" pitchFamily="34" charset="0"/>
              </a:rPr>
              <a:t>,</a:t>
            </a:r>
            <a:endParaRPr lang="en-GB" sz="2400" dirty="0">
              <a:latin typeface="Calibri" pitchFamily="34" charset="0"/>
            </a:endParaRPr>
          </a:p>
          <a:p>
            <a:pPr marL="725488" lvl="1" indent="-327025" algn="just" defTabSz="762000">
              <a:spcAft>
                <a:spcPts val="1200"/>
              </a:spcAft>
              <a:buFontTx/>
              <a:buChar char="•"/>
            </a:pPr>
            <a:r>
              <a:rPr lang="en-GB" sz="2400" dirty="0">
                <a:latin typeface="Calibri" pitchFamily="34" charset="0"/>
              </a:rPr>
              <a:t>to use models in combination with measurements (both surface and satellite data) to carry out “integrated monitoring” of the environment</a:t>
            </a:r>
            <a:r>
              <a:rPr lang="en-GB" sz="2400" dirty="0" smtClean="0">
                <a:latin typeface="Calibri" pitchFamily="34" charset="0"/>
              </a:rPr>
              <a:t>,</a:t>
            </a:r>
          </a:p>
          <a:p>
            <a:pPr marL="725488" lvl="1" indent="-327025" algn="just" defTabSz="762000">
              <a:spcAft>
                <a:spcPts val="1200"/>
              </a:spcAft>
              <a:buFontTx/>
              <a:buChar char="•"/>
            </a:pPr>
            <a:r>
              <a:rPr lang="en-GB" sz="2400" dirty="0">
                <a:latin typeface="Calibri" pitchFamily="34" charset="0"/>
              </a:rPr>
              <a:t>AQ and impact </a:t>
            </a:r>
            <a:r>
              <a:rPr lang="en-GB" sz="2400" dirty="0" smtClean="0">
                <a:latin typeface="Calibri" pitchFamily="34" charset="0"/>
              </a:rPr>
              <a:t>assessments</a:t>
            </a:r>
            <a:endParaRPr lang="en-GB" sz="2400" dirty="0">
              <a:latin typeface="Calibri" pitchFamily="34" charset="0"/>
            </a:endParaRPr>
          </a:p>
          <a:p>
            <a:pPr marL="725488" lvl="1" indent="-327025" algn="just" defTabSz="762000">
              <a:spcAft>
                <a:spcPts val="1200"/>
              </a:spcAft>
              <a:buFontTx/>
              <a:buChar char="•"/>
            </a:pPr>
            <a:r>
              <a:rPr lang="en-GB" sz="2400" dirty="0">
                <a:latin typeface="Calibri" pitchFamily="34" charset="0"/>
              </a:rPr>
              <a:t>to support policy development of the above.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971494" y="322264"/>
            <a:ext cx="7619782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en-GB" sz="3200" b="1" dirty="0">
                <a:solidFill>
                  <a:schemeClr val="tx2"/>
                </a:solidFill>
                <a:latin typeface="Calibri" pitchFamily="34" charset="0"/>
              </a:rPr>
              <a:t>The THOR system – main purpose</a:t>
            </a:r>
            <a:endParaRPr lang="en-GB" sz="28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8641998" y="65246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137553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128414"/>
            <a:ext cx="5065712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26766"/>
            <a:ext cx="8784976" cy="3514402"/>
          </a:xfrm>
        </p:spPr>
        <p:txBody>
          <a:bodyPr>
            <a:normAutofit fontScale="90000"/>
          </a:bodyPr>
          <a:lstStyle/>
          <a:p>
            <a:r>
              <a:rPr lang="en-US" sz="3600" i="0" dirty="0"/>
              <a:t>Premature deaths in Copenhagen </a:t>
            </a:r>
            <a:r>
              <a:rPr lang="en-US" sz="3600" i="0" dirty="0" smtClean="0"/>
              <a:t>region 2010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0" dirty="0" smtClean="0"/>
              <a:t>1: total of ~1500 premature </a:t>
            </a:r>
            <a:br>
              <a:rPr lang="en-US" sz="2400" i="0" dirty="0" smtClean="0"/>
            </a:br>
            <a:r>
              <a:rPr lang="en-US" sz="2400" i="0" dirty="0"/>
              <a:t>  </a:t>
            </a:r>
            <a:r>
              <a:rPr lang="en-US" sz="2400" i="0" dirty="0" smtClean="0"/>
              <a:t>  deaths for the whole area</a:t>
            </a:r>
            <a:br>
              <a:rPr lang="en-US" sz="2400" i="0" dirty="0" smtClean="0"/>
            </a:br>
            <a:r>
              <a:rPr lang="en-US" sz="2400" i="0" dirty="0"/>
              <a:t> </a:t>
            </a:r>
            <a:r>
              <a:rPr lang="en-US" sz="2400" i="0" dirty="0" smtClean="0"/>
              <a:t>   due to all domestic and </a:t>
            </a:r>
            <a:br>
              <a:rPr lang="en-US" sz="2400" i="0" dirty="0" smtClean="0"/>
            </a:br>
            <a:r>
              <a:rPr lang="en-US" sz="2400" i="0" dirty="0"/>
              <a:t> </a:t>
            </a:r>
            <a:r>
              <a:rPr lang="en-US" sz="2400" i="0" dirty="0" smtClean="0"/>
              <a:t>   foreign emissions or </a:t>
            </a:r>
            <a:br>
              <a:rPr lang="en-US" sz="2400" i="0" dirty="0" smtClean="0"/>
            </a:br>
            <a:r>
              <a:rPr lang="en-US" sz="2400" i="0" dirty="0"/>
              <a:t> </a:t>
            </a:r>
            <a:r>
              <a:rPr lang="en-US" sz="2400" i="0" dirty="0" smtClean="0"/>
              <a:t>   about DDK 12 billion per </a:t>
            </a:r>
            <a:br>
              <a:rPr lang="en-US" sz="2400" i="0" dirty="0" smtClean="0"/>
            </a:br>
            <a:r>
              <a:rPr lang="en-US" sz="2400" i="0" dirty="0"/>
              <a:t> </a:t>
            </a:r>
            <a:r>
              <a:rPr lang="en-US" sz="2400" i="0" dirty="0" smtClean="0"/>
              <a:t>   year</a:t>
            </a:r>
            <a:br>
              <a:rPr lang="en-US" sz="2400" i="0" dirty="0" smtClean="0"/>
            </a:b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>2: ~540 in inner city </a:t>
            </a:r>
            <a:br>
              <a:rPr lang="en-US" sz="2400" i="0" dirty="0" smtClean="0"/>
            </a:br>
            <a:r>
              <a:rPr lang="en-US" sz="2400" i="0" dirty="0"/>
              <a:t> </a:t>
            </a:r>
            <a:r>
              <a:rPr lang="en-US" sz="2400" i="0" dirty="0" smtClean="0"/>
              <a:t>   (Municipalities of </a:t>
            </a:r>
            <a:br>
              <a:rPr lang="en-US" sz="2400" i="0" dirty="0" smtClean="0"/>
            </a:br>
            <a:r>
              <a:rPr lang="en-US" sz="2400" i="0" dirty="0"/>
              <a:t> </a:t>
            </a:r>
            <a:r>
              <a:rPr lang="en-US" sz="2400" i="0" dirty="0" smtClean="0"/>
              <a:t>   Copenhagen and </a:t>
            </a:r>
            <a:br>
              <a:rPr lang="en-US" sz="2400" i="0" dirty="0" smtClean="0"/>
            </a:br>
            <a:r>
              <a:rPr lang="en-US" sz="2400" i="0" dirty="0"/>
              <a:t> </a:t>
            </a:r>
            <a:r>
              <a:rPr lang="en-US" sz="2400" i="0" dirty="0" smtClean="0"/>
              <a:t>   Frederiksberg or about DDK</a:t>
            </a:r>
            <a:br>
              <a:rPr lang="en-US" sz="2400" i="0" dirty="0" smtClean="0"/>
            </a:br>
            <a:r>
              <a:rPr lang="en-US" sz="2400" i="0" dirty="0"/>
              <a:t> </a:t>
            </a:r>
            <a:r>
              <a:rPr lang="en-US" sz="2400" i="0" dirty="0" smtClean="0"/>
              <a:t>   4 billion per year</a:t>
            </a:r>
            <a:br>
              <a:rPr lang="en-US" sz="2400" i="0" dirty="0" smtClean="0"/>
            </a:b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>3: local emissions in </a:t>
            </a:r>
            <a:br>
              <a:rPr lang="en-US" sz="2400" i="0" dirty="0" smtClean="0"/>
            </a:br>
            <a:r>
              <a:rPr lang="en-US" sz="2400" i="0" dirty="0"/>
              <a:t> </a:t>
            </a:r>
            <a:r>
              <a:rPr lang="en-US" sz="2400" i="0" dirty="0" smtClean="0"/>
              <a:t>   Copenhagen and </a:t>
            </a:r>
            <a:br>
              <a:rPr lang="en-US" sz="2400" i="0" dirty="0" smtClean="0"/>
            </a:br>
            <a:r>
              <a:rPr lang="en-US" sz="2400" i="0" dirty="0"/>
              <a:t> </a:t>
            </a:r>
            <a:r>
              <a:rPr lang="en-US" sz="2400" i="0" dirty="0" smtClean="0"/>
              <a:t>   Frederiksberg contribute </a:t>
            </a:r>
            <a:br>
              <a:rPr lang="en-US" sz="2400" i="0" dirty="0" smtClean="0"/>
            </a:br>
            <a:r>
              <a:rPr lang="en-US" sz="2400" i="0" dirty="0"/>
              <a:t> </a:t>
            </a:r>
            <a:r>
              <a:rPr lang="en-US" sz="2400" i="0" dirty="0" smtClean="0"/>
              <a:t>   only about 11%</a:t>
            </a:r>
            <a:endParaRPr lang="da-DK" sz="2400" i="0" dirty="0"/>
          </a:p>
        </p:txBody>
      </p:sp>
    </p:spTree>
    <p:extLst>
      <p:ext uri="{BB962C8B-B14F-4D97-AF65-F5344CB8AC3E}">
        <p14:creationId xmlns:p14="http://schemas.microsoft.com/office/powerpoint/2010/main" xmlns="" val="36251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430788"/>
            <a:ext cx="864096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Impact assessment of transportation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Road </a:t>
            </a:r>
            <a:r>
              <a:rPr lang="en-US" sz="2400" dirty="0"/>
              <a:t>network and associated traffic (e.g. based on traffic modelling)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Traffic </a:t>
            </a:r>
            <a:r>
              <a:rPr lang="en-US" sz="2400" dirty="0"/>
              <a:t>(total flow, vehicle distribution, travel speed) in an existing road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Traffic </a:t>
            </a:r>
            <a:r>
              <a:rPr lang="en-US" sz="2400" dirty="0"/>
              <a:t>due to policy measures such as toll ring, road pricing or other traffic management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Vehicle </a:t>
            </a:r>
            <a:r>
              <a:rPr lang="en-US" sz="2400" dirty="0"/>
              <a:t>emissions due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dieselisation</a:t>
            </a:r>
            <a:r>
              <a:rPr lang="en-US" sz="2400" dirty="0" smtClean="0"/>
              <a:t> </a:t>
            </a:r>
            <a:r>
              <a:rPr lang="en-US" sz="2400" dirty="0"/>
              <a:t>of the vehicle fleet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Low </a:t>
            </a:r>
            <a:r>
              <a:rPr lang="en-US" sz="2400" dirty="0"/>
              <a:t>Emission Zone (LEZ) that ban older vehicles (older emission classes) to enter a zone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scenarios </a:t>
            </a:r>
            <a:r>
              <a:rPr lang="en-US" sz="2400" dirty="0"/>
              <a:t>for introduction of electric vehicles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etc</a:t>
            </a:r>
            <a:r>
              <a:rPr lang="en-US" sz="2400" dirty="0"/>
              <a:t>.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xmlns="" val="62820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9035" y="980728"/>
            <a:ext cx="375358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5800" y="-171400"/>
            <a:ext cx="6390456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dirty="0"/>
          </a:p>
          <a:p>
            <a:r>
              <a:rPr lang="da-DK" sz="4400" dirty="0" err="1"/>
              <a:t>Existing</a:t>
            </a:r>
            <a:r>
              <a:rPr lang="da-DK" sz="4400" dirty="0"/>
              <a:t> Low Emission Zone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Particle </a:t>
            </a:r>
            <a:r>
              <a:rPr lang="en-US" sz="2600" dirty="0"/>
              <a:t>filters on </a:t>
            </a:r>
            <a:r>
              <a:rPr lang="en-US" sz="2600" dirty="0" smtClean="0"/>
              <a:t>diesel-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   powered </a:t>
            </a:r>
            <a:r>
              <a:rPr lang="en-US" sz="2600" dirty="0"/>
              <a:t>heavy-duty vehicles </a:t>
            </a:r>
            <a:endParaRPr lang="en-US" sz="2600" dirty="0" smtClean="0"/>
          </a:p>
          <a:p>
            <a:r>
              <a:rPr lang="en-US" sz="2600" dirty="0"/>
              <a:t> </a:t>
            </a:r>
            <a:r>
              <a:rPr lang="en-US" sz="2600" dirty="0" smtClean="0"/>
              <a:t>   &gt; </a:t>
            </a:r>
            <a:r>
              <a:rPr lang="en-US" sz="2600" dirty="0"/>
              <a:t>3½ ton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Euro </a:t>
            </a:r>
            <a:r>
              <a:rPr lang="en-US" sz="2600" dirty="0"/>
              <a:t>II &amp;</a:t>
            </a:r>
            <a:r>
              <a:rPr lang="en-US" sz="2600" dirty="0" smtClean="0"/>
              <a:t> </a:t>
            </a:r>
            <a:r>
              <a:rPr lang="en-US" sz="2600" dirty="0"/>
              <a:t>older by </a:t>
            </a:r>
            <a:r>
              <a:rPr lang="en-US" sz="2600" dirty="0" smtClean="0"/>
              <a:t>Sept. </a:t>
            </a:r>
            <a:r>
              <a:rPr lang="en-US" sz="2600" dirty="0"/>
              <a:t>1, 2008 </a:t>
            </a:r>
            <a:endParaRPr lang="en-US" sz="2600" dirty="0" smtClean="0"/>
          </a:p>
          <a:p>
            <a:r>
              <a:rPr lang="en-US" sz="2600" dirty="0"/>
              <a:t> </a:t>
            </a:r>
            <a:r>
              <a:rPr lang="en-US" sz="2600" dirty="0" smtClean="0"/>
              <a:t>   (</a:t>
            </a:r>
            <a:r>
              <a:rPr lang="en-US" sz="2600" dirty="0"/>
              <a:t>vehicles&lt;=2001)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Euro </a:t>
            </a:r>
            <a:r>
              <a:rPr lang="en-US" sz="2600" dirty="0"/>
              <a:t>III &amp;</a:t>
            </a:r>
            <a:r>
              <a:rPr lang="en-US" sz="2600" dirty="0" smtClean="0"/>
              <a:t> </a:t>
            </a:r>
            <a:r>
              <a:rPr lang="en-US" sz="2600" dirty="0"/>
              <a:t>older by July 1, 2010 (vehicles&lt;=2006)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err="1" smtClean="0"/>
              <a:t>Etablished</a:t>
            </a:r>
            <a:r>
              <a:rPr lang="en-US" sz="2600" dirty="0" smtClean="0"/>
              <a:t> </a:t>
            </a:r>
            <a:r>
              <a:rPr lang="en-US" sz="2600" dirty="0"/>
              <a:t>in Copenhagen in </a:t>
            </a:r>
            <a:endParaRPr lang="en-US" sz="2600" dirty="0" smtClean="0"/>
          </a:p>
          <a:p>
            <a:r>
              <a:rPr lang="en-US" sz="2600" dirty="0"/>
              <a:t> </a:t>
            </a:r>
            <a:r>
              <a:rPr lang="en-US" sz="2600" dirty="0" smtClean="0"/>
              <a:t>   Sept</a:t>
            </a:r>
            <a:r>
              <a:rPr lang="en-US" sz="2600" dirty="0"/>
              <a:t>. 2008)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Particle filters in average 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   assumed </a:t>
            </a:r>
            <a:r>
              <a:rPr lang="en-US" sz="2600" dirty="0"/>
              <a:t>to reduce exhaust </a:t>
            </a:r>
            <a:endParaRPr lang="en-US" sz="2600" dirty="0" smtClean="0"/>
          </a:p>
          <a:p>
            <a:r>
              <a:rPr lang="en-US" sz="2600" dirty="0"/>
              <a:t> </a:t>
            </a:r>
            <a:r>
              <a:rPr lang="en-US" sz="2600" dirty="0" smtClean="0"/>
              <a:t>   PM </a:t>
            </a:r>
            <a:r>
              <a:rPr lang="en-US" sz="2600" dirty="0"/>
              <a:t>by 80%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Impacted </a:t>
            </a:r>
            <a:r>
              <a:rPr lang="en-US" sz="2600" dirty="0"/>
              <a:t>assessed with </a:t>
            </a:r>
            <a:endParaRPr lang="en-US" sz="2600" dirty="0" smtClean="0"/>
          </a:p>
          <a:p>
            <a:r>
              <a:rPr lang="en-US" sz="2600" dirty="0" smtClean="0"/>
              <a:t>    UBM-OSPM </a:t>
            </a:r>
            <a:r>
              <a:rPr lang="en-US" sz="2600" dirty="0"/>
              <a:t>and regional </a:t>
            </a:r>
            <a:endParaRPr lang="en-US" sz="2600" dirty="0" smtClean="0"/>
          </a:p>
          <a:p>
            <a:r>
              <a:rPr lang="en-US" sz="2600" dirty="0"/>
              <a:t> </a:t>
            </a:r>
            <a:r>
              <a:rPr lang="en-US" sz="2600" dirty="0" smtClean="0"/>
              <a:t>   measurements </a:t>
            </a:r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5040560" y="40770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a-DK" dirty="0"/>
          </a:p>
          <a:p>
            <a:r>
              <a:rPr lang="da-DK" b="1" dirty="0"/>
              <a:t>Low emission zone in Copenhagen, </a:t>
            </a:r>
            <a:endParaRPr lang="da-DK" b="1" dirty="0" smtClean="0"/>
          </a:p>
          <a:p>
            <a:r>
              <a:rPr lang="da-DK" b="1" dirty="0" err="1" smtClean="0"/>
              <a:t>equal</a:t>
            </a:r>
            <a:r>
              <a:rPr lang="da-DK" b="1" dirty="0" smtClean="0"/>
              <a:t> </a:t>
            </a:r>
            <a:r>
              <a:rPr lang="da-DK" b="1" dirty="0"/>
              <a:t>to </a:t>
            </a:r>
            <a:r>
              <a:rPr lang="da-DK" b="1" dirty="0" err="1"/>
              <a:t>municipal</a:t>
            </a:r>
            <a:r>
              <a:rPr lang="da-DK" b="1" dirty="0"/>
              <a:t> border </a:t>
            </a:r>
            <a:endParaRPr lang="da-DK" dirty="0"/>
          </a:p>
          <a:p>
            <a:endParaRPr lang="da-DK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a-DK" b="1" dirty="0" err="1" smtClean="0"/>
              <a:t>Other</a:t>
            </a:r>
            <a:r>
              <a:rPr lang="da-DK" b="1" dirty="0" smtClean="0"/>
              <a:t> </a:t>
            </a:r>
            <a:r>
              <a:rPr lang="da-DK" b="1" dirty="0" err="1" smtClean="0"/>
              <a:t>cities</a:t>
            </a:r>
            <a:r>
              <a:rPr lang="da-DK" b="1" dirty="0" smtClean="0"/>
              <a:t>: </a:t>
            </a: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b="1" dirty="0" smtClean="0"/>
              <a:t>Aalborg </a:t>
            </a:r>
            <a:r>
              <a:rPr lang="da-DK" b="1" dirty="0"/>
              <a:t>(</a:t>
            </a:r>
            <a:r>
              <a:rPr lang="da-DK" b="1" dirty="0" err="1"/>
              <a:t>Feb</a:t>
            </a:r>
            <a:r>
              <a:rPr lang="da-DK" b="1" dirty="0"/>
              <a:t>, 2009) </a:t>
            </a: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b="1" dirty="0" smtClean="0"/>
              <a:t>Odense </a:t>
            </a:r>
            <a:r>
              <a:rPr lang="da-DK" b="1" dirty="0"/>
              <a:t>(Jul, 2010) </a:t>
            </a: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b="1" dirty="0" smtClean="0"/>
              <a:t>Aarhus </a:t>
            </a:r>
            <a:r>
              <a:rPr lang="da-DK" b="1" dirty="0"/>
              <a:t>(</a:t>
            </a:r>
            <a:r>
              <a:rPr lang="da-DK" b="1" dirty="0" err="1"/>
              <a:t>Sep</a:t>
            </a:r>
            <a:r>
              <a:rPr lang="da-DK" b="1" dirty="0"/>
              <a:t>, 2010)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6959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i="0" dirty="0"/>
              <a:t/>
            </a:r>
            <a:br>
              <a:rPr lang="da-DK" i="0" dirty="0"/>
            </a:br>
            <a:r>
              <a:rPr lang="da-DK" i="0" dirty="0" smtClean="0"/>
              <a:t/>
            </a:r>
            <a:br>
              <a:rPr lang="da-DK" i="0" dirty="0" smtClean="0"/>
            </a:br>
            <a:r>
              <a:rPr lang="da-DK" i="0" dirty="0"/>
              <a:t/>
            </a:r>
            <a:br>
              <a:rPr lang="da-DK" i="0" dirty="0"/>
            </a:br>
            <a:r>
              <a:rPr lang="da-DK" i="0" dirty="0" smtClean="0"/>
              <a:t/>
            </a:r>
            <a:br>
              <a:rPr lang="da-DK" i="0" dirty="0" smtClean="0"/>
            </a:br>
            <a:r>
              <a:rPr lang="da-DK" i="0" dirty="0"/>
              <a:t/>
            </a:r>
            <a:br>
              <a:rPr lang="da-DK" i="0" dirty="0"/>
            </a:br>
            <a:r>
              <a:rPr lang="da-DK" i="0" dirty="0" smtClean="0"/>
              <a:t/>
            </a:r>
            <a:br>
              <a:rPr lang="da-DK" i="0" dirty="0" smtClean="0"/>
            </a:br>
            <a:r>
              <a:rPr lang="da-DK" i="0" dirty="0"/>
              <a:t/>
            </a:r>
            <a:br>
              <a:rPr lang="da-DK" i="0" dirty="0"/>
            </a:br>
            <a:r>
              <a:rPr lang="da-DK" i="0" dirty="0" smtClean="0"/>
              <a:t/>
            </a:r>
            <a:br>
              <a:rPr lang="da-DK" i="0" dirty="0" smtClean="0"/>
            </a:br>
            <a:r>
              <a:rPr lang="da-DK" i="0" dirty="0"/>
              <a:t/>
            </a:r>
            <a:br>
              <a:rPr lang="da-DK" i="0" dirty="0"/>
            </a:br>
            <a:r>
              <a:rPr lang="da-DK" i="0" dirty="0" smtClean="0"/>
              <a:t/>
            </a:r>
            <a:br>
              <a:rPr lang="da-DK" i="0" dirty="0" smtClean="0"/>
            </a:br>
            <a:r>
              <a:rPr lang="da-DK" sz="5300" i="0" dirty="0"/>
              <a:t/>
            </a:r>
            <a:br>
              <a:rPr lang="da-DK" sz="5300" i="0" dirty="0"/>
            </a:br>
            <a:r>
              <a:rPr lang="en-US" sz="5300" i="0" dirty="0" smtClean="0">
                <a:solidFill>
                  <a:srgbClr val="002060"/>
                </a:solidFill>
              </a:rPr>
              <a:t>Impacts </a:t>
            </a:r>
            <a:r>
              <a:rPr lang="en-US" sz="5300" i="0" dirty="0">
                <a:solidFill>
                  <a:srgbClr val="002060"/>
                </a:solidFill>
              </a:rPr>
              <a:t>of LEZ in </a:t>
            </a:r>
            <a:r>
              <a:rPr lang="en-US" sz="5300" i="0" dirty="0" smtClean="0">
                <a:solidFill>
                  <a:srgbClr val="002060"/>
                </a:solidFill>
              </a:rPr>
              <a:t>Copenhagen:</a:t>
            </a:r>
            <a:br>
              <a:rPr lang="en-US" sz="5300" i="0" dirty="0" smtClean="0">
                <a:solidFill>
                  <a:srgbClr val="002060"/>
                </a:solidFill>
              </a:rPr>
            </a:br>
            <a:r>
              <a:rPr lang="en-US" sz="5300" i="0" dirty="0">
                <a:solidFill>
                  <a:srgbClr val="002060"/>
                </a:solidFill>
              </a:rPr>
              <a:t/>
            </a:r>
            <a:br>
              <a:rPr lang="en-US" sz="5300" i="0" dirty="0">
                <a:solidFill>
                  <a:srgbClr val="002060"/>
                </a:solidFill>
              </a:rPr>
            </a:br>
            <a:r>
              <a:rPr lang="en-US" sz="3100" i="0" dirty="0" smtClean="0">
                <a:solidFill>
                  <a:srgbClr val="002060"/>
                </a:solidFill>
              </a:rPr>
              <a:t>1: PM </a:t>
            </a:r>
            <a:r>
              <a:rPr lang="en-US" sz="3100" i="0" dirty="0">
                <a:solidFill>
                  <a:srgbClr val="002060"/>
                </a:solidFill>
              </a:rPr>
              <a:t>exhaust emission from HDT is reduced by 60% in </a:t>
            </a:r>
            <a:r>
              <a:rPr lang="en-US" sz="3100" i="0" dirty="0" smtClean="0">
                <a:solidFill>
                  <a:srgbClr val="002060"/>
                </a:solidFill>
              </a:rPr>
              <a:t> </a:t>
            </a:r>
            <a:br>
              <a:rPr lang="en-US" sz="3100" i="0" dirty="0" smtClean="0">
                <a:solidFill>
                  <a:srgbClr val="002060"/>
                </a:solidFill>
              </a:rPr>
            </a:br>
            <a:r>
              <a:rPr lang="en-US" sz="3100" i="0" dirty="0">
                <a:solidFill>
                  <a:srgbClr val="002060"/>
                </a:solidFill>
              </a:rPr>
              <a:t> </a:t>
            </a:r>
            <a:r>
              <a:rPr lang="en-US" sz="3100" i="0" dirty="0" smtClean="0">
                <a:solidFill>
                  <a:srgbClr val="002060"/>
                </a:solidFill>
              </a:rPr>
              <a:t>   2010 </a:t>
            </a:r>
            <a:r>
              <a:rPr lang="en-US" sz="3100" i="0" dirty="0">
                <a:solidFill>
                  <a:srgbClr val="002060"/>
                </a:solidFill>
              </a:rPr>
              <a:t>corresponding to 16% for all traffic (HCAB) (due </a:t>
            </a:r>
            <a:r>
              <a:rPr lang="en-US" sz="3100" i="0" dirty="0" smtClean="0">
                <a:solidFill>
                  <a:srgbClr val="002060"/>
                </a:solidFill>
              </a:rPr>
              <a:t> </a:t>
            </a:r>
            <a:br>
              <a:rPr lang="en-US" sz="3100" i="0" dirty="0" smtClean="0">
                <a:solidFill>
                  <a:srgbClr val="002060"/>
                </a:solidFill>
              </a:rPr>
            </a:br>
            <a:r>
              <a:rPr lang="en-US" sz="3100" i="0" dirty="0">
                <a:solidFill>
                  <a:srgbClr val="002060"/>
                </a:solidFill>
              </a:rPr>
              <a:t> </a:t>
            </a:r>
            <a:r>
              <a:rPr lang="en-US" sz="3100" i="0" dirty="0" smtClean="0">
                <a:solidFill>
                  <a:srgbClr val="002060"/>
                </a:solidFill>
              </a:rPr>
              <a:t>   to </a:t>
            </a:r>
            <a:r>
              <a:rPr lang="en-US" sz="3100" i="0" dirty="0">
                <a:solidFill>
                  <a:srgbClr val="002060"/>
                </a:solidFill>
              </a:rPr>
              <a:t>shift to EEV/Euro5 and re-profit of DPF on &lt;=Euro </a:t>
            </a:r>
            <a:r>
              <a:rPr lang="en-US" sz="3100" i="0" dirty="0" smtClean="0">
                <a:solidFill>
                  <a:srgbClr val="002060"/>
                </a:solidFill>
              </a:rPr>
              <a:t/>
            </a:r>
            <a:br>
              <a:rPr lang="en-US" sz="3100" i="0" dirty="0" smtClean="0">
                <a:solidFill>
                  <a:srgbClr val="002060"/>
                </a:solidFill>
              </a:rPr>
            </a:br>
            <a:r>
              <a:rPr lang="en-US" sz="3100" i="0" dirty="0" smtClean="0">
                <a:solidFill>
                  <a:srgbClr val="002060"/>
                </a:solidFill>
              </a:rPr>
              <a:t>    3</a:t>
            </a:r>
            <a:r>
              <a:rPr lang="en-US" sz="3100" i="0" dirty="0">
                <a:solidFill>
                  <a:srgbClr val="002060"/>
                </a:solidFill>
              </a:rPr>
              <a:t>) </a:t>
            </a:r>
            <a:br>
              <a:rPr lang="en-US" sz="3100" i="0" dirty="0">
                <a:solidFill>
                  <a:srgbClr val="002060"/>
                </a:solidFill>
              </a:rPr>
            </a:br>
            <a:r>
              <a:rPr lang="en-US" sz="3100" i="0" dirty="0" smtClean="0">
                <a:solidFill>
                  <a:srgbClr val="002060"/>
                </a:solidFill>
              </a:rPr>
              <a:t>2: LEZ </a:t>
            </a:r>
            <a:r>
              <a:rPr lang="en-US" sz="3100" i="0" dirty="0">
                <a:solidFill>
                  <a:srgbClr val="002060"/>
                </a:solidFill>
              </a:rPr>
              <a:t>reduces PM10 street concentrations with 0.2 </a:t>
            </a:r>
            <a:r>
              <a:rPr lang="en-US" sz="3100" i="0" dirty="0" smtClean="0">
                <a:solidFill>
                  <a:srgbClr val="002060"/>
                </a:solidFill>
              </a:rPr>
              <a:t/>
            </a:r>
            <a:br>
              <a:rPr lang="en-US" sz="3100" i="0" dirty="0" smtClean="0">
                <a:solidFill>
                  <a:srgbClr val="002060"/>
                </a:solidFill>
              </a:rPr>
            </a:br>
            <a:r>
              <a:rPr lang="en-US" sz="3100" i="0" dirty="0" smtClean="0">
                <a:solidFill>
                  <a:srgbClr val="002060"/>
                </a:solidFill>
              </a:rPr>
              <a:t>    </a:t>
            </a:r>
            <a:r>
              <a:rPr lang="en-US" sz="3100" i="0" dirty="0" err="1" smtClean="0">
                <a:solidFill>
                  <a:srgbClr val="002060"/>
                </a:solidFill>
              </a:rPr>
              <a:t>μg</a:t>
            </a:r>
            <a:r>
              <a:rPr lang="en-US" sz="3100" i="0" dirty="0" smtClean="0">
                <a:solidFill>
                  <a:srgbClr val="002060"/>
                </a:solidFill>
              </a:rPr>
              <a:t>/m3 </a:t>
            </a:r>
            <a:r>
              <a:rPr lang="en-US" sz="3100" i="0" dirty="0">
                <a:solidFill>
                  <a:srgbClr val="002060"/>
                </a:solidFill>
              </a:rPr>
              <a:t>(1%) and PM2.5 also by 0.2 </a:t>
            </a:r>
            <a:r>
              <a:rPr lang="en-US" sz="3100" i="0" dirty="0" err="1">
                <a:solidFill>
                  <a:srgbClr val="002060"/>
                </a:solidFill>
              </a:rPr>
              <a:t>μg</a:t>
            </a:r>
            <a:r>
              <a:rPr lang="en-US" sz="3100" i="0" dirty="0">
                <a:solidFill>
                  <a:srgbClr val="002060"/>
                </a:solidFill>
              </a:rPr>
              <a:t>/m3 (1.5%) </a:t>
            </a:r>
            <a:r>
              <a:rPr lang="en-US" sz="3100" i="0" dirty="0" smtClean="0">
                <a:solidFill>
                  <a:srgbClr val="002060"/>
                </a:solidFill>
              </a:rPr>
              <a:t/>
            </a:r>
            <a:br>
              <a:rPr lang="en-US" sz="3100" i="0" dirty="0" smtClean="0">
                <a:solidFill>
                  <a:srgbClr val="002060"/>
                </a:solidFill>
              </a:rPr>
            </a:br>
            <a:r>
              <a:rPr lang="en-US" sz="3100" i="0" dirty="0">
                <a:solidFill>
                  <a:srgbClr val="002060"/>
                </a:solidFill>
              </a:rPr>
              <a:t> </a:t>
            </a:r>
            <a:r>
              <a:rPr lang="en-US" sz="3100" i="0" dirty="0" smtClean="0">
                <a:solidFill>
                  <a:srgbClr val="002060"/>
                </a:solidFill>
              </a:rPr>
              <a:t>   modest </a:t>
            </a:r>
            <a:r>
              <a:rPr lang="en-US" sz="3100" i="0" dirty="0">
                <a:solidFill>
                  <a:srgbClr val="002060"/>
                </a:solidFill>
              </a:rPr>
              <a:t>change due to significant non-exhaust and </a:t>
            </a:r>
            <a:r>
              <a:rPr lang="en-US" sz="3100" i="0" dirty="0" smtClean="0">
                <a:solidFill>
                  <a:srgbClr val="002060"/>
                </a:solidFill>
              </a:rPr>
              <a:t/>
            </a:r>
            <a:br>
              <a:rPr lang="en-US" sz="3100" i="0" dirty="0" smtClean="0">
                <a:solidFill>
                  <a:srgbClr val="002060"/>
                </a:solidFill>
              </a:rPr>
            </a:br>
            <a:r>
              <a:rPr lang="en-US" sz="3100" i="0" dirty="0">
                <a:solidFill>
                  <a:srgbClr val="002060"/>
                </a:solidFill>
              </a:rPr>
              <a:t> </a:t>
            </a:r>
            <a:r>
              <a:rPr lang="en-US" sz="3100" i="0" dirty="0" smtClean="0">
                <a:solidFill>
                  <a:srgbClr val="002060"/>
                </a:solidFill>
              </a:rPr>
              <a:t>   regional </a:t>
            </a:r>
            <a:r>
              <a:rPr lang="en-US" sz="3100" i="0" dirty="0">
                <a:solidFill>
                  <a:srgbClr val="002060"/>
                </a:solidFill>
              </a:rPr>
              <a:t>contribution </a:t>
            </a:r>
            <a:br>
              <a:rPr lang="en-US" sz="3100" i="0" dirty="0">
                <a:solidFill>
                  <a:srgbClr val="002060"/>
                </a:solidFill>
              </a:rPr>
            </a:br>
            <a:r>
              <a:rPr lang="en-US" sz="3100" i="0" dirty="0" smtClean="0">
                <a:solidFill>
                  <a:srgbClr val="002060"/>
                </a:solidFill>
              </a:rPr>
              <a:t>3: NOx </a:t>
            </a:r>
            <a:r>
              <a:rPr lang="en-US" sz="3100" i="0" dirty="0">
                <a:solidFill>
                  <a:srgbClr val="002060"/>
                </a:solidFill>
              </a:rPr>
              <a:t>reduction of about 25% due to a partly shift </a:t>
            </a:r>
            <a:r>
              <a:rPr lang="en-US" sz="3100" i="0" dirty="0" smtClean="0">
                <a:solidFill>
                  <a:srgbClr val="002060"/>
                </a:solidFill>
              </a:rPr>
              <a:t/>
            </a:r>
            <a:br>
              <a:rPr lang="en-US" sz="3100" i="0" dirty="0" smtClean="0">
                <a:solidFill>
                  <a:srgbClr val="002060"/>
                </a:solidFill>
              </a:rPr>
            </a:br>
            <a:r>
              <a:rPr lang="en-US" sz="3100" i="0" dirty="0">
                <a:solidFill>
                  <a:srgbClr val="002060"/>
                </a:solidFill>
              </a:rPr>
              <a:t> </a:t>
            </a:r>
            <a:r>
              <a:rPr lang="en-US" sz="3100" i="0" dirty="0" smtClean="0">
                <a:solidFill>
                  <a:srgbClr val="002060"/>
                </a:solidFill>
              </a:rPr>
              <a:t>   towards </a:t>
            </a:r>
            <a:r>
              <a:rPr lang="en-US" sz="3100" i="0" dirty="0">
                <a:solidFill>
                  <a:srgbClr val="002060"/>
                </a:solidFill>
              </a:rPr>
              <a:t>Euro 5 vehicles instead of equipping all </a:t>
            </a:r>
            <a:r>
              <a:rPr lang="en-US" sz="3100" i="0" dirty="0" smtClean="0">
                <a:solidFill>
                  <a:srgbClr val="002060"/>
                </a:solidFill>
              </a:rPr>
              <a:t/>
            </a:r>
            <a:br>
              <a:rPr lang="en-US" sz="3100" i="0" dirty="0" smtClean="0">
                <a:solidFill>
                  <a:srgbClr val="002060"/>
                </a:solidFill>
              </a:rPr>
            </a:br>
            <a:r>
              <a:rPr lang="en-US" sz="3100" i="0" dirty="0">
                <a:solidFill>
                  <a:srgbClr val="002060"/>
                </a:solidFill>
              </a:rPr>
              <a:t> </a:t>
            </a:r>
            <a:r>
              <a:rPr lang="en-US" sz="3100" i="0" dirty="0" smtClean="0">
                <a:solidFill>
                  <a:srgbClr val="002060"/>
                </a:solidFill>
              </a:rPr>
              <a:t>   heavy-duty </a:t>
            </a:r>
            <a:r>
              <a:rPr lang="en-US" sz="3100" i="0" dirty="0">
                <a:solidFill>
                  <a:srgbClr val="002060"/>
                </a:solidFill>
              </a:rPr>
              <a:t>vehicles with particle filters (Euro 3 or </a:t>
            </a:r>
            <a:r>
              <a:rPr lang="en-US" sz="3100" i="0" dirty="0" smtClean="0">
                <a:solidFill>
                  <a:srgbClr val="002060"/>
                </a:solidFill>
              </a:rPr>
              <a:t/>
            </a:r>
            <a:br>
              <a:rPr lang="en-US" sz="3100" i="0" dirty="0" smtClean="0">
                <a:solidFill>
                  <a:srgbClr val="002060"/>
                </a:solidFill>
              </a:rPr>
            </a:br>
            <a:r>
              <a:rPr lang="en-US" sz="3100" i="0" dirty="0">
                <a:solidFill>
                  <a:srgbClr val="002060"/>
                </a:solidFill>
              </a:rPr>
              <a:t> </a:t>
            </a:r>
            <a:r>
              <a:rPr lang="en-US" sz="3100" i="0" dirty="0" smtClean="0">
                <a:solidFill>
                  <a:srgbClr val="002060"/>
                </a:solidFill>
              </a:rPr>
              <a:t>   older</a:t>
            </a:r>
            <a:r>
              <a:rPr lang="en-US" sz="3100" i="0" dirty="0">
                <a:solidFill>
                  <a:srgbClr val="002060"/>
                </a:solidFill>
              </a:rPr>
              <a:t>) </a:t>
            </a:r>
            <a:br>
              <a:rPr lang="en-US" sz="3100" i="0" dirty="0">
                <a:solidFill>
                  <a:srgbClr val="002060"/>
                </a:solidFill>
              </a:rPr>
            </a:br>
            <a:r>
              <a:rPr lang="en-US" sz="3100" i="0" dirty="0" smtClean="0">
                <a:solidFill>
                  <a:srgbClr val="002060"/>
                </a:solidFill>
              </a:rPr>
              <a:t>4: Total </a:t>
            </a:r>
            <a:r>
              <a:rPr lang="en-US" sz="3100" i="0" dirty="0">
                <a:solidFill>
                  <a:srgbClr val="002060"/>
                </a:solidFill>
              </a:rPr>
              <a:t>NOx emission reduced 8% in 2010 </a:t>
            </a:r>
            <a:br>
              <a:rPr lang="en-US" sz="3100" i="0" dirty="0">
                <a:solidFill>
                  <a:srgbClr val="002060"/>
                </a:solidFill>
              </a:rPr>
            </a:br>
            <a:r>
              <a:rPr lang="en-US" sz="3100" i="0" dirty="0" smtClean="0">
                <a:solidFill>
                  <a:srgbClr val="002060"/>
                </a:solidFill>
              </a:rPr>
              <a:t>5: No</a:t>
            </a:r>
            <a:r>
              <a:rPr lang="en-US" sz="3100" i="0" dirty="0">
                <a:solidFill>
                  <a:srgbClr val="002060"/>
                </a:solidFill>
              </a:rPr>
              <a:t>. of exceedances of the NO2 limit value in 2010 47 </a:t>
            </a:r>
            <a:r>
              <a:rPr lang="en-US" sz="3100" i="0" dirty="0" smtClean="0">
                <a:solidFill>
                  <a:srgbClr val="002060"/>
                </a:solidFill>
              </a:rPr>
              <a:t/>
            </a:r>
            <a:br>
              <a:rPr lang="en-US" sz="3100" i="0" dirty="0" smtClean="0">
                <a:solidFill>
                  <a:srgbClr val="002060"/>
                </a:solidFill>
              </a:rPr>
            </a:br>
            <a:r>
              <a:rPr lang="en-US" sz="3100" i="0" dirty="0">
                <a:solidFill>
                  <a:srgbClr val="002060"/>
                </a:solidFill>
              </a:rPr>
              <a:t> </a:t>
            </a:r>
            <a:r>
              <a:rPr lang="en-US" sz="3100" i="0" dirty="0" smtClean="0">
                <a:solidFill>
                  <a:srgbClr val="002060"/>
                </a:solidFill>
              </a:rPr>
              <a:t>   to </a:t>
            </a:r>
            <a:r>
              <a:rPr lang="en-US" sz="3100" i="0" dirty="0">
                <a:solidFill>
                  <a:srgbClr val="002060"/>
                </a:solidFill>
              </a:rPr>
              <a:t>29 (out of 138 streets) </a:t>
            </a:r>
          </a:p>
        </p:txBody>
      </p:sp>
    </p:spTree>
    <p:extLst>
      <p:ext uri="{BB962C8B-B14F-4D97-AF65-F5344CB8AC3E}">
        <p14:creationId xmlns:p14="http://schemas.microsoft.com/office/powerpoint/2010/main" xmlns="" val="32724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i="0" dirty="0">
                <a:solidFill>
                  <a:srgbClr val="002060"/>
                </a:solidFill>
              </a:rPr>
              <a:t>Impacts of proposed LEZ to EC concentrations in CPH</a:t>
            </a:r>
            <a:endParaRPr lang="da-DK" sz="3600" i="0" dirty="0">
              <a:solidFill>
                <a:srgbClr val="00206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864187" cy="400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915" y="1556793"/>
            <a:ext cx="3909077" cy="400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59" y="980728"/>
            <a:ext cx="7704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dirty="0"/>
          </a:p>
          <a:p>
            <a:r>
              <a:rPr lang="it-IT" dirty="0"/>
              <a:t>Reference in 2015 </a:t>
            </a:r>
            <a:r>
              <a:rPr lang="it-IT" dirty="0" smtClean="0"/>
              <a:t>			      Proposed </a:t>
            </a:r>
            <a:r>
              <a:rPr lang="it-IT" dirty="0"/>
              <a:t>Berlin scenario in 2015 </a:t>
            </a:r>
            <a:endParaRPr lang="da-DK" dirty="0"/>
          </a:p>
        </p:txBody>
      </p:sp>
      <p:sp>
        <p:nvSpPr>
          <p:cNvPr id="4" name="Rectangle 3"/>
          <p:cNvSpPr/>
          <p:nvPr/>
        </p:nvSpPr>
        <p:spPr>
          <a:xfrm>
            <a:off x="611559" y="5662989"/>
            <a:ext cx="7824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Berlin scenario: Diesel-</a:t>
            </a:r>
            <a:r>
              <a:rPr lang="en-US" dirty="0" err="1"/>
              <a:t>dreven</a:t>
            </a:r>
            <a:r>
              <a:rPr lang="en-US" dirty="0"/>
              <a:t> passenger cars and vans &lt;= Euro 3 and petrol-</a:t>
            </a:r>
            <a:r>
              <a:rPr lang="en-US" dirty="0" err="1"/>
              <a:t>dreven</a:t>
            </a:r>
            <a:r>
              <a:rPr lang="en-US" dirty="0"/>
              <a:t> passenger cars and vans &lt;= Euro 0 are banned in LEZ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147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 smtClean="0">
                <a:solidFill>
                  <a:srgbClr val="002060"/>
                </a:solidFill>
              </a:rPr>
              <a:t>Proposed toll ring in Copenhagen</a:t>
            </a:r>
            <a:r>
              <a:rPr lang="en-US" i="0" dirty="0" smtClean="0"/>
              <a:t/>
            </a:r>
            <a:br>
              <a:rPr lang="en-US" i="0" dirty="0" smtClean="0"/>
            </a:br>
            <a:endParaRPr lang="da-DK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1268760"/>
            <a:ext cx="4125144" cy="44644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Congestion </a:t>
            </a:r>
            <a:r>
              <a:rPr lang="en-US" dirty="0">
                <a:solidFill>
                  <a:srgbClr val="002060"/>
                </a:solidFill>
              </a:rPr>
              <a:t>charging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impact </a:t>
            </a:r>
            <a:r>
              <a:rPr lang="en-US" dirty="0">
                <a:solidFill>
                  <a:srgbClr val="002060"/>
                </a:solidFill>
              </a:rPr>
              <a:t>assessment showed reduction in traffic by 19% and in NOx emissions by 10%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reduction </a:t>
            </a:r>
            <a:r>
              <a:rPr lang="en-US" dirty="0">
                <a:solidFill>
                  <a:srgbClr val="002060"/>
                </a:solidFill>
              </a:rPr>
              <a:t>in No. of NO2 exceedances from 11 to 6 in 2016 (out of 138 streets)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proposal </a:t>
            </a:r>
            <a:r>
              <a:rPr lang="en-US" dirty="0">
                <a:solidFill>
                  <a:srgbClr val="002060"/>
                </a:solidFill>
              </a:rPr>
              <a:t>turned down due to opposition</a:t>
            </a:r>
            <a:endParaRPr lang="da-DK" dirty="0">
              <a:solidFill>
                <a:srgbClr val="00206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416821" cy="47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57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352" y="6477001"/>
            <a:ext cx="2132863" cy="244475"/>
          </a:xfrm>
          <a:prstGeom prst="rect">
            <a:avLst/>
          </a:prstGeom>
        </p:spPr>
        <p:txBody>
          <a:bodyPr/>
          <a:lstStyle/>
          <a:p>
            <a:fld id="{60550DA3-7C1F-4598-A79D-DE988EF4ED59}" type="slidenum">
              <a:rPr lang="en-US"/>
              <a:pPr/>
              <a:t>56</a:t>
            </a:fld>
            <a:endParaRPr lang="en-US"/>
          </a:p>
        </p:txBody>
      </p:sp>
      <p:sp>
        <p:nvSpPr>
          <p:cNvPr id="59395" name="WordArt 3"/>
          <p:cNvSpPr>
            <a:spLocks noChangeArrowheads="1" noChangeShapeType="1" noTextEdit="1"/>
          </p:cNvSpPr>
          <p:nvPr/>
        </p:nvSpPr>
        <p:spPr bwMode="gray">
          <a:xfrm>
            <a:off x="764710" y="1700808"/>
            <a:ext cx="7263674" cy="21511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54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hlink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Thank you </a:t>
            </a:r>
            <a:r>
              <a:rPr lang="en-US" sz="5400" b="1" kern="1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hlink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for Attention</a:t>
            </a:r>
            <a:r>
              <a:rPr lang="ru-RU" sz="5400" b="1" kern="1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hlink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!</a:t>
            </a:r>
            <a:endParaRPr lang="da-DK" sz="54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/>
                  </a:gs>
                  <a:gs pos="100000">
                    <a:schemeClr val="hlink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latin typeface="Verdana"/>
              <a:ea typeface="Verdana"/>
              <a:cs typeface="Verdana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8677111" y="3581400"/>
            <a:ext cx="76731" cy="22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a-DK">
              <a:solidFill>
                <a:schemeClr val="accent1"/>
              </a:solidFill>
            </a:endParaRPr>
          </a:p>
        </p:txBody>
      </p:sp>
      <p:sp useBgFill="1">
        <p:nvSpPr>
          <p:cNvPr id="59399" name="Rectangle 7"/>
          <p:cNvSpPr>
            <a:spLocks noChangeArrowheads="1"/>
          </p:cNvSpPr>
          <p:nvPr/>
        </p:nvSpPr>
        <p:spPr bwMode="auto">
          <a:xfrm>
            <a:off x="265307" y="304800"/>
            <a:ext cx="1623057" cy="9144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2440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9" name="TextBox 30"/>
          <p:cNvSpPr txBox="1">
            <a:spLocks noChangeArrowheads="1"/>
          </p:cNvSpPr>
          <p:nvPr/>
        </p:nvSpPr>
        <p:spPr bwMode="auto">
          <a:xfrm>
            <a:off x="8641998" y="6524625"/>
            <a:ext cx="393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sz="1400">
                <a:latin typeface="Arial" pitchFamily="34" charset="0"/>
                <a:cs typeface="Arial" pitchFamily="34" charset="0"/>
              </a:rPr>
              <a:t>d4</a:t>
            </a:r>
          </a:p>
        </p:txBody>
      </p:sp>
      <p:pic>
        <p:nvPicPr>
          <p:cNvPr id="29" name="Picture 28"/>
          <p:cNvPicPr/>
          <p:nvPr/>
        </p:nvPicPr>
        <p:blipFill>
          <a:blip r:embed="rId3"/>
          <a:stretch>
            <a:fillRect/>
          </a:stretch>
        </p:blipFill>
        <p:spPr>
          <a:xfrm>
            <a:off x="628789" y="908721"/>
            <a:ext cx="8209737" cy="56159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-2738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THOR Integrated Model System Applied to in the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RPP3-Project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8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09" y="999963"/>
            <a:ext cx="3648075" cy="3457575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1520" y="188640"/>
            <a:ext cx="85689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a-DK" altLang="da-DK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 smtClean="0">
                <a:solidFill>
                  <a:schemeClr val="tx2"/>
                </a:solidFill>
              </a:rPr>
              <a:t>Model </a:t>
            </a:r>
            <a:r>
              <a:rPr lang="en-GB" sz="2800" b="1" dirty="0">
                <a:solidFill>
                  <a:schemeClr val="tx2"/>
                </a:solidFill>
              </a:rPr>
              <a:t>Scales Within the THOR system from Regional to Local </a:t>
            </a:r>
            <a:r>
              <a:rPr lang="en-GB" sz="2800" b="1" dirty="0" smtClean="0">
                <a:solidFill>
                  <a:schemeClr val="tx2"/>
                </a:solidFill>
              </a:rPr>
              <a:t>Scale</a:t>
            </a:r>
            <a:endParaRPr lang="en-GB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1704975"/>
            <a:ext cx="2743200" cy="344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754026"/>
            <a:ext cx="2524125" cy="321945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44" t="27628" r="3587" b="26730"/>
          <a:stretch>
            <a:fillRect/>
          </a:stretch>
        </p:blipFill>
        <p:spPr bwMode="auto">
          <a:xfrm>
            <a:off x="6645916" y="4133924"/>
            <a:ext cx="2534596" cy="246342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066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6257" y="430213"/>
            <a:ext cx="8201118" cy="838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Regional ACTM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3867" y="1460500"/>
            <a:ext cx="4795040" cy="5029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lnSpc>
                <a:spcPct val="80000"/>
              </a:lnSpc>
            </a:pPr>
            <a:r>
              <a:rPr lang="en-GB" smtClean="0"/>
              <a:t>Danish Eulerian Hemispheric Model (DEHM)</a:t>
            </a:r>
          </a:p>
          <a:p>
            <a:pPr lvl="2">
              <a:lnSpc>
                <a:spcPct val="80000"/>
              </a:lnSpc>
              <a:spcBef>
                <a:spcPct val="45000"/>
              </a:spcBef>
            </a:pPr>
            <a:r>
              <a:rPr lang="en-GB" sz="1600" smtClean="0"/>
              <a:t>a nested transport-chemistry model for the Northern Hemisphere</a:t>
            </a:r>
          </a:p>
          <a:p>
            <a:pPr lvl="2">
              <a:lnSpc>
                <a:spcPct val="80000"/>
              </a:lnSpc>
              <a:spcBef>
                <a:spcPct val="45000"/>
              </a:spcBef>
            </a:pPr>
            <a:r>
              <a:rPr lang="en-GB" sz="1600" smtClean="0"/>
              <a:t>150x150 km</a:t>
            </a:r>
            <a:r>
              <a:rPr lang="en-GB" sz="1600" baseline="30000" smtClean="0"/>
              <a:t>2</a:t>
            </a:r>
            <a:r>
              <a:rPr lang="en-GB" sz="1600" smtClean="0"/>
              <a:t> resolution over NH, 50x50 km</a:t>
            </a:r>
            <a:r>
              <a:rPr lang="en-GB" sz="1600" baseline="30000" smtClean="0"/>
              <a:t>2</a:t>
            </a:r>
            <a:r>
              <a:rPr lang="en-GB" sz="1600" smtClean="0"/>
              <a:t> resolution over Europe and 16.67x16.67 km</a:t>
            </a:r>
            <a:r>
              <a:rPr lang="en-GB" sz="1600" baseline="30000" smtClean="0"/>
              <a:t>2</a:t>
            </a:r>
            <a:r>
              <a:rPr lang="en-GB" sz="1600" smtClean="0"/>
              <a:t> resolution over Denmark</a:t>
            </a:r>
          </a:p>
          <a:p>
            <a:pPr lvl="2">
              <a:lnSpc>
                <a:spcPct val="80000"/>
              </a:lnSpc>
              <a:spcBef>
                <a:spcPct val="45000"/>
              </a:spcBef>
            </a:pPr>
            <a:r>
              <a:rPr lang="en-GB" sz="1600" smtClean="0"/>
              <a:t>emissions: global to Denmark (next slide)</a:t>
            </a:r>
          </a:p>
          <a:p>
            <a:pPr lvl="2">
              <a:lnSpc>
                <a:spcPct val="80000"/>
              </a:lnSpc>
              <a:spcBef>
                <a:spcPct val="45000"/>
              </a:spcBef>
            </a:pPr>
            <a:r>
              <a:rPr lang="en-GB" sz="1600" smtClean="0"/>
              <a:t>meteorological data from MM5 by THOR system (150, 50 and 16.67 km</a:t>
            </a:r>
            <a:r>
              <a:rPr lang="en-GB" sz="1600" baseline="30000" smtClean="0"/>
              <a:t>2</a:t>
            </a:r>
            <a:r>
              <a:rPr lang="en-GB" sz="1600" smtClean="0"/>
              <a:t> from MM5)</a:t>
            </a:r>
          </a:p>
          <a:p>
            <a:pPr lvl="2">
              <a:lnSpc>
                <a:spcPct val="80000"/>
              </a:lnSpc>
              <a:spcBef>
                <a:spcPct val="45000"/>
              </a:spcBef>
            </a:pPr>
            <a:r>
              <a:rPr lang="en-GB" sz="1600" smtClean="0"/>
              <a:t>hourly time-series of e.g. NO</a:t>
            </a:r>
            <a:r>
              <a:rPr lang="en-GB" sz="1600" baseline="-25000" smtClean="0"/>
              <a:t>x</a:t>
            </a:r>
            <a:r>
              <a:rPr lang="en-GB" sz="1600" smtClean="0"/>
              <a:t>, NO</a:t>
            </a:r>
            <a:r>
              <a:rPr lang="en-GB" sz="1600" baseline="-25000" smtClean="0"/>
              <a:t>2</a:t>
            </a:r>
            <a:r>
              <a:rPr lang="en-GB" sz="1600" smtClean="0"/>
              <a:t>, nitrate, N-deposition, SO2, sulphate, S-deposition, O</a:t>
            </a:r>
            <a:r>
              <a:rPr lang="en-GB" sz="1600" baseline="-25000" smtClean="0"/>
              <a:t>3</a:t>
            </a:r>
            <a:r>
              <a:rPr lang="en-GB" sz="1600" smtClean="0"/>
              <a:t>, CO and secondary particles incl. PM2.5, PM10</a:t>
            </a:r>
          </a:p>
          <a:p>
            <a:pPr lvl="2">
              <a:lnSpc>
                <a:spcPct val="80000"/>
              </a:lnSpc>
              <a:spcBef>
                <a:spcPct val="45000"/>
              </a:spcBef>
            </a:pPr>
            <a:r>
              <a:rPr lang="en-GB" sz="1600" smtClean="0"/>
              <a:t>model runs on work station cluster</a:t>
            </a:r>
          </a:p>
          <a:p>
            <a:pPr lvl="1">
              <a:lnSpc>
                <a:spcPct val="80000"/>
              </a:lnSpc>
            </a:pPr>
            <a:endParaRPr lang="en-GB" smtClean="0"/>
          </a:p>
        </p:txBody>
      </p:sp>
      <p:grpSp>
        <p:nvGrpSpPr>
          <p:cNvPr id="36868" name="Group 5"/>
          <p:cNvGrpSpPr>
            <a:grpSpLocks/>
          </p:cNvGrpSpPr>
          <p:nvPr/>
        </p:nvGrpSpPr>
        <p:grpSpPr bwMode="auto">
          <a:xfrm>
            <a:off x="5332158" y="1341439"/>
            <a:ext cx="3849947" cy="5441950"/>
            <a:chOff x="3639" y="894"/>
            <a:chExt cx="2627" cy="3428"/>
          </a:xfrm>
        </p:grpSpPr>
        <p:pic>
          <p:nvPicPr>
            <p:cNvPr id="36870" name="Picture 6" descr="NO2_eur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1428"/>
            <a:stretch>
              <a:fillRect/>
            </a:stretch>
          </p:blipFill>
          <p:spPr bwMode="auto">
            <a:xfrm>
              <a:off x="4863" y="1760"/>
              <a:ext cx="1377" cy="1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1" name="Text Box 7"/>
            <p:cNvSpPr txBox="1">
              <a:spLocks noChangeArrowheads="1"/>
            </p:cNvSpPr>
            <p:nvPr/>
          </p:nvSpPr>
          <p:spPr bwMode="auto">
            <a:xfrm>
              <a:off x="5719" y="2992"/>
              <a:ext cx="54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400"/>
                <a:t>Europe</a:t>
              </a:r>
            </a:p>
          </p:txBody>
        </p:sp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3727" y="4128"/>
              <a:ext cx="65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400"/>
                <a:t>Denmark</a:t>
              </a:r>
            </a:p>
          </p:txBody>
        </p:sp>
        <p:pic>
          <p:nvPicPr>
            <p:cNvPr id="36873" name="Picture 9" descr="jb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" y="894"/>
              <a:ext cx="1312" cy="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>
              <a:off x="3639" y="2208"/>
              <a:ext cx="127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400">
                  <a:latin typeface="Times New Roman" pitchFamily="18" charset="0"/>
                </a:rPr>
                <a:t>Northern Hemisphere</a:t>
              </a:r>
              <a:endParaRPr lang="en-GB" sz="2000">
                <a:latin typeface="Times New Roman" pitchFamily="18" charset="0"/>
              </a:endParaRPr>
            </a:p>
          </p:txBody>
        </p:sp>
        <p:pic>
          <p:nvPicPr>
            <p:cNvPr id="36875" name="Picture 11" descr="f298nh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279" t="27431" r="39319" b="54683"/>
            <a:stretch>
              <a:fillRect/>
            </a:stretch>
          </p:blipFill>
          <p:spPr bwMode="auto">
            <a:xfrm>
              <a:off x="3639" y="2836"/>
              <a:ext cx="1345" cy="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9" name="TextBox 10"/>
          <p:cNvSpPr txBox="1">
            <a:spLocks noChangeArrowheads="1"/>
          </p:cNvSpPr>
          <p:nvPr/>
        </p:nvSpPr>
        <p:spPr bwMode="auto">
          <a:xfrm>
            <a:off x="8641998" y="65246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 smtClean="0"/>
              <a:t>14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403799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314" y="430560"/>
            <a:ext cx="8201118" cy="838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Emissions for DEHM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-180528" y="1268760"/>
            <a:ext cx="4795040" cy="225583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1">
              <a:lnSpc>
                <a:spcPct val="80000"/>
              </a:lnSpc>
              <a:defRPr/>
            </a:pPr>
            <a:r>
              <a:rPr lang="en-GB" sz="1800" b="1" dirty="0" smtClean="0"/>
              <a:t>Global</a:t>
            </a:r>
          </a:p>
          <a:p>
            <a:pPr lvl="2">
              <a:lnSpc>
                <a:spcPct val="80000"/>
              </a:lnSpc>
              <a:spcBef>
                <a:spcPct val="45000"/>
              </a:spcBef>
              <a:defRPr/>
            </a:pPr>
            <a:r>
              <a:rPr lang="en-GB" sz="1800" b="1" dirty="0" smtClean="0"/>
              <a:t>GEIA, EDGAR, RETRO (wildfire), </a:t>
            </a:r>
            <a:r>
              <a:rPr lang="en-GB" sz="1800" b="1" dirty="0" err="1" smtClean="0"/>
              <a:t>Corbet</a:t>
            </a:r>
            <a:r>
              <a:rPr lang="en-GB" sz="1800" b="1" dirty="0" smtClean="0"/>
              <a:t> (ship)) </a:t>
            </a:r>
          </a:p>
          <a:p>
            <a:pPr lvl="1">
              <a:lnSpc>
                <a:spcPct val="80000"/>
              </a:lnSpc>
              <a:spcBef>
                <a:spcPct val="45000"/>
              </a:spcBef>
              <a:defRPr/>
            </a:pPr>
            <a:r>
              <a:rPr lang="en-GB" sz="1800" b="1" dirty="0" smtClean="0"/>
              <a:t>Europe </a:t>
            </a:r>
          </a:p>
          <a:p>
            <a:pPr lvl="2">
              <a:lnSpc>
                <a:spcPct val="80000"/>
              </a:lnSpc>
              <a:spcBef>
                <a:spcPct val="45000"/>
              </a:spcBef>
              <a:defRPr/>
            </a:pPr>
            <a:r>
              <a:rPr lang="en-GB" sz="1800" b="1" dirty="0" smtClean="0"/>
              <a:t>EMEP (50x50 km</a:t>
            </a:r>
            <a:r>
              <a:rPr lang="en-GB" sz="1800" b="1" baseline="30000" dirty="0" smtClean="0"/>
              <a:t>2</a:t>
            </a:r>
            <a:r>
              <a:rPr lang="en-GB" sz="1800" b="1" dirty="0" smtClean="0"/>
              <a:t>)</a:t>
            </a:r>
          </a:p>
          <a:p>
            <a:pPr lvl="1">
              <a:lnSpc>
                <a:spcPct val="80000"/>
              </a:lnSpc>
              <a:spcBef>
                <a:spcPct val="45000"/>
              </a:spcBef>
              <a:defRPr/>
            </a:pPr>
            <a:r>
              <a:rPr lang="en-GB" sz="1800" b="1" dirty="0" smtClean="0"/>
              <a:t>Denmark </a:t>
            </a:r>
          </a:p>
          <a:p>
            <a:pPr lvl="2">
              <a:lnSpc>
                <a:spcPct val="80000"/>
              </a:lnSpc>
              <a:spcBef>
                <a:spcPct val="45000"/>
              </a:spcBef>
              <a:defRPr/>
            </a:pPr>
            <a:r>
              <a:rPr lang="en-GB" sz="1800" b="1" dirty="0" smtClean="0"/>
              <a:t>AIS (ship) and high resolutions from</a:t>
            </a:r>
            <a:endParaRPr lang="en-GB" sz="1800" b="1" dirty="0"/>
          </a:p>
          <a:p>
            <a:pPr marL="914400" lvl="2" indent="0">
              <a:lnSpc>
                <a:spcPct val="80000"/>
              </a:lnSpc>
              <a:spcBef>
                <a:spcPct val="45000"/>
              </a:spcBef>
              <a:buFontTx/>
              <a:buNone/>
              <a:defRPr/>
            </a:pPr>
            <a:r>
              <a:rPr lang="en-GB" sz="1800" b="1" dirty="0"/>
              <a:t> </a:t>
            </a:r>
            <a:r>
              <a:rPr lang="en-GB" sz="1800" b="1" dirty="0" smtClean="0"/>
              <a:t>   ENVS</a:t>
            </a:r>
          </a:p>
        </p:txBody>
      </p:sp>
      <p:grpSp>
        <p:nvGrpSpPr>
          <p:cNvPr id="37892" name="Group 5"/>
          <p:cNvGrpSpPr>
            <a:grpSpLocks/>
          </p:cNvGrpSpPr>
          <p:nvPr/>
        </p:nvGrpSpPr>
        <p:grpSpPr bwMode="auto">
          <a:xfrm>
            <a:off x="4864620" y="1268414"/>
            <a:ext cx="4287559" cy="5441950"/>
            <a:chOff x="3639" y="894"/>
            <a:chExt cx="2627" cy="3428"/>
          </a:xfrm>
        </p:grpSpPr>
        <p:pic>
          <p:nvPicPr>
            <p:cNvPr id="37900" name="Picture 6" descr="NO2_eur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1428"/>
            <a:stretch>
              <a:fillRect/>
            </a:stretch>
          </p:blipFill>
          <p:spPr bwMode="auto">
            <a:xfrm>
              <a:off x="4863" y="1760"/>
              <a:ext cx="1377" cy="1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1" name="Text Box 7"/>
            <p:cNvSpPr txBox="1">
              <a:spLocks noChangeArrowheads="1"/>
            </p:cNvSpPr>
            <p:nvPr/>
          </p:nvSpPr>
          <p:spPr bwMode="auto">
            <a:xfrm>
              <a:off x="5719" y="2992"/>
              <a:ext cx="54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400"/>
                <a:t>Europe</a:t>
              </a:r>
            </a:p>
          </p:txBody>
        </p:sp>
        <p:sp>
          <p:nvSpPr>
            <p:cNvPr id="37902" name="Text Box 8"/>
            <p:cNvSpPr txBox="1">
              <a:spLocks noChangeArrowheads="1"/>
            </p:cNvSpPr>
            <p:nvPr/>
          </p:nvSpPr>
          <p:spPr bwMode="auto">
            <a:xfrm>
              <a:off x="3727" y="4128"/>
              <a:ext cx="65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400"/>
                <a:t>Denmark</a:t>
              </a:r>
            </a:p>
          </p:txBody>
        </p:sp>
        <p:pic>
          <p:nvPicPr>
            <p:cNvPr id="37903" name="Picture 9" descr="jb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" y="894"/>
              <a:ext cx="1312" cy="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4" name="Text Box 10"/>
            <p:cNvSpPr txBox="1">
              <a:spLocks noChangeArrowheads="1"/>
            </p:cNvSpPr>
            <p:nvPr/>
          </p:nvSpPr>
          <p:spPr bwMode="auto">
            <a:xfrm>
              <a:off x="3639" y="2208"/>
              <a:ext cx="127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400">
                  <a:latin typeface="Times New Roman" pitchFamily="18" charset="0"/>
                </a:rPr>
                <a:t>Northern Hemisphere</a:t>
              </a:r>
              <a:endParaRPr lang="en-GB" sz="2000">
                <a:latin typeface="Times New Roman" pitchFamily="18" charset="0"/>
              </a:endParaRPr>
            </a:p>
          </p:txBody>
        </p:sp>
        <p:pic>
          <p:nvPicPr>
            <p:cNvPr id="37905" name="Picture 11" descr="f298nh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279" t="27431" r="39319" b="54683"/>
            <a:stretch>
              <a:fillRect/>
            </a:stretch>
          </p:blipFill>
          <p:spPr bwMode="auto">
            <a:xfrm>
              <a:off x="3659" y="2836"/>
              <a:ext cx="1345" cy="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3" name="Rectangle 13"/>
          <p:cNvSpPr>
            <a:spLocks noChangeArrowheads="1"/>
          </p:cNvSpPr>
          <p:nvPr/>
        </p:nvSpPr>
        <p:spPr bwMode="auto">
          <a:xfrm>
            <a:off x="179512" y="4470078"/>
            <a:ext cx="2444836" cy="86177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latin typeface="Times New Roman" pitchFamily="18" charset="0"/>
              </a:rPr>
              <a:t>All sectors without road traffic:</a:t>
            </a:r>
          </a:p>
          <a:p>
            <a:pPr>
              <a:buFontTx/>
              <a:buChar char="•"/>
            </a:pPr>
            <a:r>
              <a:rPr lang="en-GB" sz="1200">
                <a:latin typeface="Times New Roman" pitchFamily="18" charset="0"/>
              </a:rPr>
              <a:t>All the emission categories are </a:t>
            </a:r>
          </a:p>
          <a:p>
            <a:r>
              <a:rPr lang="en-GB" sz="1200">
                <a:latin typeface="Times New Roman" pitchFamily="18" charset="0"/>
              </a:rPr>
              <a:t> added together in SNAP codes </a:t>
            </a:r>
          </a:p>
          <a:p>
            <a:r>
              <a:rPr lang="en-GB" sz="1200">
                <a:latin typeface="Times New Roman" pitchFamily="18" charset="0"/>
              </a:rPr>
              <a:t> for DEHM run</a:t>
            </a:r>
          </a:p>
        </p:txBody>
      </p:sp>
      <p:sp>
        <p:nvSpPr>
          <p:cNvPr id="37894" name="Rectangle 14"/>
          <p:cNvSpPr>
            <a:spLocks noChangeArrowheads="1"/>
          </p:cNvSpPr>
          <p:nvPr/>
        </p:nvSpPr>
        <p:spPr bwMode="auto">
          <a:xfrm>
            <a:off x="2627784" y="4470078"/>
            <a:ext cx="2252540" cy="126188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dirty="0">
                <a:latin typeface="Times New Roman" pitchFamily="18" charset="0"/>
              </a:rPr>
              <a:t>Road traffic, split:</a:t>
            </a:r>
          </a:p>
          <a:p>
            <a:pPr>
              <a:buFontTx/>
              <a:buChar char="•"/>
            </a:pPr>
            <a:r>
              <a:rPr lang="en-GB" sz="1200" dirty="0">
                <a:latin typeface="Times New Roman" pitchFamily="18" charset="0"/>
              </a:rPr>
              <a:t>different vehicle types</a:t>
            </a:r>
          </a:p>
          <a:p>
            <a:pPr>
              <a:buFontTx/>
              <a:buChar char="•"/>
            </a:pPr>
            <a:r>
              <a:rPr lang="en-GB" sz="1200" dirty="0">
                <a:latin typeface="Times New Roman" pitchFamily="18" charset="0"/>
              </a:rPr>
              <a:t>exhaustion and non-exhaustion</a:t>
            </a:r>
            <a:endParaRPr lang="en-GB" sz="1400" dirty="0">
              <a:latin typeface="Times New Roman" pitchFamily="18" charset="0"/>
            </a:endParaRPr>
          </a:p>
          <a:p>
            <a:endParaRPr lang="en-GB" sz="1400" dirty="0">
              <a:latin typeface="Times New Roman" pitchFamily="18" charset="0"/>
            </a:endParaRPr>
          </a:p>
          <a:p>
            <a:r>
              <a:rPr lang="en-GB" sz="1200" dirty="0">
                <a:latin typeface="Times New Roman" pitchFamily="18" charset="0"/>
              </a:rPr>
              <a:t>All these data are added together </a:t>
            </a:r>
          </a:p>
          <a:p>
            <a:r>
              <a:rPr lang="en-GB" sz="1200" dirty="0">
                <a:latin typeface="Times New Roman" pitchFamily="18" charset="0"/>
              </a:rPr>
              <a:t>into one SNAP category.</a:t>
            </a:r>
          </a:p>
        </p:txBody>
      </p:sp>
      <p:sp>
        <p:nvSpPr>
          <p:cNvPr id="37895" name="Line 15"/>
          <p:cNvSpPr>
            <a:spLocks noChangeShapeType="1"/>
          </p:cNvSpPr>
          <p:nvPr/>
        </p:nvSpPr>
        <p:spPr bwMode="auto">
          <a:xfrm flipH="1">
            <a:off x="1489998" y="4063678"/>
            <a:ext cx="0" cy="40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37896" name="Line 16"/>
          <p:cNvSpPr>
            <a:spLocks noChangeShapeType="1"/>
          </p:cNvSpPr>
          <p:nvPr/>
        </p:nvSpPr>
        <p:spPr bwMode="auto">
          <a:xfrm>
            <a:off x="1489998" y="4063678"/>
            <a:ext cx="21926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37897" name="Line 17"/>
          <p:cNvSpPr>
            <a:spLocks noChangeShapeType="1"/>
          </p:cNvSpPr>
          <p:nvPr/>
        </p:nvSpPr>
        <p:spPr bwMode="auto">
          <a:xfrm flipV="1">
            <a:off x="2552528" y="3508376"/>
            <a:ext cx="0" cy="56800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37898" name="Line 18"/>
          <p:cNvSpPr>
            <a:spLocks noChangeShapeType="1"/>
          </p:cNvSpPr>
          <p:nvPr/>
        </p:nvSpPr>
        <p:spPr bwMode="auto">
          <a:xfrm flipH="1">
            <a:off x="3682685" y="4063678"/>
            <a:ext cx="0" cy="40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37899" name="TextBox 16"/>
          <p:cNvSpPr txBox="1">
            <a:spLocks noChangeArrowheads="1"/>
          </p:cNvSpPr>
          <p:nvPr/>
        </p:nvSpPr>
        <p:spPr bwMode="auto">
          <a:xfrm>
            <a:off x="8641998" y="65246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dirty="0" smtClean="0"/>
              <a:t>13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73408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7422</TotalTime>
  <Words>1764</Words>
  <Application>Microsoft Office PowerPoint</Application>
  <PresentationFormat>Экран (4:3)</PresentationFormat>
  <Paragraphs>416</Paragraphs>
  <Slides>56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8" baseType="lpstr">
      <vt:lpstr>Office Theme</vt:lpstr>
      <vt:lpstr>Document</vt:lpstr>
      <vt:lpstr>Air Quality in the  ENPI East Countries  </vt:lpstr>
      <vt:lpstr>Content</vt:lpstr>
      <vt:lpstr>Слайд 3</vt:lpstr>
      <vt:lpstr>Scales</vt:lpstr>
      <vt:lpstr>Слайд 5</vt:lpstr>
      <vt:lpstr>Слайд 6</vt:lpstr>
      <vt:lpstr>Слайд 7</vt:lpstr>
      <vt:lpstr>Regional ACTM</vt:lpstr>
      <vt:lpstr>Emissions for DEHM</vt:lpstr>
      <vt:lpstr>The Danish Eulerian Hemispheric Model, DEHM</vt:lpstr>
      <vt:lpstr>The Danish Eulerian Hemispheric Model, DEHM</vt:lpstr>
      <vt:lpstr>The Danish Eulerian Hemispheric Model, DEHM</vt:lpstr>
      <vt:lpstr>Urban Background Model, UBM</vt:lpstr>
      <vt:lpstr>UBM NO2   simulation 1X1 km2</vt:lpstr>
      <vt:lpstr>Слайд 15</vt:lpstr>
      <vt:lpstr>Слайд 16</vt:lpstr>
      <vt:lpstr>Слайд 17</vt:lpstr>
      <vt:lpstr>Operational Street Pollution Model, OSPM</vt:lpstr>
      <vt:lpstr>Air quality forecasts in Danish cities</vt:lpstr>
      <vt:lpstr>Time series of meteorology at Aalborg roof level (left) and concentrations (right) at Aalborg street level</vt:lpstr>
      <vt:lpstr>Слайд 21</vt:lpstr>
      <vt:lpstr>RPP3 Pilot Cities</vt:lpstr>
      <vt:lpstr>Yerevan, Armenia</vt:lpstr>
      <vt:lpstr>Слайд 24</vt:lpstr>
      <vt:lpstr>Слайд 25</vt:lpstr>
      <vt:lpstr>Слайд 26</vt:lpstr>
      <vt:lpstr>Слайд 27</vt:lpstr>
      <vt:lpstr>Sumgait, Azerbaijan</vt:lpstr>
      <vt:lpstr>Showing results in QGIS</vt:lpstr>
      <vt:lpstr>OSPM modeling for Samed Vurgun street </vt:lpstr>
      <vt:lpstr>OSPM modeling for Sulh street </vt:lpstr>
      <vt:lpstr>Chisinau, Moldova</vt:lpstr>
      <vt:lpstr>NOx Emissions  SOx Emissions in Tons</vt:lpstr>
      <vt:lpstr>Слайд 34</vt:lpstr>
      <vt:lpstr>Слайд 35</vt:lpstr>
      <vt:lpstr>Batumi, Georgia</vt:lpstr>
      <vt:lpstr>SO2       TSP</vt:lpstr>
      <vt:lpstr>Kiev, Ukraine</vt:lpstr>
      <vt:lpstr>Слайд 39</vt:lpstr>
      <vt:lpstr>Слайд 40</vt:lpstr>
      <vt:lpstr>Слайд 41</vt:lpstr>
      <vt:lpstr>Annual average NO2 conc. at 100 streets in Copenhagen Red and Dark Red: NO2 exceednces in Copenhagen 2012</vt:lpstr>
      <vt:lpstr>Predicted NO2 (μg/m3) exceedances in 2011 and 2015</vt:lpstr>
      <vt:lpstr>Website for Air Quality at Your Street </vt:lpstr>
      <vt:lpstr>Urban background concentrations of NO2</vt:lpstr>
      <vt:lpstr>Street concentrations of NO2</vt:lpstr>
      <vt:lpstr>Слайд 47</vt:lpstr>
      <vt:lpstr>Слайд 48</vt:lpstr>
      <vt:lpstr>Calculated using EVA (THOR System + Health and Economic Valuation Module) for the year 2000 for the  total air pollution levels   A total of 680000 cases decreasing to 450000 in the year 2020  For Denmark:  Year 2000: 4000,  Year 2011: 3200  Year 2020: 2200</vt:lpstr>
      <vt:lpstr>Premature deaths in Copenhagen region 2010  1: total of ~1500 premature      deaths for the whole area     due to all domestic and      foreign emissions or      about DDK 12 billion per      year  2: ~540 in inner city      (Municipalities of      Copenhagen and      Frederiksberg or about DDK     4 billion per year  3: local emissions in      Copenhagen and      Frederiksberg contribute      only about 11%</vt:lpstr>
      <vt:lpstr>Слайд 51</vt:lpstr>
      <vt:lpstr>Слайд 52</vt:lpstr>
      <vt:lpstr>           Impacts of LEZ in Copenhagen:  1: PM exhaust emission from HDT is reduced by 60% in       2010 corresponding to 16% for all traffic (HCAB) (due       to shift to EEV/Euro5 and re-profit of DPF on &lt;=Euro      3)  2: LEZ reduces PM10 street concentrations with 0.2      μg/m3 (1%) and PM2.5 also by 0.2 μg/m3 (1.5%)      modest change due to significant non-exhaust and      regional contribution  3: NOx reduction of about 25% due to a partly shift      towards Euro 5 vehicles instead of equipping all      heavy-duty vehicles with particle filters (Euro 3 or      older)  4: Total NOx emission reduced 8% in 2010  5: No. of exceedances of the NO2 limit value in 2010 47      to 29 (out of 138 streets) </vt:lpstr>
      <vt:lpstr>Impacts of proposed LEZ to EC concentrations in CPH</vt:lpstr>
      <vt:lpstr>Proposed toll ring in Copenhagen </vt:lpstr>
      <vt:lpstr>Слайд 56</vt:lpstr>
    </vt:vector>
  </TitlesOfParts>
  <Company>MWH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Barbara de Campos</dc:creator>
  <cp:lastModifiedBy>11</cp:lastModifiedBy>
  <cp:revision>475</cp:revision>
  <cp:lastPrinted>2012-05-10T14:01:43Z</cp:lastPrinted>
  <dcterms:created xsi:type="dcterms:W3CDTF">2011-10-12T15:30:18Z</dcterms:created>
  <dcterms:modified xsi:type="dcterms:W3CDTF">2014-10-16T11:15:32Z</dcterms:modified>
</cp:coreProperties>
</file>