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4" r:id="rId3"/>
    <p:sldId id="257" r:id="rId4"/>
    <p:sldId id="266" r:id="rId5"/>
    <p:sldId id="262" r:id="rId6"/>
    <p:sldId id="267" r:id="rId7"/>
    <p:sldId id="272" r:id="rId8"/>
    <p:sldId id="273" r:id="rId9"/>
    <p:sldId id="274" r:id="rId10"/>
    <p:sldId id="271"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8" d="100"/>
          <a:sy n="78" d="100"/>
        </p:scale>
        <p:origin x="-276" y="5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686E3B46-23FC-4C5F-9ADC-360CBA00049D}" type="datetimeFigureOut">
              <a:rPr lang="ru-RU" smtClean="0"/>
              <a:pPr/>
              <a:t>21.10.2014</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13ADCCE4-06A9-4C5B-A4B1-3A736B8EB5DA}"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86E3B46-23FC-4C5F-9ADC-360CBA00049D}" type="datetimeFigureOut">
              <a:rPr lang="ru-RU" smtClean="0"/>
              <a:pPr/>
              <a:t>21.10.2014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3ADCCE4-06A9-4C5B-A4B1-3A736B8EB5D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86E3B46-23FC-4C5F-9ADC-360CBA00049D}" type="datetimeFigureOut">
              <a:rPr lang="ru-RU" smtClean="0"/>
              <a:pPr/>
              <a:t>21.10.2014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3ADCCE4-06A9-4C5B-A4B1-3A736B8EB5D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86E3B46-23FC-4C5F-9ADC-360CBA00049D}" type="datetimeFigureOut">
              <a:rPr lang="ru-RU" smtClean="0"/>
              <a:pPr/>
              <a:t>21.10.2014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3ADCCE4-06A9-4C5B-A4B1-3A736B8EB5D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686E3B46-23FC-4C5F-9ADC-360CBA00049D}" type="datetimeFigureOut">
              <a:rPr lang="ru-RU" smtClean="0"/>
              <a:pPr/>
              <a:t>21.10.2014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13ADCCE4-06A9-4C5B-A4B1-3A736B8EB5DA}"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686E3B46-23FC-4C5F-9ADC-360CBA00049D}" type="datetimeFigureOut">
              <a:rPr lang="ru-RU" smtClean="0"/>
              <a:pPr/>
              <a:t>21.10.2014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13ADCCE4-06A9-4C5B-A4B1-3A736B8EB5D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686E3B46-23FC-4C5F-9ADC-360CBA00049D}" type="datetimeFigureOut">
              <a:rPr lang="ru-RU" smtClean="0"/>
              <a:pPr/>
              <a:t>21.10.2014</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13ADCCE4-06A9-4C5B-A4B1-3A736B8EB5D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686E3B46-23FC-4C5F-9ADC-360CBA00049D}" type="datetimeFigureOut">
              <a:rPr lang="ru-RU" smtClean="0"/>
              <a:pPr/>
              <a:t>21.10.2014</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13ADCCE4-06A9-4C5B-A4B1-3A736B8EB5D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686E3B46-23FC-4C5F-9ADC-360CBA00049D}" type="datetimeFigureOut">
              <a:rPr lang="ru-RU" smtClean="0"/>
              <a:pPr/>
              <a:t>21.10.2014</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13ADCCE4-06A9-4C5B-A4B1-3A736B8EB5DA}"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686E3B46-23FC-4C5F-9ADC-360CBA00049D}" type="datetimeFigureOut">
              <a:rPr lang="ru-RU" smtClean="0"/>
              <a:pPr/>
              <a:t>21.10.2014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13ADCCE4-06A9-4C5B-A4B1-3A736B8EB5D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686E3B46-23FC-4C5F-9ADC-360CBA00049D}" type="datetimeFigureOut">
              <a:rPr lang="ru-RU" smtClean="0"/>
              <a:pPr/>
              <a:t>21.10.2014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13ADCCE4-06A9-4C5B-A4B1-3A736B8EB5DA}"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686E3B46-23FC-4C5F-9ADC-360CBA00049D}" type="datetimeFigureOut">
              <a:rPr lang="ru-RU" smtClean="0"/>
              <a:pPr/>
              <a:t>21.10.2014</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13ADCCE4-06A9-4C5B-A4B1-3A736B8EB5DA}"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15616" y="1484784"/>
            <a:ext cx="7412360" cy="2115666"/>
          </a:xfrm>
        </p:spPr>
        <p:txBody>
          <a:bodyPr>
            <a:noAutofit/>
          </a:bodyPr>
          <a:lstStyle/>
          <a:p>
            <a:pPr algn="ctr"/>
            <a:r>
              <a:rPr lang="en-US" sz="3600" b="1" dirty="0" smtClean="0">
                <a:solidFill>
                  <a:srgbClr val="0070C0"/>
                </a:solidFill>
                <a:latin typeface="Corbel" panose="020B0503020204020204" pitchFamily="34" charset="0"/>
              </a:rPr>
              <a:t>Emissions of Green-house Gases in Sector “Transport” of the Russian Federation</a:t>
            </a:r>
            <a:endParaRPr lang="ru-RU" sz="3600" b="1" dirty="0">
              <a:solidFill>
                <a:srgbClr val="0070C0"/>
              </a:solidFill>
              <a:latin typeface="Corbel" panose="020B0503020204020204" pitchFamily="34" charset="0"/>
            </a:endParaRPr>
          </a:p>
        </p:txBody>
      </p:sp>
      <p:sp>
        <p:nvSpPr>
          <p:cNvPr id="3" name="Подзаголовок 2"/>
          <p:cNvSpPr>
            <a:spLocks noGrp="1"/>
          </p:cNvSpPr>
          <p:nvPr>
            <p:ph type="subTitle" idx="1"/>
          </p:nvPr>
        </p:nvSpPr>
        <p:spPr>
          <a:xfrm>
            <a:off x="899592" y="3645024"/>
            <a:ext cx="7488832" cy="2664296"/>
          </a:xfrm>
        </p:spPr>
        <p:txBody>
          <a:bodyPr>
            <a:normAutofit/>
          </a:bodyPr>
          <a:lstStyle/>
          <a:p>
            <a:pPr algn="r">
              <a:lnSpc>
                <a:spcPct val="110000"/>
              </a:lnSpc>
              <a:spcBef>
                <a:spcPts val="0"/>
              </a:spcBef>
            </a:pPr>
            <a:r>
              <a:rPr lang="ru-RU" sz="2400" b="1" i="1" dirty="0" smtClean="0">
                <a:solidFill>
                  <a:schemeClr val="tx1"/>
                </a:solidFill>
                <a:latin typeface="Corbel" panose="020B0503020204020204" pitchFamily="34" charset="0"/>
              </a:rPr>
              <a:t>М</a:t>
            </a:r>
            <a:r>
              <a:rPr lang="en-US" sz="2400" b="1" i="1" dirty="0" err="1" smtClean="0">
                <a:solidFill>
                  <a:schemeClr val="tx1"/>
                </a:solidFill>
                <a:latin typeface="Corbel" panose="020B0503020204020204" pitchFamily="34" charset="0"/>
              </a:rPr>
              <a:t>ikhail</a:t>
            </a:r>
            <a:r>
              <a:rPr lang="en-US" sz="2400" b="1" i="1" dirty="0" smtClean="0">
                <a:solidFill>
                  <a:schemeClr val="tx1"/>
                </a:solidFill>
                <a:latin typeface="Corbel" panose="020B0503020204020204" pitchFamily="34" charset="0"/>
              </a:rPr>
              <a:t> </a:t>
            </a:r>
            <a:r>
              <a:rPr lang="en-US" sz="2400" b="1" i="1" dirty="0" err="1" smtClean="0">
                <a:solidFill>
                  <a:schemeClr val="tx1"/>
                </a:solidFill>
                <a:latin typeface="Corbel" panose="020B0503020204020204" pitchFamily="34" charset="0"/>
              </a:rPr>
              <a:t>Kozel’tsev</a:t>
            </a:r>
            <a:endParaRPr lang="ru-RU" sz="2400" b="1" i="1" dirty="0" smtClean="0">
              <a:solidFill>
                <a:schemeClr val="tx1"/>
              </a:solidFill>
              <a:latin typeface="Corbel" panose="020B0503020204020204" pitchFamily="34" charset="0"/>
            </a:endParaRPr>
          </a:p>
          <a:p>
            <a:pPr algn="r">
              <a:lnSpc>
                <a:spcPct val="110000"/>
              </a:lnSpc>
              <a:spcBef>
                <a:spcPts val="0"/>
              </a:spcBef>
            </a:pPr>
            <a:r>
              <a:rPr lang="en-US" sz="2400" i="1" dirty="0" err="1" smtClean="0">
                <a:solidFill>
                  <a:schemeClr val="tx1"/>
                </a:solidFill>
                <a:latin typeface="Corbel" panose="020B0503020204020204" pitchFamily="34" charset="0"/>
              </a:rPr>
              <a:t>Clima</a:t>
            </a:r>
            <a:r>
              <a:rPr lang="en-US" sz="2400" i="1" dirty="0" smtClean="0">
                <a:solidFill>
                  <a:schemeClr val="tx1"/>
                </a:solidFill>
                <a:latin typeface="Corbel" panose="020B0503020204020204" pitchFamily="34" charset="0"/>
              </a:rPr>
              <a:t> East:</a:t>
            </a:r>
            <a:r>
              <a:rPr lang="ru-RU" sz="2400" i="1" dirty="0" smtClean="0">
                <a:solidFill>
                  <a:schemeClr val="tx1"/>
                </a:solidFill>
                <a:latin typeface="Corbel" panose="020B0503020204020204" pitchFamily="34" charset="0"/>
              </a:rPr>
              <a:t> </a:t>
            </a:r>
            <a:r>
              <a:rPr lang="en-US" sz="2400" i="1" dirty="0" smtClean="0">
                <a:solidFill>
                  <a:schemeClr val="tx1"/>
                </a:solidFill>
                <a:latin typeface="Corbel" panose="020B0503020204020204" pitchFamily="34" charset="0"/>
              </a:rPr>
              <a:t>Support to Actions Focused on Decrease of Impact on Climate Change and Adaptation to Climate Change Effects in Eastern Partnership Countries and in Russia </a:t>
            </a:r>
            <a:endParaRPr lang="ru-RU" sz="2400" i="1" dirty="0" smtClean="0">
              <a:solidFill>
                <a:schemeClr val="tx1"/>
              </a:solidFill>
              <a:latin typeface="Corbel" panose="020B0503020204020204" pitchFamily="34" charset="0"/>
            </a:endParaRPr>
          </a:p>
          <a:p>
            <a:pPr algn="r">
              <a:lnSpc>
                <a:spcPct val="110000"/>
              </a:lnSpc>
              <a:spcBef>
                <a:spcPts val="0"/>
              </a:spcBef>
            </a:pPr>
            <a:r>
              <a:rPr lang="en-US" sz="2400" i="1" dirty="0" smtClean="0">
                <a:solidFill>
                  <a:schemeClr val="tx1"/>
                </a:solidFill>
                <a:latin typeface="Corbel" panose="020B0503020204020204" pitchFamily="34" charset="0"/>
              </a:rPr>
              <a:t>Chisinau, 21</a:t>
            </a:r>
            <a:r>
              <a:rPr lang="ru-RU" sz="2400" i="1" dirty="0" smtClean="0">
                <a:solidFill>
                  <a:schemeClr val="tx1"/>
                </a:solidFill>
                <a:latin typeface="Corbel" panose="020B0503020204020204" pitchFamily="34" charset="0"/>
              </a:rPr>
              <a:t> </a:t>
            </a:r>
            <a:r>
              <a:rPr lang="en-US" sz="2400" i="1" dirty="0" smtClean="0">
                <a:solidFill>
                  <a:schemeClr val="tx1"/>
                </a:solidFill>
                <a:latin typeface="Corbel" panose="020B0503020204020204" pitchFamily="34" charset="0"/>
              </a:rPr>
              <a:t>October</a:t>
            </a:r>
            <a:r>
              <a:rPr lang="ru-RU" sz="2400" i="1" dirty="0" smtClean="0">
                <a:solidFill>
                  <a:schemeClr val="tx1"/>
                </a:solidFill>
                <a:latin typeface="Corbel" panose="020B0503020204020204" pitchFamily="34" charset="0"/>
              </a:rPr>
              <a:t> 2014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2578392" y="2924943"/>
            <a:ext cx="6400800" cy="3024337"/>
          </a:xfrm>
        </p:spPr>
        <p:txBody>
          <a:bodyPr>
            <a:normAutofit/>
          </a:bodyPr>
          <a:lstStyle/>
          <a:p>
            <a:r>
              <a:rPr lang="ru-RU" sz="2800" cap="none" dirty="0" smtClean="0">
                <a:solidFill>
                  <a:srgbClr val="0070C0"/>
                </a:solidFill>
                <a:latin typeface="Corbel" pitchFamily="34" charset="0"/>
              </a:rPr>
              <a:t/>
            </a:r>
            <a:br>
              <a:rPr lang="ru-RU" sz="2800" cap="none" dirty="0" smtClean="0">
                <a:solidFill>
                  <a:srgbClr val="0070C0"/>
                </a:solidFill>
                <a:latin typeface="Corbel" pitchFamily="34" charset="0"/>
              </a:rPr>
            </a:br>
            <a:r>
              <a:rPr lang="ru-RU" dirty="0" smtClean="0">
                <a:solidFill>
                  <a:srgbClr val="4582E5"/>
                </a:solidFill>
              </a:rPr>
              <a:t/>
            </a:r>
            <a:br>
              <a:rPr lang="ru-RU" dirty="0" smtClean="0">
                <a:solidFill>
                  <a:srgbClr val="4582E5"/>
                </a:solidFill>
              </a:rPr>
            </a:br>
            <a:endParaRPr lang="ru-RU" dirty="0"/>
          </a:p>
        </p:txBody>
      </p:sp>
      <p:sp>
        <p:nvSpPr>
          <p:cNvPr id="6" name="Текст 5"/>
          <p:cNvSpPr>
            <a:spLocks noGrp="1"/>
          </p:cNvSpPr>
          <p:nvPr>
            <p:ph type="body" idx="1"/>
          </p:nvPr>
        </p:nvSpPr>
        <p:spPr>
          <a:xfrm>
            <a:off x="2578392" y="1066800"/>
            <a:ext cx="6400800" cy="1858144"/>
          </a:xfrm>
        </p:spPr>
        <p:txBody>
          <a:bodyPr>
            <a:normAutofit/>
          </a:bodyPr>
          <a:lstStyle/>
          <a:p>
            <a:pPr algn="ctr"/>
            <a:r>
              <a:rPr lang="en-US" sz="3200" b="1" dirty="0" smtClean="0">
                <a:solidFill>
                  <a:srgbClr val="0070C0"/>
                </a:solidFill>
                <a:latin typeface="Corbel" pitchFamily="34" charset="0"/>
              </a:rPr>
              <a:t>Thanks for your attention</a:t>
            </a:r>
            <a:r>
              <a:rPr lang="ru-RU" sz="3200" b="1" dirty="0" smtClean="0">
                <a:solidFill>
                  <a:srgbClr val="0070C0"/>
                </a:solidFill>
                <a:latin typeface="Corbel" pitchFamily="34" charset="0"/>
              </a:rPr>
              <a:t>!</a:t>
            </a:r>
            <a:endParaRPr lang="ru-RU" sz="3200" b="1" dirty="0">
              <a:solidFill>
                <a:srgbClr val="0070C0"/>
              </a:solidFill>
              <a:latin typeface="Corbe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3200" b="1" dirty="0" smtClean="0">
                <a:solidFill>
                  <a:srgbClr val="0070C0"/>
                </a:solidFill>
                <a:effectLst>
                  <a:outerShdw blurRad="38100" dist="38100" dir="2700000" algn="tl">
                    <a:srgbClr val="000000">
                      <a:alpha val="43137"/>
                    </a:srgbClr>
                  </a:outerShdw>
                </a:effectLst>
                <a:latin typeface="Corbel" panose="020B0503020204020204" pitchFamily="34" charset="0"/>
              </a:rPr>
              <a:t>State Policy and Actions in Transport</a:t>
            </a:r>
            <a:endParaRPr lang="ru-RU" sz="3200" b="1" dirty="0">
              <a:solidFill>
                <a:srgbClr val="0070C0"/>
              </a:solidFill>
              <a:effectLst>
                <a:outerShdw blurRad="38100" dist="38100" dir="2700000" algn="tl">
                  <a:srgbClr val="000000">
                    <a:alpha val="43137"/>
                  </a:srgbClr>
                </a:outerShdw>
              </a:effectLst>
              <a:latin typeface="Corbel" panose="020B0503020204020204" pitchFamily="34" charset="0"/>
            </a:endParaRPr>
          </a:p>
        </p:txBody>
      </p:sp>
      <p:sp>
        <p:nvSpPr>
          <p:cNvPr id="5" name="Содержимое 4"/>
          <p:cNvSpPr>
            <a:spLocks noGrp="1"/>
          </p:cNvSpPr>
          <p:nvPr>
            <p:ph idx="1"/>
          </p:nvPr>
        </p:nvSpPr>
        <p:spPr/>
        <p:txBody>
          <a:bodyPr>
            <a:normAutofit/>
          </a:bodyPr>
          <a:lstStyle/>
          <a:p>
            <a:endParaRPr lang="ru-RU" dirty="0" smtClean="0"/>
          </a:p>
          <a:p>
            <a:pPr>
              <a:buFont typeface="Wingdings" pitchFamily="2" charset="2"/>
              <a:buChar char="q"/>
            </a:pPr>
            <a:r>
              <a:rPr lang="en-US" dirty="0" smtClean="0">
                <a:latin typeface="Corbel" panose="020B0503020204020204" pitchFamily="34" charset="0"/>
              </a:rPr>
              <a:t>Transport Strategy of the Russian Federation until 2030</a:t>
            </a:r>
            <a:endParaRPr lang="ru-RU" dirty="0" smtClean="0">
              <a:latin typeface="Corbel" panose="020B0503020204020204" pitchFamily="34" charset="0"/>
            </a:endParaRPr>
          </a:p>
          <a:p>
            <a:pPr>
              <a:buFont typeface="Wingdings" pitchFamily="2" charset="2"/>
              <a:buChar char="q"/>
            </a:pPr>
            <a:r>
              <a:rPr lang="en-US" dirty="0" smtClean="0">
                <a:latin typeface="Corbel" panose="020B0503020204020204" pitchFamily="34" charset="0"/>
              </a:rPr>
              <a:t> Strategy of Development of Rail Transport </a:t>
            </a:r>
            <a:r>
              <a:rPr lang="en-US" dirty="0">
                <a:latin typeface="Corbel" panose="020B0503020204020204" pitchFamily="34" charset="0"/>
              </a:rPr>
              <a:t>in the Russian Federation </a:t>
            </a:r>
            <a:r>
              <a:rPr lang="en-US" dirty="0" smtClean="0">
                <a:latin typeface="Corbel" panose="020B0503020204020204" pitchFamily="34" charset="0"/>
              </a:rPr>
              <a:t>until 2030</a:t>
            </a:r>
            <a:endParaRPr lang="ru-RU" dirty="0" smtClean="0">
              <a:latin typeface="Corbel" panose="020B0503020204020204" pitchFamily="34" charset="0"/>
            </a:endParaRPr>
          </a:p>
          <a:p>
            <a:pPr>
              <a:buFont typeface="Wingdings" pitchFamily="2" charset="2"/>
              <a:buChar char="q"/>
            </a:pPr>
            <a:r>
              <a:rPr lang="en-US" dirty="0" smtClean="0">
                <a:latin typeface="Corbel" panose="020B0503020204020204" pitchFamily="34" charset="0"/>
              </a:rPr>
              <a:t> State </a:t>
            </a:r>
            <a:r>
              <a:rPr lang="en-US" dirty="0" err="1" smtClean="0">
                <a:latin typeface="Corbel" panose="020B0503020204020204" pitchFamily="34" charset="0"/>
              </a:rPr>
              <a:t>Programme</a:t>
            </a:r>
            <a:r>
              <a:rPr lang="en-US" dirty="0" smtClean="0">
                <a:latin typeface="Corbel" panose="020B0503020204020204" pitchFamily="34" charset="0"/>
              </a:rPr>
              <a:t> “Development of Transport System of Russia (2010-2015)”</a:t>
            </a:r>
            <a:endParaRPr lang="ru-RU" dirty="0">
              <a:latin typeface="Corbel" panose="020B0503020204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7664" y="260648"/>
            <a:ext cx="7139136" cy="2074242"/>
          </a:xfrm>
        </p:spPr>
        <p:txBody>
          <a:bodyPr>
            <a:normAutofit/>
          </a:bodyPr>
          <a:lstStyle/>
          <a:p>
            <a:pPr>
              <a:lnSpc>
                <a:spcPts val="3360"/>
              </a:lnSpc>
            </a:pPr>
            <a:r>
              <a:rPr lang="en-US" sz="3200" b="1" dirty="0" smtClean="0">
                <a:solidFill>
                  <a:srgbClr val="0070C0"/>
                </a:solidFill>
                <a:latin typeface="Corbel" panose="020B0503020204020204" pitchFamily="34" charset="0"/>
              </a:rPr>
              <a:t>Transport Strategy of the Russian Federation until</a:t>
            </a:r>
            <a:r>
              <a:rPr lang="ru-RU" sz="3200" b="1" dirty="0" smtClean="0">
                <a:solidFill>
                  <a:srgbClr val="0070C0"/>
                </a:solidFill>
                <a:latin typeface="Corbel" panose="020B0503020204020204" pitchFamily="34" charset="0"/>
              </a:rPr>
              <a:t> 2030 </a:t>
            </a:r>
            <a:r>
              <a:rPr lang="ru-RU" sz="3200" dirty="0" smtClean="0"/>
              <a:t/>
            </a:r>
            <a:br>
              <a:rPr lang="ru-RU" sz="3200" dirty="0" smtClean="0"/>
            </a:br>
            <a:endParaRPr lang="ru-RU" sz="3100" b="1" dirty="0">
              <a:solidFill>
                <a:srgbClr val="0070C0"/>
              </a:solidFill>
            </a:endParaRPr>
          </a:p>
        </p:txBody>
      </p:sp>
      <p:sp>
        <p:nvSpPr>
          <p:cNvPr id="3" name="Содержимое 2"/>
          <p:cNvSpPr>
            <a:spLocks noGrp="1"/>
          </p:cNvSpPr>
          <p:nvPr>
            <p:ph idx="1"/>
          </p:nvPr>
        </p:nvSpPr>
        <p:spPr>
          <a:xfrm>
            <a:off x="1043608" y="1844824"/>
            <a:ext cx="7643192" cy="4281339"/>
          </a:xfrm>
        </p:spPr>
        <p:txBody>
          <a:bodyPr>
            <a:normAutofit/>
          </a:bodyPr>
          <a:lstStyle/>
          <a:p>
            <a:pPr algn="just">
              <a:buFont typeface="Wingdings" pitchFamily="2" charset="2"/>
              <a:buChar char="q"/>
            </a:pPr>
            <a:r>
              <a:rPr lang="ru-RU" dirty="0" smtClean="0"/>
              <a:t> </a:t>
            </a:r>
            <a:r>
              <a:rPr lang="en-US" dirty="0" smtClean="0">
                <a:latin typeface="Corbel" panose="020B0503020204020204" pitchFamily="34" charset="0"/>
              </a:rPr>
              <a:t>It is envisaged to develop and introduce the state regulation mechanisms ensuring switching of motor vehicles to ecologically clean fuels, decrease of energy intensity of transport up to the level of developed countries</a:t>
            </a:r>
            <a:endParaRPr lang="ru-RU" sz="2400" b="1" dirty="0">
              <a:latin typeface="Corbel" panose="020B050302020402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sz="3200" b="1" dirty="0" smtClean="0">
                <a:solidFill>
                  <a:srgbClr val="0070C0"/>
                </a:solidFill>
                <a:latin typeface="Corbel" panose="020B0503020204020204" pitchFamily="34" charset="0"/>
              </a:rPr>
              <a:t>Strategy of Development of Rail Transport of the Russian Federation until </a:t>
            </a:r>
            <a:r>
              <a:rPr lang="ru-RU" sz="3200" b="1" dirty="0" smtClean="0">
                <a:solidFill>
                  <a:srgbClr val="0070C0"/>
                </a:solidFill>
                <a:latin typeface="Corbel" panose="020B0503020204020204" pitchFamily="34" charset="0"/>
              </a:rPr>
              <a:t>2030</a:t>
            </a:r>
            <a:endParaRPr lang="ru-RU" sz="3200" b="1" dirty="0">
              <a:solidFill>
                <a:srgbClr val="0070C0"/>
              </a:solidFill>
              <a:latin typeface="Corbel" panose="020B0503020204020204" pitchFamily="34" charset="0"/>
            </a:endParaRPr>
          </a:p>
        </p:txBody>
      </p:sp>
      <p:sp>
        <p:nvSpPr>
          <p:cNvPr id="3" name="Содержимое 2"/>
          <p:cNvSpPr>
            <a:spLocks noGrp="1"/>
          </p:cNvSpPr>
          <p:nvPr>
            <p:ph idx="1"/>
          </p:nvPr>
        </p:nvSpPr>
        <p:spPr>
          <a:xfrm>
            <a:off x="1645920" y="1700808"/>
            <a:ext cx="7498080" cy="4800600"/>
          </a:xfrm>
        </p:spPr>
        <p:txBody>
          <a:bodyPr>
            <a:normAutofit/>
          </a:bodyPr>
          <a:lstStyle/>
          <a:p>
            <a:pPr lvl="0">
              <a:buFont typeface="Wingdings" pitchFamily="2" charset="2"/>
              <a:buChar char="q"/>
            </a:pPr>
            <a:endParaRPr lang="ru-RU" dirty="0" smtClean="0"/>
          </a:p>
          <a:p>
            <a:pPr lvl="0" algn="just">
              <a:buFont typeface="Wingdings" pitchFamily="2" charset="2"/>
              <a:buChar char="q"/>
            </a:pPr>
            <a:r>
              <a:rPr lang="en-US" dirty="0" smtClean="0">
                <a:latin typeface="Corbel" panose="020B0503020204020204" pitchFamily="34" charset="0"/>
              </a:rPr>
              <a:t>Depending on development scenarios implementation of the planned actions would allow to, until 2030, reducing the emissions of pollutants from rail transport by </a:t>
            </a:r>
            <a:r>
              <a:rPr lang="ru-RU" dirty="0" smtClean="0">
                <a:latin typeface="Corbel" panose="020B0503020204020204" pitchFamily="34" charset="0"/>
              </a:rPr>
              <a:t>50 – 70%</a:t>
            </a:r>
            <a:endParaRPr lang="ru-RU" dirty="0">
              <a:latin typeface="Corbel" panose="020B0503020204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sz="3200" b="1" dirty="0" smtClean="0">
                <a:solidFill>
                  <a:srgbClr val="0070C0"/>
                </a:solidFill>
                <a:latin typeface="Corbel" panose="020B0503020204020204" pitchFamily="34" charset="0"/>
              </a:rPr>
              <a:t>State </a:t>
            </a:r>
            <a:r>
              <a:rPr lang="en-US" sz="3200" b="1" dirty="0" err="1" smtClean="0">
                <a:solidFill>
                  <a:srgbClr val="0070C0"/>
                </a:solidFill>
                <a:latin typeface="Corbel" panose="020B0503020204020204" pitchFamily="34" charset="0"/>
              </a:rPr>
              <a:t>Programme</a:t>
            </a:r>
            <a:r>
              <a:rPr lang="en-US" sz="3200" b="1" dirty="0" smtClean="0">
                <a:solidFill>
                  <a:srgbClr val="0070C0"/>
                </a:solidFill>
                <a:latin typeface="Corbel" panose="020B0503020204020204" pitchFamily="34" charset="0"/>
              </a:rPr>
              <a:t> “Development of Transport System of Russia</a:t>
            </a:r>
            <a:r>
              <a:rPr lang="ru-RU" sz="3200" b="1" dirty="0" smtClean="0">
                <a:solidFill>
                  <a:srgbClr val="0070C0"/>
                </a:solidFill>
                <a:latin typeface="Corbel" panose="020B0503020204020204" pitchFamily="34" charset="0"/>
              </a:rPr>
              <a:t> (2010 – 2015)</a:t>
            </a:r>
            <a:r>
              <a:rPr lang="en-US" sz="3200" b="1" dirty="0" smtClean="0">
                <a:solidFill>
                  <a:srgbClr val="0070C0"/>
                </a:solidFill>
                <a:latin typeface="Corbel" panose="020B0503020204020204" pitchFamily="34" charset="0"/>
              </a:rPr>
              <a:t>”</a:t>
            </a:r>
            <a:endParaRPr lang="ru-RU" sz="3200" b="1" dirty="0">
              <a:solidFill>
                <a:srgbClr val="0070C0"/>
              </a:solidFill>
              <a:latin typeface="Corbel" panose="020B0503020204020204" pitchFamily="34" charset="0"/>
            </a:endParaRPr>
          </a:p>
        </p:txBody>
      </p:sp>
      <p:sp>
        <p:nvSpPr>
          <p:cNvPr id="5" name="Содержимое 4"/>
          <p:cNvSpPr>
            <a:spLocks noGrp="1"/>
          </p:cNvSpPr>
          <p:nvPr>
            <p:ph idx="1"/>
          </p:nvPr>
        </p:nvSpPr>
        <p:spPr/>
        <p:txBody>
          <a:bodyPr>
            <a:normAutofit/>
          </a:bodyPr>
          <a:lstStyle/>
          <a:p>
            <a:pPr>
              <a:buFont typeface="Wingdings" pitchFamily="2" charset="2"/>
              <a:buChar char="q"/>
            </a:pPr>
            <a:endParaRPr lang="ru-RU" dirty="0" smtClean="0"/>
          </a:p>
          <a:p>
            <a:pPr algn="just">
              <a:buFont typeface="Wingdings" pitchFamily="2" charset="2"/>
              <a:buChar char="q"/>
            </a:pPr>
            <a:r>
              <a:rPr lang="en-US" dirty="0" smtClean="0"/>
              <a:t> </a:t>
            </a:r>
            <a:r>
              <a:rPr lang="en-US" dirty="0" smtClean="0">
                <a:latin typeface="Corbel" panose="020B0503020204020204" pitchFamily="34" charset="0"/>
              </a:rPr>
              <a:t>Environment is being protected by implementation of technical and technological solutions embedded in investment projects; the said solutions meet modern standards and high ecological requirements</a:t>
            </a:r>
            <a:endParaRPr lang="ru-RU" dirty="0">
              <a:latin typeface="Corbel" panose="020B0503020204020204"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sz="3200" b="1" dirty="0" smtClean="0">
                <a:solidFill>
                  <a:srgbClr val="0070C0"/>
                </a:solidFill>
                <a:latin typeface="Corbel" panose="020B0503020204020204" pitchFamily="34" charset="0"/>
              </a:rPr>
              <a:t>Road Transport</a:t>
            </a:r>
            <a:endParaRPr lang="ru-RU" sz="3200" b="1" dirty="0">
              <a:solidFill>
                <a:srgbClr val="0070C0"/>
              </a:solidFill>
              <a:latin typeface="Corbel" panose="020B0503020204020204" pitchFamily="34" charset="0"/>
            </a:endParaRPr>
          </a:p>
        </p:txBody>
      </p:sp>
      <p:sp>
        <p:nvSpPr>
          <p:cNvPr id="3" name="Содержимое 2"/>
          <p:cNvSpPr>
            <a:spLocks noGrp="1"/>
          </p:cNvSpPr>
          <p:nvPr>
            <p:ph idx="1"/>
          </p:nvPr>
        </p:nvSpPr>
        <p:spPr>
          <a:xfrm>
            <a:off x="1115616" y="1447800"/>
            <a:ext cx="7818072" cy="5077544"/>
          </a:xfrm>
        </p:spPr>
        <p:txBody>
          <a:bodyPr>
            <a:normAutofit/>
          </a:bodyPr>
          <a:lstStyle/>
          <a:p>
            <a:pPr algn="just">
              <a:buFont typeface="Wingdings" pitchFamily="2" charset="2"/>
              <a:buChar char="q"/>
            </a:pPr>
            <a:r>
              <a:rPr lang="en-US" dirty="0" smtClean="0"/>
              <a:t> </a:t>
            </a:r>
            <a:r>
              <a:rPr lang="en-US" dirty="0" smtClean="0">
                <a:latin typeface="Corbel" panose="020B0503020204020204" pitchFamily="34" charset="0"/>
              </a:rPr>
              <a:t>Since 1 January </a:t>
            </a:r>
            <a:r>
              <a:rPr lang="ru-RU" dirty="0" smtClean="0">
                <a:latin typeface="Corbel" panose="020B0503020204020204" pitchFamily="34" charset="0"/>
              </a:rPr>
              <a:t>2013</a:t>
            </a:r>
            <a:r>
              <a:rPr lang="en-US" dirty="0" smtClean="0">
                <a:latin typeface="Corbel" panose="020B0503020204020204" pitchFamily="34" charset="0"/>
              </a:rPr>
              <a:t> all motor vehicles to be used on the territory of the Russian </a:t>
            </a:r>
            <a:r>
              <a:rPr lang="en-US" dirty="0">
                <a:latin typeface="Corbel" panose="020B0503020204020204" pitchFamily="34" charset="0"/>
              </a:rPr>
              <a:t>Federation </a:t>
            </a:r>
            <a:r>
              <a:rPr lang="en-US" dirty="0" smtClean="0">
                <a:latin typeface="Corbel" panose="020B0503020204020204" pitchFamily="34" charset="0"/>
              </a:rPr>
              <a:t>should meet the requirements of ecological class </a:t>
            </a:r>
            <a:r>
              <a:rPr lang="ru-RU" dirty="0" smtClean="0">
                <a:latin typeface="Corbel" panose="020B0503020204020204" pitchFamily="34" charset="0"/>
              </a:rPr>
              <a:t>4 (</a:t>
            </a:r>
            <a:r>
              <a:rPr lang="en-US" dirty="0" smtClean="0">
                <a:latin typeface="Corbel" panose="020B0503020204020204" pitchFamily="34" charset="0"/>
              </a:rPr>
              <a:t>Euro</a:t>
            </a:r>
            <a:r>
              <a:rPr lang="ru-RU" dirty="0" smtClean="0">
                <a:latin typeface="Corbel" panose="020B0503020204020204" pitchFamily="34" charset="0"/>
              </a:rPr>
              <a:t>-4)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274638"/>
            <a:ext cx="7746064" cy="1143000"/>
          </a:xfrm>
        </p:spPr>
        <p:txBody>
          <a:bodyPr>
            <a:normAutofit/>
          </a:bodyPr>
          <a:lstStyle/>
          <a:p>
            <a:pPr algn="ctr"/>
            <a:r>
              <a:rPr lang="en-US" sz="3200" b="1" dirty="0" smtClean="0">
                <a:solidFill>
                  <a:srgbClr val="0070C0"/>
                </a:solidFill>
                <a:latin typeface="Corbel" panose="020B0503020204020204" pitchFamily="34" charset="0"/>
              </a:rPr>
              <a:t>Air Transport</a:t>
            </a:r>
            <a:endParaRPr lang="ru-RU" sz="3200" dirty="0">
              <a:latin typeface="Corbel" panose="020B0503020204020204" pitchFamily="34" charset="0"/>
            </a:endParaRPr>
          </a:p>
        </p:txBody>
      </p:sp>
      <p:sp>
        <p:nvSpPr>
          <p:cNvPr id="3" name="Содержимое 2"/>
          <p:cNvSpPr>
            <a:spLocks noGrp="1"/>
          </p:cNvSpPr>
          <p:nvPr>
            <p:ph idx="1"/>
          </p:nvPr>
        </p:nvSpPr>
        <p:spPr>
          <a:xfrm>
            <a:off x="1187624" y="1447800"/>
            <a:ext cx="7746064" cy="4800600"/>
          </a:xfrm>
        </p:spPr>
        <p:txBody>
          <a:bodyPr>
            <a:normAutofit/>
          </a:bodyPr>
          <a:lstStyle/>
          <a:p>
            <a:pPr algn="just">
              <a:buFont typeface="Wingdings" pitchFamily="2" charset="2"/>
              <a:buChar char="q"/>
            </a:pPr>
            <a:r>
              <a:rPr lang="en-US" dirty="0" smtClean="0"/>
              <a:t> </a:t>
            </a:r>
            <a:r>
              <a:rPr lang="en-US" dirty="0" smtClean="0">
                <a:latin typeface="Corbel" panose="020B0503020204020204" pitchFamily="34" charset="0"/>
              </a:rPr>
              <a:t>The National Action Plan on limitation of green-house emissions in civil aviation of the </a:t>
            </a:r>
            <a:r>
              <a:rPr lang="en-US" dirty="0">
                <a:latin typeface="Corbel" panose="020B0503020204020204" pitchFamily="34" charset="0"/>
              </a:rPr>
              <a:t>Russian </a:t>
            </a:r>
            <a:r>
              <a:rPr lang="en-US" dirty="0" smtClean="0">
                <a:latin typeface="Corbel" panose="020B0503020204020204" pitchFamily="34" charset="0"/>
              </a:rPr>
              <a:t>Federation was elaborated</a:t>
            </a:r>
            <a:endParaRPr lang="ru-RU" dirty="0" smtClean="0">
              <a:latin typeface="Corbel" panose="020B0503020204020204" pitchFamily="34" charset="0"/>
            </a:endParaRPr>
          </a:p>
          <a:p>
            <a:pPr algn="just">
              <a:buFont typeface="Wingdings" pitchFamily="2" charset="2"/>
              <a:buChar char="q"/>
            </a:pPr>
            <a:r>
              <a:rPr lang="en-US" sz="2400" dirty="0" smtClean="0">
                <a:latin typeface="Corbel" panose="020B0503020204020204" pitchFamily="34" charset="0"/>
              </a:rPr>
              <a:t>Target figures of the National Plan</a:t>
            </a:r>
            <a:r>
              <a:rPr lang="ru-RU" sz="2400" dirty="0" smtClean="0">
                <a:latin typeface="Corbel" panose="020B0503020204020204" pitchFamily="34" charset="0"/>
              </a:rPr>
              <a:t>:</a:t>
            </a:r>
          </a:p>
          <a:p>
            <a:pPr lvl="1" algn="just">
              <a:buFont typeface="Wingdings" pitchFamily="2" charset="2"/>
              <a:buChar char="q"/>
            </a:pPr>
            <a:r>
              <a:rPr lang="ru-RU" sz="2000" dirty="0" smtClean="0">
                <a:latin typeface="Corbel" panose="020B0503020204020204" pitchFamily="34" charset="0"/>
              </a:rPr>
              <a:t> </a:t>
            </a:r>
            <a:r>
              <a:rPr lang="en-US" sz="2000" dirty="0" smtClean="0">
                <a:latin typeface="Corbel" panose="020B0503020204020204" pitchFamily="34" charset="0"/>
              </a:rPr>
              <a:t>Amount of </a:t>
            </a:r>
            <a:r>
              <a:rPr lang="ru-RU" sz="2000" dirty="0" smtClean="0">
                <a:latin typeface="Corbel" panose="020B0503020204020204" pitchFamily="34" charset="0"/>
              </a:rPr>
              <a:t>СО2 </a:t>
            </a:r>
            <a:r>
              <a:rPr lang="en-US" sz="2000" dirty="0" smtClean="0">
                <a:latin typeface="Corbel" panose="020B0503020204020204" pitchFamily="34" charset="0"/>
              </a:rPr>
              <a:t>emissions from combustion of air fuel when carrying out air shipments will reach </a:t>
            </a:r>
            <a:r>
              <a:rPr lang="ru-RU" sz="2000" dirty="0" smtClean="0">
                <a:latin typeface="Corbel" panose="020B0503020204020204" pitchFamily="34" charset="0"/>
              </a:rPr>
              <a:t>56 </a:t>
            </a:r>
            <a:r>
              <a:rPr lang="en-US" sz="2000" dirty="0" err="1" smtClean="0">
                <a:latin typeface="Corbel" panose="020B0503020204020204" pitchFamily="34" charset="0"/>
              </a:rPr>
              <a:t>mln</a:t>
            </a:r>
            <a:r>
              <a:rPr lang="en-US" sz="2000" dirty="0" smtClean="0">
                <a:latin typeface="Corbel" panose="020B0503020204020204" pitchFamily="34" charset="0"/>
              </a:rPr>
              <a:t>. tons, including </a:t>
            </a:r>
            <a:r>
              <a:rPr lang="ru-RU" sz="2000" dirty="0" smtClean="0">
                <a:latin typeface="Corbel" panose="020B0503020204020204" pitchFamily="34" charset="0"/>
              </a:rPr>
              <a:t>35</a:t>
            </a:r>
            <a:r>
              <a:rPr lang="en-US" sz="2000" dirty="0" smtClean="0">
                <a:latin typeface="Corbel" panose="020B0503020204020204" pitchFamily="34" charset="0"/>
              </a:rPr>
              <a:t> </a:t>
            </a:r>
            <a:r>
              <a:rPr lang="en-US" sz="2000" dirty="0" err="1" smtClean="0">
                <a:latin typeface="Corbel" panose="020B0503020204020204" pitchFamily="34" charset="0"/>
              </a:rPr>
              <a:t>mln</a:t>
            </a:r>
            <a:r>
              <a:rPr lang="en-US" sz="2000" dirty="0" smtClean="0">
                <a:latin typeface="Corbel" panose="020B0503020204020204" pitchFamily="34" charset="0"/>
              </a:rPr>
              <a:t>. tons – when carrying out international shipments</a:t>
            </a:r>
            <a:endParaRPr lang="ru-RU" sz="2000" dirty="0" smtClean="0">
              <a:latin typeface="Corbel" panose="020B0503020204020204" pitchFamily="34" charset="0"/>
            </a:endParaRPr>
          </a:p>
          <a:p>
            <a:pPr lvl="1" algn="just">
              <a:buFont typeface="Wingdings" pitchFamily="2" charset="2"/>
              <a:buChar char="q"/>
            </a:pPr>
            <a:r>
              <a:rPr lang="en-US" sz="2000" dirty="0" smtClean="0">
                <a:latin typeface="Corbel" panose="020B0503020204020204" pitchFamily="34" charset="0"/>
              </a:rPr>
              <a:t> Decrease of specific indicator on </a:t>
            </a:r>
            <a:r>
              <a:rPr lang="ru-RU" sz="2000" dirty="0" smtClean="0">
                <a:latin typeface="Corbel" panose="020B0503020204020204" pitchFamily="34" charset="0"/>
              </a:rPr>
              <a:t>СО2 </a:t>
            </a:r>
            <a:r>
              <a:rPr lang="en-US" sz="2000" dirty="0" smtClean="0">
                <a:latin typeface="Corbel" panose="020B0503020204020204" pitchFamily="34" charset="0"/>
              </a:rPr>
              <a:t>emissions per unit of transport operations in </a:t>
            </a:r>
            <a:r>
              <a:rPr lang="ru-RU" sz="2000" dirty="0" smtClean="0">
                <a:latin typeface="Corbel" panose="020B0503020204020204" pitchFamily="34" charset="0"/>
              </a:rPr>
              <a:t>2011 – 2030 </a:t>
            </a:r>
            <a:r>
              <a:rPr lang="en-US" sz="2000" dirty="0" smtClean="0">
                <a:latin typeface="Corbel" panose="020B0503020204020204" pitchFamily="34" charset="0"/>
              </a:rPr>
              <a:t>in average by </a:t>
            </a:r>
            <a:r>
              <a:rPr lang="ru-RU" sz="2000" dirty="0" smtClean="0">
                <a:latin typeface="Corbel" panose="020B0503020204020204" pitchFamily="34" charset="0"/>
              </a:rPr>
              <a:t>2% </a:t>
            </a:r>
            <a:r>
              <a:rPr lang="en-US" sz="2000" dirty="0" smtClean="0">
                <a:latin typeface="Corbel" panose="020B0503020204020204" pitchFamily="34" charset="0"/>
              </a:rPr>
              <a:t>per annum</a:t>
            </a:r>
            <a:endParaRPr lang="ru-RU" sz="2000" dirty="0">
              <a:latin typeface="Corbel" panose="020B0503020204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sz="3200" b="1" dirty="0" smtClean="0">
                <a:solidFill>
                  <a:srgbClr val="0070C0"/>
                </a:solidFill>
                <a:latin typeface="Corbel" panose="020B0503020204020204" pitchFamily="34" charset="0"/>
              </a:rPr>
              <a:t>Corporate </a:t>
            </a:r>
            <a:r>
              <a:rPr lang="en-US" sz="3200" b="1" dirty="0" err="1" smtClean="0">
                <a:solidFill>
                  <a:srgbClr val="0070C0"/>
                </a:solidFill>
                <a:latin typeface="Corbel" panose="020B0503020204020204" pitchFamily="34" charset="0"/>
              </a:rPr>
              <a:t>Programme</a:t>
            </a:r>
            <a:r>
              <a:rPr lang="en-US" sz="3200" b="1" dirty="0" smtClean="0">
                <a:solidFill>
                  <a:srgbClr val="0070C0"/>
                </a:solidFill>
                <a:latin typeface="Corbel" panose="020B0503020204020204" pitchFamily="34" charset="0"/>
              </a:rPr>
              <a:t> </a:t>
            </a:r>
            <a:br>
              <a:rPr lang="en-US" sz="3200" b="1" dirty="0" smtClean="0">
                <a:solidFill>
                  <a:srgbClr val="0070C0"/>
                </a:solidFill>
                <a:latin typeface="Corbel" panose="020B0503020204020204" pitchFamily="34" charset="0"/>
              </a:rPr>
            </a:br>
            <a:r>
              <a:rPr lang="en-US" sz="3200" b="1" dirty="0" smtClean="0">
                <a:solidFill>
                  <a:srgbClr val="0070C0"/>
                </a:solidFill>
                <a:latin typeface="Corbel" panose="020B0503020204020204" pitchFamily="34" charset="0"/>
              </a:rPr>
              <a:t>Open Joint Stock Company</a:t>
            </a:r>
            <a:r>
              <a:rPr lang="ru-RU" sz="3200" b="1" dirty="0" smtClean="0">
                <a:solidFill>
                  <a:srgbClr val="0070C0"/>
                </a:solidFill>
                <a:latin typeface="Corbel" panose="020B0503020204020204" pitchFamily="34" charset="0"/>
              </a:rPr>
              <a:t> </a:t>
            </a:r>
            <a:r>
              <a:rPr lang="en-US" sz="3200" b="1" dirty="0" smtClean="0">
                <a:solidFill>
                  <a:srgbClr val="0070C0"/>
                </a:solidFill>
                <a:latin typeface="Corbel" panose="020B0503020204020204" pitchFamily="34" charset="0"/>
              </a:rPr>
              <a:t>“RZHD”</a:t>
            </a:r>
            <a:endParaRPr lang="ru-RU" sz="3200" dirty="0">
              <a:latin typeface="Corbel" panose="020B0503020204020204" pitchFamily="34" charset="0"/>
            </a:endParaRPr>
          </a:p>
        </p:txBody>
      </p:sp>
      <p:sp>
        <p:nvSpPr>
          <p:cNvPr id="3" name="Содержимое 2"/>
          <p:cNvSpPr>
            <a:spLocks noGrp="1"/>
          </p:cNvSpPr>
          <p:nvPr>
            <p:ph idx="1"/>
          </p:nvPr>
        </p:nvSpPr>
        <p:spPr/>
        <p:txBody>
          <a:bodyPr/>
          <a:lstStyle/>
          <a:p>
            <a:pPr>
              <a:buFont typeface="Wingdings" pitchFamily="2" charset="2"/>
              <a:buChar char="q"/>
            </a:pPr>
            <a:endParaRPr lang="ru-RU" dirty="0" smtClean="0"/>
          </a:p>
          <a:p>
            <a:pPr>
              <a:buFont typeface="Wingdings" pitchFamily="2" charset="2"/>
              <a:buChar char="q"/>
            </a:pPr>
            <a:endParaRPr lang="ru-RU" dirty="0" smtClean="0"/>
          </a:p>
          <a:p>
            <a:pPr algn="just">
              <a:buFont typeface="Wingdings" pitchFamily="2" charset="2"/>
              <a:buChar char="q"/>
            </a:pPr>
            <a:r>
              <a:rPr lang="en-US" dirty="0" smtClean="0"/>
              <a:t> </a:t>
            </a:r>
            <a:r>
              <a:rPr lang="en-US" dirty="0" smtClean="0">
                <a:latin typeface="Corbel" panose="020B0503020204020204" pitchFamily="34" charset="0"/>
              </a:rPr>
              <a:t>It is planned to decrease the total emissions of green-house gases in </a:t>
            </a:r>
            <a:r>
              <a:rPr lang="ru-RU" dirty="0" smtClean="0">
                <a:latin typeface="Corbel" panose="020B0503020204020204" pitchFamily="34" charset="0"/>
              </a:rPr>
              <a:t>2013 - 2015 </a:t>
            </a:r>
            <a:r>
              <a:rPr lang="en-US" dirty="0" smtClean="0">
                <a:latin typeface="Corbel" panose="020B0503020204020204" pitchFamily="34" charset="0"/>
              </a:rPr>
              <a:t>by </a:t>
            </a:r>
            <a:r>
              <a:rPr lang="ru-RU" dirty="0" smtClean="0">
                <a:latin typeface="Corbel" panose="020B0503020204020204" pitchFamily="34" charset="0"/>
              </a:rPr>
              <a:t>2,6 </a:t>
            </a:r>
            <a:r>
              <a:rPr lang="en-US" dirty="0" err="1" smtClean="0">
                <a:latin typeface="Corbel" panose="020B0503020204020204" pitchFamily="34" charset="0"/>
              </a:rPr>
              <a:t>mln</a:t>
            </a:r>
            <a:r>
              <a:rPr lang="en-US" dirty="0" smtClean="0">
                <a:latin typeface="Corbel" panose="020B0503020204020204" pitchFamily="34" charset="0"/>
              </a:rPr>
              <a:t>. </a:t>
            </a:r>
            <a:r>
              <a:rPr lang="ru-RU" dirty="0" smtClean="0">
                <a:latin typeface="Corbel" panose="020B0503020204020204" pitchFamily="34" charset="0"/>
              </a:rPr>
              <a:t>СО2-</a:t>
            </a:r>
            <a:r>
              <a:rPr lang="en-US" dirty="0" smtClean="0">
                <a:latin typeface="Corbel" panose="020B0503020204020204" pitchFamily="34" charset="0"/>
              </a:rPr>
              <a:t>equivalent</a:t>
            </a:r>
            <a:r>
              <a:rPr lang="ru-RU" dirty="0" smtClean="0">
                <a:latin typeface="Corbel" panose="020B0503020204020204" pitchFamily="34" charset="0"/>
              </a:rPr>
              <a:t>.</a:t>
            </a:r>
            <a:endParaRPr lang="ru-RU" dirty="0">
              <a:latin typeface="Corbel" panose="020B0503020204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200" b="1" dirty="0" smtClean="0">
                <a:solidFill>
                  <a:srgbClr val="0070C0"/>
                </a:solidFill>
                <a:latin typeface="Corbel" panose="020B0503020204020204" pitchFamily="34" charset="0"/>
              </a:rPr>
              <a:t>СО2 </a:t>
            </a:r>
            <a:r>
              <a:rPr lang="en-US" sz="3200" b="1" dirty="0" smtClean="0">
                <a:solidFill>
                  <a:srgbClr val="0070C0"/>
                </a:solidFill>
                <a:latin typeface="Corbel" panose="020B0503020204020204" pitchFamily="34" charset="0"/>
              </a:rPr>
              <a:t>Emissions by Category “Transport” of the Russian Federation</a:t>
            </a:r>
            <a:endParaRPr lang="ru-RU" sz="3200" dirty="0">
              <a:latin typeface="Corbel" panose="020B0503020204020204" pitchFamily="34" charset="0"/>
            </a:endParaRPr>
          </a:p>
        </p:txBody>
      </p:sp>
      <p:sp>
        <p:nvSpPr>
          <p:cNvPr id="3" name="Содержимое 2"/>
          <p:cNvSpPr>
            <a:spLocks noGrp="1"/>
          </p:cNvSpPr>
          <p:nvPr>
            <p:ph idx="1"/>
          </p:nvPr>
        </p:nvSpPr>
        <p:spPr/>
        <p:txBody>
          <a:bodyPr>
            <a:normAutofit fontScale="92500" lnSpcReduction="20000"/>
          </a:bodyPr>
          <a:lstStyle/>
          <a:p>
            <a:pPr>
              <a:buFont typeface="Wingdings" pitchFamily="2" charset="2"/>
              <a:buChar char="q"/>
            </a:pPr>
            <a:r>
              <a:rPr lang="ru-RU" dirty="0" smtClean="0">
                <a:latin typeface="Corbel" panose="020B0503020204020204" pitchFamily="34" charset="0"/>
              </a:rPr>
              <a:t>1990:</a:t>
            </a:r>
          </a:p>
          <a:p>
            <a:pPr lvl="1">
              <a:buFont typeface="Wingdings" pitchFamily="2" charset="2"/>
              <a:buChar char="q"/>
            </a:pPr>
            <a:r>
              <a:rPr lang="en-US" sz="2400" dirty="0" smtClean="0">
                <a:latin typeface="Corbel" panose="020B0503020204020204" pitchFamily="34" charset="0"/>
              </a:rPr>
              <a:t> Total</a:t>
            </a:r>
            <a:r>
              <a:rPr lang="ru-RU" sz="2400" dirty="0" smtClean="0">
                <a:latin typeface="Corbel" panose="020B0503020204020204" pitchFamily="34" charset="0"/>
              </a:rPr>
              <a:t> – 346 776,31 </a:t>
            </a:r>
            <a:r>
              <a:rPr lang="en-US" sz="2400" dirty="0" err="1" smtClean="0">
                <a:latin typeface="Corbel" panose="020B0503020204020204" pitchFamily="34" charset="0"/>
              </a:rPr>
              <a:t>Gg</a:t>
            </a:r>
            <a:endParaRPr lang="ru-RU" sz="2400" dirty="0" smtClean="0">
              <a:latin typeface="Corbel" panose="020B0503020204020204" pitchFamily="34" charset="0"/>
            </a:endParaRPr>
          </a:p>
          <a:p>
            <a:pPr lvl="2">
              <a:buFont typeface="Wingdings" pitchFamily="2" charset="2"/>
              <a:buChar char="q"/>
            </a:pPr>
            <a:r>
              <a:rPr lang="en-US" sz="1800" dirty="0" smtClean="0">
                <a:latin typeface="Corbel" panose="020B0503020204020204" pitchFamily="34" charset="0"/>
              </a:rPr>
              <a:t>Civil aviation</a:t>
            </a:r>
            <a:r>
              <a:rPr lang="ru-RU" sz="1800" dirty="0" smtClean="0">
                <a:latin typeface="Corbel" panose="020B0503020204020204" pitchFamily="34" charset="0"/>
              </a:rPr>
              <a:t> – 19 567,68</a:t>
            </a:r>
          </a:p>
          <a:p>
            <a:pPr lvl="2">
              <a:buFont typeface="Wingdings" pitchFamily="2" charset="2"/>
              <a:buChar char="q"/>
            </a:pPr>
            <a:r>
              <a:rPr lang="en-US" sz="1800" dirty="0" smtClean="0">
                <a:latin typeface="Corbel" panose="020B0503020204020204" pitchFamily="34" charset="0"/>
              </a:rPr>
              <a:t>Road transport</a:t>
            </a:r>
            <a:r>
              <a:rPr lang="ru-RU" sz="1800" dirty="0" smtClean="0">
                <a:latin typeface="Corbel" panose="020B0503020204020204" pitchFamily="34" charset="0"/>
              </a:rPr>
              <a:t> – 181 748,82</a:t>
            </a:r>
          </a:p>
          <a:p>
            <a:pPr lvl="2">
              <a:buFont typeface="Wingdings" pitchFamily="2" charset="2"/>
              <a:buChar char="q"/>
            </a:pPr>
            <a:r>
              <a:rPr lang="en-US" sz="1800" dirty="0" smtClean="0">
                <a:latin typeface="Corbel" panose="020B0503020204020204" pitchFamily="34" charset="0"/>
              </a:rPr>
              <a:t>Rail transport</a:t>
            </a:r>
            <a:r>
              <a:rPr lang="ru-RU" sz="1800" dirty="0" smtClean="0">
                <a:latin typeface="Corbel" panose="020B0503020204020204" pitchFamily="34" charset="0"/>
              </a:rPr>
              <a:t> – 18 417,72</a:t>
            </a:r>
          </a:p>
          <a:p>
            <a:pPr lvl="2">
              <a:buFont typeface="Wingdings" pitchFamily="2" charset="2"/>
              <a:buChar char="q"/>
            </a:pPr>
            <a:r>
              <a:rPr lang="en-US" sz="1800" dirty="0" smtClean="0">
                <a:latin typeface="Corbel" panose="020B0503020204020204" pitchFamily="34" charset="0"/>
              </a:rPr>
              <a:t>River and marine transport</a:t>
            </a:r>
            <a:r>
              <a:rPr lang="ru-RU" sz="1800" dirty="0" smtClean="0">
                <a:latin typeface="Corbel" panose="020B0503020204020204" pitchFamily="34" charset="0"/>
              </a:rPr>
              <a:t> –  16 615,62</a:t>
            </a:r>
          </a:p>
          <a:p>
            <a:pPr lvl="2">
              <a:buFont typeface="Wingdings" pitchFamily="2" charset="2"/>
              <a:buChar char="q"/>
            </a:pPr>
            <a:r>
              <a:rPr lang="en-US" sz="1800" dirty="0" smtClean="0">
                <a:latin typeface="Corbel" panose="020B0503020204020204" pitchFamily="34" charset="0"/>
              </a:rPr>
              <a:t>Other modes of transport</a:t>
            </a:r>
            <a:r>
              <a:rPr lang="ru-RU" sz="1800" dirty="0" smtClean="0">
                <a:latin typeface="Corbel" panose="020B0503020204020204" pitchFamily="34" charset="0"/>
              </a:rPr>
              <a:t> – 110 426,46</a:t>
            </a:r>
          </a:p>
          <a:p>
            <a:pPr lvl="2">
              <a:buFont typeface="Wingdings" pitchFamily="2" charset="2"/>
              <a:buChar char="q"/>
            </a:pPr>
            <a:endParaRPr lang="ru-RU" sz="1800" dirty="0" smtClean="0">
              <a:latin typeface="Corbel" panose="020B0503020204020204" pitchFamily="34" charset="0"/>
            </a:endParaRPr>
          </a:p>
          <a:p>
            <a:pPr>
              <a:buFont typeface="Wingdings" pitchFamily="2" charset="2"/>
              <a:buChar char="q"/>
            </a:pPr>
            <a:r>
              <a:rPr lang="ru-RU" dirty="0" smtClean="0">
                <a:latin typeface="Corbel" panose="020B0503020204020204" pitchFamily="34" charset="0"/>
              </a:rPr>
              <a:t>2012:</a:t>
            </a:r>
          </a:p>
          <a:p>
            <a:pPr lvl="1">
              <a:buFont typeface="Wingdings" pitchFamily="2" charset="2"/>
              <a:buChar char="q"/>
            </a:pPr>
            <a:r>
              <a:rPr lang="en-US" sz="2400" dirty="0" smtClean="0">
                <a:latin typeface="Corbel" panose="020B0503020204020204" pitchFamily="34" charset="0"/>
              </a:rPr>
              <a:t> Total</a:t>
            </a:r>
            <a:r>
              <a:rPr lang="ru-RU" sz="2400" dirty="0" smtClean="0">
                <a:latin typeface="Corbel" panose="020B0503020204020204" pitchFamily="34" charset="0"/>
              </a:rPr>
              <a:t> – 236 487,07 </a:t>
            </a:r>
            <a:r>
              <a:rPr lang="en-US" sz="2400" dirty="0" err="1" smtClean="0">
                <a:latin typeface="Corbel" panose="020B0503020204020204" pitchFamily="34" charset="0"/>
              </a:rPr>
              <a:t>Gg</a:t>
            </a:r>
            <a:r>
              <a:rPr lang="ru-RU" sz="2400" dirty="0" smtClean="0">
                <a:latin typeface="Corbel" panose="020B0503020204020204" pitchFamily="34" charset="0"/>
              </a:rPr>
              <a:t>, </a:t>
            </a:r>
            <a:r>
              <a:rPr lang="en-US" sz="2400" dirty="0" smtClean="0">
                <a:latin typeface="Corbel" panose="020B0503020204020204" pitchFamily="34" charset="0"/>
              </a:rPr>
              <a:t>of those</a:t>
            </a:r>
            <a:r>
              <a:rPr lang="ru-RU" sz="2400" dirty="0" smtClean="0">
                <a:latin typeface="Corbel" panose="020B0503020204020204" pitchFamily="34" charset="0"/>
              </a:rPr>
              <a:t>:</a:t>
            </a:r>
          </a:p>
          <a:p>
            <a:pPr lvl="2">
              <a:buFont typeface="Wingdings" pitchFamily="2" charset="2"/>
              <a:buChar char="q"/>
            </a:pPr>
            <a:r>
              <a:rPr lang="en-US" sz="1800" dirty="0">
                <a:latin typeface="Corbel" panose="020B0503020204020204" pitchFamily="34" charset="0"/>
              </a:rPr>
              <a:t>Civil aviation</a:t>
            </a:r>
            <a:r>
              <a:rPr lang="ru-RU" sz="1800" dirty="0" smtClean="0">
                <a:latin typeface="Corbel" panose="020B0503020204020204" pitchFamily="34" charset="0"/>
              </a:rPr>
              <a:t> – 9 272, 56</a:t>
            </a:r>
          </a:p>
          <a:p>
            <a:pPr lvl="2">
              <a:buFont typeface="Wingdings" pitchFamily="2" charset="2"/>
              <a:buChar char="q"/>
            </a:pPr>
            <a:r>
              <a:rPr lang="en-US" sz="1800" dirty="0">
                <a:latin typeface="Corbel" panose="020B0503020204020204" pitchFamily="34" charset="0"/>
              </a:rPr>
              <a:t>Road transport</a:t>
            </a:r>
            <a:r>
              <a:rPr lang="ru-RU" sz="1800" dirty="0" smtClean="0">
                <a:latin typeface="Corbel" panose="020B0503020204020204" pitchFamily="34" charset="0"/>
              </a:rPr>
              <a:t> – 148 140,53</a:t>
            </a:r>
          </a:p>
          <a:p>
            <a:pPr lvl="2">
              <a:buFont typeface="Wingdings" pitchFamily="2" charset="2"/>
              <a:buChar char="q"/>
            </a:pPr>
            <a:r>
              <a:rPr lang="en-US" sz="1800" dirty="0">
                <a:latin typeface="Corbel" panose="020B0503020204020204" pitchFamily="34" charset="0"/>
              </a:rPr>
              <a:t>Rail </a:t>
            </a:r>
            <a:r>
              <a:rPr lang="en-US" sz="1800" dirty="0" smtClean="0">
                <a:latin typeface="Corbel" panose="020B0503020204020204" pitchFamily="34" charset="0"/>
              </a:rPr>
              <a:t>transport</a:t>
            </a:r>
            <a:r>
              <a:rPr lang="ru-RU" sz="1800" dirty="0" smtClean="0">
                <a:latin typeface="Corbel" panose="020B0503020204020204" pitchFamily="34" charset="0"/>
              </a:rPr>
              <a:t> – 4 922,37</a:t>
            </a:r>
          </a:p>
          <a:p>
            <a:pPr lvl="2">
              <a:buFont typeface="Wingdings" pitchFamily="2" charset="2"/>
              <a:buChar char="q"/>
            </a:pPr>
            <a:r>
              <a:rPr lang="en-US" sz="1800" dirty="0">
                <a:latin typeface="Corbel" panose="020B0503020204020204" pitchFamily="34" charset="0"/>
              </a:rPr>
              <a:t>River and marine transport</a:t>
            </a:r>
            <a:r>
              <a:rPr lang="ru-RU" sz="1800" dirty="0" smtClean="0">
                <a:latin typeface="Corbel" panose="020B0503020204020204" pitchFamily="34" charset="0"/>
              </a:rPr>
              <a:t>– 2 647,99</a:t>
            </a:r>
          </a:p>
          <a:p>
            <a:pPr lvl="2">
              <a:buFont typeface="Wingdings" pitchFamily="2" charset="2"/>
              <a:buChar char="q"/>
            </a:pPr>
            <a:r>
              <a:rPr lang="en-US" sz="1800" dirty="0" smtClean="0">
                <a:latin typeface="Corbel" panose="020B0503020204020204" pitchFamily="34" charset="0"/>
              </a:rPr>
              <a:t>Other modes of transport</a:t>
            </a:r>
            <a:r>
              <a:rPr lang="ru-RU" sz="1800" dirty="0" smtClean="0">
                <a:latin typeface="Corbel" panose="020B0503020204020204" pitchFamily="34" charset="0"/>
              </a:rPr>
              <a:t> – 71 503,61</a:t>
            </a:r>
            <a:endParaRPr lang="ru-RU" sz="1800" dirty="0">
              <a:latin typeface="Corbel" panose="020B0503020204020204"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477</TotalTime>
  <Words>452</Words>
  <Application>Microsoft Office PowerPoint</Application>
  <PresentationFormat>Экран (4:3)</PresentationFormat>
  <Paragraphs>46</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Солнцестояние</vt:lpstr>
      <vt:lpstr>Emissions of Green-house Gases in Sector “Transport” of the Russian Federation</vt:lpstr>
      <vt:lpstr>State Policy and Actions in Transport</vt:lpstr>
      <vt:lpstr>Transport Strategy of the Russian Federation until 2030  </vt:lpstr>
      <vt:lpstr>Strategy of Development of Rail Transport of the Russian Federation until 2030</vt:lpstr>
      <vt:lpstr>State Programme “Development of Transport System of Russia (2010 – 2015)”</vt:lpstr>
      <vt:lpstr>Road Transport</vt:lpstr>
      <vt:lpstr>Air Transport</vt:lpstr>
      <vt:lpstr>Corporate Programme  Open Joint Stock Company “RZHD”</vt:lpstr>
      <vt:lpstr>СО2 Emissions by Category “Transport” of the Russian Federation</vt:lpstr>
      <vt:lpstr>  </vt:lpstr>
    </vt:vector>
  </TitlesOfParts>
  <Company>ISEDC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berdin</dc:creator>
  <cp:lastModifiedBy>Galina</cp:lastModifiedBy>
  <cp:revision>54</cp:revision>
  <dcterms:created xsi:type="dcterms:W3CDTF">2014-03-27T13:04:07Z</dcterms:created>
  <dcterms:modified xsi:type="dcterms:W3CDTF">2014-10-21T06:54:50Z</dcterms:modified>
</cp:coreProperties>
</file>