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541" r:id="rId2"/>
    <p:sldId id="539" r:id="rId3"/>
    <p:sldId id="542" r:id="rId4"/>
    <p:sldId id="529" r:id="rId5"/>
    <p:sldId id="530" r:id="rId6"/>
    <p:sldId id="532" r:id="rId7"/>
    <p:sldId id="531" r:id="rId8"/>
    <p:sldId id="533" r:id="rId9"/>
    <p:sldId id="523" r:id="rId10"/>
    <p:sldId id="534" r:id="rId11"/>
    <p:sldId id="535" r:id="rId12"/>
    <p:sldId id="528" r:id="rId13"/>
    <p:sldId id="525" r:id="rId14"/>
    <p:sldId id="536" r:id="rId15"/>
    <p:sldId id="537" r:id="rId16"/>
    <p:sldId id="546" r:id="rId1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CC66"/>
    <a:srgbClr val="FF5050"/>
    <a:srgbClr val="E9E53B"/>
    <a:srgbClr val="FFFF99"/>
    <a:srgbClr val="FF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5938" autoAdjust="0"/>
  </p:normalViewPr>
  <p:slideViewPr>
    <p:cSldViewPr>
      <p:cViewPr>
        <p:scale>
          <a:sx n="70" d="100"/>
          <a:sy n="70" d="100"/>
        </p:scale>
        <p:origin x="-33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D5F3A010-5C24-4441-AA09-F84D667FBE29}" type="datetimeFigureOut">
              <a:rPr lang="en-GB" smtClean="0"/>
              <a:pPr/>
              <a:t>16/10/2014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108" tIns="46054" rIns="92108" bIns="460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F12E0633-D742-427C-95D8-0F1C541939B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245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18958-F946-4E52-80DC-D02C8EECAE7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847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6992"/>
            <a:ext cx="7772400" cy="1470025"/>
          </a:xfrm>
        </p:spPr>
        <p:txBody>
          <a:bodyPr/>
          <a:lstStyle>
            <a:lvl1pPr algn="ctr">
              <a:defRPr b="0" i="0">
                <a:solidFill>
                  <a:srgbClr val="FFFFE1"/>
                </a:solidFill>
                <a:latin typeface="Eras Light IT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144016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8" name="Picture 2" descr="800px-Flag_of_Europe_sv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93296"/>
            <a:ext cx="842184" cy="563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99806"/>
            <a:ext cx="7308304" cy="457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16/10/2014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16/10/2014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58775" y="920750"/>
            <a:ext cx="8421688" cy="5530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7169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5400000" algn="t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lnSpc>
                <a:spcPct val="80000"/>
              </a:lnSpc>
              <a:defRPr sz="4000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64496"/>
          </a:xfrm>
        </p:spPr>
        <p:txBody>
          <a:bodyPr/>
          <a:lstStyle>
            <a:lvl1pPr>
              <a:spcBef>
                <a:spcPts val="1200"/>
              </a:spcBef>
              <a:defRPr sz="2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16/10/2014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16/10/2014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Document 7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16/10/2014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16/10/2014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ocument 5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16/10/2014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16/10/2014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16/10/2014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16/10/2014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ECED63F-EBE3-42E5-807B-7C5B8724F34A}" type="datetimeFigureOut">
              <a:rPr lang="en-GB" smtClean="0"/>
              <a:pPr/>
              <a:t>16/10/2014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i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76064"/>
          </a:xfrm>
        </p:spPr>
        <p:txBody>
          <a:bodyPr rtlCol="0">
            <a:normAutofit fontScale="25000" lnSpcReduction="20000"/>
          </a:bodyPr>
          <a:lstStyle/>
          <a:p>
            <a:pPr marL="0" indent="0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sz="11200" b="1" dirty="0" smtClean="0">
                <a:solidFill>
                  <a:schemeClr val="tx1"/>
                </a:solidFill>
              </a:rPr>
              <a:t>UBM simulation for the hole grid for Yerevan 2012</a:t>
            </a:r>
            <a:endParaRPr lang="en-US" sz="5100" b="1" dirty="0" smtClean="0">
              <a:solidFill>
                <a:schemeClr val="tx1"/>
              </a:solidFill>
            </a:endParaRPr>
          </a:p>
          <a:p>
            <a:pPr marL="0" indent="0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sz="5100" b="1" dirty="0" smtClean="0">
                <a:solidFill>
                  <a:schemeClr val="tx1"/>
                </a:solidFill>
              </a:rPr>
              <a:t> </a:t>
            </a:r>
            <a:endParaRPr lang="en-US" sz="5100" b="1" dirty="0">
              <a:solidFill>
                <a:schemeClr val="tx1"/>
              </a:solidFill>
            </a:endParaRPr>
          </a:p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55593"/>
            <a:ext cx="3353582" cy="275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17" y="784856"/>
            <a:ext cx="3493333" cy="3185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67164"/>
            <a:ext cx="3449256" cy="289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577" y="822756"/>
            <a:ext cx="4027903" cy="3182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85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794201"/>
            <a:ext cx="9140867" cy="6163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51520" y="60013"/>
            <a:ext cx="871296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UBM output data as presented in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THORAirPas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Concentration of pollutants in Chisinau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in 2009</a:t>
            </a:r>
          </a:p>
        </p:txBody>
      </p:sp>
    </p:spTree>
    <p:extLst>
      <p:ext uri="{BB962C8B-B14F-4D97-AF65-F5344CB8AC3E}">
        <p14:creationId xmlns:p14="http://schemas.microsoft.com/office/powerpoint/2010/main" val="193672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Valera\AppData\Local\Microsoft\Windows\Temporary Internet Files\Content.Word\Untitled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259632" y="116632"/>
            <a:ext cx="67687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OSMP output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data as presented in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THORAirPas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 the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Calea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Iesilor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str.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60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</a:rPr>
              <a:t>Batumi, Georgia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UBM Simulation for the entire grid</a:t>
            </a:r>
          </a:p>
          <a:p>
            <a:pPr marL="0" indent="0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75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84188" y="116632"/>
            <a:ext cx="7056437" cy="647353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SO</a:t>
            </a:r>
            <a:r>
              <a:rPr lang="en-US" altLang="en-US" b="1" baseline="-25000" dirty="0" smtClean="0"/>
              <a:t>2					  </a:t>
            </a:r>
            <a:r>
              <a:rPr lang="en-US" altLang="en-US" b="1" dirty="0" smtClean="0"/>
              <a:t>TSP</a:t>
            </a:r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0017" y="3645123"/>
            <a:ext cx="2289895" cy="3024237"/>
          </a:xfrm>
        </p:spPr>
      </p:pic>
      <p:pic>
        <p:nvPicPr>
          <p:cNvPr id="819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2381814" cy="30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323528" y="836712"/>
            <a:ext cx="4179349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smtClean="0"/>
              <a:t>Emissions </a:t>
            </a:r>
            <a:r>
              <a:rPr lang="en-US" altLang="en-US" sz="1800" dirty="0"/>
              <a:t>07.2012                               </a:t>
            </a:r>
            <a:endParaRPr lang="en-US" altLang="en-US" sz="1800" dirty="0" smtClean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 smtClean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 smtClean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 smtClean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 smtClean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 </a:t>
            </a:r>
            <a:r>
              <a:rPr lang="en-US" altLang="en-US" sz="1800" dirty="0" smtClean="0"/>
              <a:t>                Conc. </a:t>
            </a:r>
            <a:r>
              <a:rPr lang="en-US" altLang="en-US" sz="1800" dirty="0"/>
              <a:t>07.2012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75078"/>
            <a:ext cx="2376264" cy="2985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0192" y="3645024"/>
            <a:ext cx="2304256" cy="3054054"/>
          </a:xfrm>
          <a:prstGeom prst="rect">
            <a:avLst/>
          </a:prstGeom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5217187" y="865743"/>
            <a:ext cx="4179349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smtClean="0"/>
              <a:t>Emissions </a:t>
            </a:r>
            <a:r>
              <a:rPr lang="en-US" altLang="en-US" sz="1800" dirty="0"/>
              <a:t>07.2012                               </a:t>
            </a:r>
            <a:endParaRPr lang="en-US" altLang="en-US" sz="1800" dirty="0" smtClean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 smtClean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 smtClean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 smtClean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 smtClean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 </a:t>
            </a:r>
            <a:r>
              <a:rPr lang="en-US" altLang="en-US" sz="1800" dirty="0" smtClean="0"/>
              <a:t>                Conc. </a:t>
            </a:r>
            <a:r>
              <a:rPr lang="en-US" altLang="en-US" sz="1800" dirty="0"/>
              <a:t>07.2012</a:t>
            </a:r>
          </a:p>
        </p:txBody>
      </p:sp>
    </p:spTree>
    <p:extLst>
      <p:ext uri="{BB962C8B-B14F-4D97-AF65-F5344CB8AC3E}">
        <p14:creationId xmlns:p14="http://schemas.microsoft.com/office/powerpoint/2010/main" val="407604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</a:rPr>
              <a:t>Kiev, Ukraine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240360"/>
          </a:xfrm>
        </p:spPr>
        <p:txBody>
          <a:bodyPr rtlCol="0">
            <a:normAutofit/>
          </a:bodyPr>
          <a:lstStyle/>
          <a:p>
            <a:pPr marL="0" indent="0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UBM simulation, entire grid</a:t>
            </a:r>
            <a:endParaRPr lang="en-US" sz="4000" b="1" dirty="0">
              <a:solidFill>
                <a:schemeClr val="tx1"/>
              </a:solidFill>
            </a:endParaRPr>
          </a:p>
          <a:p>
            <a:pPr marL="0" indent="0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sz="5100" b="1" dirty="0" smtClean="0">
                <a:solidFill>
                  <a:schemeClr val="tx1"/>
                </a:solidFill>
              </a:rPr>
              <a:t> </a:t>
            </a:r>
            <a:endParaRPr lang="en-US" sz="5100" b="1" dirty="0">
              <a:solidFill>
                <a:schemeClr val="tx1"/>
              </a:solidFill>
            </a:endParaRPr>
          </a:p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7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6" name="Rectangle 4"/>
          <p:cNvSpPr>
            <a:spLocks noChangeArrowheads="1"/>
          </p:cNvSpPr>
          <p:nvPr/>
        </p:nvSpPr>
        <p:spPr bwMode="auto">
          <a:xfrm>
            <a:off x="0" y="5013176"/>
            <a:ext cx="43741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da-DK" dirty="0" smtClean="0">
                <a:solidFill>
                  <a:schemeClr val="tx1"/>
                </a:solidFill>
              </a:rPr>
              <a:t>NOx Conc.</a:t>
            </a:r>
            <a:endParaRPr lang="en-US" altLang="da-DK" dirty="0">
              <a:solidFill>
                <a:schemeClr val="tx1"/>
              </a:solidFill>
            </a:endParaRPr>
          </a:p>
        </p:txBody>
      </p:sp>
      <p:sp>
        <p:nvSpPr>
          <p:cNvPr id="852998" name="Rectangle 6"/>
          <p:cNvSpPr>
            <a:spLocks noChangeArrowheads="1"/>
          </p:cNvSpPr>
          <p:nvPr/>
        </p:nvSpPr>
        <p:spPr bwMode="auto">
          <a:xfrm>
            <a:off x="0" y="12028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a-DK"/>
          </a:p>
        </p:txBody>
      </p:sp>
      <p:pic>
        <p:nvPicPr>
          <p:cNvPr id="852997" name="Picture 5" descr="cN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63" r="22653"/>
          <a:stretch>
            <a:fillRect/>
          </a:stretch>
        </p:blipFill>
        <p:spPr bwMode="auto">
          <a:xfrm>
            <a:off x="-36512" y="1528763"/>
            <a:ext cx="4423996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2999" name="Rectangle 7"/>
          <p:cNvSpPr>
            <a:spLocks noChangeArrowheads="1"/>
          </p:cNvSpPr>
          <p:nvPr/>
        </p:nvSpPr>
        <p:spPr bwMode="auto">
          <a:xfrm>
            <a:off x="4863613" y="5075892"/>
            <a:ext cx="41104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da-DK" dirty="0" smtClean="0">
                <a:ea typeface="宋体" pitchFamily="2" charset="-122"/>
              </a:rPr>
              <a:t>CO Conc.</a:t>
            </a:r>
            <a:endParaRPr lang="en-US" altLang="da-DK" dirty="0">
              <a:solidFill>
                <a:schemeClr val="tx1"/>
              </a:solidFill>
            </a:endParaRPr>
          </a:p>
        </p:txBody>
      </p:sp>
      <p:pic>
        <p:nvPicPr>
          <p:cNvPr id="8" name="Picture 6" descr="cCO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3" r="19760"/>
          <a:stretch>
            <a:fillRect/>
          </a:stretch>
        </p:blipFill>
        <p:spPr>
          <a:xfrm>
            <a:off x="4061933" y="1528764"/>
            <a:ext cx="5110021" cy="334039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04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755576" y="434047"/>
            <a:ext cx="7590007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200150" indent="-28575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tabLst>
                <a:tab pos="540385" algn="l"/>
                <a:tab pos="756285" algn="l"/>
                <a:tab pos="972185" algn="l"/>
                <a:tab pos="-90043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Danish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experience on urban transport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policy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tabLst>
                <a:tab pos="540385" algn="l"/>
                <a:tab pos="756285" algn="l"/>
                <a:tab pos="972185" algn="l"/>
                <a:tab pos="-90043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(Using THOR for AQ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Impact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Assessment)</a:t>
            </a:r>
          </a:p>
          <a:p>
            <a:endParaRPr lang="da-DK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000" b="0" dirty="0">
              <a:solidFill>
                <a:schemeClr val="bg1"/>
              </a:solidFill>
            </a:endParaRPr>
          </a:p>
          <a:p>
            <a:r>
              <a:rPr lang="da-DK" sz="2000" dirty="0" smtClean="0">
                <a:solidFill>
                  <a:schemeClr val="bg1"/>
                </a:solidFill>
              </a:rPr>
              <a:t> </a:t>
            </a:r>
            <a:endParaRPr lang="da-DK" sz="2000" b="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smtClean="0">
                <a:solidFill>
                  <a:schemeClr val="bg1"/>
                </a:solidFill>
              </a:rPr>
              <a:t>Air </a:t>
            </a:r>
            <a:r>
              <a:rPr lang="da-DK" sz="2000" dirty="0" err="1">
                <a:solidFill>
                  <a:schemeClr val="bg1"/>
                </a:solidFill>
              </a:rPr>
              <a:t>quality</a:t>
            </a:r>
            <a:r>
              <a:rPr lang="da-DK" sz="2000" dirty="0">
                <a:solidFill>
                  <a:schemeClr val="bg1"/>
                </a:solidFill>
              </a:rPr>
              <a:t> </a:t>
            </a:r>
            <a:r>
              <a:rPr lang="da-DK" sz="2000" dirty="0" err="1">
                <a:solidFill>
                  <a:schemeClr val="bg1"/>
                </a:solidFill>
              </a:rPr>
              <a:t>assessment</a:t>
            </a:r>
            <a:r>
              <a:rPr lang="da-DK" sz="2000" dirty="0">
                <a:solidFill>
                  <a:schemeClr val="bg1"/>
                </a:solidFill>
              </a:rPr>
              <a:t> </a:t>
            </a:r>
            <a:endParaRPr lang="da-DK" sz="2000" b="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Health </a:t>
            </a:r>
            <a:r>
              <a:rPr lang="en-US" sz="2000" dirty="0">
                <a:solidFill>
                  <a:schemeClr val="bg1"/>
                </a:solidFill>
              </a:rPr>
              <a:t>impact assessment and external costs of air pollution </a:t>
            </a:r>
            <a:endParaRPr lang="en-US" sz="2000" b="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Impact </a:t>
            </a:r>
            <a:r>
              <a:rPr lang="en-US" sz="2000" dirty="0">
                <a:solidFill>
                  <a:schemeClr val="bg1"/>
                </a:solidFill>
              </a:rPr>
              <a:t>assessment of policy measures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tabLst>
                <a:tab pos="540385" algn="l"/>
                <a:tab pos="756285" algn="l"/>
                <a:tab pos="972185" algn="l"/>
                <a:tab pos="-900430" algn="l"/>
              </a:tabLst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tabLst>
                <a:tab pos="540385" algn="l"/>
                <a:tab pos="756285" algn="l"/>
                <a:tab pos="972185" algn="l"/>
                <a:tab pos="-900430" algn="l"/>
              </a:tabLst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tabLst>
                <a:tab pos="540385" algn="l"/>
                <a:tab pos="756285" algn="l"/>
                <a:tab pos="972185" algn="l"/>
                <a:tab pos="-900430" algn="l"/>
              </a:tabLst>
            </a:pP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226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1008112"/>
          </a:xfrm>
        </p:spPr>
        <p:txBody>
          <a:bodyPr rtlCol="0">
            <a:normAutofit fontScale="70000" lnSpcReduction="20000"/>
          </a:bodyPr>
          <a:lstStyle/>
          <a:p>
            <a:pPr marL="0" indent="0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sz="5100" b="1" dirty="0" smtClean="0">
                <a:solidFill>
                  <a:schemeClr val="tx1"/>
                </a:solidFill>
              </a:rPr>
              <a:t>UBM </a:t>
            </a:r>
            <a:r>
              <a:rPr lang="en-US" sz="5100" b="1" dirty="0">
                <a:solidFill>
                  <a:schemeClr val="tx1"/>
                </a:solidFill>
              </a:rPr>
              <a:t>simulation for </a:t>
            </a:r>
            <a:r>
              <a:rPr lang="en-US" sz="5100" b="1" dirty="0" smtClean="0">
                <a:solidFill>
                  <a:schemeClr val="tx1"/>
                </a:solidFill>
              </a:rPr>
              <a:t>2 background stations in Yerevan 2011 - 2013</a:t>
            </a:r>
            <a:endParaRPr lang="en-US" sz="5100" b="1" dirty="0">
              <a:solidFill>
                <a:schemeClr val="tx1"/>
              </a:solidFill>
            </a:endParaRPr>
          </a:p>
          <a:p>
            <a:pPr marL="0" indent="0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en-US" sz="5100" b="1" dirty="0">
              <a:solidFill>
                <a:schemeClr val="tx1"/>
              </a:solidFill>
            </a:endParaRPr>
          </a:p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77072"/>
            <a:ext cx="8280919" cy="269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280920" cy="275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58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3240360"/>
          </a:xfrm>
        </p:spPr>
        <p:txBody>
          <a:bodyPr rtlCol="0">
            <a:normAutofit/>
          </a:bodyPr>
          <a:lstStyle/>
          <a:p>
            <a:pPr marL="0" indent="0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sz="5100" b="1" dirty="0" smtClean="0">
                <a:solidFill>
                  <a:schemeClr val="tx1"/>
                </a:solidFill>
              </a:rPr>
              <a:t>OSPM simulation of </a:t>
            </a:r>
            <a:r>
              <a:rPr lang="en-US" sz="5100" b="1" dirty="0" err="1" smtClean="0">
                <a:solidFill>
                  <a:schemeClr val="tx1"/>
                </a:solidFill>
              </a:rPr>
              <a:t>Komitas</a:t>
            </a:r>
            <a:r>
              <a:rPr lang="en-US" sz="5100" b="1" dirty="0" smtClean="0">
                <a:solidFill>
                  <a:schemeClr val="tx1"/>
                </a:solidFill>
              </a:rPr>
              <a:t> street in Yerevan 2009</a:t>
            </a:r>
            <a:endParaRPr lang="en-US" sz="5100" b="1" dirty="0">
              <a:solidFill>
                <a:schemeClr val="tx1"/>
              </a:solidFill>
            </a:endParaRPr>
          </a:p>
          <a:p>
            <a:pPr marL="0" indent="0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sz="5100" b="1" dirty="0" smtClean="0">
                <a:solidFill>
                  <a:schemeClr val="tx1"/>
                </a:solidFill>
              </a:rPr>
              <a:t> </a:t>
            </a:r>
            <a:endParaRPr lang="en-US" sz="5100" b="1" dirty="0">
              <a:solidFill>
                <a:schemeClr val="tx1"/>
              </a:solidFill>
            </a:endParaRPr>
          </a:p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6" y="2053952"/>
            <a:ext cx="9090278" cy="4471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79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</a:rPr>
              <a:t>Sumgait, Azerbaijan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3240360"/>
          </a:xfrm>
        </p:spPr>
        <p:txBody>
          <a:bodyPr rtlCol="0">
            <a:normAutofit fontScale="55000" lnSpcReduction="20000"/>
          </a:bodyPr>
          <a:lstStyle/>
          <a:p>
            <a:pPr marL="0" indent="0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sz="5100" b="1" dirty="0" smtClean="0">
                <a:solidFill>
                  <a:schemeClr val="tx1"/>
                </a:solidFill>
              </a:rPr>
              <a:t>1: UBM simulation </a:t>
            </a:r>
            <a:r>
              <a:rPr lang="en-US" sz="5100" b="1" dirty="0">
                <a:solidFill>
                  <a:schemeClr val="tx1"/>
                </a:solidFill>
              </a:rPr>
              <a:t>for the entire </a:t>
            </a:r>
            <a:r>
              <a:rPr lang="en-US" sz="5100" b="1" dirty="0" smtClean="0">
                <a:solidFill>
                  <a:schemeClr val="tx1"/>
                </a:solidFill>
              </a:rPr>
              <a:t>grid 6 </a:t>
            </a:r>
            <a:r>
              <a:rPr lang="en-US" sz="5100" b="1" dirty="0">
                <a:solidFill>
                  <a:schemeClr val="tx1"/>
                </a:solidFill>
              </a:rPr>
              <a:t>years </a:t>
            </a:r>
            <a:r>
              <a:rPr lang="en-US" sz="5100" b="1" dirty="0" smtClean="0">
                <a:solidFill>
                  <a:schemeClr val="tx1"/>
                </a:solidFill>
              </a:rPr>
              <a:t>(2000- </a:t>
            </a:r>
          </a:p>
          <a:p>
            <a:pPr marL="0" indent="0" defTabSz="457207">
              <a:spcBef>
                <a:spcPts val="0"/>
              </a:spcBef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sz="5100" b="1" dirty="0" smtClean="0">
                <a:solidFill>
                  <a:schemeClr val="tx1"/>
                </a:solidFill>
              </a:rPr>
              <a:t>    2005)</a:t>
            </a:r>
          </a:p>
          <a:p>
            <a:pPr marL="0" indent="0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en-US" sz="5100" b="1" dirty="0">
              <a:solidFill>
                <a:schemeClr val="tx1"/>
              </a:solidFill>
            </a:endParaRPr>
          </a:p>
          <a:p>
            <a:pPr marL="0" indent="0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sz="5100" b="1" dirty="0" smtClean="0">
                <a:solidFill>
                  <a:schemeClr val="tx1"/>
                </a:solidFill>
              </a:rPr>
              <a:t>2: UBM simulation for </a:t>
            </a:r>
            <a:r>
              <a:rPr lang="en-US" sz="5100" b="1" dirty="0">
                <a:solidFill>
                  <a:schemeClr val="tx1"/>
                </a:solidFill>
              </a:rPr>
              <a:t>2 years </a:t>
            </a:r>
            <a:r>
              <a:rPr lang="en-US" sz="5100" b="1" dirty="0" smtClean="0">
                <a:solidFill>
                  <a:schemeClr val="tx1"/>
                </a:solidFill>
              </a:rPr>
              <a:t>and 5 </a:t>
            </a:r>
            <a:r>
              <a:rPr lang="en-US" sz="5100" b="1" dirty="0">
                <a:solidFill>
                  <a:schemeClr val="tx1"/>
                </a:solidFill>
              </a:rPr>
              <a:t>receptors</a:t>
            </a:r>
          </a:p>
          <a:p>
            <a:pPr marL="0" indent="0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en-US" sz="5100" b="1" dirty="0" smtClean="0">
              <a:solidFill>
                <a:schemeClr val="tx1"/>
              </a:solidFill>
            </a:endParaRPr>
          </a:p>
          <a:p>
            <a:pPr marL="0" indent="0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sz="5100" b="1" dirty="0" smtClean="0">
                <a:solidFill>
                  <a:schemeClr val="tx1"/>
                </a:solidFill>
              </a:rPr>
              <a:t>3: OSPM simulation for </a:t>
            </a:r>
            <a:r>
              <a:rPr lang="en-US" sz="5100" b="1" dirty="0" err="1" smtClean="0">
                <a:solidFill>
                  <a:schemeClr val="tx1"/>
                </a:solidFill>
              </a:rPr>
              <a:t>Sulh</a:t>
            </a:r>
            <a:r>
              <a:rPr lang="en-US" sz="5100" b="1" dirty="0" smtClean="0">
                <a:solidFill>
                  <a:schemeClr val="tx1"/>
                </a:solidFill>
              </a:rPr>
              <a:t> </a:t>
            </a:r>
            <a:r>
              <a:rPr lang="en-US" sz="5100" b="1" dirty="0">
                <a:solidFill>
                  <a:schemeClr val="tx1"/>
                </a:solidFill>
              </a:rPr>
              <a:t>and </a:t>
            </a:r>
            <a:r>
              <a:rPr lang="en-US" sz="5100" b="1" dirty="0" err="1">
                <a:solidFill>
                  <a:schemeClr val="tx1"/>
                </a:solidFill>
              </a:rPr>
              <a:t>Samed</a:t>
            </a:r>
            <a:r>
              <a:rPr lang="en-US" sz="5100" b="1" dirty="0">
                <a:solidFill>
                  <a:schemeClr val="tx1"/>
                </a:solidFill>
              </a:rPr>
              <a:t> </a:t>
            </a:r>
            <a:r>
              <a:rPr lang="en-US" sz="5100" b="1" dirty="0" err="1">
                <a:solidFill>
                  <a:schemeClr val="tx1"/>
                </a:solidFill>
              </a:rPr>
              <a:t>Vurgun</a:t>
            </a:r>
            <a:r>
              <a:rPr lang="en-US" sz="5100" b="1" dirty="0">
                <a:solidFill>
                  <a:schemeClr val="tx1"/>
                </a:solidFill>
              </a:rPr>
              <a:t> street </a:t>
            </a:r>
          </a:p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2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Showing results in QGIS</a:t>
            </a:r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0174" y="1865680"/>
            <a:ext cx="6403653" cy="4671431"/>
          </a:xfrm>
        </p:spPr>
      </p:pic>
      <p:sp>
        <p:nvSpPr>
          <p:cNvPr id="2" name="TextBox 1"/>
          <p:cNvSpPr txBox="1"/>
          <p:nvPr/>
        </p:nvSpPr>
        <p:spPr>
          <a:xfrm>
            <a:off x="3500692" y="1995617"/>
            <a:ext cx="3549842" cy="8002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300" dirty="0" smtClean="0"/>
              <a:t>Average</a:t>
            </a:r>
            <a:r>
              <a:rPr lang="en-US" sz="2300" baseline="0" dirty="0" smtClean="0"/>
              <a:t> of </a:t>
            </a:r>
            <a:r>
              <a:rPr lang="en-US" sz="2300" baseline="0" dirty="0" err="1" smtClean="0"/>
              <a:t>Nox</a:t>
            </a:r>
            <a:r>
              <a:rPr lang="en-US" sz="2300" baseline="0" dirty="0" smtClean="0"/>
              <a:t> for whole grid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1652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OSPM modeling for </a:t>
            </a:r>
            <a:r>
              <a:rPr lang="en-US" sz="3600" dirty="0" err="1" smtClean="0"/>
              <a:t>Samed</a:t>
            </a:r>
            <a:r>
              <a:rPr lang="en-US" sz="3600" baseline="0" dirty="0" smtClean="0"/>
              <a:t> </a:t>
            </a:r>
            <a:r>
              <a:rPr lang="en-US" sz="3600" baseline="0" dirty="0" err="1" smtClean="0"/>
              <a:t>Vurgun</a:t>
            </a:r>
            <a:r>
              <a:rPr lang="en-US" sz="3600" dirty="0" smtClean="0"/>
              <a:t> street 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2708" y="1268761"/>
            <a:ext cx="7496361" cy="5323876"/>
          </a:xfrm>
        </p:spPr>
      </p:pic>
    </p:spTree>
    <p:extLst>
      <p:ext uri="{BB962C8B-B14F-4D97-AF65-F5344CB8AC3E}">
        <p14:creationId xmlns:p14="http://schemas.microsoft.com/office/powerpoint/2010/main" val="30661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6373" y="1412776"/>
            <a:ext cx="8052091" cy="5083963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dirty="0" smtClean="0"/>
              <a:t>OSPM modeling for </a:t>
            </a:r>
            <a:r>
              <a:rPr lang="en-US" dirty="0" err="1" smtClean="0"/>
              <a:t>Sulh</a:t>
            </a:r>
            <a:r>
              <a:rPr lang="en-US" dirty="0" smtClean="0"/>
              <a:t> street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41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</a:rPr>
              <a:t>Chisinau, Moldova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3240360"/>
          </a:xfrm>
        </p:spPr>
        <p:txBody>
          <a:bodyPr rtlCol="0">
            <a:normAutofit fontScale="70000" lnSpcReduction="20000"/>
          </a:bodyPr>
          <a:lstStyle/>
          <a:p>
            <a:pPr marL="0" indent="0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sz="5100" b="1" dirty="0" smtClean="0">
                <a:solidFill>
                  <a:schemeClr val="tx1"/>
                </a:solidFill>
              </a:rPr>
              <a:t>1: UBM simulation, entire grid, year 2009</a:t>
            </a:r>
          </a:p>
          <a:p>
            <a:pPr marL="0" indent="0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en-US" sz="5100" b="1" dirty="0">
              <a:solidFill>
                <a:schemeClr val="tx1"/>
              </a:solidFill>
            </a:endParaRPr>
          </a:p>
          <a:p>
            <a:pPr marL="0" indent="0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sz="5100" b="1" dirty="0" smtClean="0">
                <a:solidFill>
                  <a:schemeClr val="tx1"/>
                </a:solidFill>
              </a:rPr>
              <a:t>2: OSPM simulation </a:t>
            </a:r>
            <a:r>
              <a:rPr lang="en-US" sz="5100" b="1" dirty="0">
                <a:solidFill>
                  <a:schemeClr val="tx1"/>
                </a:solidFill>
              </a:rPr>
              <a:t>for </a:t>
            </a:r>
            <a:r>
              <a:rPr lang="en-US" sz="5100" b="1" dirty="0" err="1">
                <a:solidFill>
                  <a:schemeClr val="tx1"/>
                </a:solidFill>
              </a:rPr>
              <a:t>Calea</a:t>
            </a:r>
            <a:r>
              <a:rPr lang="en-US" sz="5100" b="1" dirty="0">
                <a:solidFill>
                  <a:schemeClr val="tx1"/>
                </a:solidFill>
              </a:rPr>
              <a:t> </a:t>
            </a:r>
            <a:r>
              <a:rPr lang="en-US" sz="5100" b="1" dirty="0" err="1">
                <a:solidFill>
                  <a:schemeClr val="tx1"/>
                </a:solidFill>
              </a:rPr>
              <a:t>Iesilor</a:t>
            </a:r>
            <a:r>
              <a:rPr lang="en-US" sz="5100" b="1" dirty="0">
                <a:solidFill>
                  <a:schemeClr val="tx1"/>
                </a:solidFill>
              </a:rPr>
              <a:t> str</a:t>
            </a:r>
            <a:r>
              <a:rPr lang="en-US" sz="5100" b="1" dirty="0" smtClean="0">
                <a:solidFill>
                  <a:schemeClr val="tx1"/>
                </a:solidFill>
              </a:rPr>
              <a:t>.  </a:t>
            </a:r>
          </a:p>
          <a:p>
            <a:pPr marL="0" indent="0" defTabSz="457207">
              <a:spcBef>
                <a:spcPts val="0"/>
              </a:spcBef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sz="5100" b="1" dirty="0">
                <a:solidFill>
                  <a:schemeClr val="tx1"/>
                </a:solidFill>
              </a:rPr>
              <a:t> </a:t>
            </a:r>
            <a:r>
              <a:rPr lang="en-US" sz="5100" b="1" dirty="0" smtClean="0">
                <a:solidFill>
                  <a:schemeClr val="tx1"/>
                </a:solidFill>
              </a:rPr>
              <a:t>   For 2009</a:t>
            </a:r>
            <a:endParaRPr lang="en-US" sz="5100" b="1" dirty="0">
              <a:solidFill>
                <a:schemeClr val="tx1"/>
              </a:solidFill>
            </a:endParaRPr>
          </a:p>
          <a:p>
            <a:pPr marL="0" indent="0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sz="5100" b="1" dirty="0" smtClean="0">
                <a:solidFill>
                  <a:schemeClr val="tx1"/>
                </a:solidFill>
              </a:rPr>
              <a:t> </a:t>
            </a:r>
            <a:endParaRPr lang="en-US" sz="5100" b="1" dirty="0">
              <a:solidFill>
                <a:schemeClr val="tx1"/>
              </a:solidFill>
            </a:endParaRPr>
          </a:p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31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706686"/>
            <a:ext cx="8229600" cy="1143000"/>
          </a:xfrm>
        </p:spPr>
        <p:txBody>
          <a:bodyPr/>
          <a:lstStyle/>
          <a:p>
            <a:pPr algn="ctr"/>
            <a:r>
              <a:rPr lang="da-DK" b="1" i="0" dirty="0" err="1" smtClean="0"/>
              <a:t>NOx</a:t>
            </a:r>
            <a:r>
              <a:rPr lang="da-DK" b="1" i="0" dirty="0" smtClean="0"/>
              <a:t> Emissions		</a:t>
            </a:r>
            <a:r>
              <a:rPr lang="da-DK" b="1" i="0" dirty="0" err="1" smtClean="0"/>
              <a:t>SOx</a:t>
            </a:r>
            <a:r>
              <a:rPr lang="da-DK" b="1" i="0" dirty="0" smtClean="0"/>
              <a:t> Emissions</a:t>
            </a:r>
            <a:br>
              <a:rPr lang="da-DK" b="1" i="0" dirty="0" smtClean="0"/>
            </a:br>
            <a:r>
              <a:rPr lang="da-DK" b="1" i="0" dirty="0" smtClean="0"/>
              <a:t>in Tons</a:t>
            </a:r>
            <a:endParaRPr lang="da-DK" b="1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Рисунок 1" descr="C:\Documents and Settings\Operator\Desktop\Новый рисунок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88840"/>
            <a:ext cx="4680520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1" descr="C:\Users\Valera\AppData\Local\Microsoft\Windows\Temporary Internet Files\Content.Word\Новый рисунок (30).bm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9" y="1988840"/>
            <a:ext cx="3960439" cy="3420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682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7381</TotalTime>
  <Words>218</Words>
  <Application>Microsoft Office PowerPoint</Application>
  <PresentationFormat>On-screen Show (4:3)</PresentationFormat>
  <Paragraphs>67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Sumgait, Azerbaijan</vt:lpstr>
      <vt:lpstr>Showing results in QGIS</vt:lpstr>
      <vt:lpstr>OSPM modeling for Samed Vurgun street </vt:lpstr>
      <vt:lpstr>OSPM modeling for Sulh street </vt:lpstr>
      <vt:lpstr>Chisinau, Moldova</vt:lpstr>
      <vt:lpstr>NOx Emissions  SOx Emissions in Tons</vt:lpstr>
      <vt:lpstr>PowerPoint Presentation</vt:lpstr>
      <vt:lpstr>PowerPoint Presentation</vt:lpstr>
      <vt:lpstr>Batumi, Georgia</vt:lpstr>
      <vt:lpstr>SO2       TSP</vt:lpstr>
      <vt:lpstr>Kiev, Ukraine</vt:lpstr>
      <vt:lpstr>PowerPoint Presentation</vt:lpstr>
      <vt:lpstr>PowerPoint Presentation</vt:lpstr>
    </vt:vector>
  </TitlesOfParts>
  <Company>MWH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Barbara de Campos</dc:creator>
  <cp:lastModifiedBy>Allan Gross</cp:lastModifiedBy>
  <cp:revision>470</cp:revision>
  <cp:lastPrinted>2012-05-10T14:01:43Z</cp:lastPrinted>
  <dcterms:created xsi:type="dcterms:W3CDTF">2011-10-12T15:30:18Z</dcterms:created>
  <dcterms:modified xsi:type="dcterms:W3CDTF">2014-10-16T10:41:33Z</dcterms:modified>
</cp:coreProperties>
</file>