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43" r:id="rId2"/>
    <p:sldId id="463" r:id="rId3"/>
    <p:sldId id="464" r:id="rId4"/>
    <p:sldId id="549" r:id="rId5"/>
    <p:sldId id="547" r:id="rId6"/>
    <p:sldId id="548" r:id="rId7"/>
    <p:sldId id="554" r:id="rId8"/>
    <p:sldId id="553" r:id="rId9"/>
    <p:sldId id="467" r:id="rId10"/>
    <p:sldId id="520" r:id="rId11"/>
    <p:sldId id="550" r:id="rId12"/>
    <p:sldId id="557" r:id="rId13"/>
    <p:sldId id="555" r:id="rId14"/>
    <p:sldId id="551" r:id="rId15"/>
    <p:sldId id="496" r:id="rId16"/>
    <p:sldId id="493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66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938" autoAdjust="0"/>
  </p:normalViewPr>
  <p:slideViewPr>
    <p:cSldViewPr>
      <p:cViewPr>
        <p:scale>
          <a:sx n="70" d="100"/>
          <a:sy n="70" d="100"/>
        </p:scale>
        <p:origin x="-3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How OSMP </a:t>
            </a:r>
            <a:r>
              <a:rPr lang="da-DK" dirty="0" err="1" smtClean="0"/>
              <a:t>used</a:t>
            </a:r>
            <a:r>
              <a:rPr lang="da-DK" dirty="0" smtClean="0"/>
              <a:t> in Copenhagen (Work by MK)</a:t>
            </a:r>
          </a:p>
          <a:p>
            <a:r>
              <a:rPr lang="da-DK" dirty="0" smtClean="0"/>
              <a:t>Show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is HCA</a:t>
            </a:r>
          </a:p>
          <a:p>
            <a:r>
              <a:rPr lang="da-DK" baseline="0" dirty="0" smtClean="0"/>
              <a:t>Above EU limit -&gt; </a:t>
            </a:r>
            <a:r>
              <a:rPr lang="da-DK" baseline="0" dirty="0" err="1" smtClean="0"/>
              <a:t>mainly</a:t>
            </a:r>
            <a:r>
              <a:rPr lang="da-DK" baseline="0" dirty="0" smtClean="0"/>
              <a:t> at HCA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4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Calibri" pitchFamily="34" charset="0"/>
              </a:rPr>
              <a:t>to quantify human exposure, impacts on human health from air pollution and the subsequent costs,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1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8775" y="920750"/>
            <a:ext cx="8421688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1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8775" y="476672"/>
            <a:ext cx="8421688" cy="5974928"/>
          </a:xfrm>
        </p:spPr>
        <p:txBody>
          <a:bodyPr>
            <a:normAutofit fontScale="92500" lnSpcReduction="10000"/>
          </a:bodyPr>
          <a:lstStyle/>
          <a:p>
            <a:endParaRPr lang="da-DK" dirty="0"/>
          </a:p>
          <a:p>
            <a:pPr marL="0" indent="0" algn="ctr">
              <a:buNone/>
            </a:pPr>
            <a:r>
              <a:rPr lang="en-US" sz="2800" b="1" dirty="0"/>
              <a:t>Air quality and health impact assessment </a:t>
            </a:r>
          </a:p>
          <a:p>
            <a:endParaRPr lang="en-US" sz="19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AQ </a:t>
            </a:r>
            <a:r>
              <a:rPr lang="en-US" sz="2400" b="1" dirty="0"/>
              <a:t>information at the regional scale, urban background scale and street </a:t>
            </a:r>
            <a:r>
              <a:rPr lang="en-US" sz="2400" b="1" dirty="0" smtClean="0"/>
              <a:t>scale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past</a:t>
            </a:r>
            <a:r>
              <a:rPr lang="en-US" sz="2400" b="1" dirty="0"/>
              <a:t>, present and future air quality levels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visualize </a:t>
            </a:r>
            <a:r>
              <a:rPr lang="en-US" sz="2400" b="1" dirty="0"/>
              <a:t>spatial distribution of air quality levels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validated </a:t>
            </a:r>
            <a:r>
              <a:rPr lang="en-US" sz="2400" b="1" dirty="0"/>
              <a:t>models can provide comparisons air quality limit values or guidelines can be carried out and an assessment of exceedances of limit values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impact </a:t>
            </a:r>
            <a:r>
              <a:rPr lang="en-US" sz="2400" b="1" dirty="0"/>
              <a:t>assessment on health effects and related social costs of air pollution </a:t>
            </a:r>
            <a:endParaRPr lang="en-US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81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8414"/>
            <a:ext cx="5065712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26766"/>
            <a:ext cx="8784976" cy="3514402"/>
          </a:xfrm>
        </p:spPr>
        <p:txBody>
          <a:bodyPr>
            <a:normAutofit fontScale="90000"/>
          </a:bodyPr>
          <a:lstStyle/>
          <a:p>
            <a:r>
              <a:rPr lang="en-US" sz="3600" i="0" dirty="0"/>
              <a:t>Premature deaths in Copenhagen </a:t>
            </a:r>
            <a:r>
              <a:rPr lang="en-US" sz="3600" i="0" dirty="0" smtClean="0"/>
              <a:t>region 2010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0" dirty="0" smtClean="0"/>
              <a:t>1: total of ~1500 premature </a:t>
            </a:r>
            <a:br>
              <a:rPr lang="en-US" sz="2400" i="0" dirty="0" smtClean="0"/>
            </a:br>
            <a:r>
              <a:rPr lang="en-US" sz="2400" i="0" dirty="0"/>
              <a:t>  </a:t>
            </a:r>
            <a:r>
              <a:rPr lang="en-US" sz="2400" i="0" dirty="0" smtClean="0"/>
              <a:t>  deaths for the whole area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due to all domestic and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foreign emissions or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about DDK 12 billion per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year</a:t>
            </a:r>
            <a:br>
              <a:rPr lang="en-US" sz="24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400" i="0" dirty="0" smtClean="0"/>
              <a:t>2: ~540 in inner city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(Municipalities of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Copenhagen and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Frederiksberg or about DDK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4 billion per year</a:t>
            </a:r>
            <a:br>
              <a:rPr lang="en-US" sz="24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400" i="0" dirty="0" smtClean="0"/>
              <a:t>3: local emissions in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Copenhagen and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Frederiksberg contribute </a:t>
            </a:r>
            <a:br>
              <a:rPr lang="en-US" sz="2400" i="0" dirty="0" smtClean="0"/>
            </a:br>
            <a:r>
              <a:rPr lang="en-US" sz="2400" i="0" dirty="0"/>
              <a:t> </a:t>
            </a:r>
            <a:r>
              <a:rPr lang="en-US" sz="2400" i="0" dirty="0" smtClean="0"/>
              <a:t>   only about 11%</a:t>
            </a:r>
            <a:endParaRPr lang="da-DK" sz="2400" i="0" dirty="0"/>
          </a:p>
        </p:txBody>
      </p:sp>
    </p:spTree>
    <p:extLst>
      <p:ext uri="{BB962C8B-B14F-4D97-AF65-F5344CB8AC3E}">
        <p14:creationId xmlns:p14="http://schemas.microsoft.com/office/powerpoint/2010/main" val="36251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30788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Impact assessment of transportation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Road </a:t>
            </a:r>
            <a:r>
              <a:rPr lang="en-US" sz="2400" dirty="0"/>
              <a:t>network and associated traffic (e.g. based on traffic modelling)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Traffic </a:t>
            </a:r>
            <a:r>
              <a:rPr lang="en-US" sz="2400" dirty="0"/>
              <a:t>(total flow, vehicle distribution, travel speed) in an existing road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Traffic </a:t>
            </a:r>
            <a:r>
              <a:rPr lang="en-US" sz="2400" dirty="0"/>
              <a:t>due to policy measures such as toll ring, road pricing or other traffic management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Vehicle </a:t>
            </a:r>
            <a:r>
              <a:rPr lang="en-US" sz="2400" dirty="0"/>
              <a:t>emissions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dieselisation</a:t>
            </a:r>
            <a:r>
              <a:rPr lang="en-US" sz="2400" dirty="0" smtClean="0"/>
              <a:t> </a:t>
            </a:r>
            <a:r>
              <a:rPr lang="en-US" sz="2400" dirty="0"/>
              <a:t>of the vehicle fleet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 </a:t>
            </a:r>
            <a:r>
              <a:rPr lang="en-US" sz="2400" dirty="0"/>
              <a:t>Emission Zone (LEZ) that ban older vehicles (older emission classes) to enter a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scenarios </a:t>
            </a:r>
            <a:r>
              <a:rPr lang="en-US" sz="2400" dirty="0"/>
              <a:t>for introduction of electric 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etc</a:t>
            </a:r>
            <a:r>
              <a:rPr lang="en-US" sz="2400" dirty="0"/>
              <a:t>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282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35" y="980728"/>
            <a:ext cx="375358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5800" y="-171400"/>
            <a:ext cx="639045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da-DK" sz="4400" dirty="0" err="1"/>
              <a:t>Existing</a:t>
            </a:r>
            <a:r>
              <a:rPr lang="da-DK" sz="4400" dirty="0"/>
              <a:t> Low Emission Zone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Particle </a:t>
            </a:r>
            <a:r>
              <a:rPr lang="en-US" sz="2600" dirty="0"/>
              <a:t>filters on </a:t>
            </a:r>
            <a:r>
              <a:rPr lang="en-US" sz="2600" dirty="0" smtClean="0"/>
              <a:t>diesel-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powered </a:t>
            </a:r>
            <a:r>
              <a:rPr lang="en-US" sz="2600" dirty="0"/>
              <a:t>heavy-duty vehicles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&gt; </a:t>
            </a:r>
            <a:r>
              <a:rPr lang="en-US" sz="2600" dirty="0"/>
              <a:t>3½ 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Euro </a:t>
            </a:r>
            <a:r>
              <a:rPr lang="en-US" sz="2600" dirty="0"/>
              <a:t>II &amp;</a:t>
            </a:r>
            <a:r>
              <a:rPr lang="en-US" sz="2600" dirty="0" smtClean="0"/>
              <a:t> </a:t>
            </a:r>
            <a:r>
              <a:rPr lang="en-US" sz="2600" dirty="0"/>
              <a:t>older by </a:t>
            </a:r>
            <a:r>
              <a:rPr lang="en-US" sz="2600" dirty="0" smtClean="0"/>
              <a:t>Sept. </a:t>
            </a:r>
            <a:r>
              <a:rPr lang="en-US" sz="2600" dirty="0"/>
              <a:t>1, 2008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(</a:t>
            </a:r>
            <a:r>
              <a:rPr lang="en-US" sz="2600" dirty="0"/>
              <a:t>vehicles&lt;=2001)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Euro </a:t>
            </a:r>
            <a:r>
              <a:rPr lang="en-US" sz="2600" dirty="0"/>
              <a:t>III &amp;</a:t>
            </a:r>
            <a:r>
              <a:rPr lang="en-US" sz="2600" dirty="0" smtClean="0"/>
              <a:t> </a:t>
            </a:r>
            <a:r>
              <a:rPr lang="en-US" sz="2600" dirty="0"/>
              <a:t>older by July 1, 2010 (vehicles&lt;=2006)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 smtClean="0"/>
              <a:t>Etablished</a:t>
            </a:r>
            <a:r>
              <a:rPr lang="en-US" sz="2600" dirty="0" smtClean="0"/>
              <a:t> </a:t>
            </a:r>
            <a:r>
              <a:rPr lang="en-US" sz="2600" dirty="0"/>
              <a:t>in Copenhagen in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Sept</a:t>
            </a:r>
            <a:r>
              <a:rPr lang="en-US" sz="2600" dirty="0"/>
              <a:t>. 2008)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Particle filters in average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assumed </a:t>
            </a:r>
            <a:r>
              <a:rPr lang="en-US" sz="2600" dirty="0"/>
              <a:t>to reduce exhaust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PM </a:t>
            </a:r>
            <a:r>
              <a:rPr lang="en-US" sz="2600" dirty="0"/>
              <a:t>by 80%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Impacted </a:t>
            </a:r>
            <a:r>
              <a:rPr lang="en-US" sz="2600" dirty="0"/>
              <a:t>assessed with </a:t>
            </a:r>
            <a:endParaRPr lang="en-US" sz="2600" dirty="0" smtClean="0"/>
          </a:p>
          <a:p>
            <a:r>
              <a:rPr lang="en-US" sz="2600" dirty="0" smtClean="0"/>
              <a:t>    UBM-OSPM </a:t>
            </a:r>
            <a:r>
              <a:rPr lang="en-US" sz="2600" dirty="0"/>
              <a:t>and regional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measurements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5040560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a-DK" dirty="0"/>
          </a:p>
          <a:p>
            <a:r>
              <a:rPr lang="da-DK" b="1" dirty="0"/>
              <a:t>Low emission zone in Copenhagen, </a:t>
            </a:r>
            <a:endParaRPr lang="da-DK" b="1" dirty="0" smtClean="0"/>
          </a:p>
          <a:p>
            <a:r>
              <a:rPr lang="da-DK" b="1" dirty="0" err="1" smtClean="0"/>
              <a:t>equal</a:t>
            </a:r>
            <a:r>
              <a:rPr lang="da-DK" b="1" dirty="0" smtClean="0"/>
              <a:t> </a:t>
            </a:r>
            <a:r>
              <a:rPr lang="da-DK" b="1" dirty="0"/>
              <a:t>to </a:t>
            </a:r>
            <a:r>
              <a:rPr lang="da-DK" b="1" dirty="0" err="1"/>
              <a:t>municipal</a:t>
            </a:r>
            <a:r>
              <a:rPr lang="da-DK" b="1" dirty="0"/>
              <a:t> border </a:t>
            </a:r>
            <a:endParaRPr lang="da-DK" dirty="0"/>
          </a:p>
          <a:p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b="1" dirty="0" err="1" smtClean="0"/>
              <a:t>Other</a:t>
            </a:r>
            <a:r>
              <a:rPr lang="da-DK" b="1" dirty="0" smtClean="0"/>
              <a:t> </a:t>
            </a:r>
            <a:r>
              <a:rPr lang="da-DK" b="1" dirty="0" err="1" smtClean="0"/>
              <a:t>cities</a:t>
            </a:r>
            <a:r>
              <a:rPr lang="da-DK" b="1" dirty="0" smtClean="0"/>
              <a:t>: </a:t>
            </a: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Aalborg </a:t>
            </a:r>
            <a:r>
              <a:rPr lang="da-DK" b="1" dirty="0"/>
              <a:t>(</a:t>
            </a:r>
            <a:r>
              <a:rPr lang="da-DK" b="1" dirty="0" err="1"/>
              <a:t>Feb</a:t>
            </a:r>
            <a:r>
              <a:rPr lang="da-DK" b="1" dirty="0"/>
              <a:t>, 2009) </a:t>
            </a: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Odense </a:t>
            </a:r>
            <a:r>
              <a:rPr lang="da-DK" b="1" dirty="0"/>
              <a:t>(Jul, 2010) </a:t>
            </a: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Aarhus </a:t>
            </a:r>
            <a:r>
              <a:rPr lang="da-DK" b="1" dirty="0"/>
              <a:t>(</a:t>
            </a:r>
            <a:r>
              <a:rPr lang="da-DK" b="1" dirty="0" err="1"/>
              <a:t>Sep</a:t>
            </a:r>
            <a:r>
              <a:rPr lang="da-DK" b="1" dirty="0"/>
              <a:t>, 2010)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59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0" dirty="0"/>
              <a:t/>
            </a:r>
            <a:br>
              <a:rPr lang="da-DK" i="0" dirty="0"/>
            </a:br>
            <a:r>
              <a:rPr lang="da-DK" i="0" dirty="0" smtClean="0"/>
              <a:t/>
            </a:r>
            <a:br>
              <a:rPr lang="da-DK" i="0" dirty="0" smtClean="0"/>
            </a:br>
            <a:r>
              <a:rPr lang="da-DK" i="0" dirty="0"/>
              <a:t/>
            </a:r>
            <a:br>
              <a:rPr lang="da-DK" i="0" dirty="0"/>
            </a:br>
            <a:r>
              <a:rPr lang="da-DK" i="0" dirty="0" smtClean="0"/>
              <a:t/>
            </a:r>
            <a:br>
              <a:rPr lang="da-DK" i="0" dirty="0" smtClean="0"/>
            </a:br>
            <a:r>
              <a:rPr lang="da-DK" i="0" dirty="0"/>
              <a:t/>
            </a:r>
            <a:br>
              <a:rPr lang="da-DK" i="0" dirty="0"/>
            </a:br>
            <a:r>
              <a:rPr lang="da-DK" i="0" dirty="0" smtClean="0"/>
              <a:t/>
            </a:r>
            <a:br>
              <a:rPr lang="da-DK" i="0" dirty="0" smtClean="0"/>
            </a:br>
            <a:r>
              <a:rPr lang="da-DK" i="0" dirty="0"/>
              <a:t/>
            </a:r>
            <a:br>
              <a:rPr lang="da-DK" i="0" dirty="0"/>
            </a:br>
            <a:r>
              <a:rPr lang="da-DK" i="0" dirty="0" smtClean="0"/>
              <a:t/>
            </a:r>
            <a:br>
              <a:rPr lang="da-DK" i="0" dirty="0" smtClean="0"/>
            </a:br>
            <a:r>
              <a:rPr lang="da-DK" i="0" dirty="0"/>
              <a:t/>
            </a:r>
            <a:br>
              <a:rPr lang="da-DK" i="0" dirty="0"/>
            </a:br>
            <a:r>
              <a:rPr lang="da-DK" i="0" dirty="0" smtClean="0"/>
              <a:t/>
            </a:r>
            <a:br>
              <a:rPr lang="da-DK" i="0" dirty="0" smtClean="0"/>
            </a:br>
            <a:r>
              <a:rPr lang="da-DK" sz="5300" i="0" dirty="0"/>
              <a:t/>
            </a:r>
            <a:br>
              <a:rPr lang="da-DK" sz="5300" i="0" dirty="0"/>
            </a:br>
            <a:r>
              <a:rPr lang="en-US" sz="5300" i="0" dirty="0" smtClean="0">
                <a:solidFill>
                  <a:srgbClr val="002060"/>
                </a:solidFill>
              </a:rPr>
              <a:t>Impacts </a:t>
            </a:r>
            <a:r>
              <a:rPr lang="en-US" sz="5300" i="0" dirty="0">
                <a:solidFill>
                  <a:srgbClr val="002060"/>
                </a:solidFill>
              </a:rPr>
              <a:t>of LEZ in </a:t>
            </a:r>
            <a:r>
              <a:rPr lang="en-US" sz="5300" i="0" dirty="0" smtClean="0">
                <a:solidFill>
                  <a:srgbClr val="002060"/>
                </a:solidFill>
              </a:rPr>
              <a:t>Copenhagen:</a:t>
            </a:r>
            <a:br>
              <a:rPr lang="en-US" sz="5300" i="0" dirty="0" smtClean="0">
                <a:solidFill>
                  <a:srgbClr val="002060"/>
                </a:solidFill>
              </a:rPr>
            </a:br>
            <a:r>
              <a:rPr lang="en-US" sz="5300" i="0" dirty="0">
                <a:solidFill>
                  <a:srgbClr val="002060"/>
                </a:solidFill>
              </a:rPr>
              <a:t/>
            </a:r>
            <a:br>
              <a:rPr lang="en-US" sz="5300" i="0" dirty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1: PM </a:t>
            </a:r>
            <a:r>
              <a:rPr lang="en-US" sz="3100" i="0" dirty="0">
                <a:solidFill>
                  <a:srgbClr val="002060"/>
                </a:solidFill>
              </a:rPr>
              <a:t>exhaust emission from HDT is reduced by 60% in </a:t>
            </a:r>
            <a:r>
              <a:rPr lang="en-US" sz="3100" i="0" dirty="0" smtClean="0">
                <a:solidFill>
                  <a:srgbClr val="002060"/>
                </a:solidFill>
              </a:rPr>
              <a:t> </a:t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2010 </a:t>
            </a:r>
            <a:r>
              <a:rPr lang="en-US" sz="3100" i="0" dirty="0">
                <a:solidFill>
                  <a:srgbClr val="002060"/>
                </a:solidFill>
              </a:rPr>
              <a:t>corresponding to 16% for all traffic (HCAB) (due </a:t>
            </a:r>
            <a:r>
              <a:rPr lang="en-US" sz="3100" i="0" dirty="0" smtClean="0">
                <a:solidFill>
                  <a:srgbClr val="002060"/>
                </a:solidFill>
              </a:rPr>
              <a:t> </a:t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to </a:t>
            </a:r>
            <a:r>
              <a:rPr lang="en-US" sz="3100" i="0" dirty="0">
                <a:solidFill>
                  <a:srgbClr val="002060"/>
                </a:solidFill>
              </a:rPr>
              <a:t>shift to EEV/Euro5 and re-profit of DPF on &lt;=Euro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    3</a:t>
            </a:r>
            <a:r>
              <a:rPr lang="en-US" sz="3100" i="0" dirty="0">
                <a:solidFill>
                  <a:srgbClr val="002060"/>
                </a:solidFill>
              </a:rPr>
              <a:t>) </a:t>
            </a:r>
            <a:br>
              <a:rPr lang="en-US" sz="3100" i="0" dirty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2: LEZ </a:t>
            </a:r>
            <a:r>
              <a:rPr lang="en-US" sz="3100" i="0" dirty="0">
                <a:solidFill>
                  <a:srgbClr val="002060"/>
                </a:solidFill>
              </a:rPr>
              <a:t>reduces PM10 street concentrations with 0.2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    </a:t>
            </a:r>
            <a:r>
              <a:rPr lang="en-US" sz="3100" i="0" dirty="0" err="1" smtClean="0">
                <a:solidFill>
                  <a:srgbClr val="002060"/>
                </a:solidFill>
              </a:rPr>
              <a:t>μg</a:t>
            </a:r>
            <a:r>
              <a:rPr lang="en-US" sz="3100" i="0" dirty="0" smtClean="0">
                <a:solidFill>
                  <a:srgbClr val="002060"/>
                </a:solidFill>
              </a:rPr>
              <a:t>/m3 </a:t>
            </a:r>
            <a:r>
              <a:rPr lang="en-US" sz="3100" i="0" dirty="0">
                <a:solidFill>
                  <a:srgbClr val="002060"/>
                </a:solidFill>
              </a:rPr>
              <a:t>(1%) and PM2.5 also by 0.2 </a:t>
            </a:r>
            <a:r>
              <a:rPr lang="en-US" sz="3100" i="0" dirty="0" err="1">
                <a:solidFill>
                  <a:srgbClr val="002060"/>
                </a:solidFill>
              </a:rPr>
              <a:t>μg</a:t>
            </a:r>
            <a:r>
              <a:rPr lang="en-US" sz="3100" i="0" dirty="0">
                <a:solidFill>
                  <a:srgbClr val="002060"/>
                </a:solidFill>
              </a:rPr>
              <a:t>/m3 (1.5%)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modest </a:t>
            </a:r>
            <a:r>
              <a:rPr lang="en-US" sz="3100" i="0" dirty="0">
                <a:solidFill>
                  <a:srgbClr val="002060"/>
                </a:solidFill>
              </a:rPr>
              <a:t>change due to significant non-exhaust and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regional </a:t>
            </a:r>
            <a:r>
              <a:rPr lang="en-US" sz="3100" i="0" dirty="0">
                <a:solidFill>
                  <a:srgbClr val="002060"/>
                </a:solidFill>
              </a:rPr>
              <a:t>contribution </a:t>
            </a:r>
            <a:br>
              <a:rPr lang="en-US" sz="3100" i="0" dirty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3: NOx </a:t>
            </a:r>
            <a:r>
              <a:rPr lang="en-US" sz="3100" i="0" dirty="0">
                <a:solidFill>
                  <a:srgbClr val="002060"/>
                </a:solidFill>
              </a:rPr>
              <a:t>reduction of about 25% due to a partly shift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towards </a:t>
            </a:r>
            <a:r>
              <a:rPr lang="en-US" sz="3100" i="0" dirty="0">
                <a:solidFill>
                  <a:srgbClr val="002060"/>
                </a:solidFill>
              </a:rPr>
              <a:t>Euro 5 vehicles instead of equipping all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heavy-duty </a:t>
            </a:r>
            <a:r>
              <a:rPr lang="en-US" sz="3100" i="0" dirty="0">
                <a:solidFill>
                  <a:srgbClr val="002060"/>
                </a:solidFill>
              </a:rPr>
              <a:t>vehicles with particle filters (Euro 3 or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older</a:t>
            </a:r>
            <a:r>
              <a:rPr lang="en-US" sz="3100" i="0" dirty="0">
                <a:solidFill>
                  <a:srgbClr val="002060"/>
                </a:solidFill>
              </a:rPr>
              <a:t>) </a:t>
            </a:r>
            <a:br>
              <a:rPr lang="en-US" sz="3100" i="0" dirty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4: Total </a:t>
            </a:r>
            <a:r>
              <a:rPr lang="en-US" sz="3100" i="0" dirty="0">
                <a:solidFill>
                  <a:srgbClr val="002060"/>
                </a:solidFill>
              </a:rPr>
              <a:t>NOx emission reduced 8% in 2010 </a:t>
            </a:r>
            <a:br>
              <a:rPr lang="en-US" sz="3100" i="0" dirty="0">
                <a:solidFill>
                  <a:srgbClr val="002060"/>
                </a:solidFill>
              </a:rPr>
            </a:br>
            <a:r>
              <a:rPr lang="en-US" sz="3100" i="0" dirty="0" smtClean="0">
                <a:solidFill>
                  <a:srgbClr val="002060"/>
                </a:solidFill>
              </a:rPr>
              <a:t>5: No</a:t>
            </a:r>
            <a:r>
              <a:rPr lang="en-US" sz="3100" i="0" dirty="0">
                <a:solidFill>
                  <a:srgbClr val="002060"/>
                </a:solidFill>
              </a:rPr>
              <a:t>. of exceedances of the NO2 limit value in 2010 47 </a:t>
            </a:r>
            <a:r>
              <a:rPr lang="en-US" sz="3100" i="0" dirty="0" smtClean="0">
                <a:solidFill>
                  <a:srgbClr val="002060"/>
                </a:solidFill>
              </a:rPr>
              <a:t/>
            </a:r>
            <a:br>
              <a:rPr lang="en-US" sz="3100" i="0" dirty="0" smtClean="0">
                <a:solidFill>
                  <a:srgbClr val="002060"/>
                </a:solidFill>
              </a:rPr>
            </a:br>
            <a:r>
              <a:rPr lang="en-US" sz="3100" i="0" dirty="0">
                <a:solidFill>
                  <a:srgbClr val="002060"/>
                </a:solidFill>
              </a:rPr>
              <a:t> </a:t>
            </a:r>
            <a:r>
              <a:rPr lang="en-US" sz="3100" i="0" dirty="0" smtClean="0">
                <a:solidFill>
                  <a:srgbClr val="002060"/>
                </a:solidFill>
              </a:rPr>
              <a:t>   to </a:t>
            </a:r>
            <a:r>
              <a:rPr lang="en-US" sz="3100" i="0" dirty="0">
                <a:solidFill>
                  <a:srgbClr val="002060"/>
                </a:solidFill>
              </a:rPr>
              <a:t>29 (out of 138 streets) </a:t>
            </a:r>
          </a:p>
        </p:txBody>
      </p:sp>
    </p:spTree>
    <p:extLst>
      <p:ext uri="{BB962C8B-B14F-4D97-AF65-F5344CB8AC3E}">
        <p14:creationId xmlns:p14="http://schemas.microsoft.com/office/powerpoint/2010/main" val="32724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0" dirty="0">
                <a:solidFill>
                  <a:srgbClr val="002060"/>
                </a:solidFill>
              </a:rPr>
              <a:t>Impacts of proposed LEZ to EC concentrations in CPH</a:t>
            </a:r>
            <a:endParaRPr lang="da-DK" sz="3600" i="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864187" cy="40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5" y="1556793"/>
            <a:ext cx="3909077" cy="40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59" y="980728"/>
            <a:ext cx="770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it-IT" dirty="0"/>
              <a:t>Reference in 2015 </a:t>
            </a:r>
            <a:r>
              <a:rPr lang="it-IT" dirty="0" smtClean="0"/>
              <a:t>			      Proposed </a:t>
            </a:r>
            <a:r>
              <a:rPr lang="it-IT" dirty="0"/>
              <a:t>Berlin scenario in 2015 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611559" y="5662989"/>
            <a:ext cx="7824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Berlin scenario: Diesel-</a:t>
            </a:r>
            <a:r>
              <a:rPr lang="en-US" dirty="0" err="1"/>
              <a:t>dreven</a:t>
            </a:r>
            <a:r>
              <a:rPr lang="en-US" dirty="0"/>
              <a:t> passenger cars and vans &lt;= Euro 3 and petrol-</a:t>
            </a:r>
            <a:r>
              <a:rPr lang="en-US" dirty="0" err="1"/>
              <a:t>dreven</a:t>
            </a:r>
            <a:r>
              <a:rPr lang="en-US" dirty="0"/>
              <a:t> passenger cars and vans &lt;= Euro 0 are banned in LEZ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002060"/>
                </a:solidFill>
              </a:rPr>
              <a:t>Proposed toll ring in Copenhagen</a:t>
            </a:r>
            <a:r>
              <a:rPr lang="en-US" i="0" dirty="0" smtClean="0"/>
              <a:t/>
            </a:r>
            <a:br>
              <a:rPr lang="en-US" i="0" dirty="0" smtClean="0"/>
            </a:br>
            <a:endParaRPr lang="da-DK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268760"/>
            <a:ext cx="4125144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Congestion </a:t>
            </a:r>
            <a:r>
              <a:rPr lang="en-US" dirty="0">
                <a:solidFill>
                  <a:srgbClr val="002060"/>
                </a:solidFill>
              </a:rPr>
              <a:t>charging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impact </a:t>
            </a:r>
            <a:r>
              <a:rPr lang="en-US" dirty="0">
                <a:solidFill>
                  <a:srgbClr val="002060"/>
                </a:solidFill>
              </a:rPr>
              <a:t>assessment showed reduction in traffic by 19% and in NOx emissions by 10%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reduction </a:t>
            </a:r>
            <a:r>
              <a:rPr lang="en-US" dirty="0">
                <a:solidFill>
                  <a:srgbClr val="002060"/>
                </a:solidFill>
              </a:rPr>
              <a:t>in No. of NO2 exceedances from 11 to 6 in 2016 (out of 138 streets)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proposal </a:t>
            </a:r>
            <a:r>
              <a:rPr lang="en-US" dirty="0">
                <a:solidFill>
                  <a:srgbClr val="002060"/>
                </a:solidFill>
              </a:rPr>
              <a:t>turned down due to opposition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416821" cy="47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352" y="6477001"/>
            <a:ext cx="2132863" cy="244475"/>
          </a:xfrm>
          <a:prstGeom prst="rect">
            <a:avLst/>
          </a:prstGeom>
        </p:spPr>
        <p:txBody>
          <a:bodyPr/>
          <a:lstStyle/>
          <a:p>
            <a:fld id="{60550DA3-7C1F-4598-A79D-DE988EF4ED59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764710" y="1700808"/>
            <a:ext cx="7263674" cy="2151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  <a:endParaRPr lang="da-DK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8677111" y="3581400"/>
            <a:ext cx="76731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>
              <a:solidFill>
                <a:schemeClr val="accent1"/>
              </a:solidFill>
            </a:endParaRPr>
          </a:p>
        </p:txBody>
      </p:sp>
      <p:sp useBgFill="1">
        <p:nvSpPr>
          <p:cNvPr id="59399" name="Rectangle 7"/>
          <p:cNvSpPr>
            <a:spLocks noChangeArrowheads="1"/>
          </p:cNvSpPr>
          <p:nvPr/>
        </p:nvSpPr>
        <p:spPr bwMode="auto">
          <a:xfrm>
            <a:off x="265307" y="304800"/>
            <a:ext cx="1623057" cy="9144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0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da-DK" sz="2800" b="1" dirty="0" err="1" smtClean="0">
                <a:solidFill>
                  <a:srgbClr val="0066FF"/>
                </a:solidFill>
              </a:rPr>
              <a:t>Annual</a:t>
            </a:r>
            <a:r>
              <a:rPr lang="da-DK" sz="2800" b="1" dirty="0" smtClean="0">
                <a:solidFill>
                  <a:srgbClr val="0066FF"/>
                </a:solidFill>
              </a:rPr>
              <a:t> average NO2 </a:t>
            </a:r>
            <a:r>
              <a:rPr lang="da-DK" sz="2800" b="1" dirty="0" err="1" smtClean="0">
                <a:solidFill>
                  <a:srgbClr val="0066FF"/>
                </a:solidFill>
              </a:rPr>
              <a:t>conc</a:t>
            </a:r>
            <a:r>
              <a:rPr lang="da-DK" sz="2800" b="1" dirty="0" smtClean="0">
                <a:solidFill>
                  <a:srgbClr val="0066FF"/>
                </a:solidFill>
              </a:rPr>
              <a:t>. at 100 </a:t>
            </a:r>
            <a:r>
              <a:rPr lang="da-DK" sz="2800" b="1" dirty="0" err="1" smtClean="0">
                <a:solidFill>
                  <a:srgbClr val="0066FF"/>
                </a:solidFill>
              </a:rPr>
              <a:t>streets</a:t>
            </a:r>
            <a:r>
              <a:rPr lang="da-DK" sz="2800" b="1" dirty="0" smtClean="0">
                <a:solidFill>
                  <a:srgbClr val="0066FF"/>
                </a:solidFill>
              </a:rPr>
              <a:t> in Copenhagen Red and Dark Red: NO2 </a:t>
            </a:r>
            <a:r>
              <a:rPr lang="da-DK" sz="2800" b="1" dirty="0" err="1" smtClean="0">
                <a:solidFill>
                  <a:srgbClr val="0066FF"/>
                </a:solidFill>
              </a:rPr>
              <a:t>exceednces</a:t>
            </a:r>
            <a:r>
              <a:rPr lang="da-DK" sz="2800" b="1" dirty="0" smtClean="0">
                <a:solidFill>
                  <a:srgbClr val="0066FF"/>
                </a:solidFill>
              </a:rPr>
              <a:t> in Copenhagen 2012</a:t>
            </a:r>
            <a:endParaRPr lang="da-DK" sz="2800" b="1" dirty="0">
              <a:solidFill>
                <a:srgbClr val="0066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1" b="20955"/>
          <a:stretch/>
        </p:blipFill>
        <p:spPr bwMode="auto">
          <a:xfrm>
            <a:off x="3911730" y="1844824"/>
            <a:ext cx="5124766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54" y="4437112"/>
            <a:ext cx="1049394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http://upload.wikimedia.org/wikipedia/commons/c/c4/H.C._Andersens_Boulev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34" y="1844824"/>
            <a:ext cx="4712786" cy="35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641998" y="65246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84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b="1" i="0" dirty="0" err="1" smtClean="0"/>
              <a:t>Predicted</a:t>
            </a:r>
            <a:r>
              <a:rPr lang="da-DK" sz="3200" b="1" i="0" dirty="0" smtClean="0"/>
              <a:t> NO2 (</a:t>
            </a:r>
            <a:r>
              <a:rPr lang="el-GR" sz="3200" b="1" i="0" dirty="0" smtClean="0">
                <a:latin typeface="Times New Roman"/>
                <a:cs typeface="Times New Roman"/>
              </a:rPr>
              <a:t>μ</a:t>
            </a:r>
            <a:r>
              <a:rPr lang="da-DK" sz="3200" b="1" i="0" dirty="0" smtClean="0">
                <a:latin typeface="Times New Roman"/>
                <a:cs typeface="Times New Roman"/>
              </a:rPr>
              <a:t>g/m3) </a:t>
            </a:r>
            <a:r>
              <a:rPr lang="da-DK" sz="3200" b="1" i="0" dirty="0" err="1" smtClean="0"/>
              <a:t>exceedances</a:t>
            </a:r>
            <a:r>
              <a:rPr lang="da-DK" sz="3200" b="1" i="0" dirty="0" smtClean="0"/>
              <a:t> in 2011 and 2015</a:t>
            </a:r>
            <a:endParaRPr lang="da-DK" sz="3200" b="1" i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8" y="620687"/>
            <a:ext cx="9309898" cy="39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641998" y="65246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 smtClean="0"/>
              <a:t>5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648" y="2675228"/>
            <a:ext cx="9729648" cy="41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 smtClean="0"/>
              <a:t>Website </a:t>
            </a:r>
            <a:r>
              <a:rPr lang="en-US" b="1" i="0" dirty="0"/>
              <a:t>for Air Quality at Your Street </a:t>
            </a:r>
            <a:endParaRPr lang="da-DK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92480" cy="434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dirty="0"/>
              <a:t>Urban background concentrations of NO2</a:t>
            </a:r>
            <a:endParaRPr lang="da-DK" sz="3600" i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58044"/>
            <a:ext cx="87820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844824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/>
              <a:t>DEHM +</a:t>
            </a:r>
            <a:r>
              <a:rPr lang="da-DK" b="1" dirty="0" smtClean="0"/>
              <a:t> </a:t>
            </a:r>
            <a:r>
              <a:rPr lang="da-DK" b="1" dirty="0"/>
              <a:t>UBM</a:t>
            </a:r>
          </a:p>
        </p:txBody>
      </p:sp>
    </p:spTree>
    <p:extLst>
      <p:ext uri="{BB962C8B-B14F-4D97-AF65-F5344CB8AC3E}">
        <p14:creationId xmlns:p14="http://schemas.microsoft.com/office/powerpoint/2010/main" val="42050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/>
              <a:t>Street </a:t>
            </a:r>
            <a:r>
              <a:rPr lang="da-DK" i="0" dirty="0" err="1" smtClean="0"/>
              <a:t>concentrations</a:t>
            </a:r>
            <a:r>
              <a:rPr lang="da-DK" i="0" dirty="0" smtClean="0"/>
              <a:t> </a:t>
            </a:r>
            <a:r>
              <a:rPr lang="da-DK" i="0" dirty="0"/>
              <a:t>of NO2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3" y="1335360"/>
            <a:ext cx="8772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132856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/>
              <a:t>DEHM+UBM+OSPM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41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76672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External costs of air </a:t>
            </a:r>
            <a:r>
              <a:rPr lang="en-US" sz="4400" b="1" dirty="0" smtClean="0"/>
              <a:t>pollution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External </a:t>
            </a:r>
            <a:r>
              <a:rPr lang="en-US" sz="2800" b="1" dirty="0"/>
              <a:t>costs for air pollution (excl. CO2) are related to health effects and estimated based on the ”impact pathway” method (EVA-system)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6976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47" y="1059135"/>
            <a:ext cx="42005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404664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EVA </a:t>
            </a:r>
            <a:r>
              <a:rPr lang="en-US" sz="3600" b="1" dirty="0"/>
              <a:t>– Economic Valuation of Air pollution </a:t>
            </a:r>
            <a:endParaRPr lang="en-US" sz="3600" b="1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Emissions </a:t>
            </a:r>
            <a:r>
              <a:rPr lang="da-DK" sz="2400" b="1" dirty="0" err="1"/>
              <a:t>sources</a:t>
            </a:r>
            <a:r>
              <a:rPr lang="da-DK" sz="2400" b="1" dirty="0"/>
              <a:t> </a:t>
            </a: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Concentration </a:t>
            </a:r>
            <a:r>
              <a:rPr lang="en-US" sz="2400" b="1" dirty="0"/>
              <a:t>(DEHM) and </a:t>
            </a:r>
          </a:p>
          <a:p>
            <a:r>
              <a:rPr lang="en-US" sz="2400" b="1" dirty="0" smtClean="0"/>
              <a:t>    (</a:t>
            </a:r>
            <a:r>
              <a:rPr lang="en-US" sz="2400" b="1" dirty="0"/>
              <a:t>UBM) and population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exposure </a:t>
            </a:r>
            <a:r>
              <a:rPr lang="en-US" sz="2400" b="1" dirty="0"/>
              <a:t>Health effects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based </a:t>
            </a:r>
            <a:r>
              <a:rPr lang="en-US" sz="2400" b="1" dirty="0"/>
              <a:t>on exposure–response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relations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External </a:t>
            </a:r>
            <a:r>
              <a:rPr lang="en-US" sz="2400" b="1" dirty="0"/>
              <a:t>costs based on pricing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of </a:t>
            </a:r>
            <a:r>
              <a:rPr lang="en-US" sz="2400" b="1" dirty="0"/>
              <a:t>health effects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Output</a:t>
            </a:r>
            <a:r>
              <a:rPr lang="da-DK" sz="2400" b="1" dirty="0"/>
              <a:t>: 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Health </a:t>
            </a:r>
            <a:r>
              <a:rPr lang="da-DK" sz="2400" b="1" dirty="0" err="1"/>
              <a:t>effects</a:t>
            </a:r>
            <a:r>
              <a:rPr lang="da-DK" sz="2400" b="1" dirty="0"/>
              <a:t> 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err="1" smtClean="0"/>
              <a:t>External</a:t>
            </a:r>
            <a:r>
              <a:rPr lang="da-DK" sz="2400" b="1" dirty="0" smtClean="0"/>
              <a:t> </a:t>
            </a:r>
            <a:r>
              <a:rPr lang="da-DK" sz="2400" b="1" dirty="0" err="1"/>
              <a:t>costs</a:t>
            </a:r>
            <a:r>
              <a:rPr lang="da-DK" sz="2400" b="1" dirty="0"/>
              <a:t> 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Unit </a:t>
            </a:r>
            <a:r>
              <a:rPr lang="da-DK" sz="2400" b="1" dirty="0" err="1"/>
              <a:t>costs</a:t>
            </a:r>
            <a:r>
              <a:rPr lang="da-DK" sz="2400" b="1" dirty="0"/>
              <a:t> </a:t>
            </a: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smtClean="0"/>
              <a:t>Applications</a:t>
            </a:r>
            <a:r>
              <a:rPr lang="da-DK" sz="2400" b="1" dirty="0"/>
              <a:t>: 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err="1" smtClean="0"/>
              <a:t>Assessments</a:t>
            </a:r>
            <a:r>
              <a:rPr lang="da-DK" sz="2400" b="1" dirty="0"/>
              <a:t>, </a:t>
            </a:r>
            <a:r>
              <a:rPr lang="da-DK" sz="2400" b="1" dirty="0" err="1"/>
              <a:t>cost-benefit</a:t>
            </a:r>
            <a:r>
              <a:rPr lang="da-DK" sz="2400" b="1" dirty="0"/>
              <a:t>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003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770"/>
            <a:ext cx="2844800" cy="4679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altLang="ja-JP" sz="1800" b="1" i="0" dirty="0" smtClean="0">
                <a:solidFill>
                  <a:schemeClr val="accent1"/>
                </a:solidFill>
                <a:ea typeface="MS PGothic" pitchFamily="34" charset="-128"/>
              </a:rPr>
              <a:t>Calculated using EVA (THOR System + Health and Economic Valuation Module) for the year</a:t>
            </a:r>
            <a:r>
              <a:rPr lang="da-DK" altLang="da-DK" sz="1800" b="1" i="0" dirty="0" smtClean="0">
                <a:solidFill>
                  <a:schemeClr val="accent1"/>
                </a:solidFill>
              </a:rPr>
              <a:t> 2000 for the  total air pollution </a:t>
            </a:r>
            <a:r>
              <a:rPr lang="da-DK" altLang="da-DK" sz="1800" b="1" i="0" dirty="0" err="1" smtClean="0">
                <a:solidFill>
                  <a:schemeClr val="accent1"/>
                </a:solidFill>
              </a:rPr>
              <a:t>levels</a:t>
            </a:r>
            <a:r>
              <a:rPr lang="da-DK" altLang="da-DK" sz="1800" b="1" i="0" dirty="0" smtClean="0">
                <a:solidFill>
                  <a:schemeClr val="accent1"/>
                </a:solidFill>
              </a:rPr>
              <a:t> </a:t>
            </a:r>
            <a:br>
              <a:rPr lang="da-DK" altLang="da-DK" sz="1800" b="1" i="0" dirty="0" smtClean="0">
                <a:solidFill>
                  <a:schemeClr val="accent1"/>
                </a:solidFill>
              </a:rPr>
            </a:br>
            <a:r>
              <a:rPr lang="da-DK" altLang="da-DK" sz="1800" b="1" i="0" dirty="0" smtClean="0">
                <a:solidFill>
                  <a:schemeClr val="accent1"/>
                </a:solidFill>
              </a:rPr>
              <a:t/>
            </a:r>
            <a:br>
              <a:rPr lang="da-DK" altLang="da-DK" sz="1800" b="1" i="0" dirty="0" smtClean="0">
                <a:solidFill>
                  <a:schemeClr val="accent1"/>
                </a:solidFill>
              </a:rPr>
            </a:br>
            <a:r>
              <a:rPr lang="da-DK" altLang="da-DK" sz="1800" b="1" i="0" dirty="0" smtClean="0">
                <a:solidFill>
                  <a:schemeClr val="accent1"/>
                </a:solidFill>
              </a:rPr>
              <a:t>A total of 680000 cases</a:t>
            </a:r>
            <a:br>
              <a:rPr lang="da-DK" altLang="da-DK" sz="1800" b="1" i="0" dirty="0" smtClean="0">
                <a:solidFill>
                  <a:schemeClr val="accent1"/>
                </a:solidFill>
              </a:rPr>
            </a:br>
            <a:r>
              <a:rPr lang="da-DK" altLang="da-DK" sz="1800" b="1" i="0" dirty="0" err="1" smtClean="0">
                <a:solidFill>
                  <a:schemeClr val="accent1"/>
                </a:solidFill>
              </a:rPr>
              <a:t>decreasing</a:t>
            </a:r>
            <a:r>
              <a:rPr lang="da-DK" altLang="da-DK" sz="1800" b="1" i="0" dirty="0" smtClean="0">
                <a:solidFill>
                  <a:schemeClr val="accent1"/>
                </a:solidFill>
              </a:rPr>
              <a:t> to 450000 in the </a:t>
            </a:r>
            <a:r>
              <a:rPr lang="da-DK" altLang="da-DK" sz="1800" b="1" i="0" dirty="0" err="1" smtClean="0">
                <a:solidFill>
                  <a:schemeClr val="accent1"/>
                </a:solidFill>
              </a:rPr>
              <a:t>year</a:t>
            </a:r>
            <a:r>
              <a:rPr lang="da-DK" altLang="da-DK" sz="1800" b="1" i="0" dirty="0" smtClean="0">
                <a:solidFill>
                  <a:schemeClr val="accent1"/>
                </a:solidFill>
              </a:rPr>
              <a:t> 2020</a:t>
            </a:r>
            <a:br>
              <a:rPr lang="da-DK" altLang="da-DK" sz="1800" b="1" i="0" dirty="0" smtClean="0">
                <a:solidFill>
                  <a:schemeClr val="accent1"/>
                </a:solidFill>
              </a:rPr>
            </a:br>
            <a:r>
              <a:rPr lang="en-US" altLang="da-DK" sz="1800" b="1" i="0" dirty="0" smtClean="0">
                <a:solidFill>
                  <a:schemeClr val="accent1"/>
                </a:solidFill>
              </a:rPr>
              <a:t/>
            </a:r>
            <a:br>
              <a:rPr lang="en-US" altLang="da-DK" sz="1800" b="1" i="0" dirty="0" smtClean="0">
                <a:solidFill>
                  <a:schemeClr val="accent1"/>
                </a:solidFill>
              </a:rPr>
            </a:br>
            <a:r>
              <a:rPr lang="en-US" altLang="da-DK" sz="1800" b="1" i="0" dirty="0" smtClean="0">
                <a:solidFill>
                  <a:schemeClr val="accent1"/>
                </a:solidFill>
              </a:rPr>
              <a:t>For Denmark: </a:t>
            </a:r>
            <a:br>
              <a:rPr lang="en-US" altLang="da-DK" sz="1800" b="1" i="0" dirty="0" smtClean="0">
                <a:solidFill>
                  <a:schemeClr val="accent1"/>
                </a:solidFill>
              </a:rPr>
            </a:br>
            <a:r>
              <a:rPr lang="en-US" altLang="da-DK" sz="1800" b="1" i="0" dirty="0" smtClean="0">
                <a:solidFill>
                  <a:schemeClr val="accent1"/>
                </a:solidFill>
              </a:rPr>
              <a:t>Year 2000: 4000, </a:t>
            </a:r>
            <a:br>
              <a:rPr lang="en-US" altLang="da-DK" sz="1800" b="1" i="0" dirty="0" smtClean="0">
                <a:solidFill>
                  <a:schemeClr val="accent1"/>
                </a:solidFill>
              </a:rPr>
            </a:br>
            <a:r>
              <a:rPr lang="en-US" altLang="da-DK" sz="1800" b="1" i="0" dirty="0" smtClean="0">
                <a:solidFill>
                  <a:schemeClr val="accent1"/>
                </a:solidFill>
              </a:rPr>
              <a:t>Year 2011: 3200 </a:t>
            </a:r>
            <a:br>
              <a:rPr lang="en-US" altLang="da-DK" sz="1800" b="1" i="0" dirty="0" smtClean="0">
                <a:solidFill>
                  <a:schemeClr val="accent1"/>
                </a:solidFill>
              </a:rPr>
            </a:br>
            <a:r>
              <a:rPr lang="en-US" altLang="da-DK" sz="1800" b="1" i="0" dirty="0" smtClean="0">
                <a:solidFill>
                  <a:schemeClr val="accent1"/>
                </a:solidFill>
              </a:rPr>
              <a:t>Year 2020: 2200</a:t>
            </a:r>
            <a:endParaRPr lang="da-DK" altLang="da-DK" sz="1800" b="1" i="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76602" y="765175"/>
          <a:ext cx="5718175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4" imgW="4995425" imgH="5031707" progId="Word.Document.8">
                  <p:embed/>
                </p:oleObj>
              </mc:Choice>
              <mc:Fallback>
                <p:oleObj name="Document" r:id="rId4" imgW="4995425" imgH="50317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2" y="765175"/>
                        <a:ext cx="5718175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ja-JP" sz="3000" b="1" dirty="0">
                <a:solidFill>
                  <a:schemeClr val="accent2"/>
                </a:solidFill>
                <a:ea typeface="MS PGothic" pitchFamily="34" charset="-128"/>
              </a:rPr>
              <a:t>Total number of cases of premature deaths in Europe 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4731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572</Words>
  <Application>Microsoft Office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PowerPoint Presentation</vt:lpstr>
      <vt:lpstr>Annual average NO2 conc. at 100 streets in Copenhagen Red and Dark Red: NO2 exceednces in Copenhagen 2012</vt:lpstr>
      <vt:lpstr>Predicted NO2 (μg/m3) exceedances in 2011 and 2015</vt:lpstr>
      <vt:lpstr>Website for Air Quality at Your Street </vt:lpstr>
      <vt:lpstr>Urban background concentrations of NO2</vt:lpstr>
      <vt:lpstr>Street concentrations of NO2</vt:lpstr>
      <vt:lpstr>PowerPoint Presentation</vt:lpstr>
      <vt:lpstr>PowerPoint Presentation</vt:lpstr>
      <vt:lpstr>Calculated using EVA (THOR System + Health and Economic Valuation Module) for the year 2000 for the  total air pollution levels   A total of 680000 cases decreasing to 450000 in the year 2020  For Denmark:  Year 2000: 4000,  Year 2011: 3200  Year 2020: 2200</vt:lpstr>
      <vt:lpstr>Premature deaths in Copenhagen region 2010  1: total of ~1500 premature      deaths for the whole area     due to all domestic and      foreign emissions or      about DDK 12 billion per      year  2: ~540 in inner city      (Municipalities of      Copenhagen and      Frederiksberg or about DDK     4 billion per year  3: local emissions in      Copenhagen and      Frederiksberg contribute      only about 11%</vt:lpstr>
      <vt:lpstr>PowerPoint Presentation</vt:lpstr>
      <vt:lpstr>PowerPoint Presentation</vt:lpstr>
      <vt:lpstr>           Impacts of LEZ in Copenhagen:  1: PM exhaust emission from HDT is reduced by 60% in       2010 corresponding to 16% for all traffic (HCAB) (due       to shift to EEV/Euro5 and re-profit of DPF on &lt;=Euro      3)  2: LEZ reduces PM10 street concentrations with 0.2      μg/m3 (1%) and PM2.5 also by 0.2 μg/m3 (1.5%)      modest change due to significant non-exhaust and      regional contribution  3: NOx reduction of about 25% due to a partly shift      towards Euro 5 vehicles instead of equipping all      heavy-duty vehicles with particle filters (Euro 3 or      older)  4: Total NOx emission reduced 8% in 2010  5: No. of exceedances of the NO2 limit value in 2010 47      to 29 (out of 138 streets) </vt:lpstr>
      <vt:lpstr>Impacts of proposed LEZ to EC concentrations in CPH</vt:lpstr>
      <vt:lpstr>Proposed toll ring in Copenhagen </vt:lpstr>
      <vt:lpstr>PowerPoint Presentation</vt:lpstr>
    </vt:vector>
  </TitlesOfParts>
  <Company>MWH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Allan Gross</cp:lastModifiedBy>
  <cp:revision>467</cp:revision>
  <cp:lastPrinted>2012-05-10T14:01:43Z</cp:lastPrinted>
  <dcterms:created xsi:type="dcterms:W3CDTF">2011-10-12T15:30:18Z</dcterms:created>
  <dcterms:modified xsi:type="dcterms:W3CDTF">2014-10-16T10:44:29Z</dcterms:modified>
</cp:coreProperties>
</file>