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65" r:id="rId2"/>
    <p:sldId id="436" r:id="rId3"/>
    <p:sldId id="437" r:id="rId4"/>
    <p:sldId id="438" r:id="rId5"/>
    <p:sldId id="439" r:id="rId6"/>
    <p:sldId id="440" r:id="rId7"/>
    <p:sldId id="441" r:id="rId8"/>
    <p:sldId id="442" r:id="rId9"/>
    <p:sldId id="443" r:id="rId10"/>
    <p:sldId id="444" r:id="rId11"/>
    <p:sldId id="445" r:id="rId12"/>
    <p:sldId id="446" r:id="rId13"/>
    <p:sldId id="447" r:id="rId14"/>
    <p:sldId id="448" r:id="rId15"/>
    <p:sldId id="450" r:id="rId16"/>
    <p:sldId id="451" r:id="rId17"/>
    <p:sldId id="452" r:id="rId18"/>
    <p:sldId id="453" r:id="rId19"/>
    <p:sldId id="454" r:id="rId20"/>
    <p:sldId id="455" r:id="rId21"/>
    <p:sldId id="456" r:id="rId22"/>
    <p:sldId id="457" r:id="rId23"/>
    <p:sldId id="458" r:id="rId24"/>
    <p:sldId id="459" r:id="rId25"/>
    <p:sldId id="460" r:id="rId26"/>
    <p:sldId id="461" r:id="rId27"/>
    <p:sldId id="462" r:id="rId28"/>
    <p:sldId id="463" r:id="rId29"/>
    <p:sldId id="464" r:id="rId30"/>
    <p:sldId id="465" r:id="rId31"/>
    <p:sldId id="466" r:id="rId32"/>
    <p:sldId id="467" r:id="rId33"/>
    <p:sldId id="352"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9E53B"/>
    <a:srgbClr val="FF5050"/>
    <a:srgbClr val="FFFF99"/>
    <a:srgbClr val="FFCC66"/>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2" autoAdjust="0"/>
    <p:restoredTop sz="94707" autoAdjust="0"/>
  </p:normalViewPr>
  <p:slideViewPr>
    <p:cSldViewPr>
      <p:cViewPr varScale="1">
        <p:scale>
          <a:sx n="77" d="100"/>
          <a:sy n="77" d="100"/>
        </p:scale>
        <p:origin x="-14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0023899-E46B-46DE-9D02-0164906A2790}" type="slidenum">
              <a:rPr lang="en-US" smtClean="0"/>
              <a:pPr/>
              <a:t>‹#›</a:t>
            </a:fld>
            <a:endParaRPr lang="en-US"/>
          </a:p>
        </p:txBody>
      </p:sp>
    </p:spTree>
    <p:extLst>
      <p:ext uri="{BB962C8B-B14F-4D97-AF65-F5344CB8AC3E}">
        <p14:creationId xmlns:p14="http://schemas.microsoft.com/office/powerpoint/2010/main" val="9144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n-GB"/>
          </a:p>
        </p:txBody>
      </p:sp>
      <p:sp>
        <p:nvSpPr>
          <p:cNvPr id="3" name="Date Placeholder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D5F3A010-5C24-4441-AA09-F84D667FBE29}" type="datetimeFigureOut">
              <a:rPr lang="en-GB" smtClean="0"/>
              <a:pPr/>
              <a:t>14/10/2014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108" tIns="46054" rIns="92108" bIns="460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en-GB"/>
          </a:p>
        </p:txBody>
      </p:sp>
      <p:sp>
        <p:nvSpPr>
          <p:cNvPr id="7" name="Slide Number Placehold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F12E0633-D742-427C-95D8-0F1C541939B4}" type="slidenum">
              <a:rPr lang="en-GB" smtClean="0"/>
              <a:pPr/>
              <a:t>‹#›</a:t>
            </a:fld>
            <a:endParaRPr lang="en-GB"/>
          </a:p>
        </p:txBody>
      </p:sp>
    </p:spTree>
    <p:extLst>
      <p:ext uri="{BB962C8B-B14F-4D97-AF65-F5344CB8AC3E}">
        <p14:creationId xmlns:p14="http://schemas.microsoft.com/office/powerpoint/2010/main" val="210124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18958-F946-4E52-80DC-D02C8EECAE73}"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1184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10</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11</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12</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13</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14</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15</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16</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17</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18</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19</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20</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21</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22</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23</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24</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25</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26</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27</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28</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29</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3</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30</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31</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32</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18958-F946-4E52-80DC-D02C8EECAE73}" type="slidenum">
              <a:rPr lang="en-US" smtClean="0"/>
              <a:pPr/>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5550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4</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5</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6</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7</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8</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2341DF-17B2-436A-95D2-60A78B8AD168}" type="slidenum">
              <a:rPr lang="ru-RU"/>
              <a:pPr/>
              <a:t>9</a:t>
            </a:fld>
            <a:endParaRPr lang="ru-R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6992"/>
            <a:ext cx="7772400" cy="1470025"/>
          </a:xfrm>
        </p:spPr>
        <p:txBody>
          <a:bodyPr/>
          <a:lstStyle>
            <a:lvl1pPr algn="ctr">
              <a:defRPr b="0" i="0">
                <a:solidFill>
                  <a:srgbClr val="FFFFE1"/>
                </a:solidFill>
                <a:latin typeface="Eras Light ITC"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4941168"/>
            <a:ext cx="6400800" cy="144016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2" descr="800px-Flag_of_Europe_sv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6376" y="6093296"/>
            <a:ext cx="842184" cy="563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6199806"/>
            <a:ext cx="7308304" cy="457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cs-CZ"/>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cs-CZ"/>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B98E55BF-95E0-4CAA-ADAA-2F3953F8BCB0}"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ocument 9"/>
          <p:cNvSpPr/>
          <p:nvPr userDrawn="1"/>
        </p:nvSpPr>
        <p:spPr>
          <a:xfrm>
            <a:off x="0" y="0"/>
            <a:ext cx="9144000" cy="1628800"/>
          </a:xfrm>
          <a:prstGeom prst="flowChartDocument">
            <a:avLst/>
          </a:prstGeom>
          <a:solidFill>
            <a:schemeClr val="bg1"/>
          </a:solidFill>
          <a:ln>
            <a:noFill/>
          </a:ln>
          <a:effectLst>
            <a:outerShdw blurRad="279400" dist="38100" dir="5400000" algn="t"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lvl1pPr>
              <a:lnSpc>
                <a:spcPct val="80000"/>
              </a:lnSpc>
              <a:defRPr sz="4000" i="1">
                <a:solidFill>
                  <a:schemeClr val="accent1">
                    <a:lumMod val="7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916832"/>
            <a:ext cx="8229600" cy="4464496"/>
          </a:xfrm>
        </p:spPr>
        <p:txBody>
          <a:bodyPr/>
          <a:lstStyle>
            <a:lvl1pPr>
              <a:spcBef>
                <a:spcPts val="1200"/>
              </a:spcBef>
              <a:defRPr sz="2800">
                <a:solidFill>
                  <a:schemeClr val="accent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lowchart: Document 7"/>
          <p:cNvSpPr/>
          <p:nvPr userDrawn="1"/>
        </p:nvSpPr>
        <p:spPr>
          <a:xfrm>
            <a:off x="0" y="0"/>
            <a:ext cx="9144000" cy="1628800"/>
          </a:xfrm>
          <a:prstGeom prst="flowChartDocumen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lowchart: Document 9"/>
          <p:cNvSpPr/>
          <p:nvPr userDrawn="1"/>
        </p:nvSpPr>
        <p:spPr>
          <a:xfrm>
            <a:off x="0" y="0"/>
            <a:ext cx="9144000" cy="1628800"/>
          </a:xfrm>
          <a:prstGeom prst="flowChartDocumen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lowchart: Document 5"/>
          <p:cNvSpPr/>
          <p:nvPr userDrawn="1"/>
        </p:nvSpPr>
        <p:spPr>
          <a:xfrm>
            <a:off x="0" y="0"/>
            <a:ext cx="9144000" cy="1628800"/>
          </a:xfrm>
          <a:prstGeom prst="flowChartDocumen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D63F-EBE3-42E5-807B-7C5B8724F34A}" type="datetimeFigureOut">
              <a:rPr lang="en-GB" smtClean="0"/>
              <a:pPr/>
              <a:t>14/10/2014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ECED63F-EBE3-42E5-807B-7C5B8724F34A}" type="datetimeFigureOut">
              <a:rPr lang="en-GB" smtClean="0"/>
              <a:pPr/>
              <a:t>14/10/2014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57505A1-0D79-4501-8057-91F0F4624B0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80000"/>
        </a:lnSpc>
        <a:spcBef>
          <a:spcPct val="0"/>
        </a:spcBef>
        <a:buNone/>
        <a:defRPr sz="4400" i="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carpooling.co.uk/"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erideshare.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3568" y="4365104"/>
            <a:ext cx="8064896" cy="1296144"/>
          </a:xfrm>
        </p:spPr>
        <p:txBody>
          <a:bodyPr>
            <a:noAutofit/>
          </a:bodyPr>
          <a:lstStyle/>
          <a:p>
            <a:r>
              <a:rPr lang="en-GB" dirty="0"/>
              <a:t>Workshop on EU Air Quality Policy and the use of Economic Instruments for Sustainable Urban Transport Development </a:t>
            </a:r>
            <a:endParaRPr lang="en-GB" dirty="0" smtClean="0"/>
          </a:p>
          <a:p>
            <a:r>
              <a:rPr lang="en-GB" i="1" dirty="0" smtClean="0"/>
              <a:t>October </a:t>
            </a:r>
            <a:r>
              <a:rPr lang="en-GB" i="1" dirty="0"/>
              <a:t>21-22, 2014 (Chisinau, Moldova</a:t>
            </a:r>
            <a:r>
              <a:rPr lang="en-GB" i="1" dirty="0" smtClean="0"/>
              <a:t>)</a:t>
            </a:r>
            <a:endParaRPr lang="en-GB" i="1" dirty="0"/>
          </a:p>
        </p:txBody>
      </p:sp>
      <p:sp>
        <p:nvSpPr>
          <p:cNvPr id="4" name="Title 7"/>
          <p:cNvSpPr txBox="1">
            <a:spLocks/>
          </p:cNvSpPr>
          <p:nvPr/>
        </p:nvSpPr>
        <p:spPr>
          <a:xfrm>
            <a:off x="186228" y="1412776"/>
            <a:ext cx="8784976" cy="1224136"/>
          </a:xfrm>
          <a:prstGeom prst="rect">
            <a:avLst/>
          </a:prstGeom>
        </p:spPr>
        <p:txBody>
          <a:bodyPr vert="horz" lIns="91440" tIns="45720" rIns="91440" bIns="45720" rtlCol="0" anchor="ctr">
            <a:noAutofit/>
          </a:bodyPr>
          <a:lstStyle/>
          <a:p>
            <a:pPr algn="ctr"/>
            <a:r>
              <a:rPr lang="en-GB" sz="3200" dirty="0">
                <a:solidFill>
                  <a:srgbClr val="FFFFE1"/>
                </a:solidFill>
                <a:effectLst>
                  <a:outerShdw blurRad="38100" dist="38100" dir="2700000" algn="tl">
                    <a:srgbClr val="000000">
                      <a:alpha val="43137"/>
                    </a:srgbClr>
                  </a:outerShdw>
                </a:effectLst>
                <a:latin typeface="Calibri" pitchFamily="34" charset="0"/>
                <a:ea typeface="+mj-ea"/>
                <a:cs typeface="+mj-cs"/>
              </a:rPr>
              <a:t>Air Quality Governance</a:t>
            </a:r>
            <a:br>
              <a:rPr lang="en-GB" sz="3200" dirty="0">
                <a:solidFill>
                  <a:srgbClr val="FFFFE1"/>
                </a:solidFill>
                <a:effectLst>
                  <a:outerShdw blurRad="38100" dist="38100" dir="2700000" algn="tl">
                    <a:srgbClr val="000000">
                      <a:alpha val="43137"/>
                    </a:srgbClr>
                  </a:outerShdw>
                </a:effectLst>
                <a:latin typeface="Calibri" pitchFamily="34" charset="0"/>
                <a:ea typeface="+mj-ea"/>
                <a:cs typeface="+mj-cs"/>
              </a:rPr>
            </a:br>
            <a:r>
              <a:rPr lang="en-GB" sz="3200" dirty="0">
                <a:solidFill>
                  <a:srgbClr val="FFFFE1"/>
                </a:solidFill>
                <a:effectLst>
                  <a:outerShdw blurRad="38100" dist="38100" dir="2700000" algn="tl">
                    <a:srgbClr val="000000">
                      <a:alpha val="43137"/>
                    </a:srgbClr>
                  </a:outerShdw>
                </a:effectLst>
                <a:latin typeface="Calibri" pitchFamily="34" charset="0"/>
                <a:ea typeface="+mj-ea"/>
                <a:cs typeface="+mj-cs"/>
              </a:rPr>
              <a:t>in the ENPI East Countries</a:t>
            </a:r>
          </a:p>
          <a:p>
            <a:pPr algn="ctr"/>
            <a:endParaRPr lang="en-US" sz="3500" b="1" dirty="0">
              <a:solidFill>
                <a:srgbClr val="FFFFE1"/>
              </a:solidFill>
              <a:latin typeface="Eras Light ITC" pitchFamily="34" charset="0"/>
              <a:ea typeface="+mj-ea"/>
              <a:cs typeface="+mj-cs"/>
            </a:endParaRPr>
          </a:p>
          <a:p>
            <a:pPr algn="ctr"/>
            <a:r>
              <a:rPr lang="en-GB" sz="4000" dirty="0" smtClean="0">
                <a:solidFill>
                  <a:srgbClr val="FFFFE1"/>
                </a:solidFill>
                <a:latin typeface="+mj-lt"/>
                <a:ea typeface="+mj-ea"/>
                <a:cs typeface="+mj-cs"/>
              </a:rPr>
              <a:t>Classification </a:t>
            </a:r>
            <a:r>
              <a:rPr lang="en-GB" sz="4000" dirty="0">
                <a:solidFill>
                  <a:srgbClr val="FFFFE1"/>
                </a:solidFill>
                <a:latin typeface="+mj-lt"/>
                <a:ea typeface="+mj-ea"/>
                <a:cs typeface="+mj-cs"/>
              </a:rPr>
              <a:t>of economic instruments for supporting sustainable urban </a:t>
            </a:r>
            <a:r>
              <a:rPr lang="en-GB" sz="4000" dirty="0" smtClean="0">
                <a:solidFill>
                  <a:srgbClr val="FFFFE1"/>
                </a:solidFill>
                <a:latin typeface="+mj-lt"/>
                <a:ea typeface="+mj-ea"/>
                <a:cs typeface="+mj-cs"/>
              </a:rPr>
              <a:t>development</a:t>
            </a:r>
            <a:endParaRPr lang="ru-RU" sz="4000" dirty="0">
              <a:solidFill>
                <a:srgbClr val="FFFFE1"/>
              </a:solidFill>
              <a:latin typeface="+mj-lt"/>
              <a:ea typeface="+mj-ea"/>
              <a:cs typeface="+mj-cs"/>
            </a:endParaRPr>
          </a:p>
        </p:txBody>
      </p:sp>
    </p:spTree>
    <p:extLst>
      <p:ext uri="{BB962C8B-B14F-4D97-AF65-F5344CB8AC3E}">
        <p14:creationId xmlns:p14="http://schemas.microsoft.com/office/powerpoint/2010/main" val="169604653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10</a:t>
            </a:fld>
            <a:endParaRPr lang="en-US" sz="1200" dirty="0"/>
          </a:p>
        </p:txBody>
      </p:sp>
      <p:graphicFrame>
        <p:nvGraphicFramePr>
          <p:cNvPr id="9" name="Таблица 8"/>
          <p:cNvGraphicFramePr>
            <a:graphicFrameLocks noGrp="1"/>
          </p:cNvGraphicFramePr>
          <p:nvPr/>
        </p:nvGraphicFramePr>
        <p:xfrm>
          <a:off x="395536" y="1124744"/>
          <a:ext cx="8352928" cy="5418288"/>
        </p:xfrm>
        <a:graphic>
          <a:graphicData uri="http://schemas.openxmlformats.org/drawingml/2006/table">
            <a:tbl>
              <a:tblPr firstRow="1" bandRow="1">
                <a:tableStyleId>{5C22544A-7EE6-4342-B048-85BDC9FD1C3A}</a:tableStyleId>
              </a:tblPr>
              <a:tblGrid>
                <a:gridCol w="8352928"/>
              </a:tblGrid>
              <a:tr h="615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lt1"/>
                          </a:solidFill>
                          <a:latin typeface="+mn-lt"/>
                          <a:ea typeface="+mn-ea"/>
                          <a:cs typeface="+mn-cs"/>
                        </a:rPr>
                        <a:t>Distance-based vehicle taxes and insurance</a:t>
                      </a:r>
                      <a:endParaRPr lang="uk-UA" sz="2400" b="1" kern="1200" dirty="0" smtClean="0">
                        <a:solidFill>
                          <a:schemeClr val="lt1"/>
                        </a:solidFill>
                        <a:latin typeface="+mn-lt"/>
                        <a:ea typeface="+mn-ea"/>
                        <a:cs typeface="+mn-cs"/>
                      </a:endParaRPr>
                    </a:p>
                  </a:txBody>
                  <a:tcPr/>
                </a:tc>
              </a:tr>
              <a:tr h="680956">
                <a:tc>
                  <a:txBody>
                    <a:bodyPr/>
                    <a:lstStyle/>
                    <a:p>
                      <a:pPr algn="just">
                        <a:lnSpc>
                          <a:spcPct val="95000"/>
                        </a:lnSpc>
                        <a:spcBef>
                          <a:spcPts val="400"/>
                        </a:spcBef>
                        <a:spcAft>
                          <a:spcPts val="400"/>
                        </a:spcAft>
                      </a:pPr>
                      <a:r>
                        <a:rPr lang="en-GB" sz="2400">
                          <a:latin typeface="Calibri"/>
                          <a:ea typeface="Calibri"/>
                        </a:rPr>
                        <a:t>Vehicle taxes and insurances are structured according to actual vehicle usage, i.e. high mileage results in higher taxes and insurance premia.</a:t>
                      </a:r>
                      <a:endParaRPr lang="uk-UA" sz="2400">
                        <a:latin typeface="Calibri"/>
                        <a:ea typeface="Calibri"/>
                      </a:endParaRPr>
                    </a:p>
                  </a:txBody>
                  <a:tcPr marL="68580" marR="68580" marT="0" marB="0"/>
                </a:tc>
              </a:tr>
              <a:tr h="269970">
                <a:tc>
                  <a:txBody>
                    <a:bodyPr/>
                    <a:lstStyle/>
                    <a:p>
                      <a:pPr algn="just">
                        <a:lnSpc>
                          <a:spcPct val="95000"/>
                        </a:lnSpc>
                        <a:spcBef>
                          <a:spcPts val="400"/>
                        </a:spcBef>
                        <a:spcAft>
                          <a:spcPts val="400"/>
                        </a:spcAft>
                      </a:pPr>
                      <a:endParaRPr lang="uk-UA" sz="2400" dirty="0">
                        <a:latin typeface="Calibri"/>
                        <a:ea typeface="Calibri"/>
                      </a:endParaRPr>
                    </a:p>
                  </a:txBody>
                  <a:tcPr marL="68580" marR="68580" marT="0" marB="0"/>
                </a:tc>
              </a:tr>
              <a:tr h="269970">
                <a:tc>
                  <a:txBody>
                    <a:bodyPr/>
                    <a:lstStyle/>
                    <a:p>
                      <a:pPr algn="just">
                        <a:lnSpc>
                          <a:spcPct val="95000"/>
                        </a:lnSpc>
                        <a:spcBef>
                          <a:spcPts val="400"/>
                        </a:spcBef>
                        <a:spcAft>
                          <a:spcPts val="400"/>
                        </a:spcAft>
                      </a:pPr>
                      <a:r>
                        <a:rPr lang="en-GB" sz="2400" dirty="0">
                          <a:latin typeface="Calibri"/>
                          <a:ea typeface="Calibri"/>
                        </a:rPr>
                        <a:t>Relatively easily applicable</a:t>
                      </a:r>
                      <a:r>
                        <a:rPr lang="en-US" sz="2400" dirty="0">
                          <a:latin typeface="Calibri"/>
                          <a:ea typeface="Calibri"/>
                        </a:rPr>
                        <a:t>.</a:t>
                      </a:r>
                      <a:endParaRPr lang="uk-UA" sz="2400" dirty="0">
                        <a:latin typeface="Calibri"/>
                        <a:ea typeface="Calibri"/>
                      </a:endParaRPr>
                    </a:p>
                    <a:p>
                      <a:pPr algn="just">
                        <a:lnSpc>
                          <a:spcPct val="95000"/>
                        </a:lnSpc>
                        <a:spcBef>
                          <a:spcPts val="400"/>
                        </a:spcBef>
                        <a:spcAft>
                          <a:spcPts val="400"/>
                        </a:spcAft>
                      </a:pPr>
                      <a:r>
                        <a:rPr lang="en-GB" sz="2400" dirty="0">
                          <a:latin typeface="Calibri"/>
                          <a:ea typeface="Calibri"/>
                        </a:rPr>
                        <a:t>Usually no investment necessary</a:t>
                      </a:r>
                      <a:r>
                        <a:rPr lang="en-US" sz="2400" dirty="0">
                          <a:latin typeface="Calibri"/>
                          <a:ea typeface="Calibri"/>
                        </a:rPr>
                        <a:t>.</a:t>
                      </a:r>
                      <a:endParaRPr lang="uk-UA" sz="2400" dirty="0">
                        <a:latin typeface="Calibri"/>
                        <a:ea typeface="Calibri"/>
                      </a:endParaRPr>
                    </a:p>
                    <a:p>
                      <a:pPr algn="just">
                        <a:lnSpc>
                          <a:spcPct val="95000"/>
                        </a:lnSpc>
                        <a:spcBef>
                          <a:spcPts val="400"/>
                        </a:spcBef>
                        <a:spcAft>
                          <a:spcPts val="400"/>
                        </a:spcAft>
                      </a:pPr>
                      <a:r>
                        <a:rPr lang="en-GB" sz="2400" dirty="0">
                          <a:latin typeface="Calibri"/>
                          <a:ea typeface="Calibri"/>
                        </a:rPr>
                        <a:t>Applicable in a centralised manner</a:t>
                      </a:r>
                      <a:r>
                        <a:rPr lang="en-US" sz="2400" dirty="0">
                          <a:latin typeface="Calibri"/>
                          <a:ea typeface="Calibri"/>
                        </a:rPr>
                        <a:t>.</a:t>
                      </a:r>
                      <a:endParaRPr lang="uk-UA" sz="2400" dirty="0">
                        <a:latin typeface="Calibri"/>
                        <a:ea typeface="Calibri"/>
                      </a:endParaRPr>
                    </a:p>
                    <a:p>
                      <a:pPr algn="just">
                        <a:lnSpc>
                          <a:spcPct val="95000"/>
                        </a:lnSpc>
                        <a:spcBef>
                          <a:spcPts val="400"/>
                        </a:spcBef>
                        <a:spcAft>
                          <a:spcPts val="400"/>
                        </a:spcAft>
                      </a:pPr>
                      <a:r>
                        <a:rPr lang="en-GB" sz="2400" dirty="0">
                          <a:latin typeface="Calibri"/>
                          <a:ea typeface="Calibri"/>
                        </a:rPr>
                        <a:t>Incentive for urban concentration</a:t>
                      </a:r>
                      <a:r>
                        <a:rPr lang="ru-RU" sz="2400" dirty="0" smtClean="0">
                          <a:latin typeface="Calibri"/>
                          <a:ea typeface="Calibri"/>
                        </a:rPr>
                        <a:t>.</a:t>
                      </a:r>
                    </a:p>
                    <a:p>
                      <a:pPr algn="just">
                        <a:lnSpc>
                          <a:spcPct val="95000"/>
                        </a:lnSpc>
                        <a:spcBef>
                          <a:spcPts val="400"/>
                        </a:spcBef>
                        <a:spcAft>
                          <a:spcPts val="400"/>
                        </a:spcAft>
                      </a:pPr>
                      <a:endParaRPr lang="uk-UA" sz="2400" dirty="0">
                        <a:latin typeface="Calibri"/>
                        <a:ea typeface="Calibri"/>
                      </a:endParaRPr>
                    </a:p>
                  </a:txBody>
                  <a:tcPr marL="68580" marR="68580" marT="0" marB="0"/>
                </a:tc>
              </a:tr>
              <a:tr h="1269452">
                <a:tc>
                  <a:txBody>
                    <a:bodyPr/>
                    <a:lstStyle/>
                    <a:p>
                      <a:pPr algn="just">
                        <a:lnSpc>
                          <a:spcPct val="95000"/>
                        </a:lnSpc>
                        <a:spcBef>
                          <a:spcPts val="400"/>
                        </a:spcBef>
                        <a:spcAft>
                          <a:spcPts val="400"/>
                        </a:spcAft>
                      </a:pPr>
                      <a:r>
                        <a:rPr lang="en-GB" sz="2400" dirty="0" err="1">
                          <a:latin typeface="Calibri"/>
                          <a:ea typeface="Calibri"/>
                        </a:rPr>
                        <a:t>Disbenefits</a:t>
                      </a:r>
                      <a:r>
                        <a:rPr lang="en-GB" sz="2400" dirty="0">
                          <a:latin typeface="Calibri"/>
                          <a:ea typeface="Calibri"/>
                        </a:rPr>
                        <a:t> to people living in remote areas with a need to travel long distances</a:t>
                      </a:r>
                      <a:r>
                        <a:rPr lang="en-US" sz="2400" dirty="0">
                          <a:latin typeface="Calibri"/>
                          <a:ea typeface="Calibri"/>
                        </a:rPr>
                        <a:t>.</a:t>
                      </a:r>
                      <a:endParaRPr lang="uk-UA" sz="24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Travel demand management (8)</a:t>
            </a:r>
            <a:endParaRPr lang="en-GB" sz="40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11</a:t>
            </a:fld>
            <a:endParaRPr lang="en-US" sz="1200" dirty="0"/>
          </a:p>
        </p:txBody>
      </p:sp>
      <p:graphicFrame>
        <p:nvGraphicFramePr>
          <p:cNvPr id="9" name="Таблица 8"/>
          <p:cNvGraphicFramePr>
            <a:graphicFrameLocks noGrp="1"/>
          </p:cNvGraphicFramePr>
          <p:nvPr/>
        </p:nvGraphicFramePr>
        <p:xfrm>
          <a:off x="467544" y="1124744"/>
          <a:ext cx="8280920" cy="4669028"/>
        </p:xfrm>
        <a:graphic>
          <a:graphicData uri="http://schemas.openxmlformats.org/drawingml/2006/table">
            <a:tbl>
              <a:tblPr firstRow="1" bandRow="1">
                <a:tableStyleId>{5C22544A-7EE6-4342-B048-85BDC9FD1C3A}</a:tableStyleId>
              </a:tblPr>
              <a:tblGrid>
                <a:gridCol w="8280920"/>
              </a:tblGrid>
              <a:tr h="615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lt1"/>
                          </a:solidFill>
                          <a:latin typeface="+mn-lt"/>
                          <a:ea typeface="+mn-ea"/>
                          <a:cs typeface="+mn-cs"/>
                        </a:rPr>
                        <a:t>Access restrictions</a:t>
                      </a:r>
                      <a:endParaRPr lang="uk-UA" sz="2400" b="1" kern="1200" dirty="0" smtClean="0">
                        <a:solidFill>
                          <a:schemeClr val="lt1"/>
                        </a:solidFill>
                        <a:latin typeface="+mn-lt"/>
                        <a:ea typeface="+mn-ea"/>
                        <a:cs typeface="+mn-cs"/>
                      </a:endParaRPr>
                    </a:p>
                  </a:txBody>
                  <a:tcPr/>
                </a:tc>
              </a:tr>
              <a:tr h="680956">
                <a:tc>
                  <a:txBody>
                    <a:bodyPr/>
                    <a:lstStyle/>
                    <a:p>
                      <a:pPr algn="l">
                        <a:lnSpc>
                          <a:spcPct val="95000"/>
                        </a:lnSpc>
                        <a:spcBef>
                          <a:spcPts val="400"/>
                        </a:spcBef>
                        <a:spcAft>
                          <a:spcPts val="400"/>
                        </a:spcAft>
                      </a:pPr>
                      <a:r>
                        <a:rPr lang="en-GB" sz="2800">
                          <a:latin typeface="Calibri"/>
                          <a:ea typeface="Calibri"/>
                        </a:rPr>
                        <a:t>Vehicles below certain emission thresholds are categorically not allowed to access city centres.</a:t>
                      </a:r>
                      <a:endParaRPr lang="uk-UA" sz="2800">
                        <a:latin typeface="Calibri"/>
                        <a:ea typeface="Calibri"/>
                      </a:endParaRPr>
                    </a:p>
                  </a:txBody>
                  <a:tcPr marL="68580" marR="68580" marT="0" marB="0"/>
                </a:tc>
              </a:tr>
              <a:tr h="269970">
                <a:tc>
                  <a:txBody>
                    <a:bodyPr/>
                    <a:lstStyle/>
                    <a:p>
                      <a:pPr algn="l">
                        <a:lnSpc>
                          <a:spcPct val="95000"/>
                        </a:lnSpc>
                        <a:spcBef>
                          <a:spcPts val="400"/>
                        </a:spcBef>
                        <a:spcAft>
                          <a:spcPts val="400"/>
                        </a:spcAft>
                      </a:pPr>
                      <a:r>
                        <a:rPr lang="en-GB" sz="2800">
                          <a:latin typeface="Calibri"/>
                          <a:ea typeface="Calibri"/>
                        </a:rPr>
                        <a:t>Environmental zones ("Umweltzonen") in Germany</a:t>
                      </a:r>
                      <a:r>
                        <a:rPr lang="en-US" sz="2800">
                          <a:latin typeface="Calibri"/>
                          <a:ea typeface="Calibri"/>
                        </a:rPr>
                        <a:t>.</a:t>
                      </a:r>
                      <a:endParaRPr lang="uk-UA" sz="2800">
                        <a:latin typeface="Calibri"/>
                        <a:ea typeface="Calibri"/>
                      </a:endParaRPr>
                    </a:p>
                  </a:txBody>
                  <a:tcPr marL="68580" marR="68580" marT="0" marB="0"/>
                </a:tc>
              </a:tr>
              <a:tr h="269970">
                <a:tc>
                  <a:txBody>
                    <a:bodyPr/>
                    <a:lstStyle/>
                    <a:p>
                      <a:pPr algn="l">
                        <a:lnSpc>
                          <a:spcPct val="95000"/>
                        </a:lnSpc>
                        <a:spcBef>
                          <a:spcPts val="400"/>
                        </a:spcBef>
                        <a:spcAft>
                          <a:spcPts val="400"/>
                        </a:spcAft>
                      </a:pPr>
                      <a:r>
                        <a:rPr lang="uk-UA" sz="2800" dirty="0" smtClean="0">
                          <a:latin typeface="Calibri"/>
                          <a:ea typeface="Calibri"/>
                        </a:rPr>
                        <a:t>- </a:t>
                      </a:r>
                      <a:r>
                        <a:rPr lang="en-GB" sz="2800" dirty="0" smtClean="0">
                          <a:latin typeface="Calibri"/>
                          <a:ea typeface="Calibri"/>
                        </a:rPr>
                        <a:t>Simple </a:t>
                      </a:r>
                      <a:r>
                        <a:rPr lang="en-GB" sz="2800" dirty="0">
                          <a:latin typeface="Calibri"/>
                          <a:ea typeface="Calibri"/>
                        </a:rPr>
                        <a:t>approach which is easily understood</a:t>
                      </a:r>
                      <a:br>
                        <a:rPr lang="en-GB" sz="2800" dirty="0">
                          <a:latin typeface="Calibri"/>
                          <a:ea typeface="Calibri"/>
                        </a:rPr>
                      </a:br>
                      <a:r>
                        <a:rPr lang="en-GB" sz="2800" dirty="0">
                          <a:latin typeface="Calibri"/>
                          <a:ea typeface="Calibri"/>
                        </a:rPr>
                        <a:t>- Highly effective when properly enforced</a:t>
                      </a:r>
                      <a:r>
                        <a:rPr lang="en-US" sz="2800" dirty="0">
                          <a:latin typeface="Calibri"/>
                          <a:ea typeface="Calibri"/>
                        </a:rPr>
                        <a:t>.</a:t>
                      </a:r>
                      <a:endParaRPr lang="uk-UA" sz="2800" dirty="0">
                        <a:latin typeface="Calibri"/>
                        <a:ea typeface="Calibri"/>
                      </a:endParaRPr>
                    </a:p>
                  </a:txBody>
                  <a:tcPr marL="68580" marR="68580" marT="0" marB="0"/>
                </a:tc>
              </a:tr>
              <a:tr h="1269452">
                <a:tc>
                  <a:txBody>
                    <a:bodyPr/>
                    <a:lstStyle/>
                    <a:p>
                      <a:pPr algn="l">
                        <a:lnSpc>
                          <a:spcPct val="95000"/>
                        </a:lnSpc>
                        <a:spcBef>
                          <a:spcPts val="400"/>
                        </a:spcBef>
                        <a:spcAft>
                          <a:spcPts val="400"/>
                        </a:spcAft>
                      </a:pPr>
                      <a:r>
                        <a:rPr lang="uk-UA" sz="2800" kern="1200" dirty="0" smtClean="0">
                          <a:solidFill>
                            <a:schemeClr val="dk1"/>
                          </a:solidFill>
                          <a:latin typeface="Calibri"/>
                          <a:ea typeface="Calibri"/>
                          <a:cs typeface="+mn-cs"/>
                        </a:rPr>
                        <a:t>- </a:t>
                      </a:r>
                      <a:r>
                        <a:rPr lang="en-GB" sz="2800" kern="1200" dirty="0" smtClean="0">
                          <a:solidFill>
                            <a:schemeClr val="dk1"/>
                          </a:solidFill>
                          <a:latin typeface="Calibri"/>
                          <a:ea typeface="Calibri"/>
                          <a:cs typeface="+mn-cs"/>
                        </a:rPr>
                        <a:t>May </a:t>
                      </a:r>
                      <a:r>
                        <a:rPr lang="en-GB" sz="2800" kern="1200" dirty="0">
                          <a:solidFill>
                            <a:schemeClr val="dk1"/>
                          </a:solidFill>
                          <a:latin typeface="Calibri"/>
                          <a:ea typeface="Calibri"/>
                          <a:cs typeface="+mn-cs"/>
                        </a:rPr>
                        <a:t>cause higher economic inefficiencies compared to a user charge</a:t>
                      </a:r>
                      <a:r>
                        <a:rPr lang="en-GB" sz="2800" dirty="0">
                          <a:latin typeface="Calibri"/>
                          <a:ea typeface="Calibri"/>
                        </a:rPr>
                        <a:t/>
                      </a:r>
                      <a:br>
                        <a:rPr lang="en-GB" sz="2800" dirty="0">
                          <a:latin typeface="Calibri"/>
                          <a:ea typeface="Calibri"/>
                        </a:rPr>
                      </a:br>
                      <a:r>
                        <a:rPr lang="en-GB" sz="2800" dirty="0">
                          <a:latin typeface="Calibri"/>
                          <a:ea typeface="Calibri"/>
                        </a:rPr>
                        <a:t>- No revenue generation</a:t>
                      </a:r>
                      <a:br>
                        <a:rPr lang="en-GB" sz="2800" dirty="0">
                          <a:latin typeface="Calibri"/>
                          <a:ea typeface="Calibri"/>
                        </a:rPr>
                      </a:br>
                      <a:r>
                        <a:rPr lang="en-GB" sz="2800" dirty="0">
                          <a:latin typeface="Calibri"/>
                          <a:ea typeface="Calibri"/>
                        </a:rPr>
                        <a:t>- Enforcement costs</a:t>
                      </a:r>
                      <a:br>
                        <a:rPr lang="en-GB" sz="2800" dirty="0">
                          <a:latin typeface="Calibri"/>
                          <a:ea typeface="Calibri"/>
                        </a:rPr>
                      </a:br>
                      <a:r>
                        <a:rPr lang="en-GB" sz="2800" dirty="0">
                          <a:latin typeface="Calibri"/>
                          <a:ea typeface="Calibri"/>
                        </a:rPr>
                        <a:t>- Political acceptance issues</a:t>
                      </a:r>
                      <a:r>
                        <a:rPr lang="en-US" sz="2800" dirty="0">
                          <a:latin typeface="Calibri"/>
                          <a:ea typeface="Calibri"/>
                        </a:rPr>
                        <a:t>.</a:t>
                      </a:r>
                      <a:endParaRPr lang="uk-UA" sz="28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Travel demand management (9)</a:t>
            </a:r>
            <a:endParaRPr lang="en-GB" sz="40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12</a:t>
            </a:fld>
            <a:endParaRPr lang="en-US" sz="1200" dirty="0"/>
          </a:p>
        </p:txBody>
      </p:sp>
      <p:graphicFrame>
        <p:nvGraphicFramePr>
          <p:cNvPr id="9" name="Таблица 8"/>
          <p:cNvGraphicFramePr>
            <a:graphicFrameLocks noGrp="1"/>
          </p:cNvGraphicFramePr>
          <p:nvPr/>
        </p:nvGraphicFramePr>
        <p:xfrm>
          <a:off x="395536" y="2132856"/>
          <a:ext cx="8280920" cy="1773428"/>
        </p:xfrm>
        <a:graphic>
          <a:graphicData uri="http://schemas.openxmlformats.org/drawingml/2006/table">
            <a:tbl>
              <a:tblPr firstRow="1" bandRow="1">
                <a:tableStyleId>{5C22544A-7EE6-4342-B048-85BDC9FD1C3A}</a:tableStyleId>
              </a:tblPr>
              <a:tblGrid>
                <a:gridCol w="8280920"/>
              </a:tblGrid>
              <a:tr h="615188">
                <a:tc>
                  <a:txBody>
                    <a:bodyPr/>
                    <a:lstStyle/>
                    <a:p>
                      <a:pPr algn="l">
                        <a:lnSpc>
                          <a:spcPct val="95000"/>
                        </a:lnSpc>
                        <a:spcBef>
                          <a:spcPts val="400"/>
                        </a:spcBef>
                        <a:spcAft>
                          <a:spcPts val="400"/>
                        </a:spcAft>
                      </a:pPr>
                      <a:r>
                        <a:rPr lang="en-GB" sz="4000" b="1" kern="1200" dirty="0" smtClean="0">
                          <a:solidFill>
                            <a:schemeClr val="lt1"/>
                          </a:solidFill>
                          <a:latin typeface="+mn-lt"/>
                          <a:ea typeface="+mn-ea"/>
                          <a:cs typeface="+mn-cs"/>
                        </a:rPr>
                        <a:t>Rickshaw services (man-powered)</a:t>
                      </a:r>
                      <a:endParaRPr lang="uk-UA" sz="4000" dirty="0">
                        <a:latin typeface="Calibri"/>
                        <a:ea typeface="Calibri"/>
                      </a:endParaRPr>
                    </a:p>
                  </a:txBody>
                  <a:tcPr marL="68580" marR="68580" marT="0" marB="0"/>
                </a:tc>
              </a:tr>
              <a:tr h="392924">
                <a:tc>
                  <a:txBody>
                    <a:bodyPr/>
                    <a:lstStyle/>
                    <a:p>
                      <a:pPr algn="l">
                        <a:lnSpc>
                          <a:spcPct val="95000"/>
                        </a:lnSpc>
                        <a:spcBef>
                          <a:spcPts val="400"/>
                        </a:spcBef>
                        <a:spcAft>
                          <a:spcPts val="400"/>
                        </a:spcAft>
                      </a:pPr>
                      <a:r>
                        <a:rPr lang="en-GB" sz="4000" kern="1200" dirty="0" smtClean="0">
                          <a:solidFill>
                            <a:schemeClr val="dk1"/>
                          </a:solidFill>
                          <a:latin typeface="+mn-lt"/>
                          <a:ea typeface="+mn-ea"/>
                          <a:cs typeface="+mn-cs"/>
                        </a:rPr>
                        <a:t>Animal transport</a:t>
                      </a:r>
                      <a:endParaRPr lang="uk-UA" sz="4000" dirty="0">
                        <a:latin typeface="Calibri"/>
                        <a:ea typeface="Calibri"/>
                      </a:endParaRPr>
                    </a:p>
                  </a:txBody>
                  <a:tcPr marL="68580" marR="68580" marT="0" marB="0"/>
                </a:tc>
              </a:tr>
              <a:tr h="269970">
                <a:tc>
                  <a:txBody>
                    <a:bodyPr/>
                    <a:lstStyle/>
                    <a:p>
                      <a:pPr algn="ctr">
                        <a:lnSpc>
                          <a:spcPct val="95000"/>
                        </a:lnSpc>
                        <a:spcBef>
                          <a:spcPts val="400"/>
                        </a:spcBef>
                        <a:spcAft>
                          <a:spcPts val="400"/>
                        </a:spcAft>
                      </a:pPr>
                      <a:r>
                        <a:rPr lang="en-US" sz="4000" dirty="0" smtClean="0">
                          <a:latin typeface="Calibri"/>
                          <a:ea typeface="Calibri"/>
                        </a:rPr>
                        <a:t>…….</a:t>
                      </a:r>
                      <a:endParaRPr lang="uk-UA" sz="40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692497"/>
          </a:xfrm>
          <a:prstGeom prst="rect">
            <a:avLst/>
          </a:prstGeom>
          <a:noFill/>
          <a:ln w="9525">
            <a:noFill/>
            <a:miter lim="800000"/>
            <a:headEnd/>
            <a:tailEnd/>
          </a:ln>
        </p:spPr>
        <p:txBody>
          <a:bodyPr wrap="square">
            <a:spAutoFit/>
          </a:bodyPr>
          <a:lstStyle/>
          <a:p>
            <a:pPr algn="ctr">
              <a:spcBef>
                <a:spcPct val="50000"/>
              </a:spcBef>
            </a:pPr>
            <a:r>
              <a:rPr lang="en-US" sz="3900" dirty="0" smtClean="0">
                <a:solidFill>
                  <a:srgbClr val="002060"/>
                </a:solidFill>
              </a:rPr>
              <a:t>Travel demand management (10)</a:t>
            </a:r>
            <a:endParaRPr lang="en-GB" sz="39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13</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619545486"/>
              </p:ext>
            </p:extLst>
          </p:nvPr>
        </p:nvGraphicFramePr>
        <p:xfrm>
          <a:off x="467544" y="1124744"/>
          <a:ext cx="8280920" cy="5349984"/>
        </p:xfrm>
        <a:graphic>
          <a:graphicData uri="http://schemas.openxmlformats.org/drawingml/2006/table">
            <a:tbl>
              <a:tblPr firstRow="1" bandRow="1">
                <a:tableStyleId>{5C22544A-7EE6-4342-B048-85BDC9FD1C3A}</a:tableStyleId>
              </a:tblPr>
              <a:tblGrid>
                <a:gridCol w="8280920"/>
              </a:tblGrid>
              <a:tr h="615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lt1"/>
                          </a:solidFill>
                          <a:latin typeface="+mn-lt"/>
                          <a:ea typeface="+mn-ea"/>
                          <a:cs typeface="+mn-cs"/>
                        </a:rPr>
                        <a:t>Separate bus lanes/BRT</a:t>
                      </a:r>
                      <a:endParaRPr lang="uk-UA" sz="2400" b="1" kern="1200" dirty="0" smtClean="0">
                        <a:solidFill>
                          <a:schemeClr val="lt1"/>
                        </a:solidFill>
                        <a:latin typeface="+mn-lt"/>
                        <a:ea typeface="+mn-ea"/>
                        <a:cs typeface="+mn-cs"/>
                      </a:endParaRPr>
                    </a:p>
                  </a:txBody>
                  <a:tcPr/>
                </a:tc>
              </a:tr>
              <a:tr h="680956">
                <a:tc>
                  <a:txBody>
                    <a:bodyPr/>
                    <a:lstStyle/>
                    <a:p>
                      <a:pPr algn="l">
                        <a:lnSpc>
                          <a:spcPct val="95000"/>
                        </a:lnSpc>
                        <a:spcBef>
                          <a:spcPts val="400"/>
                        </a:spcBef>
                        <a:spcAft>
                          <a:spcPts val="400"/>
                        </a:spcAft>
                      </a:pPr>
                      <a:r>
                        <a:rPr lang="en-GB" sz="2000">
                          <a:latin typeface="Calibri"/>
                          <a:ea typeface="Calibri"/>
                        </a:rPr>
                        <a:t>Buses drive on separated lanes to avoid traffic congestion. Different options with regards to full/partial separation and engineering solutions.</a:t>
                      </a:r>
                      <a:endParaRPr lang="uk-UA" sz="2000">
                        <a:latin typeface="Calibri"/>
                        <a:ea typeface="Calibri"/>
                      </a:endParaRPr>
                    </a:p>
                  </a:txBody>
                  <a:tcPr marL="68580" marR="68580" marT="0" marB="0"/>
                </a:tc>
              </a:tr>
              <a:tr h="269970">
                <a:tc>
                  <a:txBody>
                    <a:bodyPr/>
                    <a:lstStyle/>
                    <a:p>
                      <a:pPr algn="l">
                        <a:lnSpc>
                          <a:spcPct val="95000"/>
                        </a:lnSpc>
                        <a:spcBef>
                          <a:spcPts val="400"/>
                        </a:spcBef>
                        <a:spcAft>
                          <a:spcPts val="400"/>
                        </a:spcAft>
                      </a:pPr>
                      <a:r>
                        <a:rPr lang="en-GB" sz="2000" dirty="0" err="1">
                          <a:latin typeface="Calibri"/>
                          <a:ea typeface="Calibri"/>
                        </a:rPr>
                        <a:t>Metrobús</a:t>
                      </a:r>
                      <a:r>
                        <a:rPr lang="en-GB" sz="2000" dirty="0">
                          <a:latin typeface="Calibri"/>
                          <a:ea typeface="Calibri"/>
                        </a:rPr>
                        <a:t>, Mexico </a:t>
                      </a:r>
                      <a:r>
                        <a:rPr lang="en-GB" sz="2000" dirty="0" smtClean="0">
                          <a:latin typeface="Calibri"/>
                          <a:ea typeface="Calibri"/>
                        </a:rPr>
                        <a:t>City;  </a:t>
                      </a:r>
                      <a:r>
                        <a:rPr lang="en-GB" sz="2000" dirty="0" err="1">
                          <a:latin typeface="Calibri"/>
                          <a:ea typeface="Calibri"/>
                        </a:rPr>
                        <a:t>Transmilenio</a:t>
                      </a:r>
                      <a:r>
                        <a:rPr lang="en-GB" sz="2000" dirty="0">
                          <a:latin typeface="Calibri"/>
                          <a:ea typeface="Calibri"/>
                        </a:rPr>
                        <a:t>, </a:t>
                      </a:r>
                      <a:r>
                        <a:rPr lang="en-GB" sz="2000" dirty="0" smtClean="0">
                          <a:latin typeface="Calibri"/>
                          <a:ea typeface="Calibri"/>
                        </a:rPr>
                        <a:t>Bogotá;  </a:t>
                      </a:r>
                      <a:r>
                        <a:rPr lang="en-GB" sz="2000" dirty="0">
                          <a:latin typeface="Calibri"/>
                          <a:ea typeface="Calibri"/>
                        </a:rPr>
                        <a:t>Bangkok </a:t>
                      </a:r>
                      <a:r>
                        <a:rPr lang="en-GB" sz="2000" dirty="0" smtClean="0">
                          <a:latin typeface="Calibri"/>
                          <a:ea typeface="Calibri"/>
                        </a:rPr>
                        <a:t>BRT; </a:t>
                      </a:r>
                      <a:r>
                        <a:rPr lang="en-GB" sz="2000" dirty="0">
                          <a:latin typeface="Calibri"/>
                          <a:ea typeface="Calibri"/>
                        </a:rPr>
                        <a:t>Brisbane BRT</a:t>
                      </a:r>
                      <a:r>
                        <a:rPr lang="en-US" sz="2000" dirty="0">
                          <a:latin typeface="Calibri"/>
                          <a:ea typeface="Calibri"/>
                        </a:rPr>
                        <a:t>.</a:t>
                      </a:r>
                      <a:endParaRPr lang="uk-UA" sz="2000" dirty="0">
                        <a:latin typeface="Calibri"/>
                        <a:ea typeface="Calibri"/>
                      </a:endParaRPr>
                    </a:p>
                  </a:txBody>
                  <a:tcPr marL="68580" marR="68580" marT="0" marB="0"/>
                </a:tc>
              </a:tr>
              <a:tr h="269970">
                <a:tc>
                  <a:txBody>
                    <a:bodyPr/>
                    <a:lstStyle/>
                    <a:p>
                      <a:pPr algn="l">
                        <a:lnSpc>
                          <a:spcPct val="95000"/>
                        </a:lnSpc>
                        <a:spcBef>
                          <a:spcPts val="400"/>
                        </a:spcBef>
                        <a:spcAft>
                          <a:spcPts val="400"/>
                        </a:spcAft>
                      </a:pPr>
                      <a:r>
                        <a:rPr lang="en-GB" sz="2000" dirty="0" smtClean="0">
                          <a:latin typeface="Calibri"/>
                          <a:ea typeface="Calibri"/>
                        </a:rPr>
                        <a:t>- Increases </a:t>
                      </a:r>
                      <a:r>
                        <a:rPr lang="en-GB" sz="2000" dirty="0">
                          <a:latin typeface="Calibri"/>
                          <a:ea typeface="Calibri"/>
                        </a:rPr>
                        <a:t>system reliability and performance compared to conventional bus system</a:t>
                      </a:r>
                      <a:br>
                        <a:rPr lang="en-GB" sz="2000" dirty="0">
                          <a:latin typeface="Calibri"/>
                          <a:ea typeface="Calibri"/>
                        </a:rPr>
                      </a:br>
                      <a:r>
                        <a:rPr lang="en-GB" sz="2000" dirty="0">
                          <a:latin typeface="Calibri"/>
                          <a:ea typeface="Calibri"/>
                        </a:rPr>
                        <a:t>- Large travel time savings compared to conventional bus</a:t>
                      </a:r>
                      <a:br>
                        <a:rPr lang="en-GB" sz="2000" dirty="0">
                          <a:latin typeface="Calibri"/>
                          <a:ea typeface="Calibri"/>
                        </a:rPr>
                      </a:br>
                      <a:r>
                        <a:rPr lang="en-GB" sz="2000" dirty="0">
                          <a:latin typeface="Calibri"/>
                          <a:ea typeface="Calibri"/>
                        </a:rPr>
                        <a:t>- Relatively easily changeable route structure compared to subway</a:t>
                      </a:r>
                      <a:br>
                        <a:rPr lang="en-GB" sz="2000" dirty="0">
                          <a:latin typeface="Calibri"/>
                          <a:ea typeface="Calibri"/>
                        </a:rPr>
                      </a:br>
                      <a:r>
                        <a:rPr lang="en-GB" sz="2000" dirty="0">
                          <a:latin typeface="Calibri"/>
                          <a:ea typeface="Calibri"/>
                        </a:rPr>
                        <a:t>- Potentially low-cost alternative to metro service</a:t>
                      </a:r>
                      <a:br>
                        <a:rPr lang="en-GB" sz="2000" dirty="0">
                          <a:latin typeface="Calibri"/>
                          <a:ea typeface="Calibri"/>
                        </a:rPr>
                      </a:br>
                      <a:r>
                        <a:rPr lang="en-GB" sz="2000" dirty="0">
                          <a:latin typeface="Calibri"/>
                          <a:ea typeface="Calibri"/>
                        </a:rPr>
                        <a:t>- Congestion reduction potential</a:t>
                      </a:r>
                      <a:br>
                        <a:rPr lang="en-GB" sz="2000" dirty="0">
                          <a:latin typeface="Calibri"/>
                          <a:ea typeface="Calibri"/>
                        </a:rPr>
                      </a:br>
                      <a:r>
                        <a:rPr lang="en-GB" sz="2000" dirty="0">
                          <a:latin typeface="Calibri"/>
                          <a:ea typeface="Calibri"/>
                        </a:rPr>
                        <a:t>- BRT: Improved safety and accessibility to disabled an elder people</a:t>
                      </a:r>
                      <a:br>
                        <a:rPr lang="en-GB" sz="2000" dirty="0">
                          <a:latin typeface="Calibri"/>
                          <a:ea typeface="Calibri"/>
                        </a:rPr>
                      </a:br>
                      <a:r>
                        <a:rPr lang="en-GB" sz="2000" dirty="0">
                          <a:latin typeface="Calibri"/>
                          <a:ea typeface="Calibri"/>
                        </a:rPr>
                        <a:t>- Bus lane: Cheap and flexible solution</a:t>
                      </a:r>
                      <a:r>
                        <a:rPr lang="en-US" sz="2000" dirty="0">
                          <a:latin typeface="Calibri"/>
                          <a:ea typeface="Calibri"/>
                        </a:rPr>
                        <a:t>.</a:t>
                      </a:r>
                      <a:endParaRPr lang="uk-UA" sz="2000" dirty="0">
                        <a:latin typeface="Calibri"/>
                        <a:ea typeface="Calibri"/>
                      </a:endParaRPr>
                    </a:p>
                  </a:txBody>
                  <a:tcPr marL="68580" marR="68580" marT="0" marB="0"/>
                </a:tc>
              </a:tr>
              <a:tr h="1269452">
                <a:tc>
                  <a:txBody>
                    <a:bodyPr/>
                    <a:lstStyle/>
                    <a:p>
                      <a:pPr algn="l">
                        <a:lnSpc>
                          <a:spcPct val="95000"/>
                        </a:lnSpc>
                        <a:spcBef>
                          <a:spcPts val="400"/>
                        </a:spcBef>
                        <a:spcAft>
                          <a:spcPts val="400"/>
                        </a:spcAft>
                      </a:pPr>
                      <a:r>
                        <a:rPr lang="en-GB" sz="2000" dirty="0" smtClean="0">
                          <a:latin typeface="Calibri"/>
                          <a:ea typeface="Calibri"/>
                        </a:rPr>
                        <a:t>- Requires </a:t>
                      </a:r>
                      <a:r>
                        <a:rPr lang="en-GB" sz="2000" dirty="0">
                          <a:latin typeface="Calibri"/>
                          <a:ea typeface="Calibri"/>
                        </a:rPr>
                        <a:t>sufficient road space</a:t>
                      </a:r>
                      <a:br>
                        <a:rPr lang="en-GB" sz="2000" dirty="0">
                          <a:latin typeface="Calibri"/>
                          <a:ea typeface="Calibri"/>
                        </a:rPr>
                      </a:br>
                      <a:r>
                        <a:rPr lang="en-GB" sz="2000" dirty="0">
                          <a:latin typeface="Calibri"/>
                          <a:ea typeface="Calibri"/>
                        </a:rPr>
                        <a:t>- Higher emissions than electrified MRT</a:t>
                      </a:r>
                      <a:br>
                        <a:rPr lang="en-GB" sz="2000" dirty="0">
                          <a:latin typeface="Calibri"/>
                          <a:ea typeface="Calibri"/>
                        </a:rPr>
                      </a:br>
                      <a:r>
                        <a:rPr lang="en-GB" sz="2000" dirty="0">
                          <a:latin typeface="Calibri"/>
                          <a:ea typeface="Calibri"/>
                        </a:rPr>
                        <a:t>- BRT: Crowding out of private (mini-)bus operators (employment effects)</a:t>
                      </a:r>
                      <a:br>
                        <a:rPr lang="en-GB" sz="2000" dirty="0">
                          <a:latin typeface="Calibri"/>
                          <a:ea typeface="Calibri"/>
                        </a:rPr>
                      </a:br>
                      <a:r>
                        <a:rPr lang="en-GB" sz="2000" dirty="0">
                          <a:latin typeface="Calibri"/>
                          <a:ea typeface="Calibri"/>
                        </a:rPr>
                        <a:t>- Bus lane: Potential need for more enforcement since lanes physically accessible by other traffic</a:t>
                      </a:r>
                      <a:r>
                        <a:rPr lang="en-US" sz="2000" dirty="0">
                          <a:latin typeface="Calibri"/>
                          <a:ea typeface="Calibri"/>
                        </a:rPr>
                        <a:t>.</a:t>
                      </a:r>
                      <a:endParaRPr lang="uk-UA" sz="20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Traffic management (1)</a:t>
            </a:r>
            <a:endParaRPr lang="en-GB" sz="40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14</a:t>
            </a:fld>
            <a:endParaRPr lang="en-US" sz="1200" dirty="0"/>
          </a:p>
        </p:txBody>
      </p:sp>
      <p:graphicFrame>
        <p:nvGraphicFramePr>
          <p:cNvPr id="9" name="Таблица 8"/>
          <p:cNvGraphicFramePr>
            <a:graphicFrameLocks noGrp="1"/>
          </p:cNvGraphicFramePr>
          <p:nvPr/>
        </p:nvGraphicFramePr>
        <p:xfrm>
          <a:off x="467544" y="1124744"/>
          <a:ext cx="8280920" cy="4722328"/>
        </p:xfrm>
        <a:graphic>
          <a:graphicData uri="http://schemas.openxmlformats.org/drawingml/2006/table">
            <a:tbl>
              <a:tblPr firstRow="1" bandRow="1">
                <a:tableStyleId>{5C22544A-7EE6-4342-B048-85BDC9FD1C3A}</a:tableStyleId>
              </a:tblPr>
              <a:tblGrid>
                <a:gridCol w="8280920"/>
              </a:tblGrid>
              <a:tr h="615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lt1"/>
                          </a:solidFill>
                          <a:latin typeface="+mn-lt"/>
                          <a:ea typeface="+mn-ea"/>
                          <a:cs typeface="+mn-cs"/>
                        </a:rPr>
                        <a:t>Traffic management systems</a:t>
                      </a:r>
                      <a:endParaRPr lang="uk-UA" sz="2400" b="1" kern="1200" dirty="0" smtClean="0">
                        <a:solidFill>
                          <a:schemeClr val="lt1"/>
                        </a:solidFill>
                        <a:latin typeface="+mn-lt"/>
                        <a:ea typeface="+mn-ea"/>
                        <a:cs typeface="+mn-cs"/>
                      </a:endParaRPr>
                    </a:p>
                  </a:txBody>
                  <a:tcPr/>
                </a:tc>
              </a:tr>
              <a:tr h="680956">
                <a:tc>
                  <a:txBody>
                    <a:bodyPr/>
                    <a:lstStyle/>
                    <a:p>
                      <a:pPr algn="just">
                        <a:lnSpc>
                          <a:spcPct val="95000"/>
                        </a:lnSpc>
                        <a:spcBef>
                          <a:spcPts val="400"/>
                        </a:spcBef>
                        <a:spcAft>
                          <a:spcPts val="400"/>
                        </a:spcAft>
                      </a:pPr>
                      <a:r>
                        <a:rPr lang="en-GB" sz="2800">
                          <a:latin typeface="Calibri"/>
                          <a:ea typeface="Calibri"/>
                        </a:rPr>
                        <a:t>Coordinated traffic signalling and parking space management can enhance traffic flow and reduce congestion. Intelligent transportation systems further adapt to changing traffic situations and can give surface PT vehicles priority over MIT.</a:t>
                      </a:r>
                      <a:endParaRPr lang="uk-UA" sz="2800">
                        <a:latin typeface="Calibri"/>
                        <a:ea typeface="Calibri"/>
                      </a:endParaRPr>
                    </a:p>
                  </a:txBody>
                  <a:tcPr marL="68580" marR="68580" marT="0" marB="0"/>
                </a:tc>
              </a:tr>
              <a:tr h="269970">
                <a:tc>
                  <a:txBody>
                    <a:bodyPr/>
                    <a:lstStyle/>
                    <a:p>
                      <a:pPr algn="just">
                        <a:lnSpc>
                          <a:spcPct val="95000"/>
                        </a:lnSpc>
                        <a:spcBef>
                          <a:spcPts val="400"/>
                        </a:spcBef>
                        <a:spcAft>
                          <a:spcPts val="400"/>
                        </a:spcAft>
                      </a:pPr>
                      <a:r>
                        <a:rPr lang="en-GB" sz="2800">
                          <a:latin typeface="Calibri"/>
                          <a:ea typeface="Calibri"/>
                        </a:rPr>
                        <a:t>Many cities around the world, e.g. Munich</a:t>
                      </a:r>
                      <a:r>
                        <a:rPr lang="en-US" sz="2800">
                          <a:latin typeface="Calibri"/>
                          <a:ea typeface="Calibri"/>
                        </a:rPr>
                        <a:t>.</a:t>
                      </a:r>
                      <a:endParaRPr lang="uk-UA" sz="2800">
                        <a:latin typeface="Calibri"/>
                        <a:ea typeface="Calibri"/>
                      </a:endParaRPr>
                    </a:p>
                  </a:txBody>
                  <a:tcPr marL="68580" marR="68580" marT="0" marB="0"/>
                </a:tc>
              </a:tr>
              <a:tr h="269970">
                <a:tc>
                  <a:txBody>
                    <a:bodyPr/>
                    <a:lstStyle/>
                    <a:p>
                      <a:pPr algn="just">
                        <a:lnSpc>
                          <a:spcPct val="95000"/>
                        </a:lnSpc>
                        <a:spcBef>
                          <a:spcPts val="400"/>
                        </a:spcBef>
                        <a:spcAft>
                          <a:spcPts val="400"/>
                        </a:spcAft>
                      </a:pPr>
                      <a:r>
                        <a:rPr lang="en-GB" sz="2800">
                          <a:latin typeface="Calibri"/>
                          <a:ea typeface="Calibri"/>
                        </a:rPr>
                        <a:t>Integrated system capable of serving various purposes</a:t>
                      </a:r>
                      <a:r>
                        <a:rPr lang="en-US" sz="2800">
                          <a:latin typeface="Calibri"/>
                          <a:ea typeface="Calibri"/>
                        </a:rPr>
                        <a:t>.</a:t>
                      </a:r>
                      <a:endParaRPr lang="uk-UA" sz="2800">
                        <a:latin typeface="Calibri"/>
                        <a:ea typeface="Calibri"/>
                      </a:endParaRPr>
                    </a:p>
                  </a:txBody>
                  <a:tcPr marL="68580" marR="68580" marT="0" marB="0"/>
                </a:tc>
              </a:tr>
              <a:tr h="1269452">
                <a:tc>
                  <a:txBody>
                    <a:bodyPr/>
                    <a:lstStyle/>
                    <a:p>
                      <a:pPr algn="just">
                        <a:lnSpc>
                          <a:spcPct val="95000"/>
                        </a:lnSpc>
                        <a:spcBef>
                          <a:spcPts val="400"/>
                        </a:spcBef>
                        <a:spcAft>
                          <a:spcPts val="400"/>
                        </a:spcAft>
                      </a:pPr>
                      <a:r>
                        <a:rPr lang="en-GB" sz="2800" dirty="0">
                          <a:latin typeface="Calibri"/>
                          <a:ea typeface="Calibri"/>
                        </a:rPr>
                        <a:t>Limited scope for improvement under existing infrastructure conditions.</a:t>
                      </a:r>
                      <a:endParaRPr lang="uk-UA" sz="28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Traffic management (</a:t>
            </a:r>
            <a:r>
              <a:rPr lang="ru-RU" sz="4000" dirty="0" smtClean="0">
                <a:solidFill>
                  <a:srgbClr val="002060"/>
                </a:solidFill>
              </a:rPr>
              <a:t>2</a:t>
            </a:r>
            <a:r>
              <a:rPr lang="en-US" sz="4000" dirty="0" smtClean="0">
                <a:solidFill>
                  <a:srgbClr val="002060"/>
                </a:solidFill>
              </a:rPr>
              <a:t>)</a:t>
            </a:r>
            <a:endParaRPr lang="en-GB" sz="40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15</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4073910479"/>
              </p:ext>
            </p:extLst>
          </p:nvPr>
        </p:nvGraphicFramePr>
        <p:xfrm>
          <a:off x="467544" y="1124744"/>
          <a:ext cx="8280920" cy="5533096"/>
        </p:xfrm>
        <a:graphic>
          <a:graphicData uri="http://schemas.openxmlformats.org/drawingml/2006/table">
            <a:tbl>
              <a:tblPr firstRow="1" bandRow="1">
                <a:tableStyleId>{5C22544A-7EE6-4342-B048-85BDC9FD1C3A}</a:tableStyleId>
              </a:tblPr>
              <a:tblGrid>
                <a:gridCol w="8280920"/>
              </a:tblGrid>
              <a:tr h="615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lt1"/>
                          </a:solidFill>
                          <a:latin typeface="+mn-lt"/>
                          <a:ea typeface="+mn-ea"/>
                          <a:cs typeface="+mn-cs"/>
                        </a:rPr>
                        <a:t>Traffic signalling - public transport priority</a:t>
                      </a:r>
                      <a:endParaRPr lang="uk-UA" sz="2400" b="1" kern="1200" dirty="0" smtClean="0">
                        <a:solidFill>
                          <a:schemeClr val="lt1"/>
                        </a:solidFill>
                        <a:latin typeface="+mn-lt"/>
                        <a:ea typeface="+mn-ea"/>
                        <a:cs typeface="+mn-cs"/>
                      </a:endParaRPr>
                    </a:p>
                  </a:txBody>
                  <a:tcPr/>
                </a:tc>
              </a:tr>
              <a:tr h="680956">
                <a:tc>
                  <a:txBody>
                    <a:bodyPr/>
                    <a:lstStyle/>
                    <a:p>
                      <a:pPr algn="just">
                        <a:lnSpc>
                          <a:spcPct val="95000"/>
                        </a:lnSpc>
                        <a:spcBef>
                          <a:spcPts val="400"/>
                        </a:spcBef>
                        <a:spcAft>
                          <a:spcPts val="400"/>
                        </a:spcAft>
                      </a:pPr>
                      <a:r>
                        <a:rPr lang="en-GB" sz="2800" kern="1200" dirty="0" smtClean="0">
                          <a:solidFill>
                            <a:schemeClr val="dk1"/>
                          </a:solidFill>
                          <a:latin typeface="Calibri"/>
                          <a:ea typeface="Calibri"/>
                          <a:cs typeface="+mn-cs"/>
                        </a:rPr>
                        <a:t>Public transport vehicles have priority over other vehicles at traffic lights. PT vehicles communicate with TMS over radio signals.</a:t>
                      </a:r>
                      <a:endParaRPr lang="uk-UA" sz="2800" kern="1200" dirty="0">
                        <a:solidFill>
                          <a:schemeClr val="dk1"/>
                        </a:solidFill>
                        <a:latin typeface="Calibri"/>
                        <a:ea typeface="Calibri"/>
                        <a:cs typeface="+mn-cs"/>
                      </a:endParaRPr>
                    </a:p>
                  </a:txBody>
                  <a:tcPr marL="68580" marR="68580" marT="0" marB="0"/>
                </a:tc>
              </a:tr>
              <a:tr h="269970">
                <a:tc>
                  <a:txBody>
                    <a:bodyPr/>
                    <a:lstStyle/>
                    <a:p>
                      <a:pPr algn="just">
                        <a:lnSpc>
                          <a:spcPct val="95000"/>
                        </a:lnSpc>
                        <a:spcBef>
                          <a:spcPts val="400"/>
                        </a:spcBef>
                        <a:spcAft>
                          <a:spcPts val="400"/>
                        </a:spcAft>
                      </a:pPr>
                      <a:r>
                        <a:rPr lang="en-GB" sz="2800" kern="1200" dirty="0" smtClean="0">
                          <a:solidFill>
                            <a:schemeClr val="dk1"/>
                          </a:solidFill>
                          <a:latin typeface="Calibri"/>
                          <a:ea typeface="Calibri"/>
                          <a:cs typeface="+mn-cs"/>
                        </a:rPr>
                        <a:t>Many cities around the world.</a:t>
                      </a:r>
                      <a:endParaRPr lang="uk-UA" sz="2800" kern="1200" dirty="0">
                        <a:solidFill>
                          <a:schemeClr val="dk1"/>
                        </a:solidFill>
                        <a:latin typeface="Calibri"/>
                        <a:ea typeface="Calibri"/>
                        <a:cs typeface="+mn-cs"/>
                      </a:endParaRPr>
                    </a:p>
                  </a:txBody>
                  <a:tcPr marL="68580" marR="68580" marT="0" marB="0"/>
                </a:tc>
              </a:tr>
              <a:tr h="269970">
                <a:tc>
                  <a:txBody>
                    <a:bodyPr/>
                    <a:lstStyle/>
                    <a:p>
                      <a:pPr marL="0" marR="0" algn="just">
                        <a:lnSpc>
                          <a:spcPct val="95000"/>
                        </a:lnSpc>
                        <a:spcBef>
                          <a:spcPts val="400"/>
                        </a:spcBef>
                        <a:spcAft>
                          <a:spcPts val="400"/>
                        </a:spcAft>
                      </a:pPr>
                      <a:r>
                        <a:rPr lang="en-GB" sz="2800" kern="1200" dirty="0">
                          <a:solidFill>
                            <a:schemeClr val="dk1"/>
                          </a:solidFill>
                          <a:latin typeface="Calibri"/>
                          <a:ea typeface="Calibri"/>
                          <a:cs typeface="+mn-cs"/>
                        </a:rPr>
                        <a:t>Relatively easily applicable where TMS exist.</a:t>
                      </a:r>
                      <a:br>
                        <a:rPr lang="en-GB" sz="2800" kern="1200" dirty="0">
                          <a:solidFill>
                            <a:schemeClr val="dk1"/>
                          </a:solidFill>
                          <a:latin typeface="Calibri"/>
                          <a:ea typeface="Calibri"/>
                          <a:cs typeface="+mn-cs"/>
                        </a:rPr>
                      </a:br>
                      <a:r>
                        <a:rPr lang="en-GB" sz="2800" kern="1200" dirty="0">
                          <a:solidFill>
                            <a:schemeClr val="dk1"/>
                          </a:solidFill>
                          <a:latin typeface="Calibri"/>
                          <a:ea typeface="Calibri"/>
                          <a:cs typeface="+mn-cs"/>
                        </a:rPr>
                        <a:t>Little investment.</a:t>
                      </a:r>
                      <a:endParaRPr lang="uk-UA" sz="2800" kern="1200" dirty="0">
                        <a:solidFill>
                          <a:schemeClr val="dk1"/>
                        </a:solidFill>
                        <a:latin typeface="Calibri"/>
                        <a:ea typeface="Calibri"/>
                        <a:cs typeface="+mn-cs"/>
                      </a:endParaRPr>
                    </a:p>
                  </a:txBody>
                  <a:tcPr marL="68580" marR="68580" marT="0" marB="0"/>
                </a:tc>
              </a:tr>
              <a:tr h="269970">
                <a:tc>
                  <a:txBody>
                    <a:bodyPr/>
                    <a:lstStyle/>
                    <a:p>
                      <a:pPr marL="0" marR="0" algn="just">
                        <a:lnSpc>
                          <a:spcPct val="95000"/>
                        </a:lnSpc>
                        <a:spcBef>
                          <a:spcPts val="400"/>
                        </a:spcBef>
                        <a:spcAft>
                          <a:spcPts val="400"/>
                        </a:spcAft>
                      </a:pPr>
                      <a:r>
                        <a:rPr lang="en-GB" sz="2800" kern="1200" dirty="0">
                          <a:solidFill>
                            <a:schemeClr val="dk1"/>
                          </a:solidFill>
                          <a:latin typeface="Calibri"/>
                          <a:ea typeface="Calibri"/>
                          <a:cs typeface="+mn-cs"/>
                        </a:rPr>
                        <a:t>Limited scope for improvement under existing infrastructure conditions.</a:t>
                      </a:r>
                      <a:br>
                        <a:rPr lang="en-GB" sz="2800" kern="1200" dirty="0">
                          <a:solidFill>
                            <a:schemeClr val="dk1"/>
                          </a:solidFill>
                          <a:latin typeface="Calibri"/>
                          <a:ea typeface="Calibri"/>
                          <a:cs typeface="+mn-cs"/>
                        </a:rPr>
                      </a:br>
                      <a:r>
                        <a:rPr lang="en-GB" sz="2800" kern="1200" dirty="0">
                          <a:solidFill>
                            <a:schemeClr val="dk1"/>
                          </a:solidFill>
                          <a:latin typeface="Calibri"/>
                          <a:ea typeface="Calibri"/>
                          <a:cs typeface="+mn-cs"/>
                        </a:rPr>
                        <a:t>Acceptance by individual vehicle users.</a:t>
                      </a:r>
                      <a:endParaRPr lang="uk-UA" sz="2800" kern="1200" dirty="0">
                        <a:solidFill>
                          <a:schemeClr val="dk1"/>
                        </a:solidFill>
                        <a:latin typeface="Calibri"/>
                        <a:ea typeface="Calibri"/>
                        <a:cs typeface="+mn-cs"/>
                      </a:endParaRPr>
                    </a:p>
                  </a:txBody>
                  <a:tcPr marL="68580" marR="68580" marT="0" marB="0"/>
                </a:tc>
              </a:tr>
              <a:tr h="1269452">
                <a:tc>
                  <a:txBody>
                    <a:bodyPr/>
                    <a:lstStyle/>
                    <a:p>
                      <a:pPr marL="0" marR="0" algn="just">
                        <a:lnSpc>
                          <a:spcPct val="95000"/>
                        </a:lnSpc>
                        <a:spcBef>
                          <a:spcPts val="400"/>
                        </a:spcBef>
                        <a:spcAft>
                          <a:spcPts val="400"/>
                        </a:spcAft>
                      </a:pPr>
                      <a:endParaRPr lang="uk-UA" sz="2800" kern="1200" dirty="0">
                        <a:solidFill>
                          <a:schemeClr val="dk1"/>
                        </a:solidFill>
                        <a:latin typeface="Calibri"/>
                        <a:ea typeface="Calibri"/>
                        <a:cs typeface="+mn-cs"/>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Traffic management (3)</a:t>
            </a:r>
            <a:endParaRPr lang="en-GB" sz="4000" dirty="0">
              <a:solidFill>
                <a:srgbClr val="002060"/>
              </a:solidFill>
            </a:endParaRPr>
          </a:p>
        </p:txBody>
      </p:sp>
    </p:spTree>
    <p:extLst>
      <p:ext uri="{BB962C8B-B14F-4D97-AF65-F5344CB8AC3E}">
        <p14:creationId xmlns:p14="http://schemas.microsoft.com/office/powerpoint/2010/main" val="1639895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16</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3637568451"/>
              </p:ext>
            </p:extLst>
          </p:nvPr>
        </p:nvGraphicFramePr>
        <p:xfrm>
          <a:off x="467544" y="1124744"/>
          <a:ext cx="8280920" cy="4867616"/>
        </p:xfrm>
        <a:graphic>
          <a:graphicData uri="http://schemas.openxmlformats.org/drawingml/2006/table">
            <a:tbl>
              <a:tblPr firstRow="1" bandRow="1">
                <a:tableStyleId>{5C22544A-7EE6-4342-B048-85BDC9FD1C3A}</a:tableStyleId>
              </a:tblPr>
              <a:tblGrid>
                <a:gridCol w="8280920"/>
              </a:tblGrid>
              <a:tr h="615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lt1"/>
                          </a:solidFill>
                          <a:effectLst/>
                          <a:latin typeface="+mn-lt"/>
                          <a:ea typeface="+mn-ea"/>
                          <a:cs typeface="+mn-cs"/>
                        </a:rPr>
                        <a:t>Public transport user information systems</a:t>
                      </a:r>
                      <a:endParaRPr lang="uk-UA" sz="2400" b="1" kern="1200" dirty="0" smtClean="0">
                        <a:solidFill>
                          <a:schemeClr val="lt1"/>
                        </a:solidFill>
                        <a:latin typeface="+mn-lt"/>
                        <a:ea typeface="+mn-ea"/>
                        <a:cs typeface="+mn-cs"/>
                      </a:endParaRPr>
                    </a:p>
                  </a:txBody>
                  <a:tcPr/>
                </a:tc>
              </a:tr>
              <a:tr h="680956">
                <a:tc>
                  <a:txBody>
                    <a:bodyPr/>
                    <a:lstStyle/>
                    <a:p>
                      <a:pPr marL="0" marR="0" algn="just">
                        <a:lnSpc>
                          <a:spcPct val="95000"/>
                        </a:lnSpc>
                        <a:spcBef>
                          <a:spcPts val="400"/>
                        </a:spcBef>
                        <a:spcAft>
                          <a:spcPts val="400"/>
                        </a:spcAft>
                      </a:pPr>
                      <a:r>
                        <a:rPr lang="en-GB" sz="2400" dirty="0">
                          <a:effectLst/>
                          <a:latin typeface="Calibri"/>
                          <a:ea typeface="Calibri"/>
                          <a:cs typeface="Calibri"/>
                        </a:rPr>
                        <a:t>Through detailed and timely information of users, the efficiency of public transport can be increased and users can better plan their trips.</a:t>
                      </a:r>
                      <a:endParaRPr lang="uk-UA" sz="2400" dirty="0">
                        <a:effectLst/>
                        <a:latin typeface="Calibri"/>
                        <a:ea typeface="Calibri"/>
                        <a:cs typeface="Calibri"/>
                      </a:endParaRPr>
                    </a:p>
                  </a:txBody>
                  <a:tcPr marL="68580" marR="68580" marT="0" marB="0"/>
                </a:tc>
              </a:tr>
              <a:tr h="269970">
                <a:tc>
                  <a:txBody>
                    <a:bodyPr/>
                    <a:lstStyle/>
                    <a:p>
                      <a:pPr marL="0" marR="0" algn="just">
                        <a:lnSpc>
                          <a:spcPct val="95000"/>
                        </a:lnSpc>
                        <a:spcBef>
                          <a:spcPts val="400"/>
                        </a:spcBef>
                        <a:spcAft>
                          <a:spcPts val="400"/>
                        </a:spcAft>
                      </a:pPr>
                      <a:r>
                        <a:rPr lang="en-GB" sz="2400" dirty="0">
                          <a:effectLst/>
                          <a:latin typeface="Calibri"/>
                          <a:ea typeface="Calibri"/>
                          <a:cs typeface="Calibri"/>
                        </a:rPr>
                        <a:t>Most public transport systems in developed countries</a:t>
                      </a:r>
                      <a:r>
                        <a:rPr lang="en-US" sz="2400" dirty="0">
                          <a:effectLst/>
                          <a:latin typeface="Calibri"/>
                          <a:ea typeface="Calibri"/>
                          <a:cs typeface="Calibri"/>
                        </a:rPr>
                        <a:t>.</a:t>
                      </a:r>
                      <a:endParaRPr lang="uk-UA" sz="2400" dirty="0">
                        <a:effectLst/>
                        <a:latin typeface="Calibri"/>
                        <a:ea typeface="Calibri"/>
                        <a:cs typeface="Calibri"/>
                      </a:endParaRPr>
                    </a:p>
                  </a:txBody>
                  <a:tcPr marL="68580" marR="68580" marT="0" marB="0"/>
                </a:tc>
              </a:tr>
              <a:tr h="269970">
                <a:tc>
                  <a:txBody>
                    <a:bodyPr/>
                    <a:lstStyle/>
                    <a:p>
                      <a:pPr marL="0" marR="0" algn="just">
                        <a:lnSpc>
                          <a:spcPct val="95000"/>
                        </a:lnSpc>
                        <a:spcBef>
                          <a:spcPts val="400"/>
                        </a:spcBef>
                        <a:spcAft>
                          <a:spcPts val="400"/>
                        </a:spcAft>
                      </a:pPr>
                      <a:r>
                        <a:rPr lang="en-GB" sz="2400" dirty="0">
                          <a:effectLst/>
                          <a:latin typeface="Calibri"/>
                          <a:ea typeface="Calibri"/>
                          <a:cs typeface="Calibri"/>
                        </a:rPr>
                        <a:t>Increases the efficiency of existing systems</a:t>
                      </a:r>
                      <a:r>
                        <a:rPr lang="en-US" sz="2400" dirty="0">
                          <a:effectLst/>
                          <a:latin typeface="Calibri"/>
                          <a:ea typeface="Calibri"/>
                          <a:cs typeface="Calibri"/>
                        </a:rPr>
                        <a:t>.</a:t>
                      </a:r>
                      <a:endParaRPr lang="uk-UA" sz="2400" dirty="0">
                        <a:effectLst/>
                        <a:latin typeface="Calibri"/>
                        <a:ea typeface="Calibri"/>
                        <a:cs typeface="Calibri"/>
                      </a:endParaRPr>
                    </a:p>
                    <a:p>
                      <a:pPr marL="0" marR="0" algn="just">
                        <a:lnSpc>
                          <a:spcPct val="95000"/>
                        </a:lnSpc>
                        <a:spcBef>
                          <a:spcPts val="400"/>
                        </a:spcBef>
                        <a:spcAft>
                          <a:spcPts val="400"/>
                        </a:spcAft>
                      </a:pPr>
                      <a:r>
                        <a:rPr lang="en-GB" sz="2400" dirty="0">
                          <a:effectLst/>
                          <a:latin typeface="Calibri"/>
                          <a:ea typeface="Calibri"/>
                          <a:cs typeface="Calibri"/>
                        </a:rPr>
                        <a:t>Electronic systems increase the attractiveness of PT</a:t>
                      </a:r>
                      <a:r>
                        <a:rPr lang="en-US" sz="2400" dirty="0">
                          <a:effectLst/>
                          <a:latin typeface="Calibri"/>
                          <a:ea typeface="Calibri"/>
                          <a:cs typeface="Calibri"/>
                        </a:rPr>
                        <a:t>.</a:t>
                      </a:r>
                      <a:endParaRPr lang="uk-UA" sz="2400" dirty="0">
                        <a:effectLst/>
                        <a:latin typeface="Calibri"/>
                        <a:ea typeface="Calibri"/>
                        <a:cs typeface="Calibri"/>
                      </a:endParaRPr>
                    </a:p>
                  </a:txBody>
                  <a:tcPr marL="68580" marR="68580" marT="0" marB="0"/>
                </a:tc>
              </a:tr>
              <a:tr h="269970">
                <a:tc>
                  <a:txBody>
                    <a:bodyPr/>
                    <a:lstStyle/>
                    <a:p>
                      <a:pPr marL="0" marR="0" algn="just">
                        <a:lnSpc>
                          <a:spcPct val="95000"/>
                        </a:lnSpc>
                        <a:spcBef>
                          <a:spcPts val="400"/>
                        </a:spcBef>
                        <a:spcAft>
                          <a:spcPts val="400"/>
                        </a:spcAft>
                      </a:pPr>
                      <a:r>
                        <a:rPr lang="en-GB" sz="2400" dirty="0">
                          <a:effectLst/>
                          <a:latin typeface="Calibri"/>
                          <a:ea typeface="Calibri"/>
                          <a:cs typeface="Calibri"/>
                        </a:rPr>
                        <a:t>Requires investment and O&amp;M</a:t>
                      </a:r>
                      <a:r>
                        <a:rPr lang="en-US" sz="2400" dirty="0">
                          <a:effectLst/>
                          <a:latin typeface="Calibri"/>
                          <a:ea typeface="Calibri"/>
                          <a:cs typeface="Calibri"/>
                        </a:rPr>
                        <a:t>.</a:t>
                      </a:r>
                      <a:endParaRPr lang="uk-UA" sz="2400" dirty="0">
                        <a:effectLst/>
                        <a:latin typeface="Calibri"/>
                        <a:ea typeface="Calibri"/>
                        <a:cs typeface="Calibri"/>
                      </a:endParaRPr>
                    </a:p>
                    <a:p>
                      <a:pPr marL="0" marR="0" algn="just">
                        <a:lnSpc>
                          <a:spcPct val="95000"/>
                        </a:lnSpc>
                        <a:spcBef>
                          <a:spcPts val="400"/>
                        </a:spcBef>
                        <a:spcAft>
                          <a:spcPts val="400"/>
                        </a:spcAft>
                      </a:pPr>
                      <a:r>
                        <a:rPr lang="en-GB" sz="2400" dirty="0">
                          <a:effectLst/>
                          <a:latin typeface="Calibri"/>
                          <a:ea typeface="Calibri"/>
                          <a:cs typeface="Calibri"/>
                        </a:rPr>
                        <a:t>Relatively high complexity of electronic systems</a:t>
                      </a:r>
                      <a:r>
                        <a:rPr lang="en-US" sz="2400" dirty="0">
                          <a:effectLst/>
                          <a:latin typeface="Calibri"/>
                          <a:ea typeface="Calibri"/>
                          <a:cs typeface="Calibri"/>
                        </a:rPr>
                        <a:t>.</a:t>
                      </a:r>
                      <a:endParaRPr lang="uk-UA" sz="2400" dirty="0">
                        <a:effectLst/>
                        <a:latin typeface="Calibri"/>
                        <a:ea typeface="Calibri"/>
                        <a:cs typeface="Calibri"/>
                      </a:endParaRPr>
                    </a:p>
                  </a:txBody>
                  <a:tcPr marL="68580" marR="68580" marT="0" marB="0"/>
                </a:tc>
              </a:tr>
              <a:tr h="1269452">
                <a:tc>
                  <a:txBody>
                    <a:bodyPr/>
                    <a:lstStyle/>
                    <a:p>
                      <a:pPr marL="0" marR="0" algn="just">
                        <a:lnSpc>
                          <a:spcPct val="95000"/>
                        </a:lnSpc>
                        <a:spcBef>
                          <a:spcPts val="400"/>
                        </a:spcBef>
                        <a:spcAft>
                          <a:spcPts val="400"/>
                        </a:spcAft>
                      </a:pPr>
                      <a:endParaRPr lang="uk-UA" sz="2800" kern="1200" dirty="0">
                        <a:solidFill>
                          <a:schemeClr val="dk1"/>
                        </a:solidFill>
                        <a:latin typeface="Calibri"/>
                        <a:ea typeface="Calibri"/>
                        <a:cs typeface="+mn-cs"/>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Traffic management (4)</a:t>
            </a:r>
            <a:endParaRPr lang="en-GB" sz="4000" dirty="0">
              <a:solidFill>
                <a:srgbClr val="002060"/>
              </a:solidFill>
            </a:endParaRPr>
          </a:p>
        </p:txBody>
      </p:sp>
    </p:spTree>
    <p:extLst>
      <p:ext uri="{BB962C8B-B14F-4D97-AF65-F5344CB8AC3E}">
        <p14:creationId xmlns:p14="http://schemas.microsoft.com/office/powerpoint/2010/main" val="720209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17</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2529729366"/>
              </p:ext>
            </p:extLst>
          </p:nvPr>
        </p:nvGraphicFramePr>
        <p:xfrm>
          <a:off x="467544" y="1124744"/>
          <a:ext cx="8280920" cy="5765760"/>
        </p:xfrm>
        <a:graphic>
          <a:graphicData uri="http://schemas.openxmlformats.org/drawingml/2006/table">
            <a:tbl>
              <a:tblPr firstRow="1" bandRow="1">
                <a:tableStyleId>{5C22544A-7EE6-4342-B048-85BDC9FD1C3A}</a:tableStyleId>
              </a:tblPr>
              <a:tblGrid>
                <a:gridCol w="8280920"/>
              </a:tblGrid>
              <a:tr h="615188">
                <a:tc>
                  <a:txBody>
                    <a:bodyPr/>
                    <a:lstStyle/>
                    <a:p>
                      <a:pPr marL="0" marR="0" algn="ctr">
                        <a:spcBef>
                          <a:spcPts val="300"/>
                        </a:spcBef>
                        <a:spcAft>
                          <a:spcPts val="300"/>
                        </a:spcAft>
                      </a:pPr>
                      <a:r>
                        <a:rPr lang="en-GB" sz="2400" b="1" i="0" dirty="0">
                          <a:effectLst/>
                          <a:latin typeface="Calibri"/>
                          <a:ea typeface="Calibri"/>
                          <a:cs typeface="Calibri"/>
                        </a:rPr>
                        <a:t>Integrated fares and ticketing</a:t>
                      </a:r>
                      <a:endParaRPr lang="uk-UA" sz="2400" b="1" i="0" dirty="0">
                        <a:effectLst/>
                        <a:latin typeface="Calibri"/>
                        <a:ea typeface="Calibri"/>
                        <a:cs typeface="Calibri"/>
                      </a:endParaRPr>
                    </a:p>
                  </a:txBody>
                  <a:tcPr marL="68580" marR="68580" marT="0" marB="0"/>
                </a:tc>
              </a:tr>
              <a:tr h="680956">
                <a:tc>
                  <a:txBody>
                    <a:bodyPr/>
                    <a:lstStyle/>
                    <a:p>
                      <a:pPr marL="0" marR="0" algn="just">
                        <a:lnSpc>
                          <a:spcPct val="95000"/>
                        </a:lnSpc>
                        <a:spcBef>
                          <a:spcPts val="400"/>
                        </a:spcBef>
                        <a:spcAft>
                          <a:spcPts val="400"/>
                        </a:spcAft>
                      </a:pPr>
                      <a:r>
                        <a:rPr lang="en-GB" sz="2400">
                          <a:effectLst/>
                          <a:latin typeface="Calibri"/>
                          <a:ea typeface="Calibri"/>
                          <a:cs typeface="Calibri"/>
                        </a:rPr>
                        <a:t>Different PT entities use one ticketing system to allow end-to-end connexions with one fare and consequently increase user comfort.</a:t>
                      </a:r>
                      <a:endParaRPr lang="uk-UA" sz="2400">
                        <a:effectLst/>
                        <a:latin typeface="Calibri"/>
                        <a:ea typeface="Calibri"/>
                        <a:cs typeface="Calibri"/>
                      </a:endParaRPr>
                    </a:p>
                  </a:txBody>
                  <a:tcPr marL="68580" marR="68580" marT="0" marB="0"/>
                </a:tc>
              </a:tr>
              <a:tr h="269970">
                <a:tc>
                  <a:txBody>
                    <a:bodyPr/>
                    <a:lstStyle/>
                    <a:p>
                      <a:pPr marL="0" marR="0" algn="just">
                        <a:lnSpc>
                          <a:spcPct val="95000"/>
                        </a:lnSpc>
                        <a:spcBef>
                          <a:spcPts val="400"/>
                        </a:spcBef>
                        <a:spcAft>
                          <a:spcPts val="400"/>
                        </a:spcAft>
                      </a:pPr>
                      <a:r>
                        <a:rPr lang="en-GB" sz="2400">
                          <a:effectLst/>
                          <a:latin typeface="Calibri"/>
                          <a:ea typeface="Calibri"/>
                          <a:cs typeface="Calibri"/>
                        </a:rPr>
                        <a:t>German "Verbund"-system</a:t>
                      </a:r>
                      <a:r>
                        <a:rPr lang="ru-RU" sz="2400">
                          <a:effectLst/>
                          <a:latin typeface="Calibri"/>
                          <a:ea typeface="Calibri"/>
                          <a:cs typeface="Calibri"/>
                        </a:rPr>
                        <a:t>.</a:t>
                      </a:r>
                      <a:endParaRPr lang="uk-UA" sz="2400">
                        <a:effectLst/>
                        <a:latin typeface="Calibri"/>
                        <a:ea typeface="Calibri"/>
                        <a:cs typeface="Calibri"/>
                      </a:endParaRPr>
                    </a:p>
                  </a:txBody>
                  <a:tcPr marL="68580" marR="68580" marT="0" marB="0"/>
                </a:tc>
              </a:tr>
              <a:tr h="269970">
                <a:tc>
                  <a:txBody>
                    <a:bodyPr/>
                    <a:lstStyle/>
                    <a:p>
                      <a:pPr marL="0" marR="0" algn="just">
                        <a:lnSpc>
                          <a:spcPct val="95000"/>
                        </a:lnSpc>
                        <a:spcBef>
                          <a:spcPts val="400"/>
                        </a:spcBef>
                        <a:spcAft>
                          <a:spcPts val="400"/>
                        </a:spcAft>
                      </a:pPr>
                      <a:r>
                        <a:rPr lang="en-GB" sz="2400">
                          <a:effectLst/>
                          <a:latin typeface="Calibri"/>
                          <a:ea typeface="Calibri"/>
                          <a:cs typeface="Calibri"/>
                        </a:rPr>
                        <a:t>Increases users' comfort</a:t>
                      </a:r>
                      <a:r>
                        <a:rPr lang="en-US" sz="2400">
                          <a:effectLst/>
                          <a:latin typeface="Calibri"/>
                          <a:ea typeface="Calibri"/>
                          <a:cs typeface="Calibri"/>
                        </a:rPr>
                        <a:t>.</a:t>
                      </a:r>
                      <a:endParaRPr lang="uk-UA" sz="2400">
                        <a:effectLst/>
                        <a:latin typeface="Calibri"/>
                        <a:ea typeface="Calibri"/>
                        <a:cs typeface="Calibri"/>
                      </a:endParaRPr>
                    </a:p>
                    <a:p>
                      <a:pPr marL="0" marR="0" algn="just">
                        <a:lnSpc>
                          <a:spcPct val="95000"/>
                        </a:lnSpc>
                        <a:spcBef>
                          <a:spcPts val="400"/>
                        </a:spcBef>
                        <a:spcAft>
                          <a:spcPts val="400"/>
                        </a:spcAft>
                      </a:pPr>
                      <a:r>
                        <a:rPr lang="en-GB" sz="2400">
                          <a:effectLst/>
                          <a:latin typeface="Calibri"/>
                          <a:ea typeface="Calibri"/>
                          <a:cs typeface="Calibri"/>
                        </a:rPr>
                        <a:t>Does not require major investments</a:t>
                      </a:r>
                      <a:r>
                        <a:rPr lang="en-US" sz="2400">
                          <a:effectLst/>
                          <a:latin typeface="Calibri"/>
                          <a:ea typeface="Calibri"/>
                          <a:cs typeface="Calibri"/>
                        </a:rPr>
                        <a:t>.</a:t>
                      </a:r>
                      <a:endParaRPr lang="uk-UA" sz="2400">
                        <a:effectLst/>
                        <a:latin typeface="Calibri"/>
                        <a:ea typeface="Calibri"/>
                        <a:cs typeface="Calibri"/>
                      </a:endParaRPr>
                    </a:p>
                    <a:p>
                      <a:pPr marL="0" marR="0" algn="just">
                        <a:lnSpc>
                          <a:spcPct val="95000"/>
                        </a:lnSpc>
                        <a:spcBef>
                          <a:spcPts val="400"/>
                        </a:spcBef>
                        <a:spcAft>
                          <a:spcPts val="400"/>
                        </a:spcAft>
                      </a:pPr>
                      <a:r>
                        <a:rPr lang="en-GB" sz="2400">
                          <a:effectLst/>
                          <a:latin typeface="Calibri"/>
                          <a:ea typeface="Calibri"/>
                          <a:cs typeface="Calibri"/>
                        </a:rPr>
                        <a:t>Electronic systems used increase system transparency</a:t>
                      </a:r>
                      <a:r>
                        <a:rPr lang="en-US" sz="2400">
                          <a:effectLst/>
                          <a:latin typeface="Calibri"/>
                          <a:ea typeface="Calibri"/>
                          <a:cs typeface="Calibri"/>
                        </a:rPr>
                        <a:t>.</a:t>
                      </a:r>
                      <a:endParaRPr lang="uk-UA" sz="2400">
                        <a:effectLst/>
                        <a:latin typeface="Calibri"/>
                        <a:ea typeface="Calibri"/>
                        <a:cs typeface="Calibri"/>
                      </a:endParaRPr>
                    </a:p>
                  </a:txBody>
                  <a:tcPr marL="68580" marR="68580" marT="0" marB="0"/>
                </a:tc>
              </a:tr>
              <a:tr h="269970">
                <a:tc>
                  <a:txBody>
                    <a:bodyPr/>
                    <a:lstStyle/>
                    <a:p>
                      <a:pPr marL="0" marR="0" algn="just">
                        <a:lnSpc>
                          <a:spcPct val="95000"/>
                        </a:lnSpc>
                        <a:spcBef>
                          <a:spcPts val="400"/>
                        </a:spcBef>
                        <a:spcAft>
                          <a:spcPts val="400"/>
                        </a:spcAft>
                      </a:pPr>
                      <a:r>
                        <a:rPr lang="en-GB" sz="2400" dirty="0">
                          <a:effectLst/>
                          <a:latin typeface="Calibri"/>
                          <a:ea typeface="Calibri"/>
                          <a:cs typeface="Calibri"/>
                        </a:rPr>
                        <a:t>Requires operator coordination</a:t>
                      </a:r>
                      <a:r>
                        <a:rPr lang="en-US" sz="2400" dirty="0">
                          <a:effectLst/>
                          <a:latin typeface="Calibri"/>
                          <a:ea typeface="Calibri"/>
                          <a:cs typeface="Calibri"/>
                        </a:rPr>
                        <a:t>.</a:t>
                      </a:r>
                      <a:endParaRPr lang="uk-UA" sz="2400" dirty="0">
                        <a:effectLst/>
                        <a:latin typeface="Calibri"/>
                        <a:ea typeface="Calibri"/>
                        <a:cs typeface="Calibri"/>
                      </a:endParaRPr>
                    </a:p>
                    <a:p>
                      <a:pPr marL="0" marR="0" algn="just">
                        <a:lnSpc>
                          <a:spcPct val="95000"/>
                        </a:lnSpc>
                        <a:spcBef>
                          <a:spcPts val="400"/>
                        </a:spcBef>
                        <a:spcAft>
                          <a:spcPts val="400"/>
                        </a:spcAft>
                      </a:pPr>
                      <a:r>
                        <a:rPr lang="en-GB" sz="2400" dirty="0">
                          <a:effectLst/>
                          <a:latin typeface="Calibri"/>
                          <a:ea typeface="Calibri"/>
                          <a:cs typeface="Calibri"/>
                        </a:rPr>
                        <a:t>Need to identify acceptable charging system</a:t>
                      </a:r>
                      <a:r>
                        <a:rPr lang="en-US" sz="2400" dirty="0">
                          <a:effectLst/>
                          <a:latin typeface="Calibri"/>
                          <a:ea typeface="Calibri"/>
                          <a:cs typeface="Calibri"/>
                        </a:rPr>
                        <a:t>.</a:t>
                      </a:r>
                      <a:endParaRPr lang="uk-UA" sz="2400" dirty="0">
                        <a:effectLst/>
                        <a:latin typeface="Calibri"/>
                        <a:ea typeface="Calibri"/>
                        <a:cs typeface="Calibri"/>
                      </a:endParaRPr>
                    </a:p>
                    <a:p>
                      <a:pPr marL="0" marR="0" algn="just">
                        <a:lnSpc>
                          <a:spcPct val="95000"/>
                        </a:lnSpc>
                        <a:spcBef>
                          <a:spcPts val="400"/>
                        </a:spcBef>
                        <a:spcAft>
                          <a:spcPts val="400"/>
                        </a:spcAft>
                      </a:pPr>
                      <a:r>
                        <a:rPr lang="en-GB" sz="2400" dirty="0">
                          <a:effectLst/>
                          <a:latin typeface="Calibri"/>
                          <a:ea typeface="Calibri"/>
                          <a:cs typeface="Calibri"/>
                        </a:rPr>
                        <a:t>Technical complexity compared to widely used flat fares</a:t>
                      </a:r>
                      <a:r>
                        <a:rPr lang="en-US" sz="2400" dirty="0">
                          <a:effectLst/>
                          <a:latin typeface="Calibri"/>
                          <a:ea typeface="Calibri"/>
                          <a:cs typeface="Calibri"/>
                        </a:rPr>
                        <a:t>.</a:t>
                      </a:r>
                      <a:endParaRPr lang="uk-UA" sz="2400" dirty="0">
                        <a:effectLst/>
                        <a:latin typeface="Calibri"/>
                        <a:ea typeface="Calibri"/>
                        <a:cs typeface="Calibri"/>
                      </a:endParaRPr>
                    </a:p>
                  </a:txBody>
                  <a:tcPr marL="68580" marR="68580" marT="0" marB="0"/>
                </a:tc>
              </a:tr>
              <a:tr h="1269452">
                <a:tc>
                  <a:txBody>
                    <a:bodyPr/>
                    <a:lstStyle/>
                    <a:p>
                      <a:pPr marL="0" marR="0" algn="just">
                        <a:lnSpc>
                          <a:spcPct val="95000"/>
                        </a:lnSpc>
                        <a:spcBef>
                          <a:spcPts val="400"/>
                        </a:spcBef>
                        <a:spcAft>
                          <a:spcPts val="400"/>
                        </a:spcAft>
                      </a:pPr>
                      <a:endParaRPr lang="uk-UA" sz="2400" kern="1200" dirty="0">
                        <a:solidFill>
                          <a:schemeClr val="dk1"/>
                        </a:solidFill>
                        <a:latin typeface="Calibri"/>
                        <a:ea typeface="Calibri"/>
                        <a:cs typeface="+mn-cs"/>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Traffic management (5)</a:t>
            </a:r>
            <a:endParaRPr lang="en-GB" sz="4000" dirty="0">
              <a:solidFill>
                <a:srgbClr val="002060"/>
              </a:solidFill>
            </a:endParaRPr>
          </a:p>
        </p:txBody>
      </p:sp>
    </p:spTree>
    <p:extLst>
      <p:ext uri="{BB962C8B-B14F-4D97-AF65-F5344CB8AC3E}">
        <p14:creationId xmlns:p14="http://schemas.microsoft.com/office/powerpoint/2010/main" val="2502288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18</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369380698"/>
              </p:ext>
            </p:extLst>
          </p:nvPr>
        </p:nvGraphicFramePr>
        <p:xfrm>
          <a:off x="467544" y="1124744"/>
          <a:ext cx="8280920" cy="5623433"/>
        </p:xfrm>
        <a:graphic>
          <a:graphicData uri="http://schemas.openxmlformats.org/drawingml/2006/table">
            <a:tbl>
              <a:tblPr firstRow="1" bandRow="1">
                <a:tableStyleId>{5C22544A-7EE6-4342-B048-85BDC9FD1C3A}</a:tableStyleId>
              </a:tblPr>
              <a:tblGrid>
                <a:gridCol w="8280920"/>
              </a:tblGrid>
              <a:tr h="615188">
                <a:tc>
                  <a:txBody>
                    <a:bodyPr/>
                    <a:lstStyle/>
                    <a:p>
                      <a:pPr marL="0" marR="0" algn="ctr">
                        <a:spcBef>
                          <a:spcPts val="300"/>
                        </a:spcBef>
                        <a:spcAft>
                          <a:spcPts val="300"/>
                        </a:spcAft>
                      </a:pPr>
                      <a:r>
                        <a:rPr lang="en-GB" sz="2400" b="1" i="0" dirty="0">
                          <a:effectLst/>
                          <a:latin typeface="Calibri"/>
                          <a:ea typeface="Calibri"/>
                          <a:cs typeface="Calibri"/>
                        </a:rPr>
                        <a:t>Separate bicycle lanes</a:t>
                      </a:r>
                      <a:endParaRPr lang="uk-UA" sz="2400" b="1" i="0" dirty="0">
                        <a:effectLst/>
                        <a:latin typeface="Calibri"/>
                        <a:ea typeface="Calibri"/>
                        <a:cs typeface="Calibri"/>
                      </a:endParaRPr>
                    </a:p>
                  </a:txBody>
                  <a:tcPr marL="68580" marR="68580" marT="0" marB="0"/>
                </a:tc>
              </a:tr>
              <a:tr h="680956">
                <a:tc>
                  <a:txBody>
                    <a:bodyPr/>
                    <a:lstStyle/>
                    <a:p>
                      <a:pPr marL="0" marR="0" algn="just">
                        <a:lnSpc>
                          <a:spcPct val="92000"/>
                        </a:lnSpc>
                        <a:spcBef>
                          <a:spcPts val="300"/>
                        </a:spcBef>
                        <a:spcAft>
                          <a:spcPts val="300"/>
                        </a:spcAft>
                      </a:pPr>
                      <a:r>
                        <a:rPr lang="en-GB" sz="2200">
                          <a:effectLst/>
                          <a:latin typeface="Calibri"/>
                          <a:ea typeface="Calibri"/>
                          <a:cs typeface="Calibri"/>
                        </a:rPr>
                        <a:t>Paved bicycle lanes running in parallel to main roads and are physically separated. Various options are possible regarding separation, e.g. coloured surface or separation stripes, kerb stones, vegetated separation lane, etc.</a:t>
                      </a:r>
                      <a:endParaRPr lang="uk-UA" sz="2200">
                        <a:effectLst/>
                        <a:latin typeface="Calibri"/>
                        <a:ea typeface="Calibri"/>
                        <a:cs typeface="Calibri"/>
                      </a:endParaRPr>
                    </a:p>
                  </a:txBody>
                  <a:tcPr marL="68580" marR="68580" marT="0" marB="0"/>
                </a:tc>
              </a:tr>
              <a:tr h="269970">
                <a:tc>
                  <a:txBody>
                    <a:bodyPr/>
                    <a:lstStyle/>
                    <a:p>
                      <a:pPr marL="0" marR="0" algn="just">
                        <a:lnSpc>
                          <a:spcPct val="92000"/>
                        </a:lnSpc>
                        <a:spcBef>
                          <a:spcPts val="300"/>
                        </a:spcBef>
                        <a:spcAft>
                          <a:spcPts val="300"/>
                        </a:spcAft>
                      </a:pPr>
                      <a:r>
                        <a:rPr lang="en-GB" sz="2200" dirty="0" smtClean="0">
                          <a:effectLst/>
                          <a:latin typeface="Calibri"/>
                          <a:ea typeface="Calibri"/>
                          <a:cs typeface="Calibri"/>
                        </a:rPr>
                        <a:t>Sydney, Australia; Copenhagen</a:t>
                      </a:r>
                      <a:r>
                        <a:rPr lang="en-GB" sz="2200" dirty="0">
                          <a:effectLst/>
                          <a:latin typeface="Calibri"/>
                          <a:ea typeface="Calibri"/>
                          <a:cs typeface="Calibri"/>
                        </a:rPr>
                        <a:t>, </a:t>
                      </a:r>
                      <a:r>
                        <a:rPr lang="en-GB" sz="2200" dirty="0" smtClean="0">
                          <a:effectLst/>
                          <a:latin typeface="Calibri"/>
                          <a:ea typeface="Calibri"/>
                          <a:cs typeface="Calibri"/>
                        </a:rPr>
                        <a:t>Denmark; </a:t>
                      </a:r>
                      <a:r>
                        <a:rPr lang="en-GB" sz="2200" dirty="0">
                          <a:effectLst/>
                          <a:latin typeface="Calibri"/>
                          <a:ea typeface="Calibri"/>
                          <a:cs typeface="Calibri"/>
                        </a:rPr>
                        <a:t>Bangkok, </a:t>
                      </a:r>
                      <a:r>
                        <a:rPr lang="en-GB" sz="2200" dirty="0" smtClean="0">
                          <a:effectLst/>
                          <a:latin typeface="Calibri"/>
                          <a:ea typeface="Calibri"/>
                          <a:cs typeface="Calibri"/>
                        </a:rPr>
                        <a:t>Thailand and many </a:t>
                      </a:r>
                      <a:r>
                        <a:rPr lang="en-GB" sz="2200" dirty="0">
                          <a:effectLst/>
                          <a:latin typeface="Calibri"/>
                          <a:ea typeface="Calibri"/>
                          <a:cs typeface="Calibri"/>
                        </a:rPr>
                        <a:t>other cities</a:t>
                      </a:r>
                      <a:r>
                        <a:rPr lang="en-US" sz="2200" dirty="0">
                          <a:effectLst/>
                          <a:latin typeface="Calibri"/>
                          <a:ea typeface="Calibri"/>
                          <a:cs typeface="Calibri"/>
                        </a:rPr>
                        <a:t>.</a:t>
                      </a:r>
                      <a:endParaRPr lang="uk-UA" sz="2200" dirty="0">
                        <a:effectLst/>
                        <a:latin typeface="Calibri"/>
                        <a:ea typeface="Calibri"/>
                        <a:cs typeface="Calibri"/>
                      </a:endParaRPr>
                    </a:p>
                  </a:txBody>
                  <a:tcPr marL="68580" marR="68580" marT="0" marB="0"/>
                </a:tc>
              </a:tr>
              <a:tr h="269970">
                <a:tc>
                  <a:txBody>
                    <a:bodyPr/>
                    <a:lstStyle/>
                    <a:p>
                      <a:pPr marL="0" marR="0" algn="just">
                        <a:lnSpc>
                          <a:spcPct val="92000"/>
                        </a:lnSpc>
                        <a:spcBef>
                          <a:spcPts val="300"/>
                        </a:spcBef>
                        <a:spcAft>
                          <a:spcPts val="300"/>
                        </a:spcAft>
                      </a:pPr>
                      <a:r>
                        <a:rPr lang="en-GB" sz="2200" dirty="0">
                          <a:effectLst/>
                          <a:latin typeface="Calibri"/>
                          <a:ea typeface="Calibri"/>
                          <a:cs typeface="Calibri"/>
                        </a:rPr>
                        <a:t>Relatively low investment (depending on actual design)</a:t>
                      </a:r>
                      <a:br>
                        <a:rPr lang="en-GB" sz="2200" dirty="0">
                          <a:effectLst/>
                          <a:latin typeface="Calibri"/>
                          <a:ea typeface="Calibri"/>
                          <a:cs typeface="Calibri"/>
                        </a:rPr>
                      </a:br>
                      <a:r>
                        <a:rPr lang="en-GB" sz="2200" dirty="0" smtClean="0">
                          <a:effectLst/>
                          <a:latin typeface="Calibri"/>
                          <a:ea typeface="Calibri"/>
                          <a:cs typeface="Calibri"/>
                        </a:rPr>
                        <a:t>Contribution </a:t>
                      </a:r>
                      <a:r>
                        <a:rPr lang="en-GB" sz="2200" dirty="0">
                          <a:effectLst/>
                          <a:latin typeface="Calibri"/>
                          <a:ea typeface="Calibri"/>
                          <a:cs typeface="Calibri"/>
                        </a:rPr>
                        <a:t>to road </a:t>
                      </a:r>
                      <a:r>
                        <a:rPr lang="en-GB" sz="2200" dirty="0" smtClean="0">
                          <a:effectLst/>
                          <a:latin typeface="Calibri"/>
                          <a:ea typeface="Calibri"/>
                          <a:cs typeface="Calibri"/>
                        </a:rPr>
                        <a:t>safety</a:t>
                      </a:r>
                    </a:p>
                    <a:p>
                      <a:pPr marL="0" marR="0" algn="just">
                        <a:lnSpc>
                          <a:spcPct val="92000"/>
                        </a:lnSpc>
                        <a:spcBef>
                          <a:spcPts val="300"/>
                        </a:spcBef>
                        <a:spcAft>
                          <a:spcPts val="300"/>
                        </a:spcAft>
                      </a:pPr>
                      <a:r>
                        <a:rPr lang="en-GB" sz="2200" dirty="0" smtClean="0">
                          <a:effectLst/>
                          <a:latin typeface="Calibri"/>
                          <a:ea typeface="Calibri"/>
                          <a:cs typeface="Calibri"/>
                        </a:rPr>
                        <a:t>Improves </a:t>
                      </a:r>
                      <a:r>
                        <a:rPr lang="en-GB" sz="2200" dirty="0">
                          <a:effectLst/>
                          <a:latin typeface="Calibri"/>
                          <a:ea typeface="Calibri"/>
                          <a:cs typeface="Calibri"/>
                        </a:rPr>
                        <a:t>traffic flow for both motorised and non-motorised </a:t>
                      </a:r>
                      <a:r>
                        <a:rPr lang="en-GB" sz="2200" dirty="0" smtClean="0">
                          <a:effectLst/>
                          <a:latin typeface="Calibri"/>
                          <a:ea typeface="Calibri"/>
                          <a:cs typeface="Calibri"/>
                        </a:rPr>
                        <a:t>vehicles</a:t>
                      </a:r>
                    </a:p>
                    <a:p>
                      <a:pPr marL="0" marR="0" algn="just">
                        <a:lnSpc>
                          <a:spcPct val="92000"/>
                        </a:lnSpc>
                        <a:spcBef>
                          <a:spcPts val="300"/>
                        </a:spcBef>
                        <a:spcAft>
                          <a:spcPts val="300"/>
                        </a:spcAft>
                      </a:pPr>
                      <a:r>
                        <a:rPr lang="en-GB" sz="2200" dirty="0" smtClean="0">
                          <a:effectLst/>
                          <a:latin typeface="Calibri"/>
                          <a:ea typeface="Calibri"/>
                          <a:cs typeface="Calibri"/>
                        </a:rPr>
                        <a:t>Can </a:t>
                      </a:r>
                      <a:r>
                        <a:rPr lang="en-GB" sz="2200" dirty="0">
                          <a:effectLst/>
                          <a:latin typeface="Calibri"/>
                          <a:ea typeface="Calibri"/>
                          <a:cs typeface="Calibri"/>
                        </a:rPr>
                        <a:t>increase users' </a:t>
                      </a:r>
                      <a:r>
                        <a:rPr lang="en-GB" sz="2200" dirty="0" smtClean="0">
                          <a:effectLst/>
                          <a:latin typeface="Calibri"/>
                          <a:ea typeface="Calibri"/>
                          <a:cs typeface="Calibri"/>
                        </a:rPr>
                        <a:t>fitness</a:t>
                      </a:r>
                    </a:p>
                    <a:p>
                      <a:pPr marL="0" marR="0" algn="just">
                        <a:lnSpc>
                          <a:spcPct val="92000"/>
                        </a:lnSpc>
                        <a:spcBef>
                          <a:spcPts val="300"/>
                        </a:spcBef>
                        <a:spcAft>
                          <a:spcPts val="300"/>
                        </a:spcAft>
                      </a:pPr>
                      <a:r>
                        <a:rPr lang="en-GB" sz="2200" dirty="0" smtClean="0">
                          <a:effectLst/>
                          <a:latin typeface="Calibri"/>
                          <a:ea typeface="Calibri"/>
                          <a:cs typeface="Calibri"/>
                        </a:rPr>
                        <a:t>CO</a:t>
                      </a:r>
                      <a:r>
                        <a:rPr lang="en-GB" sz="2200" baseline="-25000" dirty="0" smtClean="0">
                          <a:effectLst/>
                          <a:latin typeface="Calibri"/>
                          <a:ea typeface="Calibri"/>
                          <a:cs typeface="Calibri"/>
                        </a:rPr>
                        <a:t>2</a:t>
                      </a:r>
                      <a:r>
                        <a:rPr lang="en-GB" sz="2200" dirty="0" smtClean="0">
                          <a:effectLst/>
                          <a:latin typeface="Calibri"/>
                          <a:ea typeface="Calibri"/>
                          <a:cs typeface="Calibri"/>
                        </a:rPr>
                        <a:t>-neutral </a:t>
                      </a:r>
                      <a:r>
                        <a:rPr lang="en-GB" sz="2200" dirty="0">
                          <a:effectLst/>
                          <a:latin typeface="Calibri"/>
                          <a:ea typeface="Calibri"/>
                          <a:cs typeface="Calibri"/>
                        </a:rPr>
                        <a:t>mobility</a:t>
                      </a:r>
                      <a:r>
                        <a:rPr lang="en-US" sz="2200" dirty="0">
                          <a:effectLst/>
                          <a:latin typeface="Calibri"/>
                          <a:ea typeface="Calibri"/>
                          <a:cs typeface="Calibri"/>
                        </a:rPr>
                        <a:t>.</a:t>
                      </a:r>
                      <a:endParaRPr lang="uk-UA" sz="2200" dirty="0">
                        <a:effectLst/>
                        <a:latin typeface="Calibri"/>
                        <a:ea typeface="Calibri"/>
                        <a:cs typeface="Calibri"/>
                      </a:endParaRPr>
                    </a:p>
                  </a:txBody>
                  <a:tcPr marL="68580" marR="68580" marT="0" marB="0"/>
                </a:tc>
              </a:tr>
              <a:tr h="269970">
                <a:tc>
                  <a:txBody>
                    <a:bodyPr/>
                    <a:lstStyle/>
                    <a:p>
                      <a:pPr marL="0" marR="0" algn="just">
                        <a:lnSpc>
                          <a:spcPct val="92000"/>
                        </a:lnSpc>
                        <a:spcBef>
                          <a:spcPts val="300"/>
                        </a:spcBef>
                        <a:spcAft>
                          <a:spcPts val="300"/>
                        </a:spcAft>
                      </a:pPr>
                      <a:r>
                        <a:rPr lang="en-GB" sz="2200" dirty="0">
                          <a:effectLst/>
                          <a:latin typeface="Calibri"/>
                          <a:ea typeface="Calibri"/>
                          <a:cs typeface="Calibri"/>
                        </a:rPr>
                        <a:t>Requires sufficient road </a:t>
                      </a:r>
                      <a:r>
                        <a:rPr lang="en-GB" sz="2200" dirty="0" smtClean="0">
                          <a:effectLst/>
                          <a:latin typeface="Calibri"/>
                          <a:ea typeface="Calibri"/>
                          <a:cs typeface="Calibri"/>
                        </a:rPr>
                        <a:t>space</a:t>
                      </a:r>
                    </a:p>
                    <a:p>
                      <a:pPr marL="0" marR="0" algn="just">
                        <a:lnSpc>
                          <a:spcPct val="92000"/>
                        </a:lnSpc>
                        <a:spcBef>
                          <a:spcPts val="300"/>
                        </a:spcBef>
                        <a:spcAft>
                          <a:spcPts val="300"/>
                        </a:spcAft>
                      </a:pPr>
                      <a:r>
                        <a:rPr lang="en-GB" sz="2200" dirty="0" smtClean="0">
                          <a:effectLst/>
                          <a:latin typeface="Calibri"/>
                          <a:ea typeface="Calibri"/>
                          <a:cs typeface="Calibri"/>
                        </a:rPr>
                        <a:t>Appropriate </a:t>
                      </a:r>
                      <a:r>
                        <a:rPr lang="en-GB" sz="2200" dirty="0">
                          <a:effectLst/>
                          <a:latin typeface="Calibri"/>
                          <a:ea typeface="Calibri"/>
                          <a:cs typeface="Calibri"/>
                        </a:rPr>
                        <a:t>enforcement of cyclist rights necessary (unless effective physical separation</a:t>
                      </a:r>
                      <a:r>
                        <a:rPr lang="en-GB" sz="2200" dirty="0" smtClean="0">
                          <a:effectLst/>
                          <a:latin typeface="Calibri"/>
                          <a:ea typeface="Calibri"/>
                          <a:cs typeface="Calibri"/>
                        </a:rPr>
                        <a:t>)</a:t>
                      </a:r>
                    </a:p>
                    <a:p>
                      <a:pPr marL="0" marR="0" algn="just">
                        <a:lnSpc>
                          <a:spcPct val="92000"/>
                        </a:lnSpc>
                        <a:spcBef>
                          <a:spcPts val="300"/>
                        </a:spcBef>
                        <a:spcAft>
                          <a:spcPts val="300"/>
                        </a:spcAft>
                      </a:pPr>
                      <a:r>
                        <a:rPr lang="en-GB" sz="2200" dirty="0" smtClean="0">
                          <a:effectLst/>
                          <a:latin typeface="Calibri"/>
                          <a:ea typeface="Calibri"/>
                          <a:cs typeface="Calibri"/>
                        </a:rPr>
                        <a:t>Cycling </a:t>
                      </a:r>
                      <a:r>
                        <a:rPr lang="en-GB" sz="2200" dirty="0">
                          <a:effectLst/>
                          <a:latin typeface="Calibri"/>
                          <a:ea typeface="Calibri"/>
                          <a:cs typeface="Calibri"/>
                        </a:rPr>
                        <a:t>not an option for all terrain and weather types</a:t>
                      </a:r>
                      <a:r>
                        <a:rPr lang="en-US" sz="2200" dirty="0">
                          <a:effectLst/>
                          <a:latin typeface="Calibri"/>
                          <a:ea typeface="Calibri"/>
                          <a:cs typeface="Calibri"/>
                        </a:rPr>
                        <a:t>.</a:t>
                      </a:r>
                      <a:endParaRPr lang="uk-UA" sz="2200" dirty="0">
                        <a:effectLst/>
                        <a:latin typeface="Calibri"/>
                        <a:ea typeface="Calibri"/>
                        <a:cs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Traffic management (6)</a:t>
            </a:r>
            <a:endParaRPr lang="en-GB" sz="4000" dirty="0">
              <a:solidFill>
                <a:srgbClr val="002060"/>
              </a:solidFill>
            </a:endParaRPr>
          </a:p>
        </p:txBody>
      </p:sp>
    </p:spTree>
    <p:extLst>
      <p:ext uri="{BB962C8B-B14F-4D97-AF65-F5344CB8AC3E}">
        <p14:creationId xmlns:p14="http://schemas.microsoft.com/office/powerpoint/2010/main" val="2387410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19</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2006472872"/>
              </p:ext>
            </p:extLst>
          </p:nvPr>
        </p:nvGraphicFramePr>
        <p:xfrm>
          <a:off x="467544" y="1124744"/>
          <a:ext cx="8280920" cy="5481828"/>
        </p:xfrm>
        <a:graphic>
          <a:graphicData uri="http://schemas.openxmlformats.org/drawingml/2006/table">
            <a:tbl>
              <a:tblPr firstRow="1" bandRow="1">
                <a:tableStyleId>{5C22544A-7EE6-4342-B048-85BDC9FD1C3A}</a:tableStyleId>
              </a:tblPr>
              <a:tblGrid>
                <a:gridCol w="8280920"/>
              </a:tblGrid>
              <a:tr h="615188">
                <a:tc>
                  <a:txBody>
                    <a:bodyPr/>
                    <a:lstStyle/>
                    <a:p>
                      <a:pPr marL="0" marR="0" algn="ctr">
                        <a:lnSpc>
                          <a:spcPct val="95000"/>
                        </a:lnSpc>
                        <a:spcBef>
                          <a:spcPts val="400"/>
                        </a:spcBef>
                        <a:spcAft>
                          <a:spcPts val="400"/>
                        </a:spcAft>
                      </a:pPr>
                      <a:r>
                        <a:rPr lang="en-GB" sz="2400" b="1" i="0" dirty="0">
                          <a:effectLst/>
                          <a:latin typeface="Calibri"/>
                          <a:ea typeface="Calibri"/>
                          <a:cs typeface="Calibri"/>
                        </a:rPr>
                        <a:t>Functional walking facilities</a:t>
                      </a:r>
                      <a:endParaRPr lang="uk-UA" sz="2400" b="1" i="0" dirty="0">
                        <a:effectLst/>
                        <a:latin typeface="Calibri"/>
                        <a:ea typeface="Calibri"/>
                        <a:cs typeface="Calibri"/>
                      </a:endParaRPr>
                    </a:p>
                  </a:txBody>
                  <a:tcPr marL="68580" marR="68580" marT="0" marB="0"/>
                </a:tc>
              </a:tr>
              <a:tr h="680956">
                <a:tc>
                  <a:txBody>
                    <a:bodyPr/>
                    <a:lstStyle/>
                    <a:p>
                      <a:pPr marL="0" marR="0" algn="just">
                        <a:lnSpc>
                          <a:spcPct val="95000"/>
                        </a:lnSpc>
                        <a:spcBef>
                          <a:spcPts val="400"/>
                        </a:spcBef>
                        <a:spcAft>
                          <a:spcPts val="400"/>
                        </a:spcAft>
                      </a:pPr>
                      <a:r>
                        <a:rPr lang="en-GB" sz="2000">
                          <a:effectLst/>
                          <a:latin typeface="Calibri"/>
                          <a:ea typeface="Calibri"/>
                          <a:cs typeface="Calibri"/>
                        </a:rPr>
                        <a:t>In urban areas many trips are made by walking. Sufficient infrastructure to connect people from their place of residence to basic facilities like shops, social infrastructure, PT access, places of work etc. are therefore essential.</a:t>
                      </a:r>
                      <a:endParaRPr lang="uk-UA" sz="2000">
                        <a:effectLst/>
                        <a:latin typeface="Calibri"/>
                        <a:ea typeface="Calibri"/>
                        <a:cs typeface="Calibri"/>
                      </a:endParaRPr>
                    </a:p>
                  </a:txBody>
                  <a:tcPr marL="68580" marR="68580" marT="0" marB="0"/>
                </a:tc>
              </a:tr>
              <a:tr h="269970">
                <a:tc>
                  <a:txBody>
                    <a:bodyPr/>
                    <a:lstStyle/>
                    <a:p>
                      <a:pPr marL="0" marR="0" algn="just">
                        <a:lnSpc>
                          <a:spcPct val="95000"/>
                        </a:lnSpc>
                        <a:spcBef>
                          <a:spcPts val="400"/>
                        </a:spcBef>
                        <a:spcAft>
                          <a:spcPts val="400"/>
                        </a:spcAft>
                      </a:pPr>
                      <a:r>
                        <a:rPr lang="en-GB" sz="2000">
                          <a:effectLst/>
                          <a:latin typeface="Calibri"/>
                          <a:ea typeface="Calibri"/>
                          <a:cs typeface="Calibri"/>
                        </a:rPr>
                        <a:t>Most northern European cities</a:t>
                      </a:r>
                      <a:r>
                        <a:rPr lang="ru-RU" sz="2000">
                          <a:effectLst/>
                          <a:latin typeface="Calibri"/>
                          <a:ea typeface="Calibri"/>
                          <a:cs typeface="Calibri"/>
                        </a:rPr>
                        <a:t>.</a:t>
                      </a:r>
                      <a:endParaRPr lang="uk-UA" sz="2000">
                        <a:effectLst/>
                        <a:latin typeface="Calibri"/>
                        <a:ea typeface="Calibri"/>
                        <a:cs typeface="Calibri"/>
                      </a:endParaRPr>
                    </a:p>
                  </a:txBody>
                  <a:tcPr marL="68580" marR="68580" marT="0" marB="0"/>
                </a:tc>
              </a:tr>
              <a:tr h="269970">
                <a:tc>
                  <a:txBody>
                    <a:bodyPr/>
                    <a:lstStyle/>
                    <a:p>
                      <a:pPr marL="0" marR="0" algn="just">
                        <a:lnSpc>
                          <a:spcPct val="95000"/>
                        </a:lnSpc>
                        <a:spcBef>
                          <a:spcPts val="400"/>
                        </a:spcBef>
                        <a:spcAft>
                          <a:spcPts val="400"/>
                        </a:spcAft>
                      </a:pPr>
                      <a:r>
                        <a:rPr lang="en-GB" sz="2000">
                          <a:effectLst/>
                          <a:latin typeface="Calibri"/>
                          <a:ea typeface="Calibri"/>
                          <a:cs typeface="Calibri"/>
                        </a:rPr>
                        <a:t>Allow for a safe and reliable last mile</a:t>
                      </a:r>
                      <a:r>
                        <a:rPr lang="en-US" sz="2000">
                          <a:effectLst/>
                          <a:latin typeface="Calibri"/>
                          <a:ea typeface="Calibri"/>
                          <a:cs typeface="Calibri"/>
                        </a:rPr>
                        <a:t>.</a:t>
                      </a:r>
                      <a:endParaRPr lang="uk-UA" sz="2000">
                        <a:effectLst/>
                        <a:latin typeface="Calibri"/>
                        <a:ea typeface="Calibri"/>
                        <a:cs typeface="Calibri"/>
                      </a:endParaRPr>
                    </a:p>
                    <a:p>
                      <a:pPr marL="0" marR="0" algn="just">
                        <a:lnSpc>
                          <a:spcPct val="95000"/>
                        </a:lnSpc>
                        <a:spcBef>
                          <a:spcPts val="400"/>
                        </a:spcBef>
                        <a:spcAft>
                          <a:spcPts val="400"/>
                        </a:spcAft>
                      </a:pPr>
                      <a:r>
                        <a:rPr lang="en-GB" sz="2000">
                          <a:effectLst/>
                          <a:latin typeface="Calibri"/>
                          <a:ea typeface="Calibri"/>
                          <a:cs typeface="Calibri"/>
                        </a:rPr>
                        <a:t>Improve cities' image and quality of life</a:t>
                      </a:r>
                      <a:r>
                        <a:rPr lang="en-US" sz="2000">
                          <a:effectLst/>
                          <a:latin typeface="Calibri"/>
                          <a:ea typeface="Calibri"/>
                          <a:cs typeface="Calibri"/>
                        </a:rPr>
                        <a:t>.</a:t>
                      </a:r>
                      <a:endParaRPr lang="uk-UA" sz="2000">
                        <a:effectLst/>
                        <a:latin typeface="Calibri"/>
                        <a:ea typeface="Calibri"/>
                        <a:cs typeface="Calibri"/>
                      </a:endParaRPr>
                    </a:p>
                    <a:p>
                      <a:pPr marL="0" marR="0" algn="just">
                        <a:lnSpc>
                          <a:spcPct val="95000"/>
                        </a:lnSpc>
                        <a:spcBef>
                          <a:spcPts val="400"/>
                        </a:spcBef>
                        <a:spcAft>
                          <a:spcPts val="400"/>
                        </a:spcAft>
                      </a:pPr>
                      <a:r>
                        <a:rPr lang="en-GB" sz="2000">
                          <a:effectLst/>
                          <a:latin typeface="Calibri"/>
                          <a:ea typeface="Calibri"/>
                          <a:cs typeface="Calibri"/>
                        </a:rPr>
                        <a:t>Increase livelihood of the poor</a:t>
                      </a:r>
                      <a:r>
                        <a:rPr lang="en-US" sz="2000">
                          <a:effectLst/>
                          <a:latin typeface="Calibri"/>
                          <a:ea typeface="Calibri"/>
                          <a:cs typeface="Calibri"/>
                        </a:rPr>
                        <a:t>.</a:t>
                      </a:r>
                      <a:endParaRPr lang="uk-UA" sz="2000">
                        <a:effectLst/>
                        <a:latin typeface="Calibri"/>
                        <a:ea typeface="Calibri"/>
                        <a:cs typeface="Calibri"/>
                      </a:endParaRPr>
                    </a:p>
                    <a:p>
                      <a:pPr marL="0" marR="0" algn="just">
                        <a:lnSpc>
                          <a:spcPct val="95000"/>
                        </a:lnSpc>
                        <a:spcBef>
                          <a:spcPts val="400"/>
                        </a:spcBef>
                        <a:spcAft>
                          <a:spcPts val="400"/>
                        </a:spcAft>
                      </a:pPr>
                      <a:r>
                        <a:rPr lang="en-GB" sz="2000">
                          <a:effectLst/>
                          <a:latin typeface="Calibri"/>
                          <a:ea typeface="Calibri"/>
                          <a:cs typeface="Calibri"/>
                        </a:rPr>
                        <a:t>Reduce separation effect of major roads, rail lines etc.</a:t>
                      </a:r>
                      <a:endParaRPr lang="uk-UA" sz="2000">
                        <a:effectLst/>
                        <a:latin typeface="Calibri"/>
                        <a:ea typeface="Calibri"/>
                        <a:cs typeface="Calibri"/>
                      </a:endParaRPr>
                    </a:p>
                    <a:p>
                      <a:pPr marL="0" marR="0" algn="just">
                        <a:lnSpc>
                          <a:spcPct val="95000"/>
                        </a:lnSpc>
                        <a:spcBef>
                          <a:spcPts val="400"/>
                        </a:spcBef>
                        <a:spcAft>
                          <a:spcPts val="400"/>
                        </a:spcAft>
                      </a:pPr>
                      <a:r>
                        <a:rPr lang="en-GB" sz="2000">
                          <a:effectLst/>
                          <a:latin typeface="Calibri"/>
                          <a:ea typeface="Calibri"/>
                          <a:cs typeface="Calibri"/>
                        </a:rPr>
                        <a:t>CO</a:t>
                      </a:r>
                      <a:r>
                        <a:rPr lang="en-GB" sz="2000" baseline="-25000">
                          <a:effectLst/>
                          <a:latin typeface="Calibri"/>
                          <a:ea typeface="Calibri"/>
                          <a:cs typeface="Calibri"/>
                        </a:rPr>
                        <a:t>2</a:t>
                      </a:r>
                      <a:r>
                        <a:rPr lang="en-GB" sz="2000">
                          <a:effectLst/>
                          <a:latin typeface="Calibri"/>
                          <a:ea typeface="Calibri"/>
                          <a:cs typeface="Calibri"/>
                        </a:rPr>
                        <a:t>-neutral mobility</a:t>
                      </a:r>
                      <a:r>
                        <a:rPr lang="ru-RU" sz="2000">
                          <a:effectLst/>
                          <a:latin typeface="Calibri"/>
                          <a:ea typeface="Calibri"/>
                          <a:cs typeface="Calibri"/>
                        </a:rPr>
                        <a:t>.</a:t>
                      </a:r>
                      <a:endParaRPr lang="uk-UA" sz="2000">
                        <a:effectLst/>
                        <a:latin typeface="Calibri"/>
                        <a:ea typeface="Calibri"/>
                        <a:cs typeface="Calibri"/>
                      </a:endParaRPr>
                    </a:p>
                  </a:txBody>
                  <a:tcPr marL="68580" marR="68580" marT="0" marB="0"/>
                </a:tc>
              </a:tr>
              <a:tr h="269970">
                <a:tc>
                  <a:txBody>
                    <a:bodyPr/>
                    <a:lstStyle/>
                    <a:p>
                      <a:pPr marL="0" marR="0" algn="just">
                        <a:lnSpc>
                          <a:spcPct val="95000"/>
                        </a:lnSpc>
                        <a:spcBef>
                          <a:spcPts val="400"/>
                        </a:spcBef>
                        <a:spcAft>
                          <a:spcPts val="400"/>
                        </a:spcAft>
                      </a:pPr>
                      <a:r>
                        <a:rPr lang="en-GB" sz="2000" dirty="0">
                          <a:effectLst/>
                          <a:latin typeface="Calibri"/>
                          <a:ea typeface="Calibri"/>
                          <a:cs typeface="Calibri"/>
                        </a:rPr>
                        <a:t>Allow for a safe and reliable last mile</a:t>
                      </a:r>
                      <a:r>
                        <a:rPr lang="en-US" sz="2000" dirty="0">
                          <a:effectLst/>
                          <a:latin typeface="Calibri"/>
                          <a:ea typeface="Calibri"/>
                          <a:cs typeface="Calibri"/>
                        </a:rPr>
                        <a:t>.</a:t>
                      </a:r>
                      <a:endParaRPr lang="uk-UA" sz="2000" dirty="0">
                        <a:effectLst/>
                        <a:latin typeface="Calibri"/>
                        <a:ea typeface="Calibri"/>
                        <a:cs typeface="Calibri"/>
                      </a:endParaRPr>
                    </a:p>
                    <a:p>
                      <a:pPr marL="0" marR="0" algn="just">
                        <a:lnSpc>
                          <a:spcPct val="95000"/>
                        </a:lnSpc>
                        <a:spcBef>
                          <a:spcPts val="400"/>
                        </a:spcBef>
                        <a:spcAft>
                          <a:spcPts val="400"/>
                        </a:spcAft>
                      </a:pPr>
                      <a:r>
                        <a:rPr lang="en-GB" sz="2000" dirty="0">
                          <a:effectLst/>
                          <a:latin typeface="Calibri"/>
                          <a:ea typeface="Calibri"/>
                          <a:cs typeface="Calibri"/>
                        </a:rPr>
                        <a:t>Improve cities' image and quality of life</a:t>
                      </a:r>
                      <a:r>
                        <a:rPr lang="en-US" sz="2000" dirty="0">
                          <a:effectLst/>
                          <a:latin typeface="Calibri"/>
                          <a:ea typeface="Calibri"/>
                          <a:cs typeface="Calibri"/>
                        </a:rPr>
                        <a:t>.</a:t>
                      </a:r>
                      <a:endParaRPr lang="uk-UA" sz="2000" dirty="0">
                        <a:effectLst/>
                        <a:latin typeface="Calibri"/>
                        <a:ea typeface="Calibri"/>
                        <a:cs typeface="Calibri"/>
                      </a:endParaRPr>
                    </a:p>
                    <a:p>
                      <a:pPr marL="0" marR="0" algn="just">
                        <a:lnSpc>
                          <a:spcPct val="95000"/>
                        </a:lnSpc>
                        <a:spcBef>
                          <a:spcPts val="400"/>
                        </a:spcBef>
                        <a:spcAft>
                          <a:spcPts val="400"/>
                        </a:spcAft>
                      </a:pPr>
                      <a:r>
                        <a:rPr lang="en-GB" sz="2000" dirty="0">
                          <a:effectLst/>
                          <a:latin typeface="Calibri"/>
                          <a:ea typeface="Calibri"/>
                          <a:cs typeface="Calibri"/>
                        </a:rPr>
                        <a:t>Increase livelihood of the poor</a:t>
                      </a:r>
                      <a:r>
                        <a:rPr lang="en-US" sz="2000" dirty="0">
                          <a:effectLst/>
                          <a:latin typeface="Calibri"/>
                          <a:ea typeface="Calibri"/>
                          <a:cs typeface="Calibri"/>
                        </a:rPr>
                        <a:t>.</a:t>
                      </a:r>
                      <a:endParaRPr lang="uk-UA" sz="2000" dirty="0">
                        <a:effectLst/>
                        <a:latin typeface="Calibri"/>
                        <a:ea typeface="Calibri"/>
                        <a:cs typeface="Calibri"/>
                      </a:endParaRPr>
                    </a:p>
                    <a:p>
                      <a:pPr marL="0" marR="0" algn="just">
                        <a:lnSpc>
                          <a:spcPct val="95000"/>
                        </a:lnSpc>
                        <a:spcBef>
                          <a:spcPts val="400"/>
                        </a:spcBef>
                        <a:spcAft>
                          <a:spcPts val="400"/>
                        </a:spcAft>
                      </a:pPr>
                      <a:r>
                        <a:rPr lang="en-GB" sz="2000" dirty="0">
                          <a:effectLst/>
                          <a:latin typeface="Calibri"/>
                          <a:ea typeface="Calibri"/>
                          <a:cs typeface="Calibri"/>
                        </a:rPr>
                        <a:t>Reduce separation effect of major roads, rail lines etc.</a:t>
                      </a:r>
                      <a:endParaRPr lang="uk-UA" sz="2000" dirty="0">
                        <a:effectLst/>
                        <a:latin typeface="Calibri"/>
                        <a:ea typeface="Calibri"/>
                        <a:cs typeface="Calibri"/>
                      </a:endParaRPr>
                    </a:p>
                    <a:p>
                      <a:pPr marL="0" marR="0" algn="just">
                        <a:lnSpc>
                          <a:spcPct val="95000"/>
                        </a:lnSpc>
                        <a:spcBef>
                          <a:spcPts val="400"/>
                        </a:spcBef>
                        <a:spcAft>
                          <a:spcPts val="400"/>
                        </a:spcAft>
                      </a:pPr>
                      <a:r>
                        <a:rPr lang="en-GB" sz="2000" dirty="0">
                          <a:effectLst/>
                          <a:latin typeface="Calibri"/>
                          <a:ea typeface="Calibri"/>
                          <a:cs typeface="Calibri"/>
                        </a:rPr>
                        <a:t>CO2-neutral mobility</a:t>
                      </a:r>
                      <a:r>
                        <a:rPr lang="ru-RU" sz="2000" dirty="0">
                          <a:effectLst/>
                          <a:latin typeface="Calibri"/>
                          <a:ea typeface="Calibri"/>
                          <a:cs typeface="Calibri"/>
                        </a:rPr>
                        <a:t>.</a:t>
                      </a:r>
                      <a:endParaRPr lang="uk-UA" sz="2000" dirty="0">
                        <a:effectLst/>
                        <a:latin typeface="Calibri"/>
                        <a:ea typeface="Calibri"/>
                        <a:cs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Traffic management (</a:t>
            </a:r>
            <a:r>
              <a:rPr lang="ru-RU" sz="4000" dirty="0" smtClean="0">
                <a:solidFill>
                  <a:srgbClr val="002060"/>
                </a:solidFill>
              </a:rPr>
              <a:t>7</a:t>
            </a:r>
            <a:r>
              <a:rPr lang="en-US" sz="4000" dirty="0" smtClean="0">
                <a:solidFill>
                  <a:srgbClr val="002060"/>
                </a:solidFill>
              </a:rPr>
              <a:t>)</a:t>
            </a:r>
            <a:endParaRPr lang="en-GB" sz="4000" dirty="0">
              <a:solidFill>
                <a:srgbClr val="002060"/>
              </a:solidFill>
            </a:endParaRPr>
          </a:p>
        </p:txBody>
      </p:sp>
    </p:spTree>
    <p:extLst>
      <p:ext uri="{BB962C8B-B14F-4D97-AF65-F5344CB8AC3E}">
        <p14:creationId xmlns:p14="http://schemas.microsoft.com/office/powerpoint/2010/main" val="4104442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90500" y="1196752"/>
            <a:ext cx="8763000" cy="2952328"/>
          </a:xfrm>
        </p:spPr>
        <p:txBody>
          <a:bodyPr>
            <a:normAutofit/>
          </a:bodyPr>
          <a:lstStyle/>
          <a:p>
            <a:r>
              <a:rPr lang="en-GB" sz="3200" i="0" dirty="0" smtClean="0">
                <a:solidFill>
                  <a:srgbClr val="002060"/>
                </a:solidFill>
              </a:rPr>
              <a:t>The large number of mechanisms used by governments and the private sector to achieve reduced emissions can broadly be divided into three gross categories: </a:t>
            </a:r>
            <a:br>
              <a:rPr lang="en-GB" sz="3200" i="0" dirty="0" smtClean="0">
                <a:solidFill>
                  <a:srgbClr val="002060"/>
                </a:solidFill>
              </a:rPr>
            </a:br>
            <a:r>
              <a:rPr lang="uk-UA" sz="3200" i="0" dirty="0" smtClean="0">
                <a:solidFill>
                  <a:srgbClr val="002060"/>
                </a:solidFill>
              </a:rPr>
              <a:t/>
            </a:r>
            <a:br>
              <a:rPr lang="uk-UA" sz="3200" i="0" dirty="0" smtClean="0">
                <a:solidFill>
                  <a:srgbClr val="002060"/>
                </a:solidFill>
              </a:rPr>
            </a:br>
            <a:endParaRPr lang="uk-UA" sz="3200" i="0" dirty="0" smtClean="0">
              <a:solidFill>
                <a:srgbClr val="002060"/>
              </a:solidFill>
            </a:endParaRPr>
          </a:p>
        </p:txBody>
      </p:sp>
      <p:sp>
        <p:nvSpPr>
          <p:cNvPr id="5125" name="Text Box 5"/>
          <p:cNvSpPr txBox="1">
            <a:spLocks noChangeArrowheads="1"/>
          </p:cNvSpPr>
          <p:nvPr/>
        </p:nvSpPr>
        <p:spPr bwMode="auto">
          <a:xfrm>
            <a:off x="251520" y="404664"/>
            <a:ext cx="8208912"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How to reduce urban pollution</a:t>
            </a:r>
            <a:endParaRPr lang="en-GB" sz="4000" b="0" dirty="0">
              <a:solidFill>
                <a:srgbClr val="002060"/>
              </a:solidFill>
            </a:endParaRPr>
          </a:p>
        </p:txBody>
      </p:sp>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a:t>
            </a:fld>
            <a:endParaRPr lang="en-US" sz="1200" dirty="0"/>
          </a:p>
        </p:txBody>
      </p:sp>
      <p:sp>
        <p:nvSpPr>
          <p:cNvPr id="5" name="TextBox 4"/>
          <p:cNvSpPr txBox="1"/>
          <p:nvPr/>
        </p:nvSpPr>
        <p:spPr>
          <a:xfrm>
            <a:off x="539552" y="3717032"/>
            <a:ext cx="8064896" cy="2554545"/>
          </a:xfrm>
          <a:prstGeom prst="rect">
            <a:avLst/>
          </a:prstGeom>
          <a:noFill/>
        </p:spPr>
        <p:txBody>
          <a:bodyPr wrap="square" rtlCol="0">
            <a:spAutoFit/>
          </a:bodyPr>
          <a:lstStyle/>
          <a:p>
            <a:pPr>
              <a:buFont typeface="Arial" pitchFamily="34" charset="0"/>
              <a:buChar char="•"/>
            </a:pPr>
            <a:r>
              <a:rPr lang="en-US" sz="3200" dirty="0" smtClean="0">
                <a:solidFill>
                  <a:srgbClr val="002060"/>
                </a:solidFill>
                <a:latin typeface="+mj-lt"/>
                <a:ea typeface="+mj-ea"/>
                <a:cs typeface="+mj-cs"/>
              </a:rPr>
              <a:t>Travel demand management;</a:t>
            </a:r>
          </a:p>
          <a:p>
            <a:r>
              <a:rPr lang="en-US" sz="3200" dirty="0" smtClean="0">
                <a:solidFill>
                  <a:srgbClr val="002060"/>
                </a:solidFill>
                <a:latin typeface="+mj-lt"/>
                <a:ea typeface="+mj-ea"/>
                <a:cs typeface="+mj-cs"/>
              </a:rPr>
              <a:t> </a:t>
            </a:r>
          </a:p>
          <a:p>
            <a:pPr>
              <a:buFont typeface="Arial" pitchFamily="34" charset="0"/>
              <a:buChar char="•"/>
            </a:pPr>
            <a:r>
              <a:rPr lang="en-US" sz="3200" dirty="0" smtClean="0">
                <a:solidFill>
                  <a:srgbClr val="002060"/>
                </a:solidFill>
                <a:latin typeface="+mj-lt"/>
                <a:ea typeface="+mj-ea"/>
                <a:cs typeface="+mj-cs"/>
              </a:rPr>
              <a:t>Traffic management/engineering; and</a:t>
            </a:r>
          </a:p>
          <a:p>
            <a:pPr>
              <a:buFont typeface="Arial" pitchFamily="34" charset="0"/>
              <a:buChar char="•"/>
            </a:pPr>
            <a:endParaRPr lang="en-US" sz="3200" dirty="0" smtClean="0">
              <a:solidFill>
                <a:srgbClr val="002060"/>
              </a:solidFill>
              <a:latin typeface="+mj-lt"/>
              <a:ea typeface="+mj-ea"/>
              <a:cs typeface="+mj-cs"/>
            </a:endParaRPr>
          </a:p>
          <a:p>
            <a:pPr>
              <a:buFont typeface="Arial" pitchFamily="34" charset="0"/>
              <a:buChar char="•"/>
            </a:pPr>
            <a:r>
              <a:rPr lang="en-US" sz="3200" dirty="0" smtClean="0">
                <a:solidFill>
                  <a:srgbClr val="002060"/>
                </a:solidFill>
                <a:latin typeface="+mj-lt"/>
                <a:ea typeface="+mj-ea"/>
                <a:cs typeface="+mj-cs"/>
              </a:rPr>
              <a:t>Energy efficiency and fuel.</a:t>
            </a:r>
            <a:endParaRPr lang="uk-UA" sz="3200" dirty="0" smtClean="0">
              <a:solidFill>
                <a:srgbClr val="002060"/>
              </a:solidFill>
              <a:latin typeface="+mj-lt"/>
              <a:ea typeface="+mj-ea"/>
              <a:cs typeface="+mj-cs"/>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20</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2351368094"/>
              </p:ext>
            </p:extLst>
          </p:nvPr>
        </p:nvGraphicFramePr>
        <p:xfrm>
          <a:off x="467544" y="1124744"/>
          <a:ext cx="8280920" cy="5409376"/>
        </p:xfrm>
        <a:graphic>
          <a:graphicData uri="http://schemas.openxmlformats.org/drawingml/2006/table">
            <a:tbl>
              <a:tblPr firstRow="1" bandRow="1">
                <a:tableStyleId>{5C22544A-7EE6-4342-B048-85BDC9FD1C3A}</a:tableStyleId>
              </a:tblPr>
              <a:tblGrid>
                <a:gridCol w="8280920"/>
              </a:tblGrid>
              <a:tr h="615188">
                <a:tc>
                  <a:txBody>
                    <a:bodyPr/>
                    <a:lstStyle/>
                    <a:p>
                      <a:pPr marL="0" marR="0" algn="ctr">
                        <a:lnSpc>
                          <a:spcPct val="95000"/>
                        </a:lnSpc>
                        <a:spcBef>
                          <a:spcPts val="400"/>
                        </a:spcBef>
                        <a:spcAft>
                          <a:spcPts val="400"/>
                        </a:spcAft>
                      </a:pPr>
                      <a:r>
                        <a:rPr lang="en-GB" sz="2400" b="1" i="0" dirty="0">
                          <a:effectLst/>
                          <a:latin typeface="Calibri"/>
                          <a:ea typeface="Calibri"/>
                          <a:cs typeface="Calibri"/>
                        </a:rPr>
                        <a:t>Car-free city centres</a:t>
                      </a:r>
                      <a:endParaRPr lang="uk-UA" sz="2400" b="1" i="0" dirty="0">
                        <a:effectLst/>
                        <a:latin typeface="Calibri"/>
                        <a:ea typeface="Calibri"/>
                        <a:cs typeface="Calibri"/>
                      </a:endParaRPr>
                    </a:p>
                  </a:txBody>
                  <a:tcPr marL="68580" marR="68580" marT="0" marB="0"/>
                </a:tc>
              </a:tr>
              <a:tr h="680956">
                <a:tc>
                  <a:txBody>
                    <a:bodyPr/>
                    <a:lstStyle/>
                    <a:p>
                      <a:pPr marL="0" marR="0" algn="just">
                        <a:lnSpc>
                          <a:spcPct val="97000"/>
                        </a:lnSpc>
                        <a:spcBef>
                          <a:spcPts val="400"/>
                        </a:spcBef>
                        <a:spcAft>
                          <a:spcPts val="400"/>
                        </a:spcAft>
                      </a:pPr>
                      <a:r>
                        <a:rPr lang="en-GB" sz="2400">
                          <a:effectLst/>
                          <a:latin typeface="Calibri"/>
                          <a:ea typeface="Calibri"/>
                          <a:cs typeface="Calibri"/>
                        </a:rPr>
                        <a:t>Extensive pedestrian areas in city centres where only supply vehicles for local businesses or transport for disabled people are temporarily allowed.</a:t>
                      </a:r>
                      <a:endParaRPr lang="uk-UA" sz="2400">
                        <a:effectLst/>
                        <a:latin typeface="Calibri"/>
                        <a:ea typeface="Calibri"/>
                        <a:cs typeface="Calibri"/>
                      </a:endParaRPr>
                    </a:p>
                  </a:txBody>
                  <a:tcPr marL="68580" marR="68580" marT="0" marB="0"/>
                </a:tc>
              </a:tr>
              <a:tr h="269970">
                <a:tc>
                  <a:txBody>
                    <a:bodyPr/>
                    <a:lstStyle/>
                    <a:p>
                      <a:pPr marL="0" marR="0" algn="just">
                        <a:lnSpc>
                          <a:spcPct val="97000"/>
                        </a:lnSpc>
                        <a:spcBef>
                          <a:spcPts val="400"/>
                        </a:spcBef>
                        <a:spcAft>
                          <a:spcPts val="400"/>
                        </a:spcAft>
                      </a:pPr>
                      <a:r>
                        <a:rPr lang="en-GB" sz="2400">
                          <a:effectLst/>
                          <a:latin typeface="Calibri"/>
                          <a:ea typeface="Calibri"/>
                          <a:cs typeface="Calibri"/>
                        </a:rPr>
                        <a:t>Gent, Belgium</a:t>
                      </a:r>
                      <a:r>
                        <a:rPr lang="en-US" sz="2400">
                          <a:effectLst/>
                          <a:latin typeface="Calibri"/>
                          <a:ea typeface="Calibri"/>
                          <a:cs typeface="Calibri"/>
                        </a:rPr>
                        <a:t>.</a:t>
                      </a:r>
                      <a:endParaRPr lang="uk-UA" sz="2400">
                        <a:effectLst/>
                        <a:latin typeface="Calibri"/>
                        <a:ea typeface="Calibri"/>
                        <a:cs typeface="Calibri"/>
                      </a:endParaRPr>
                    </a:p>
                    <a:p>
                      <a:pPr marL="0" marR="0" algn="just">
                        <a:lnSpc>
                          <a:spcPct val="97000"/>
                        </a:lnSpc>
                        <a:spcBef>
                          <a:spcPts val="400"/>
                        </a:spcBef>
                        <a:spcAft>
                          <a:spcPts val="400"/>
                        </a:spcAft>
                      </a:pPr>
                      <a:r>
                        <a:rPr lang="en-GB" sz="2400">
                          <a:effectLst/>
                          <a:latin typeface="Calibri"/>
                          <a:ea typeface="Calibri"/>
                          <a:cs typeface="Calibri"/>
                        </a:rPr>
                        <a:t>Copenhagen, Denmark</a:t>
                      </a:r>
                      <a:r>
                        <a:rPr lang="en-US" sz="2400">
                          <a:effectLst/>
                          <a:latin typeface="Calibri"/>
                          <a:ea typeface="Calibri"/>
                          <a:cs typeface="Calibri"/>
                        </a:rPr>
                        <a:t>.</a:t>
                      </a:r>
                      <a:endParaRPr lang="uk-UA" sz="2400">
                        <a:effectLst/>
                        <a:latin typeface="Calibri"/>
                        <a:ea typeface="Calibri"/>
                        <a:cs typeface="Calibri"/>
                      </a:endParaRPr>
                    </a:p>
                    <a:p>
                      <a:pPr marL="0" marR="0" algn="just">
                        <a:lnSpc>
                          <a:spcPct val="97000"/>
                        </a:lnSpc>
                        <a:spcBef>
                          <a:spcPts val="400"/>
                        </a:spcBef>
                        <a:spcAft>
                          <a:spcPts val="400"/>
                        </a:spcAft>
                      </a:pPr>
                      <a:r>
                        <a:rPr lang="en-GB" sz="2400">
                          <a:effectLst/>
                          <a:latin typeface="Calibri"/>
                          <a:ea typeface="Calibri"/>
                          <a:cs typeface="Calibri"/>
                        </a:rPr>
                        <a:t>Rotterdam, Netherlands</a:t>
                      </a:r>
                      <a:r>
                        <a:rPr lang="en-US" sz="2400">
                          <a:effectLst/>
                          <a:latin typeface="Calibri"/>
                          <a:ea typeface="Calibri"/>
                          <a:cs typeface="Calibri"/>
                        </a:rPr>
                        <a:t>.</a:t>
                      </a:r>
                      <a:endParaRPr lang="uk-UA" sz="2400">
                        <a:effectLst/>
                        <a:latin typeface="Calibri"/>
                        <a:ea typeface="Calibri"/>
                        <a:cs typeface="Calibri"/>
                      </a:endParaRPr>
                    </a:p>
                  </a:txBody>
                  <a:tcPr marL="68580" marR="68580" marT="0" marB="0"/>
                </a:tc>
              </a:tr>
              <a:tr h="269970">
                <a:tc>
                  <a:txBody>
                    <a:bodyPr/>
                    <a:lstStyle/>
                    <a:p>
                      <a:pPr marL="0" marR="0" algn="just">
                        <a:lnSpc>
                          <a:spcPct val="97000"/>
                        </a:lnSpc>
                        <a:spcBef>
                          <a:spcPts val="400"/>
                        </a:spcBef>
                        <a:spcAft>
                          <a:spcPts val="400"/>
                        </a:spcAft>
                      </a:pPr>
                      <a:r>
                        <a:rPr lang="en-GB" sz="2400">
                          <a:effectLst/>
                          <a:latin typeface="Calibri"/>
                          <a:ea typeface="Calibri"/>
                          <a:cs typeface="Calibri"/>
                        </a:rPr>
                        <a:t>Highly beneficial for shopping lanes and touristic locations</a:t>
                      </a:r>
                      <a:r>
                        <a:rPr lang="en-US" sz="2400">
                          <a:effectLst/>
                          <a:latin typeface="Calibri"/>
                          <a:ea typeface="Calibri"/>
                          <a:cs typeface="Calibri"/>
                        </a:rPr>
                        <a:t>.</a:t>
                      </a:r>
                      <a:endParaRPr lang="uk-UA" sz="2400">
                        <a:effectLst/>
                        <a:latin typeface="Calibri"/>
                        <a:ea typeface="Calibri"/>
                        <a:cs typeface="Calibri"/>
                      </a:endParaRPr>
                    </a:p>
                    <a:p>
                      <a:pPr marL="0" marR="0" algn="just">
                        <a:lnSpc>
                          <a:spcPct val="97000"/>
                        </a:lnSpc>
                        <a:spcBef>
                          <a:spcPts val="400"/>
                        </a:spcBef>
                        <a:spcAft>
                          <a:spcPts val="400"/>
                        </a:spcAft>
                      </a:pPr>
                      <a:r>
                        <a:rPr lang="en-GB" sz="2400">
                          <a:effectLst/>
                          <a:latin typeface="Calibri"/>
                          <a:ea typeface="Calibri"/>
                          <a:cs typeface="Calibri"/>
                        </a:rPr>
                        <a:t>Increases options of street and city design</a:t>
                      </a:r>
                      <a:r>
                        <a:rPr lang="en-US" sz="2400">
                          <a:effectLst/>
                          <a:latin typeface="Calibri"/>
                          <a:ea typeface="Calibri"/>
                          <a:cs typeface="Calibri"/>
                        </a:rPr>
                        <a:t>.</a:t>
                      </a:r>
                      <a:endParaRPr lang="uk-UA" sz="2400">
                        <a:effectLst/>
                        <a:latin typeface="Calibri"/>
                        <a:ea typeface="Calibri"/>
                        <a:cs typeface="Calibri"/>
                      </a:endParaRPr>
                    </a:p>
                    <a:p>
                      <a:pPr marL="0" marR="0" algn="just">
                        <a:lnSpc>
                          <a:spcPct val="97000"/>
                        </a:lnSpc>
                        <a:spcBef>
                          <a:spcPts val="400"/>
                        </a:spcBef>
                        <a:spcAft>
                          <a:spcPts val="400"/>
                        </a:spcAft>
                      </a:pPr>
                      <a:r>
                        <a:rPr lang="en-GB" sz="2400">
                          <a:effectLst/>
                          <a:latin typeface="Calibri"/>
                          <a:ea typeface="Calibri"/>
                          <a:cs typeface="Calibri"/>
                        </a:rPr>
                        <a:t>Increased road safety and leisure value</a:t>
                      </a:r>
                      <a:r>
                        <a:rPr lang="en-US" sz="2400">
                          <a:effectLst/>
                          <a:latin typeface="Calibri"/>
                          <a:ea typeface="Calibri"/>
                          <a:cs typeface="Calibri"/>
                        </a:rPr>
                        <a:t>.</a:t>
                      </a:r>
                      <a:endParaRPr lang="uk-UA" sz="2400">
                        <a:effectLst/>
                        <a:latin typeface="Calibri"/>
                        <a:ea typeface="Calibri"/>
                        <a:cs typeface="Calibri"/>
                      </a:endParaRPr>
                    </a:p>
                  </a:txBody>
                  <a:tcPr marL="68580" marR="68580" marT="0" marB="0"/>
                </a:tc>
              </a:tr>
              <a:tr h="269970">
                <a:tc>
                  <a:txBody>
                    <a:bodyPr/>
                    <a:lstStyle/>
                    <a:p>
                      <a:pPr marL="0" marR="0" algn="just">
                        <a:lnSpc>
                          <a:spcPct val="95000"/>
                        </a:lnSpc>
                        <a:spcBef>
                          <a:spcPts val="300"/>
                        </a:spcBef>
                        <a:spcAft>
                          <a:spcPts val="300"/>
                        </a:spcAft>
                      </a:pPr>
                      <a:r>
                        <a:rPr lang="en-GB" sz="2400" dirty="0">
                          <a:effectLst/>
                          <a:latin typeface="Calibri"/>
                          <a:ea typeface="Calibri"/>
                          <a:cs typeface="Calibri"/>
                        </a:rPr>
                        <a:t>Requires investment in vehicle access barriers</a:t>
                      </a:r>
                      <a:r>
                        <a:rPr lang="en-US" sz="2400" dirty="0">
                          <a:effectLst/>
                          <a:latin typeface="Calibri"/>
                          <a:ea typeface="Calibri"/>
                          <a:cs typeface="Calibri"/>
                        </a:rPr>
                        <a:t>.</a:t>
                      </a:r>
                      <a:endParaRPr lang="uk-UA" sz="2400" dirty="0">
                        <a:effectLst/>
                        <a:latin typeface="Calibri"/>
                        <a:ea typeface="Calibri"/>
                        <a:cs typeface="Calibri"/>
                      </a:endParaRPr>
                    </a:p>
                    <a:p>
                      <a:pPr marL="0" marR="0" algn="just">
                        <a:lnSpc>
                          <a:spcPct val="95000"/>
                        </a:lnSpc>
                        <a:spcBef>
                          <a:spcPts val="300"/>
                        </a:spcBef>
                        <a:spcAft>
                          <a:spcPts val="300"/>
                        </a:spcAft>
                      </a:pPr>
                      <a:r>
                        <a:rPr lang="en-GB" sz="2400" dirty="0">
                          <a:effectLst/>
                          <a:latin typeface="Calibri"/>
                          <a:ea typeface="Calibri"/>
                          <a:cs typeface="Calibri"/>
                        </a:rPr>
                        <a:t>Need for emergency or supply vehicles to access restricted areas</a:t>
                      </a:r>
                      <a:r>
                        <a:rPr lang="en-US" sz="2400" dirty="0">
                          <a:effectLst/>
                          <a:latin typeface="Calibri"/>
                          <a:ea typeface="Calibri"/>
                          <a:cs typeface="Calibri"/>
                        </a:rPr>
                        <a:t>.</a:t>
                      </a:r>
                      <a:endParaRPr lang="uk-UA" sz="2400" dirty="0">
                        <a:effectLst/>
                        <a:latin typeface="Calibri"/>
                        <a:ea typeface="Calibri"/>
                        <a:cs typeface="Calibri"/>
                      </a:endParaRPr>
                    </a:p>
                    <a:p>
                      <a:pPr marL="0" marR="0" algn="just">
                        <a:lnSpc>
                          <a:spcPct val="95000"/>
                        </a:lnSpc>
                        <a:spcBef>
                          <a:spcPts val="300"/>
                        </a:spcBef>
                        <a:spcAft>
                          <a:spcPts val="300"/>
                        </a:spcAft>
                      </a:pPr>
                      <a:r>
                        <a:rPr lang="en-GB" sz="2400" dirty="0">
                          <a:effectLst/>
                          <a:latin typeface="Calibri"/>
                          <a:ea typeface="Calibri"/>
                          <a:cs typeface="Calibri"/>
                        </a:rPr>
                        <a:t>Can cause bottlenecks in overall city road network</a:t>
                      </a:r>
                      <a:r>
                        <a:rPr lang="en-US" sz="2400" dirty="0">
                          <a:effectLst/>
                          <a:latin typeface="Calibri"/>
                          <a:ea typeface="Calibri"/>
                          <a:cs typeface="Calibri"/>
                        </a:rPr>
                        <a:t>.</a:t>
                      </a:r>
                      <a:endParaRPr lang="uk-UA" sz="2400" dirty="0">
                        <a:effectLst/>
                        <a:latin typeface="Calibri"/>
                        <a:ea typeface="Calibri"/>
                        <a:cs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Traffic management (</a:t>
            </a:r>
            <a:r>
              <a:rPr lang="ru-RU" sz="4000" dirty="0" smtClean="0">
                <a:solidFill>
                  <a:srgbClr val="002060"/>
                </a:solidFill>
              </a:rPr>
              <a:t>8</a:t>
            </a:r>
            <a:r>
              <a:rPr lang="en-US" sz="4000" dirty="0" smtClean="0">
                <a:solidFill>
                  <a:srgbClr val="002060"/>
                </a:solidFill>
              </a:rPr>
              <a:t>)</a:t>
            </a:r>
            <a:endParaRPr lang="en-GB" sz="4000" dirty="0">
              <a:solidFill>
                <a:srgbClr val="002060"/>
              </a:solidFill>
            </a:endParaRPr>
          </a:p>
        </p:txBody>
      </p:sp>
    </p:spTree>
    <p:extLst>
      <p:ext uri="{BB962C8B-B14F-4D97-AF65-F5344CB8AC3E}">
        <p14:creationId xmlns:p14="http://schemas.microsoft.com/office/powerpoint/2010/main" val="3941746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21</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4061379527"/>
              </p:ext>
            </p:extLst>
          </p:nvPr>
        </p:nvGraphicFramePr>
        <p:xfrm>
          <a:off x="431540" y="904343"/>
          <a:ext cx="8280920" cy="5332969"/>
        </p:xfrm>
        <a:graphic>
          <a:graphicData uri="http://schemas.openxmlformats.org/drawingml/2006/table">
            <a:tbl>
              <a:tblPr firstRow="1" bandRow="1">
                <a:tableStyleId>{5C22544A-7EE6-4342-B048-85BDC9FD1C3A}</a:tableStyleId>
              </a:tblPr>
              <a:tblGrid>
                <a:gridCol w="8280920"/>
              </a:tblGrid>
              <a:tr h="5332969">
                <a:tc>
                  <a:txBody>
                    <a:bodyPr/>
                    <a:lstStyle/>
                    <a:p>
                      <a:r>
                        <a:rPr lang="en-GB" sz="2400" b="1" kern="1200" dirty="0" smtClean="0">
                          <a:solidFill>
                            <a:schemeClr val="tx1"/>
                          </a:solidFill>
                          <a:effectLst/>
                          <a:latin typeface="+mn-lt"/>
                          <a:ea typeface="+mn-ea"/>
                          <a:cs typeface="+mn-cs"/>
                        </a:rPr>
                        <a:t>Car sharing can either be organised on an individual basis, usually between colleagues commuting to work, or through platforms matching supply with demand, usually via the internet.</a:t>
                      </a:r>
                    </a:p>
                    <a:p>
                      <a:endParaRPr lang="uk-UA" sz="2400" b="1" kern="1200" dirty="0" smtClean="0">
                        <a:solidFill>
                          <a:schemeClr val="tx1"/>
                        </a:solidFill>
                        <a:effectLst/>
                        <a:latin typeface="+mn-lt"/>
                        <a:ea typeface="+mn-ea"/>
                        <a:cs typeface="+mn-cs"/>
                      </a:endParaRPr>
                    </a:p>
                    <a:p>
                      <a:r>
                        <a:rPr lang="en-GB" sz="2400" b="1" kern="1200" dirty="0" smtClean="0">
                          <a:solidFill>
                            <a:schemeClr val="tx1"/>
                          </a:solidFill>
                          <a:effectLst/>
                          <a:latin typeface="+mn-lt"/>
                          <a:ea typeface="+mn-ea"/>
                          <a:cs typeface="+mn-cs"/>
                        </a:rPr>
                        <a:t>For people regularly using the same route with own vehicles, sharing one vehicle can be beneficial in terms of cost and possibly social factors. This can be achieved by driving intermittently – each participant makes the trip with his own vehicle at his turn and takes the others with him – or if one person does the driving and the others pay for the service. </a:t>
                      </a:r>
                      <a:endParaRPr lang="uk-UA" sz="2400" b="1" kern="1200" dirty="0" smtClean="0">
                        <a:solidFill>
                          <a:schemeClr val="tx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4704" y="141087"/>
            <a:ext cx="9144000" cy="646331"/>
          </a:xfrm>
          <a:prstGeom prst="rect">
            <a:avLst/>
          </a:prstGeom>
          <a:noFill/>
          <a:ln w="9525">
            <a:noFill/>
            <a:miter lim="800000"/>
            <a:headEnd/>
            <a:tailEnd/>
          </a:ln>
        </p:spPr>
        <p:txBody>
          <a:bodyPr wrap="square">
            <a:spAutoFit/>
          </a:bodyPr>
          <a:lstStyle/>
          <a:p>
            <a:pPr marL="0" lvl="2" algn="ctr">
              <a:spcBef>
                <a:spcPct val="50000"/>
              </a:spcBef>
            </a:pPr>
            <a:r>
              <a:rPr lang="en-GB" sz="3600" b="1" dirty="0">
                <a:solidFill>
                  <a:srgbClr val="002060"/>
                </a:solidFill>
              </a:rPr>
              <a:t>Car </a:t>
            </a:r>
            <a:r>
              <a:rPr lang="en-GB" sz="3600" b="1" dirty="0" smtClean="0">
                <a:solidFill>
                  <a:srgbClr val="002060"/>
                </a:solidFill>
              </a:rPr>
              <a:t>sharing </a:t>
            </a:r>
            <a:r>
              <a:rPr lang="en-US" sz="3600" b="1" dirty="0" smtClean="0">
                <a:solidFill>
                  <a:srgbClr val="002060"/>
                </a:solidFill>
              </a:rPr>
              <a:t>(</a:t>
            </a:r>
            <a:r>
              <a:rPr lang="en-US" sz="3600" b="1" dirty="0">
                <a:solidFill>
                  <a:srgbClr val="002060"/>
                </a:solidFill>
              </a:rPr>
              <a:t>1</a:t>
            </a:r>
            <a:r>
              <a:rPr lang="en-US" sz="3600" b="1" dirty="0" smtClean="0">
                <a:solidFill>
                  <a:srgbClr val="002060"/>
                </a:solidFill>
              </a:rPr>
              <a:t>)</a:t>
            </a:r>
          </a:p>
        </p:txBody>
      </p:sp>
    </p:spTree>
    <p:extLst>
      <p:ext uri="{BB962C8B-B14F-4D97-AF65-F5344CB8AC3E}">
        <p14:creationId xmlns:p14="http://schemas.microsoft.com/office/powerpoint/2010/main" val="2836706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22</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1878547769"/>
              </p:ext>
            </p:extLst>
          </p:nvPr>
        </p:nvGraphicFramePr>
        <p:xfrm>
          <a:off x="179512" y="811293"/>
          <a:ext cx="8887544" cy="5852160"/>
        </p:xfrm>
        <a:graphic>
          <a:graphicData uri="http://schemas.openxmlformats.org/drawingml/2006/table">
            <a:tbl>
              <a:tblPr firstRow="1" bandRow="1">
                <a:tableStyleId>{5C22544A-7EE6-4342-B048-85BDC9FD1C3A}</a:tableStyleId>
              </a:tblPr>
              <a:tblGrid>
                <a:gridCol w="8887544"/>
              </a:tblGrid>
              <a:tr h="5677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effectLst/>
                          <a:latin typeface="+mn-lt"/>
                          <a:ea typeface="+mn-ea"/>
                          <a:cs typeface="+mn-cs"/>
                        </a:rPr>
                        <a:t>The system can be facilitated by companies by matching people living close to each other according to their addresses, but most of the times the groups of car sharers develop on their own since a lot of personal as well as organisational factors are involved in the proper functioning. Companies can also offer preferential parking lots (e.g. closer to work places) for car shares.</a:t>
                      </a:r>
                      <a:endParaRPr lang="uk-UA" sz="2400" b="1" kern="1200" dirty="0" smtClean="0">
                        <a:solidFill>
                          <a:schemeClr val="tx1"/>
                        </a:solidFill>
                        <a:effectLst/>
                        <a:latin typeface="+mn-lt"/>
                        <a:ea typeface="+mn-ea"/>
                        <a:cs typeface="+mn-cs"/>
                      </a:endParaRPr>
                    </a:p>
                    <a:p>
                      <a:r>
                        <a:rPr lang="en-GB" sz="2400" b="1" kern="1200" dirty="0" smtClean="0">
                          <a:solidFill>
                            <a:schemeClr val="tx1"/>
                          </a:solidFill>
                          <a:effectLst/>
                          <a:latin typeface="+mn-lt"/>
                          <a:ea typeface="+mn-ea"/>
                          <a:cs typeface="+mn-cs"/>
                        </a:rPr>
                        <a:t>The offer of dedicated market places is an alternative approach. Nowadays these platforms, such as </a:t>
                      </a:r>
                      <a:r>
                        <a:rPr lang="en-GB" sz="2400" b="1" kern="1200" dirty="0" smtClean="0">
                          <a:solidFill>
                            <a:schemeClr val="tx1"/>
                          </a:solidFill>
                          <a:effectLst/>
                          <a:latin typeface="+mn-lt"/>
                          <a:ea typeface="+mn-ea"/>
                          <a:cs typeface="+mn-cs"/>
                          <a:hlinkClick r:id="rId3"/>
                        </a:rPr>
                        <a:t>www.carpooling.co.uk</a:t>
                      </a:r>
                      <a:r>
                        <a:rPr lang="en-GB" sz="2400" b="1" kern="1200" dirty="0" smtClean="0">
                          <a:solidFill>
                            <a:schemeClr val="tx1"/>
                          </a:solidFill>
                          <a:effectLst/>
                          <a:latin typeface="+mn-lt"/>
                          <a:ea typeface="+mn-ea"/>
                          <a:cs typeface="+mn-cs"/>
                        </a:rPr>
                        <a:t> (EU) or </a:t>
                      </a:r>
                      <a:r>
                        <a:rPr lang="en-GB" sz="2400" b="1" kern="1200" dirty="0" smtClean="0">
                          <a:solidFill>
                            <a:schemeClr val="tx1"/>
                          </a:solidFill>
                          <a:effectLst/>
                          <a:latin typeface="+mn-lt"/>
                          <a:ea typeface="+mn-ea"/>
                          <a:cs typeface="+mn-cs"/>
                          <a:hlinkClick r:id="rId4"/>
                        </a:rPr>
                        <a:t>www.erideshare.com</a:t>
                      </a:r>
                      <a:r>
                        <a:rPr lang="en-GB" sz="2400" b="1" kern="1200" dirty="0" smtClean="0">
                          <a:solidFill>
                            <a:schemeClr val="tx1"/>
                          </a:solidFill>
                          <a:effectLst/>
                          <a:latin typeface="+mn-lt"/>
                          <a:ea typeface="+mn-ea"/>
                          <a:cs typeface="+mn-cs"/>
                        </a:rPr>
                        <a:t> (US), are internet-based, but phone-based services existed in the past against an administration fee. People offering trips can publish them indicating start and end locations, start time, price, number of free places on the vehicle, etc. and users contact suppliers if they find a matching offer. This service allows for the organisation of regular trips, but is particularly helpful for longer distance and irregular trips since drivers and passengers can agree trips several days in advance via email or phone.</a:t>
                      </a:r>
                      <a:endParaRPr lang="uk-UA" sz="2400" b="1" kern="1200" dirty="0" smtClean="0">
                        <a:solidFill>
                          <a:schemeClr val="tx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marL="0" lvl="2" algn="ctr">
              <a:spcBef>
                <a:spcPct val="50000"/>
              </a:spcBef>
            </a:pPr>
            <a:r>
              <a:rPr lang="en-GB" sz="3600" b="1" dirty="0">
                <a:solidFill>
                  <a:srgbClr val="002060"/>
                </a:solidFill>
              </a:rPr>
              <a:t>Car sharing </a:t>
            </a:r>
            <a:r>
              <a:rPr lang="en-US" sz="3600" b="1" dirty="0" smtClean="0">
                <a:solidFill>
                  <a:srgbClr val="002060"/>
                </a:solidFill>
              </a:rPr>
              <a:t>(2)</a:t>
            </a:r>
          </a:p>
        </p:txBody>
      </p:sp>
    </p:spTree>
    <p:extLst>
      <p:ext uri="{BB962C8B-B14F-4D97-AF65-F5344CB8AC3E}">
        <p14:creationId xmlns:p14="http://schemas.microsoft.com/office/powerpoint/2010/main" val="3128998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23</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3120806540"/>
              </p:ext>
            </p:extLst>
          </p:nvPr>
        </p:nvGraphicFramePr>
        <p:xfrm>
          <a:off x="444376" y="811293"/>
          <a:ext cx="8451800" cy="5677376"/>
        </p:xfrm>
        <a:graphic>
          <a:graphicData uri="http://schemas.openxmlformats.org/drawingml/2006/table">
            <a:tbl>
              <a:tblPr firstRow="1" bandRow="1">
                <a:tableStyleId>{5C22544A-7EE6-4342-B048-85BDC9FD1C3A}</a:tableStyleId>
              </a:tblPr>
              <a:tblGrid>
                <a:gridCol w="8451800"/>
              </a:tblGrid>
              <a:tr h="5677376">
                <a:tc>
                  <a:txBody>
                    <a:bodyPr/>
                    <a:lstStyle/>
                    <a:p>
                      <a:r>
                        <a:rPr lang="en-GB" sz="1800" b="0" kern="1200" dirty="0" smtClean="0">
                          <a:solidFill>
                            <a:schemeClr val="tx1"/>
                          </a:solidFill>
                          <a:effectLst/>
                          <a:latin typeface="+mn-lt"/>
                          <a:ea typeface="+mn-ea"/>
                          <a:cs typeface="+mn-cs"/>
                        </a:rPr>
                        <a:t>Examples of carpooling sites in the UK and the USA </a:t>
                      </a:r>
                      <a:endParaRPr lang="en-US" sz="18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kern="1200" dirty="0" smtClean="0">
                        <a:solidFill>
                          <a:schemeClr val="tx1"/>
                        </a:solidFill>
                        <a:effectLst/>
                        <a:latin typeface="+mn-lt"/>
                        <a:ea typeface="+mn-ea"/>
                        <a:cs typeface="+mn-cs"/>
                      </a:endParaRPr>
                    </a:p>
                    <a:p>
                      <a:endParaRPr lang="uk-UA" sz="1800" b="0" kern="1200" dirty="0" smtClean="0">
                        <a:solidFill>
                          <a:schemeClr val="tx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algn="ctr">
              <a:spcBef>
                <a:spcPct val="50000"/>
              </a:spcBef>
            </a:pPr>
            <a:r>
              <a:rPr lang="en-GB" sz="3600" b="1" dirty="0">
                <a:solidFill>
                  <a:srgbClr val="002060"/>
                </a:solidFill>
              </a:rPr>
              <a:t>Car </a:t>
            </a:r>
            <a:r>
              <a:rPr lang="en-GB" sz="3600" b="1" dirty="0" smtClean="0">
                <a:solidFill>
                  <a:srgbClr val="002060"/>
                </a:solidFill>
              </a:rPr>
              <a:t>sharing </a:t>
            </a:r>
            <a:r>
              <a:rPr lang="en-US" sz="3600" b="1" dirty="0" smtClean="0">
                <a:solidFill>
                  <a:srgbClr val="002060"/>
                </a:solidFill>
              </a:rPr>
              <a:t>(3)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013" y="3573015"/>
            <a:ext cx="3571598" cy="286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013" y="1124744"/>
            <a:ext cx="357159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814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24</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3318158401"/>
              </p:ext>
            </p:extLst>
          </p:nvPr>
        </p:nvGraphicFramePr>
        <p:xfrm>
          <a:off x="444376" y="811293"/>
          <a:ext cx="8451800" cy="5677376"/>
        </p:xfrm>
        <a:graphic>
          <a:graphicData uri="http://schemas.openxmlformats.org/drawingml/2006/table">
            <a:tbl>
              <a:tblPr firstRow="1" bandRow="1">
                <a:tableStyleId>{5C22544A-7EE6-4342-B048-85BDC9FD1C3A}</a:tableStyleId>
              </a:tblPr>
              <a:tblGrid>
                <a:gridCol w="8451800"/>
              </a:tblGrid>
              <a:tr h="5677376">
                <a:tc>
                  <a:txBody>
                    <a:bodyPr/>
                    <a:lstStyle/>
                    <a:p>
                      <a:r>
                        <a:rPr lang="en-GB" sz="2400" b="0" kern="1200" dirty="0" smtClean="0">
                          <a:solidFill>
                            <a:schemeClr val="tx1"/>
                          </a:solidFill>
                          <a:effectLst/>
                          <a:latin typeface="+mn-lt"/>
                          <a:ea typeface="+mn-ea"/>
                          <a:cs typeface="+mn-cs"/>
                        </a:rPr>
                        <a:t>People offering trips can publish them indicating start and end locations, start time, price, number of free places on the vehicle, etc. and users contact suppliers if they find a matching offer. </a:t>
                      </a:r>
                    </a:p>
                    <a:p>
                      <a:endParaRPr lang="en-GB" sz="2400" b="0" kern="1200" dirty="0" smtClean="0">
                        <a:solidFill>
                          <a:schemeClr val="tx1"/>
                        </a:solidFill>
                        <a:effectLst/>
                        <a:latin typeface="+mn-lt"/>
                        <a:ea typeface="+mn-ea"/>
                        <a:cs typeface="+mn-cs"/>
                      </a:endParaRPr>
                    </a:p>
                    <a:p>
                      <a:r>
                        <a:rPr lang="en-GB" sz="2400" b="0" kern="1200" dirty="0" smtClean="0">
                          <a:solidFill>
                            <a:schemeClr val="tx1"/>
                          </a:solidFill>
                          <a:effectLst/>
                          <a:latin typeface="+mn-lt"/>
                          <a:ea typeface="+mn-ea"/>
                          <a:cs typeface="+mn-cs"/>
                        </a:rPr>
                        <a:t>This service allows for the organisation of regular trips, but is particularly helpful for longer distance and irregular trips since drivers and passengers can agree trips several days in advance via email or phone.</a:t>
                      </a:r>
                      <a:endParaRPr lang="uk-UA" sz="2400" b="0" kern="1200" dirty="0">
                        <a:solidFill>
                          <a:schemeClr val="tx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algn="ctr">
              <a:spcBef>
                <a:spcPct val="50000"/>
              </a:spcBef>
            </a:pPr>
            <a:r>
              <a:rPr lang="en-GB" sz="3600" b="1" dirty="0">
                <a:solidFill>
                  <a:srgbClr val="002060"/>
                </a:solidFill>
              </a:rPr>
              <a:t>Car sharing</a:t>
            </a:r>
            <a:r>
              <a:rPr lang="en-US" sz="3600" b="1" dirty="0" smtClean="0">
                <a:solidFill>
                  <a:srgbClr val="002060"/>
                </a:solidFill>
              </a:rPr>
              <a:t> (4)</a:t>
            </a:r>
          </a:p>
        </p:txBody>
      </p:sp>
    </p:spTree>
    <p:extLst>
      <p:ext uri="{BB962C8B-B14F-4D97-AF65-F5344CB8AC3E}">
        <p14:creationId xmlns:p14="http://schemas.microsoft.com/office/powerpoint/2010/main" val="1925106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25</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2873797444"/>
              </p:ext>
            </p:extLst>
          </p:nvPr>
        </p:nvGraphicFramePr>
        <p:xfrm>
          <a:off x="444376" y="811293"/>
          <a:ext cx="8451800" cy="4245675"/>
        </p:xfrm>
        <a:graphic>
          <a:graphicData uri="http://schemas.openxmlformats.org/drawingml/2006/table">
            <a:tbl>
              <a:tblPr firstRow="1" bandRow="1">
                <a:tableStyleId>{5C22544A-7EE6-4342-B048-85BDC9FD1C3A}</a:tableStyleId>
              </a:tblPr>
              <a:tblGrid>
                <a:gridCol w="4225900"/>
                <a:gridCol w="4225900"/>
              </a:tblGrid>
              <a:tr h="249960">
                <a:tc>
                  <a:txBody>
                    <a:bodyPr/>
                    <a:lstStyle/>
                    <a:p>
                      <a:pPr marL="0" marR="0" algn="ctr">
                        <a:spcBef>
                          <a:spcPts val="600"/>
                        </a:spcBef>
                        <a:spcAft>
                          <a:spcPts val="600"/>
                        </a:spcAft>
                      </a:pPr>
                      <a:r>
                        <a:rPr lang="en-GB" sz="2400" b="1">
                          <a:solidFill>
                            <a:srgbClr val="000000"/>
                          </a:solidFill>
                          <a:effectLst/>
                          <a:latin typeface="Calibri"/>
                          <a:ea typeface="Times New Roman"/>
                          <a:cs typeface="Calibri"/>
                        </a:rPr>
                        <a:t>Pros</a:t>
                      </a:r>
                      <a:endParaRPr lang="uk-UA" sz="2400">
                        <a:effectLst/>
                        <a:latin typeface="Calibri"/>
                        <a:ea typeface="Calibri"/>
                        <a:cs typeface="Calibri"/>
                      </a:endParaRPr>
                    </a:p>
                  </a:txBody>
                  <a:tcPr marL="44450" marR="44450" marT="0" marB="0">
                    <a:solidFill>
                      <a:srgbClr val="C7E7E3"/>
                    </a:solidFill>
                  </a:tcPr>
                </a:tc>
                <a:tc>
                  <a:txBody>
                    <a:bodyPr/>
                    <a:lstStyle/>
                    <a:p>
                      <a:pPr marL="0" marR="0" algn="ctr">
                        <a:spcBef>
                          <a:spcPts val="600"/>
                        </a:spcBef>
                        <a:spcAft>
                          <a:spcPts val="600"/>
                        </a:spcAft>
                      </a:pPr>
                      <a:r>
                        <a:rPr lang="en-GB" sz="2400" b="1">
                          <a:solidFill>
                            <a:srgbClr val="000000"/>
                          </a:solidFill>
                          <a:effectLst/>
                          <a:latin typeface="Calibri"/>
                          <a:ea typeface="Times New Roman"/>
                          <a:cs typeface="Calibri"/>
                        </a:rPr>
                        <a:t>Cons</a:t>
                      </a:r>
                      <a:endParaRPr lang="uk-UA" sz="2400">
                        <a:effectLst/>
                        <a:latin typeface="Calibri"/>
                        <a:ea typeface="Calibri"/>
                        <a:cs typeface="Calibri"/>
                      </a:endParaRPr>
                    </a:p>
                  </a:txBody>
                  <a:tcPr marL="44450" marR="44450" marT="0" marB="0">
                    <a:solidFill>
                      <a:srgbClr val="C7E7E3"/>
                    </a:solidFill>
                  </a:tcPr>
                </a:tc>
              </a:tr>
              <a:tr h="3879915">
                <a:tc>
                  <a:txBody>
                    <a:bodyPr/>
                    <a:lstStyle/>
                    <a:p>
                      <a:pPr marL="342900" marR="0" lvl="0" indent="-342900" algn="just">
                        <a:lnSpc>
                          <a:spcPct val="95000"/>
                        </a:lnSpc>
                        <a:spcBef>
                          <a:spcPts val="400"/>
                        </a:spcBef>
                        <a:spcAft>
                          <a:spcPts val="400"/>
                        </a:spcAft>
                        <a:buFont typeface="Wingdings"/>
                        <a:buChar char=""/>
                      </a:pPr>
                      <a:r>
                        <a:rPr lang="en-GB" sz="2400">
                          <a:effectLst/>
                          <a:latin typeface="Calibri"/>
                          <a:ea typeface="Calibri"/>
                          <a:cs typeface="Calibri"/>
                        </a:rPr>
                        <a:t>Relatively easy to apply.</a:t>
                      </a:r>
                      <a:endParaRPr lang="uk-UA" sz="2400">
                        <a:effectLst/>
                        <a:latin typeface="Calibri"/>
                        <a:ea typeface="Calibri"/>
                        <a:cs typeface="Calibri"/>
                      </a:endParaRPr>
                    </a:p>
                    <a:p>
                      <a:pPr marL="342900" marR="0" lvl="0" indent="-342900" algn="just">
                        <a:lnSpc>
                          <a:spcPct val="95000"/>
                        </a:lnSpc>
                        <a:spcBef>
                          <a:spcPts val="400"/>
                        </a:spcBef>
                        <a:spcAft>
                          <a:spcPts val="400"/>
                        </a:spcAft>
                        <a:buFont typeface="Wingdings"/>
                        <a:buChar char=""/>
                      </a:pPr>
                      <a:r>
                        <a:rPr lang="en-GB" sz="2400">
                          <a:effectLst/>
                          <a:latin typeface="Calibri"/>
                          <a:ea typeface="Calibri"/>
                          <a:cs typeface="Calibri"/>
                        </a:rPr>
                        <a:t>Little/no investment necessary.</a:t>
                      </a:r>
                      <a:endParaRPr lang="uk-UA" sz="2400">
                        <a:effectLst/>
                        <a:latin typeface="Calibri"/>
                        <a:ea typeface="Calibri"/>
                        <a:cs typeface="Calibri"/>
                      </a:endParaRPr>
                    </a:p>
                  </a:txBody>
                  <a:tcPr marL="44450" marR="44450" marT="0" marB="0">
                    <a:solidFill>
                      <a:srgbClr val="C7E7E3"/>
                    </a:solidFill>
                  </a:tcPr>
                </a:tc>
                <a:tc>
                  <a:txBody>
                    <a:bodyPr/>
                    <a:lstStyle/>
                    <a:p>
                      <a:pPr marL="342900" marR="0" lvl="0" indent="-342900" algn="just">
                        <a:lnSpc>
                          <a:spcPct val="95000"/>
                        </a:lnSpc>
                        <a:spcBef>
                          <a:spcPts val="400"/>
                        </a:spcBef>
                        <a:spcAft>
                          <a:spcPts val="400"/>
                        </a:spcAft>
                        <a:buFont typeface="Wingdings"/>
                        <a:buChar char=""/>
                      </a:pPr>
                      <a:r>
                        <a:rPr lang="en-GB" sz="2400" dirty="0">
                          <a:effectLst/>
                          <a:latin typeface="Calibri"/>
                          <a:ea typeface="Calibri"/>
                          <a:cs typeface="Calibri"/>
                        </a:rPr>
                        <a:t>Requires awareness by participants.</a:t>
                      </a:r>
                      <a:endParaRPr lang="uk-UA" sz="2400" dirty="0">
                        <a:effectLst/>
                        <a:latin typeface="Calibri"/>
                        <a:ea typeface="Calibri"/>
                        <a:cs typeface="Calibri"/>
                      </a:endParaRPr>
                    </a:p>
                    <a:p>
                      <a:pPr marL="342900" marR="0" lvl="0" indent="-342900" algn="just">
                        <a:lnSpc>
                          <a:spcPct val="95000"/>
                        </a:lnSpc>
                        <a:spcBef>
                          <a:spcPts val="400"/>
                        </a:spcBef>
                        <a:spcAft>
                          <a:spcPts val="400"/>
                        </a:spcAft>
                        <a:buFont typeface="Wingdings"/>
                        <a:buChar char=""/>
                      </a:pPr>
                      <a:r>
                        <a:rPr lang="en-GB" sz="2400" dirty="0">
                          <a:effectLst/>
                          <a:latin typeface="Calibri"/>
                          <a:ea typeface="Calibri"/>
                          <a:cs typeface="Calibri"/>
                        </a:rPr>
                        <a:t>Restrictions to individual travel behaviour (loss of flexibility).</a:t>
                      </a:r>
                      <a:endParaRPr lang="uk-UA" sz="2400" dirty="0">
                        <a:effectLst/>
                        <a:latin typeface="Calibri"/>
                        <a:ea typeface="Calibri"/>
                        <a:cs typeface="Calibri"/>
                      </a:endParaRPr>
                    </a:p>
                    <a:p>
                      <a:pPr marL="342900" marR="0" lvl="0" indent="-342900" algn="just">
                        <a:lnSpc>
                          <a:spcPct val="95000"/>
                        </a:lnSpc>
                        <a:spcBef>
                          <a:spcPts val="400"/>
                        </a:spcBef>
                        <a:spcAft>
                          <a:spcPts val="400"/>
                        </a:spcAft>
                        <a:buFont typeface="Wingdings"/>
                        <a:buChar char=""/>
                      </a:pPr>
                      <a:r>
                        <a:rPr lang="en-GB" sz="2400" dirty="0">
                          <a:effectLst/>
                          <a:latin typeface="Calibri"/>
                          <a:ea typeface="Calibri"/>
                          <a:cs typeface="Calibri"/>
                        </a:rPr>
                        <a:t>Potential security and safety issues.</a:t>
                      </a:r>
                      <a:endParaRPr lang="uk-UA" sz="2400" dirty="0">
                        <a:effectLst/>
                        <a:latin typeface="Calibri"/>
                        <a:ea typeface="Calibri"/>
                        <a:cs typeface="Calibri"/>
                      </a:endParaRPr>
                    </a:p>
                    <a:p>
                      <a:pPr marL="342900" marR="0" lvl="0" indent="-342900" algn="just">
                        <a:lnSpc>
                          <a:spcPct val="95000"/>
                        </a:lnSpc>
                        <a:spcBef>
                          <a:spcPts val="400"/>
                        </a:spcBef>
                        <a:spcAft>
                          <a:spcPts val="400"/>
                        </a:spcAft>
                        <a:buFont typeface="Wingdings"/>
                        <a:buChar char=""/>
                      </a:pPr>
                      <a:r>
                        <a:rPr lang="en-GB" sz="2400" dirty="0">
                          <a:effectLst/>
                          <a:latin typeface="Calibri"/>
                          <a:ea typeface="Calibri"/>
                          <a:cs typeface="Calibri"/>
                        </a:rPr>
                        <a:t>Internet access required.</a:t>
                      </a:r>
                      <a:endParaRPr lang="uk-UA" sz="2400" dirty="0">
                        <a:effectLst/>
                        <a:latin typeface="Calibri"/>
                        <a:ea typeface="Calibri"/>
                        <a:cs typeface="Calibri"/>
                      </a:endParaRPr>
                    </a:p>
                  </a:txBody>
                  <a:tcPr marL="44450" marR="4445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algn="ctr">
              <a:spcBef>
                <a:spcPct val="50000"/>
              </a:spcBef>
            </a:pPr>
            <a:r>
              <a:rPr lang="en-GB" sz="3600" b="1" dirty="0">
                <a:solidFill>
                  <a:srgbClr val="002060"/>
                </a:solidFill>
              </a:rPr>
              <a:t>Car sharing</a:t>
            </a:r>
            <a:r>
              <a:rPr lang="en-US" sz="3600" b="1" dirty="0" smtClean="0">
                <a:solidFill>
                  <a:srgbClr val="002060"/>
                </a:solidFill>
              </a:rPr>
              <a:t> (5)</a:t>
            </a:r>
          </a:p>
        </p:txBody>
      </p:sp>
      <p:sp>
        <p:nvSpPr>
          <p:cNvPr id="2" name="Прямоугольник 1"/>
          <p:cNvSpPr/>
          <p:nvPr/>
        </p:nvSpPr>
        <p:spPr>
          <a:xfrm>
            <a:off x="467544" y="5011340"/>
            <a:ext cx="8428632" cy="830997"/>
          </a:xfrm>
          <a:prstGeom prst="rect">
            <a:avLst/>
          </a:prstGeom>
        </p:spPr>
        <p:txBody>
          <a:bodyPr wrap="square">
            <a:spAutoFit/>
          </a:bodyPr>
          <a:lstStyle/>
          <a:p>
            <a:r>
              <a:rPr lang="en-GB" sz="2400" dirty="0"/>
              <a:t>Car sharing systems benefit from park &amp; ride schemes and unreliable or expensive PT.</a:t>
            </a:r>
            <a:endParaRPr lang="uk-UA" sz="2400" dirty="0"/>
          </a:p>
        </p:txBody>
      </p:sp>
    </p:spTree>
    <p:extLst>
      <p:ext uri="{BB962C8B-B14F-4D97-AF65-F5344CB8AC3E}">
        <p14:creationId xmlns:p14="http://schemas.microsoft.com/office/powerpoint/2010/main" val="574799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26</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3918810249"/>
              </p:ext>
            </p:extLst>
          </p:nvPr>
        </p:nvGraphicFramePr>
        <p:xfrm>
          <a:off x="444376" y="811293"/>
          <a:ext cx="8451800" cy="5677376"/>
        </p:xfrm>
        <a:graphic>
          <a:graphicData uri="http://schemas.openxmlformats.org/drawingml/2006/table">
            <a:tbl>
              <a:tblPr firstRow="1" bandRow="1">
                <a:tableStyleId>{5C22544A-7EE6-4342-B048-85BDC9FD1C3A}</a:tableStyleId>
              </a:tblPr>
              <a:tblGrid>
                <a:gridCol w="8451800"/>
              </a:tblGrid>
              <a:tr h="5677376">
                <a:tc>
                  <a:txBody>
                    <a:bodyPr/>
                    <a:lstStyle/>
                    <a:p>
                      <a:r>
                        <a:rPr lang="en-GB" sz="2400" b="0" kern="1200" dirty="0" smtClean="0">
                          <a:solidFill>
                            <a:schemeClr val="tx1"/>
                          </a:solidFill>
                          <a:effectLst/>
                          <a:latin typeface="+mn-lt"/>
                          <a:ea typeface="+mn-ea"/>
                          <a:cs typeface="+mn-cs"/>
                        </a:rPr>
                        <a:t>This mechanism refers to the provision of exclusive bicycle lanes physically separated from motorised transport and pedestrians. This increases the safety of cyclists and pedestrians and generally increases the acceptance of cycling in the population. </a:t>
                      </a:r>
                    </a:p>
                    <a:p>
                      <a:r>
                        <a:rPr lang="en-GB" sz="2400" b="0" kern="1200" dirty="0" smtClean="0">
                          <a:solidFill>
                            <a:schemeClr val="tx1"/>
                          </a:solidFill>
                          <a:effectLst/>
                          <a:latin typeface="+mn-lt"/>
                          <a:ea typeface="+mn-ea"/>
                          <a:cs typeface="+mn-cs"/>
                        </a:rPr>
                        <a:t>Paved bicycle lanes are either built alongside roads or physically separated from the road surface through coloured marks, kerb stones, or separation walls or fences. At intersections cycling lanes are marked on the crossing road in a similar way as pedestrian crossings.</a:t>
                      </a:r>
                      <a:endParaRPr lang="uk-UA" sz="2400" b="0" kern="1200" dirty="0" smtClean="0">
                        <a:solidFill>
                          <a:schemeClr val="tx1"/>
                        </a:solidFill>
                        <a:effectLst/>
                        <a:latin typeface="+mn-lt"/>
                        <a:ea typeface="+mn-ea"/>
                        <a:cs typeface="+mn-cs"/>
                      </a:endParaRPr>
                    </a:p>
                    <a:p>
                      <a:r>
                        <a:rPr lang="en-GB" sz="2400" b="0" kern="1200" dirty="0" smtClean="0">
                          <a:solidFill>
                            <a:schemeClr val="tx1"/>
                          </a:solidFill>
                          <a:effectLst/>
                          <a:latin typeface="+mn-lt"/>
                          <a:ea typeface="+mn-ea"/>
                          <a:cs typeface="+mn-cs"/>
                        </a:rPr>
                        <a:t>By separating bicycles from other traffic overall safety can be increased which in turn contributes to user acceptance. Since average trip lengths are relatively short (around 11,5 km in Europe according to Eurostat, 2007) there is a high potential for a transfer of MIT or PT trips to cycling. </a:t>
                      </a:r>
                      <a:endParaRPr lang="uk-UA" sz="2400" b="0" kern="1200" dirty="0">
                        <a:solidFill>
                          <a:schemeClr val="tx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marL="0" lvl="2" algn="ctr">
              <a:spcBef>
                <a:spcPct val="50000"/>
              </a:spcBef>
            </a:pPr>
            <a:r>
              <a:rPr lang="en-GB" sz="3600" b="1" dirty="0" smtClean="0">
                <a:solidFill>
                  <a:srgbClr val="002060"/>
                </a:solidFill>
              </a:rPr>
              <a:t>Separate </a:t>
            </a:r>
            <a:r>
              <a:rPr lang="en-GB" sz="3600" b="1" dirty="0">
                <a:solidFill>
                  <a:srgbClr val="002060"/>
                </a:solidFill>
              </a:rPr>
              <a:t>bicycle </a:t>
            </a:r>
            <a:r>
              <a:rPr lang="en-GB" sz="3600" b="1" dirty="0" smtClean="0">
                <a:solidFill>
                  <a:srgbClr val="002060"/>
                </a:solidFill>
              </a:rPr>
              <a:t>lanes</a:t>
            </a:r>
            <a:r>
              <a:rPr lang="en-US" sz="3600" b="1" dirty="0" smtClean="0">
                <a:solidFill>
                  <a:srgbClr val="002060"/>
                </a:solidFill>
              </a:rPr>
              <a:t> (1)</a:t>
            </a:r>
          </a:p>
        </p:txBody>
      </p:sp>
    </p:spTree>
    <p:extLst>
      <p:ext uri="{BB962C8B-B14F-4D97-AF65-F5344CB8AC3E}">
        <p14:creationId xmlns:p14="http://schemas.microsoft.com/office/powerpoint/2010/main" val="2846485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27</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4147600312"/>
              </p:ext>
            </p:extLst>
          </p:nvPr>
        </p:nvGraphicFramePr>
        <p:xfrm>
          <a:off x="444376" y="811293"/>
          <a:ext cx="8451800" cy="5677376"/>
        </p:xfrm>
        <a:graphic>
          <a:graphicData uri="http://schemas.openxmlformats.org/drawingml/2006/table">
            <a:tbl>
              <a:tblPr firstRow="1" bandRow="1">
                <a:tableStyleId>{5C22544A-7EE6-4342-B048-85BDC9FD1C3A}</a:tableStyleId>
              </a:tblPr>
              <a:tblGrid>
                <a:gridCol w="8451800"/>
              </a:tblGrid>
              <a:tr h="5677376">
                <a:tc>
                  <a:txBody>
                    <a:bodyPr/>
                    <a:lstStyle/>
                    <a:p>
                      <a:r>
                        <a:rPr lang="en-GB" sz="2400" b="0" kern="1200" dirty="0" smtClean="0">
                          <a:solidFill>
                            <a:schemeClr val="tx1"/>
                          </a:solidFill>
                          <a:effectLst/>
                          <a:latin typeface="+mn-lt"/>
                          <a:ea typeface="+mn-ea"/>
                          <a:cs typeface="+mn-cs"/>
                        </a:rPr>
                        <a:t>As cycling is (except for the production of bicycles and spare parts) emission free, the emission reduction potential is very high. According to estimates of the Stern Review on the Economics of Climate Change 4.9 pence and 31.6 pence of costs to society could be saved per car kilometre for petrol engines and diesel engines removed respectively in urban agglomerations (far lower values in rural areas).</a:t>
                      </a:r>
                      <a:endParaRPr lang="uk-UA" sz="2400" b="0" kern="1200" dirty="0" smtClean="0">
                        <a:solidFill>
                          <a:schemeClr val="tx1"/>
                        </a:solidFill>
                        <a:effectLst/>
                        <a:latin typeface="+mn-lt"/>
                        <a:ea typeface="+mn-ea"/>
                        <a:cs typeface="+mn-cs"/>
                      </a:endParaRPr>
                    </a:p>
                    <a:p>
                      <a:pPr marL="0" algn="l" defTabSz="914400" rtl="0" eaLnBrk="1" latinLnBrk="0" hangingPunct="1"/>
                      <a:r>
                        <a:rPr lang="en-GB" sz="2400" b="0" kern="1200" dirty="0" smtClean="0">
                          <a:solidFill>
                            <a:schemeClr val="tx1"/>
                          </a:solidFill>
                          <a:effectLst/>
                          <a:latin typeface="+mn-lt"/>
                          <a:ea typeface="+mn-ea"/>
                          <a:cs typeface="+mn-cs"/>
                        </a:rPr>
                        <a:t>Bicycle lanes at intersections</a:t>
                      </a:r>
                      <a:endParaRPr lang="uk-UA" sz="1800" b="1" kern="1200" dirty="0">
                        <a:solidFill>
                          <a:schemeClr val="lt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marL="0" lvl="2" algn="ctr">
              <a:spcBef>
                <a:spcPct val="50000"/>
              </a:spcBef>
            </a:pPr>
            <a:r>
              <a:rPr lang="en-GB" sz="3600" b="1" dirty="0" smtClean="0">
                <a:solidFill>
                  <a:srgbClr val="002060"/>
                </a:solidFill>
              </a:rPr>
              <a:t>Separate </a:t>
            </a:r>
            <a:r>
              <a:rPr lang="en-GB" sz="3600" b="1" dirty="0">
                <a:solidFill>
                  <a:srgbClr val="002060"/>
                </a:solidFill>
              </a:rPr>
              <a:t>bicycle </a:t>
            </a:r>
            <a:r>
              <a:rPr lang="en-GB" sz="3600" b="1" dirty="0" smtClean="0">
                <a:solidFill>
                  <a:srgbClr val="002060"/>
                </a:solidFill>
              </a:rPr>
              <a:t>lanes</a:t>
            </a:r>
            <a:r>
              <a:rPr lang="en-US" sz="3600" b="1" dirty="0" smtClean="0">
                <a:solidFill>
                  <a:srgbClr val="002060"/>
                </a:solidFill>
              </a:rPr>
              <a:t> (2)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89039"/>
            <a:ext cx="3744416" cy="281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1" y="3759069"/>
            <a:ext cx="3789367" cy="284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294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28</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2236207827"/>
              </p:ext>
            </p:extLst>
          </p:nvPr>
        </p:nvGraphicFramePr>
        <p:xfrm>
          <a:off x="444376" y="811293"/>
          <a:ext cx="8451800" cy="5677376"/>
        </p:xfrm>
        <a:graphic>
          <a:graphicData uri="http://schemas.openxmlformats.org/drawingml/2006/table">
            <a:tbl>
              <a:tblPr firstRow="1" bandRow="1">
                <a:tableStyleId>{5C22544A-7EE6-4342-B048-85BDC9FD1C3A}</a:tableStyleId>
              </a:tblPr>
              <a:tblGrid>
                <a:gridCol w="8451800"/>
              </a:tblGrid>
              <a:tr h="5677376">
                <a:tc>
                  <a:txBody>
                    <a:bodyPr/>
                    <a:lstStyle/>
                    <a:p>
                      <a:r>
                        <a:rPr lang="en-GB" sz="2000" b="0" kern="1200" dirty="0" smtClean="0">
                          <a:solidFill>
                            <a:schemeClr val="tx1"/>
                          </a:solidFill>
                          <a:effectLst/>
                          <a:latin typeface="+mn-lt"/>
                          <a:ea typeface="+mn-ea"/>
                          <a:cs typeface="+mn-cs"/>
                        </a:rPr>
                        <a:t>Further to environmental benefits, there are strong impacts on health and congestion. According to Cycling England (2007), an independent expert body established by </a:t>
                      </a:r>
                      <a:r>
                        <a:rPr lang="en-GB" sz="2000" b="0" kern="1200" dirty="0" err="1" smtClean="0">
                          <a:solidFill>
                            <a:schemeClr val="tx1"/>
                          </a:solidFill>
                          <a:effectLst/>
                          <a:latin typeface="+mn-lt"/>
                          <a:ea typeface="+mn-ea"/>
                          <a:cs typeface="+mn-cs"/>
                        </a:rPr>
                        <a:t>DfT</a:t>
                      </a:r>
                      <a:r>
                        <a:rPr lang="en-GB" sz="2000" b="0" kern="1200" dirty="0" smtClean="0">
                          <a:solidFill>
                            <a:schemeClr val="tx1"/>
                          </a:solidFill>
                          <a:effectLst/>
                          <a:latin typeface="+mn-lt"/>
                          <a:ea typeface="+mn-ea"/>
                          <a:cs typeface="+mn-cs"/>
                        </a:rPr>
                        <a:t> in 2005, (quote):</a:t>
                      </a:r>
                      <a:endParaRPr lang="uk-UA" sz="2000" b="0" kern="1200" dirty="0" smtClean="0">
                        <a:solidFill>
                          <a:schemeClr val="tx1"/>
                        </a:solidFill>
                        <a:effectLst/>
                        <a:latin typeface="+mn-lt"/>
                        <a:ea typeface="+mn-ea"/>
                        <a:cs typeface="+mn-cs"/>
                      </a:endParaRPr>
                    </a:p>
                    <a:p>
                      <a:pPr marL="342900" lvl="0" indent="-342900">
                        <a:buFont typeface="Wingdings" panose="05000000000000000000" pitchFamily="2" charset="2"/>
                        <a:buChar char="Ø"/>
                      </a:pPr>
                      <a:r>
                        <a:rPr lang="en-GB" sz="2000" b="0" kern="1200" dirty="0" smtClean="0">
                          <a:solidFill>
                            <a:schemeClr val="tx1"/>
                          </a:solidFill>
                          <a:effectLst/>
                          <a:latin typeface="+mn-lt"/>
                          <a:ea typeface="+mn-ea"/>
                          <a:cs typeface="+mn-cs"/>
                        </a:rPr>
                        <a:t>Physical activity reduces the risk of developing major chronic diseases (e.g. coronary heart disease, stroke and type 2 diabetes) by up to 50%, and the risk of premature death by about 20-30%;</a:t>
                      </a:r>
                      <a:endParaRPr lang="uk-UA" sz="2000" b="0" kern="1200" dirty="0" smtClean="0">
                        <a:solidFill>
                          <a:schemeClr val="tx1"/>
                        </a:solidFill>
                        <a:effectLst/>
                        <a:latin typeface="+mn-lt"/>
                        <a:ea typeface="+mn-ea"/>
                        <a:cs typeface="+mn-cs"/>
                      </a:endParaRPr>
                    </a:p>
                    <a:p>
                      <a:pPr marL="342900" lvl="0" indent="-342900">
                        <a:buFont typeface="Wingdings" panose="05000000000000000000" pitchFamily="2" charset="2"/>
                        <a:buChar char="Ø"/>
                      </a:pPr>
                      <a:r>
                        <a:rPr lang="en-GB" sz="2000" b="0" kern="1200" dirty="0" smtClean="0">
                          <a:solidFill>
                            <a:schemeClr val="tx1"/>
                          </a:solidFill>
                          <a:effectLst/>
                          <a:latin typeface="+mn-lt"/>
                          <a:ea typeface="+mn-ea"/>
                          <a:cs typeface="+mn-cs"/>
                        </a:rPr>
                        <a:t>Based on the risk factors for chronic diseases and levels of inactivity it is estimated that the value of reducing these risk factors is £11.16 a year for those under 45 and £99.53 a year for those between 45 and 64. Other similar models have used values of £123 a year (</a:t>
                      </a:r>
                      <a:r>
                        <a:rPr lang="en-GB" sz="2000" b="0" kern="1200" dirty="0" err="1" smtClean="0">
                          <a:solidFill>
                            <a:schemeClr val="tx1"/>
                          </a:solidFill>
                          <a:effectLst/>
                          <a:latin typeface="+mn-lt"/>
                          <a:ea typeface="+mn-ea"/>
                          <a:cs typeface="+mn-cs"/>
                        </a:rPr>
                        <a:t>Sustrans</a:t>
                      </a:r>
                      <a:r>
                        <a:rPr lang="en-GB" sz="2000" b="0" kern="1200" dirty="0" smtClean="0">
                          <a:solidFill>
                            <a:schemeClr val="tx1"/>
                          </a:solidFill>
                          <a:effectLst/>
                          <a:latin typeface="+mn-lt"/>
                          <a:ea typeface="+mn-ea"/>
                          <a:cs typeface="+mn-cs"/>
                        </a:rPr>
                        <a:t> and </a:t>
                      </a:r>
                      <a:r>
                        <a:rPr lang="en-GB" sz="2000" b="0" kern="1200" dirty="0" err="1" smtClean="0">
                          <a:solidFill>
                            <a:schemeClr val="tx1"/>
                          </a:solidFill>
                          <a:effectLst/>
                          <a:latin typeface="+mn-lt"/>
                          <a:ea typeface="+mn-ea"/>
                          <a:cs typeface="+mn-cs"/>
                        </a:rPr>
                        <a:t>DfT</a:t>
                      </a:r>
                      <a:r>
                        <a:rPr lang="en-GB" sz="2000" b="0" kern="1200" dirty="0" smtClean="0">
                          <a:solidFill>
                            <a:schemeClr val="tx1"/>
                          </a:solidFill>
                          <a:effectLst/>
                          <a:latin typeface="+mn-lt"/>
                          <a:ea typeface="+mn-ea"/>
                          <a:cs typeface="+mn-cs"/>
                        </a:rPr>
                        <a:t> model).</a:t>
                      </a:r>
                      <a:endParaRPr lang="uk-UA" sz="2000" b="0" kern="1200" dirty="0" smtClean="0">
                        <a:solidFill>
                          <a:schemeClr val="tx1"/>
                        </a:solidFill>
                        <a:effectLst/>
                        <a:latin typeface="+mn-lt"/>
                        <a:ea typeface="+mn-ea"/>
                        <a:cs typeface="+mn-cs"/>
                      </a:endParaRPr>
                    </a:p>
                    <a:p>
                      <a:r>
                        <a:rPr lang="en-GB" sz="2000" b="0" kern="1200" dirty="0" smtClean="0">
                          <a:solidFill>
                            <a:schemeClr val="tx1"/>
                          </a:solidFill>
                          <a:effectLst/>
                          <a:latin typeface="+mn-lt"/>
                          <a:ea typeface="+mn-ea"/>
                          <a:cs typeface="+mn-cs"/>
                        </a:rPr>
                        <a:t>While there are studies that even estimate higher benefits of cycling (or </a:t>
                      </a:r>
                      <a:r>
                        <a:rPr lang="en-GB" sz="2000" b="0" kern="1200" dirty="0" err="1" smtClean="0">
                          <a:solidFill>
                            <a:schemeClr val="tx1"/>
                          </a:solidFill>
                          <a:effectLst/>
                          <a:latin typeface="+mn-lt"/>
                          <a:ea typeface="+mn-ea"/>
                          <a:cs typeface="+mn-cs"/>
                        </a:rPr>
                        <a:t>disbenefits</a:t>
                      </a:r>
                      <a:r>
                        <a:rPr lang="en-GB" sz="2000" b="0" kern="1200" dirty="0" smtClean="0">
                          <a:solidFill>
                            <a:schemeClr val="tx1"/>
                          </a:solidFill>
                          <a:effectLst/>
                          <a:latin typeface="+mn-lt"/>
                          <a:ea typeface="+mn-ea"/>
                          <a:cs typeface="+mn-cs"/>
                        </a:rPr>
                        <a:t> for not doing so), it is obvious that integrating cycling and walking (instead of driving) in day-to-day activities can make a huge difference for each individual and for society as a whole. </a:t>
                      </a:r>
                      <a:endParaRPr lang="uk-UA" sz="2000" b="0" kern="1200" dirty="0" smtClean="0">
                        <a:solidFill>
                          <a:schemeClr val="tx1"/>
                        </a:solidFill>
                        <a:effectLst/>
                        <a:latin typeface="+mn-lt"/>
                        <a:ea typeface="+mn-ea"/>
                        <a:cs typeface="+mn-cs"/>
                      </a:endParaRPr>
                    </a:p>
                    <a:p>
                      <a:r>
                        <a:rPr lang="en-GB" sz="2000" b="0" kern="1200" dirty="0" smtClean="0">
                          <a:solidFill>
                            <a:schemeClr val="tx1"/>
                          </a:solidFill>
                          <a:effectLst/>
                          <a:latin typeface="+mn-lt"/>
                          <a:ea typeface="+mn-ea"/>
                          <a:cs typeface="+mn-cs"/>
                        </a:rPr>
                        <a:t>With regards to congestion Cycling England (2007) estimates that “if a cyclist makes 160 trips a year of 3.9km, rather than take a car, this would equate to savings for other road users of £137.28 a year as a result of reduced congestion in urban areas and £68.64 in rural environments”.</a:t>
                      </a:r>
                      <a:endParaRPr lang="uk-UA" sz="2000" b="0" kern="1200" dirty="0">
                        <a:solidFill>
                          <a:schemeClr val="tx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marL="0" lvl="2" algn="ctr">
              <a:spcBef>
                <a:spcPct val="50000"/>
              </a:spcBef>
            </a:pPr>
            <a:r>
              <a:rPr lang="en-GB" sz="3600" b="1" dirty="0" smtClean="0">
                <a:solidFill>
                  <a:srgbClr val="002060"/>
                </a:solidFill>
              </a:rPr>
              <a:t>Separate </a:t>
            </a:r>
            <a:r>
              <a:rPr lang="en-GB" sz="3600" b="1" dirty="0">
                <a:solidFill>
                  <a:srgbClr val="002060"/>
                </a:solidFill>
              </a:rPr>
              <a:t>bicycle </a:t>
            </a:r>
            <a:r>
              <a:rPr lang="en-GB" sz="3600" b="1" dirty="0" smtClean="0">
                <a:solidFill>
                  <a:srgbClr val="002060"/>
                </a:solidFill>
              </a:rPr>
              <a:t>lanes</a:t>
            </a:r>
            <a:r>
              <a:rPr lang="en-US" sz="3600" b="1" dirty="0" smtClean="0">
                <a:solidFill>
                  <a:srgbClr val="002060"/>
                </a:solidFill>
              </a:rPr>
              <a:t> (3)</a:t>
            </a:r>
          </a:p>
        </p:txBody>
      </p:sp>
    </p:spTree>
    <p:extLst>
      <p:ext uri="{BB962C8B-B14F-4D97-AF65-F5344CB8AC3E}">
        <p14:creationId xmlns:p14="http://schemas.microsoft.com/office/powerpoint/2010/main" val="546226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29</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1637128354"/>
              </p:ext>
            </p:extLst>
          </p:nvPr>
        </p:nvGraphicFramePr>
        <p:xfrm>
          <a:off x="444376" y="811293"/>
          <a:ext cx="8451800" cy="3739212"/>
        </p:xfrm>
        <a:graphic>
          <a:graphicData uri="http://schemas.openxmlformats.org/drawingml/2006/table">
            <a:tbl>
              <a:tblPr firstRow="1" bandRow="1">
                <a:tableStyleId>{5C22544A-7EE6-4342-B048-85BDC9FD1C3A}</a:tableStyleId>
              </a:tblPr>
              <a:tblGrid>
                <a:gridCol w="4225900"/>
                <a:gridCol w="4225900"/>
              </a:tblGrid>
              <a:tr h="295102">
                <a:tc>
                  <a:txBody>
                    <a:bodyPr/>
                    <a:lstStyle/>
                    <a:p>
                      <a:pPr marL="0" marR="0" algn="ctr">
                        <a:lnSpc>
                          <a:spcPct val="92000"/>
                        </a:lnSpc>
                        <a:spcBef>
                          <a:spcPts val="600"/>
                        </a:spcBef>
                        <a:spcAft>
                          <a:spcPts val="600"/>
                        </a:spcAft>
                      </a:pPr>
                      <a:r>
                        <a:rPr lang="en-GB" sz="2400" b="1" dirty="0">
                          <a:solidFill>
                            <a:schemeClr val="tx1"/>
                          </a:solidFill>
                          <a:effectLst/>
                          <a:latin typeface="Calibri"/>
                          <a:ea typeface="Calibri"/>
                          <a:cs typeface="Calibri"/>
                        </a:rPr>
                        <a:t>Pros</a:t>
                      </a:r>
                      <a:endParaRPr lang="uk-UA" sz="2400" b="1" dirty="0">
                        <a:solidFill>
                          <a:schemeClr val="tx1"/>
                        </a:solidFill>
                        <a:effectLst/>
                        <a:latin typeface="Calibri"/>
                        <a:ea typeface="Calibri"/>
                        <a:cs typeface="Calibri"/>
                      </a:endParaRPr>
                    </a:p>
                  </a:txBody>
                  <a:tcPr marL="44450" marR="44450" marT="0" marB="0">
                    <a:solidFill>
                      <a:srgbClr val="C7E7E3"/>
                    </a:solidFill>
                  </a:tcPr>
                </a:tc>
                <a:tc>
                  <a:txBody>
                    <a:bodyPr/>
                    <a:lstStyle/>
                    <a:p>
                      <a:pPr marL="0" marR="0" algn="ctr">
                        <a:lnSpc>
                          <a:spcPct val="92000"/>
                        </a:lnSpc>
                        <a:spcBef>
                          <a:spcPts val="600"/>
                        </a:spcBef>
                        <a:spcAft>
                          <a:spcPts val="600"/>
                        </a:spcAft>
                      </a:pPr>
                      <a:r>
                        <a:rPr lang="en-GB" sz="2400" b="1" dirty="0">
                          <a:solidFill>
                            <a:schemeClr val="tx1"/>
                          </a:solidFill>
                          <a:effectLst/>
                          <a:latin typeface="Calibri"/>
                          <a:ea typeface="Calibri"/>
                          <a:cs typeface="Calibri"/>
                        </a:rPr>
                        <a:t>Cons</a:t>
                      </a:r>
                      <a:endParaRPr lang="uk-UA" sz="2400" b="1" dirty="0">
                        <a:solidFill>
                          <a:schemeClr val="tx1"/>
                        </a:solidFill>
                        <a:effectLst/>
                        <a:latin typeface="Calibri"/>
                        <a:ea typeface="Calibri"/>
                        <a:cs typeface="Calibri"/>
                      </a:endParaRPr>
                    </a:p>
                  </a:txBody>
                  <a:tcPr marL="44450" marR="44450" marT="0" marB="0">
                    <a:solidFill>
                      <a:srgbClr val="C7E7E3"/>
                    </a:solidFill>
                  </a:tcPr>
                </a:tc>
              </a:tr>
              <a:tr h="3402725">
                <a:tc>
                  <a:txBody>
                    <a:bodyPr/>
                    <a:lstStyle/>
                    <a:p>
                      <a:pPr marL="342900" marR="0" lvl="0" indent="-342900" algn="just">
                        <a:lnSpc>
                          <a:spcPct val="92000"/>
                        </a:lnSpc>
                        <a:spcBef>
                          <a:spcPts val="400"/>
                        </a:spcBef>
                        <a:spcAft>
                          <a:spcPts val="400"/>
                        </a:spcAft>
                        <a:buFont typeface="Wingdings"/>
                        <a:buChar char=""/>
                      </a:pPr>
                      <a:r>
                        <a:rPr lang="en-GB" sz="2400" dirty="0">
                          <a:effectLst/>
                          <a:latin typeface="Calibri"/>
                          <a:ea typeface="Calibri"/>
                          <a:cs typeface="Calibri"/>
                        </a:rPr>
                        <a:t>Relatively low investment (depending on actual design)</a:t>
                      </a:r>
                      <a:r>
                        <a:rPr lang="en-US" sz="2400" dirty="0">
                          <a:effectLst/>
                          <a:latin typeface="Calibri"/>
                          <a:ea typeface="Calibri"/>
                          <a:cs typeface="Calibri"/>
                        </a:rPr>
                        <a:t>.</a:t>
                      </a:r>
                      <a:endParaRPr lang="uk-UA" sz="2400" dirty="0">
                        <a:effectLst/>
                        <a:latin typeface="Calibri"/>
                        <a:ea typeface="Calibri"/>
                        <a:cs typeface="Calibri"/>
                      </a:endParaRPr>
                    </a:p>
                    <a:p>
                      <a:pPr marL="342900" marR="0" lvl="0" indent="-342900" algn="just">
                        <a:lnSpc>
                          <a:spcPct val="92000"/>
                        </a:lnSpc>
                        <a:spcBef>
                          <a:spcPts val="400"/>
                        </a:spcBef>
                        <a:spcAft>
                          <a:spcPts val="400"/>
                        </a:spcAft>
                        <a:buFont typeface="Wingdings"/>
                        <a:buChar char=""/>
                      </a:pPr>
                      <a:r>
                        <a:rPr lang="en-GB" sz="2400" dirty="0">
                          <a:effectLst/>
                          <a:latin typeface="Calibri"/>
                          <a:ea typeface="Calibri"/>
                          <a:cs typeface="Calibri"/>
                        </a:rPr>
                        <a:t>Contribution to road safety</a:t>
                      </a:r>
                      <a:r>
                        <a:rPr lang="ru-RU" sz="2400" dirty="0">
                          <a:effectLst/>
                          <a:latin typeface="Calibri"/>
                          <a:ea typeface="Calibri"/>
                          <a:cs typeface="Calibri"/>
                        </a:rPr>
                        <a:t>.</a:t>
                      </a:r>
                      <a:endParaRPr lang="uk-UA" sz="2400" dirty="0">
                        <a:effectLst/>
                        <a:latin typeface="Calibri"/>
                        <a:ea typeface="Calibri"/>
                        <a:cs typeface="Calibri"/>
                      </a:endParaRPr>
                    </a:p>
                    <a:p>
                      <a:pPr marL="342900" marR="0" lvl="0" indent="-342900" algn="just">
                        <a:lnSpc>
                          <a:spcPct val="92000"/>
                        </a:lnSpc>
                        <a:spcBef>
                          <a:spcPts val="400"/>
                        </a:spcBef>
                        <a:spcAft>
                          <a:spcPts val="400"/>
                        </a:spcAft>
                        <a:buFont typeface="Wingdings"/>
                        <a:buChar char=""/>
                      </a:pPr>
                      <a:r>
                        <a:rPr lang="en-GB" sz="2400" dirty="0">
                          <a:effectLst/>
                          <a:latin typeface="Calibri"/>
                          <a:ea typeface="Calibri"/>
                          <a:cs typeface="Calibri"/>
                        </a:rPr>
                        <a:t>Improves traffic flow for both motorised and non-motorised vehicles</a:t>
                      </a:r>
                      <a:r>
                        <a:rPr lang="en-US" sz="2400" dirty="0">
                          <a:effectLst/>
                          <a:latin typeface="Calibri"/>
                          <a:ea typeface="Calibri"/>
                          <a:cs typeface="Calibri"/>
                        </a:rPr>
                        <a:t>.</a:t>
                      </a:r>
                      <a:endParaRPr lang="uk-UA" sz="2400" dirty="0">
                        <a:effectLst/>
                        <a:latin typeface="Calibri"/>
                        <a:ea typeface="Calibri"/>
                        <a:cs typeface="Calibri"/>
                      </a:endParaRPr>
                    </a:p>
                    <a:p>
                      <a:pPr marL="342900" marR="0" lvl="0" indent="-342900" algn="just">
                        <a:lnSpc>
                          <a:spcPct val="92000"/>
                        </a:lnSpc>
                        <a:spcBef>
                          <a:spcPts val="400"/>
                        </a:spcBef>
                        <a:spcAft>
                          <a:spcPts val="400"/>
                        </a:spcAft>
                        <a:buFont typeface="Wingdings"/>
                        <a:buChar char=""/>
                      </a:pPr>
                      <a:r>
                        <a:rPr lang="en-GB" sz="2400" dirty="0">
                          <a:effectLst/>
                          <a:latin typeface="Calibri"/>
                          <a:ea typeface="Calibri"/>
                          <a:cs typeface="Calibri"/>
                        </a:rPr>
                        <a:t>Can increase users' fitness</a:t>
                      </a:r>
                      <a:endParaRPr lang="uk-UA" sz="2400" dirty="0">
                        <a:effectLst/>
                        <a:latin typeface="Calibri"/>
                        <a:ea typeface="Calibri"/>
                        <a:cs typeface="Calibri"/>
                      </a:endParaRPr>
                    </a:p>
                    <a:p>
                      <a:pPr marL="342900" marR="0" lvl="0" indent="-342900" algn="just">
                        <a:lnSpc>
                          <a:spcPct val="92000"/>
                        </a:lnSpc>
                        <a:spcBef>
                          <a:spcPts val="400"/>
                        </a:spcBef>
                        <a:spcAft>
                          <a:spcPts val="400"/>
                        </a:spcAft>
                        <a:buFont typeface="Wingdings"/>
                        <a:buChar char=""/>
                      </a:pPr>
                      <a:r>
                        <a:rPr lang="en-GB" sz="2400" dirty="0">
                          <a:effectLst/>
                          <a:latin typeface="Calibri"/>
                          <a:ea typeface="Calibri"/>
                          <a:cs typeface="Calibri"/>
                        </a:rPr>
                        <a:t>CO</a:t>
                      </a:r>
                      <a:r>
                        <a:rPr lang="en-GB" sz="2400" baseline="-25000" dirty="0">
                          <a:effectLst/>
                          <a:latin typeface="Calibri"/>
                          <a:ea typeface="Calibri"/>
                          <a:cs typeface="Calibri"/>
                        </a:rPr>
                        <a:t>2</a:t>
                      </a:r>
                      <a:r>
                        <a:rPr lang="en-GB" sz="2400" dirty="0">
                          <a:effectLst/>
                          <a:latin typeface="Calibri"/>
                          <a:ea typeface="Calibri"/>
                          <a:cs typeface="Calibri"/>
                        </a:rPr>
                        <a:t>-neutral mobility</a:t>
                      </a:r>
                      <a:endParaRPr lang="uk-UA" sz="2400" dirty="0">
                        <a:effectLst/>
                        <a:latin typeface="Calibri"/>
                        <a:ea typeface="Calibri"/>
                        <a:cs typeface="Calibri"/>
                      </a:endParaRPr>
                    </a:p>
                  </a:txBody>
                  <a:tcPr marL="44450" marR="44450" marT="0" marB="0">
                    <a:solidFill>
                      <a:srgbClr val="C7E7E3"/>
                    </a:solidFill>
                  </a:tcPr>
                </a:tc>
                <a:tc>
                  <a:txBody>
                    <a:bodyPr/>
                    <a:lstStyle/>
                    <a:p>
                      <a:pPr marL="342900" marR="0" lvl="0" indent="-342900" algn="just">
                        <a:lnSpc>
                          <a:spcPct val="92000"/>
                        </a:lnSpc>
                        <a:spcBef>
                          <a:spcPts val="400"/>
                        </a:spcBef>
                        <a:spcAft>
                          <a:spcPts val="400"/>
                        </a:spcAft>
                        <a:buFont typeface="Wingdings"/>
                        <a:buChar char=""/>
                      </a:pPr>
                      <a:r>
                        <a:rPr lang="en-GB" sz="2400" dirty="0">
                          <a:effectLst/>
                          <a:latin typeface="Calibri"/>
                          <a:ea typeface="Calibri"/>
                          <a:cs typeface="Calibri"/>
                        </a:rPr>
                        <a:t>Requires sufficient road space</a:t>
                      </a:r>
                      <a:r>
                        <a:rPr lang="ru-RU" sz="2400" dirty="0">
                          <a:effectLst/>
                          <a:latin typeface="Calibri"/>
                          <a:ea typeface="Calibri"/>
                          <a:cs typeface="Calibri"/>
                        </a:rPr>
                        <a:t>.</a:t>
                      </a:r>
                      <a:endParaRPr lang="uk-UA" sz="2400" dirty="0">
                        <a:effectLst/>
                        <a:latin typeface="Calibri"/>
                        <a:ea typeface="Calibri"/>
                        <a:cs typeface="Calibri"/>
                      </a:endParaRPr>
                    </a:p>
                    <a:p>
                      <a:pPr marL="342900" marR="0" lvl="0" indent="-342900" algn="just">
                        <a:lnSpc>
                          <a:spcPct val="92000"/>
                        </a:lnSpc>
                        <a:spcBef>
                          <a:spcPts val="400"/>
                        </a:spcBef>
                        <a:spcAft>
                          <a:spcPts val="400"/>
                        </a:spcAft>
                        <a:buFont typeface="Wingdings"/>
                        <a:buChar char=""/>
                      </a:pPr>
                      <a:r>
                        <a:rPr lang="en-GB" sz="2400" dirty="0">
                          <a:effectLst/>
                          <a:latin typeface="Calibri"/>
                          <a:ea typeface="Calibri"/>
                          <a:cs typeface="Calibri"/>
                        </a:rPr>
                        <a:t>Appropriate enforcement of cyclist rights necessary (unless effective physical separation)</a:t>
                      </a:r>
                      <a:r>
                        <a:rPr lang="en-US" sz="2400" dirty="0">
                          <a:effectLst/>
                          <a:latin typeface="Calibri"/>
                          <a:ea typeface="Calibri"/>
                          <a:cs typeface="Calibri"/>
                        </a:rPr>
                        <a:t>.</a:t>
                      </a:r>
                      <a:endParaRPr lang="uk-UA" sz="2400" dirty="0">
                        <a:effectLst/>
                        <a:latin typeface="Calibri"/>
                        <a:ea typeface="Calibri"/>
                        <a:cs typeface="Calibri"/>
                      </a:endParaRPr>
                    </a:p>
                    <a:p>
                      <a:pPr marL="342900" marR="0" lvl="0" indent="-342900" algn="just">
                        <a:lnSpc>
                          <a:spcPct val="92000"/>
                        </a:lnSpc>
                        <a:spcBef>
                          <a:spcPts val="400"/>
                        </a:spcBef>
                        <a:spcAft>
                          <a:spcPts val="400"/>
                        </a:spcAft>
                        <a:buFont typeface="Wingdings"/>
                        <a:buChar char=""/>
                      </a:pPr>
                      <a:r>
                        <a:rPr lang="en-GB" sz="2400" dirty="0">
                          <a:effectLst/>
                          <a:latin typeface="Calibri"/>
                          <a:ea typeface="Calibri"/>
                          <a:cs typeface="Calibri"/>
                        </a:rPr>
                        <a:t>Cycling not an option for all terrain and weather types</a:t>
                      </a:r>
                      <a:r>
                        <a:rPr lang="en-US" sz="2400" dirty="0">
                          <a:effectLst/>
                          <a:latin typeface="Calibri"/>
                          <a:ea typeface="Calibri"/>
                          <a:cs typeface="Calibri"/>
                        </a:rPr>
                        <a:t>.</a:t>
                      </a:r>
                      <a:endParaRPr lang="uk-UA" sz="2400" dirty="0">
                        <a:effectLst/>
                        <a:latin typeface="Calibri"/>
                        <a:ea typeface="Calibri"/>
                        <a:cs typeface="Calibri"/>
                      </a:endParaRPr>
                    </a:p>
                  </a:txBody>
                  <a:tcPr marL="44450" marR="4445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marL="0" lvl="2" algn="ctr">
              <a:spcBef>
                <a:spcPct val="50000"/>
              </a:spcBef>
            </a:pPr>
            <a:r>
              <a:rPr lang="en-GB" sz="3600" b="1" dirty="0">
                <a:solidFill>
                  <a:srgbClr val="002060"/>
                </a:solidFill>
              </a:rPr>
              <a:t>Separate bicycle lanes</a:t>
            </a:r>
            <a:r>
              <a:rPr lang="en-US" sz="3600" b="1" dirty="0">
                <a:solidFill>
                  <a:srgbClr val="002060"/>
                </a:solidFill>
              </a:rPr>
              <a:t> </a:t>
            </a:r>
            <a:r>
              <a:rPr lang="en-US" sz="3600" b="1" dirty="0" smtClean="0">
                <a:solidFill>
                  <a:srgbClr val="002060"/>
                </a:solidFill>
              </a:rPr>
              <a:t>(4)</a:t>
            </a:r>
            <a:endParaRPr lang="en-US" sz="3600" b="1" dirty="0">
              <a:solidFill>
                <a:srgbClr val="002060"/>
              </a:solidFill>
            </a:endParaRPr>
          </a:p>
        </p:txBody>
      </p:sp>
      <p:sp>
        <p:nvSpPr>
          <p:cNvPr id="2" name="Прямоугольник 1"/>
          <p:cNvSpPr/>
          <p:nvPr/>
        </p:nvSpPr>
        <p:spPr>
          <a:xfrm>
            <a:off x="323528" y="4725144"/>
            <a:ext cx="8743527" cy="1938992"/>
          </a:xfrm>
          <a:prstGeom prst="rect">
            <a:avLst/>
          </a:prstGeom>
        </p:spPr>
        <p:txBody>
          <a:bodyPr wrap="square">
            <a:spAutoFit/>
          </a:bodyPr>
          <a:lstStyle/>
          <a:p>
            <a:r>
              <a:rPr lang="en-GB" sz="2400" dirty="0"/>
              <a:t>Bicycle parking spaces (closed or open) can improve the acceptance of cycling as a means of NMT and reduce the problems users face. Also, spaces for bicycle on PT vehicles facilitate inter-modality in public passenger transport. Furthermore, maps of bicycle routes help users find the most convenient ways to their destination.</a:t>
            </a:r>
            <a:endParaRPr lang="uk-UA" sz="2400" dirty="0"/>
          </a:p>
        </p:txBody>
      </p:sp>
    </p:spTree>
    <p:extLst>
      <p:ext uri="{BB962C8B-B14F-4D97-AF65-F5344CB8AC3E}">
        <p14:creationId xmlns:p14="http://schemas.microsoft.com/office/powerpoint/2010/main" val="464287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Travel demand management (1)</a:t>
            </a:r>
            <a:endParaRPr lang="en-GB" sz="4000" dirty="0">
              <a:solidFill>
                <a:srgbClr val="002060"/>
              </a:solidFill>
            </a:endParaRPr>
          </a:p>
        </p:txBody>
      </p:sp>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3</a:t>
            </a:fld>
            <a:endParaRPr lang="en-US" sz="1200" dirty="0"/>
          </a:p>
        </p:txBody>
      </p:sp>
      <p:graphicFrame>
        <p:nvGraphicFramePr>
          <p:cNvPr id="9" name="Таблица 8"/>
          <p:cNvGraphicFramePr>
            <a:graphicFrameLocks noGrp="1"/>
          </p:cNvGraphicFramePr>
          <p:nvPr/>
        </p:nvGraphicFramePr>
        <p:xfrm>
          <a:off x="395536" y="1124744"/>
          <a:ext cx="8352928" cy="5040559"/>
        </p:xfrm>
        <a:graphic>
          <a:graphicData uri="http://schemas.openxmlformats.org/drawingml/2006/table">
            <a:tbl>
              <a:tblPr firstRow="1" bandRow="1">
                <a:tableStyleId>{5C22544A-7EE6-4342-B048-85BDC9FD1C3A}</a:tableStyleId>
              </a:tblPr>
              <a:tblGrid>
                <a:gridCol w="8352928"/>
              </a:tblGrid>
              <a:tr h="615188">
                <a:tc>
                  <a:txBody>
                    <a:bodyPr/>
                    <a:lstStyle/>
                    <a:p>
                      <a:pPr algn="ctr"/>
                      <a:r>
                        <a:rPr lang="en-GB" sz="2800" b="1" kern="1200" dirty="0" smtClean="0">
                          <a:solidFill>
                            <a:schemeClr val="lt1"/>
                          </a:solidFill>
                          <a:latin typeface="+mn-lt"/>
                          <a:ea typeface="+mn-ea"/>
                          <a:cs typeface="+mn-cs"/>
                        </a:rPr>
                        <a:t>Congestion charging </a:t>
                      </a:r>
                      <a:endParaRPr lang="uk-UA" sz="2800" b="1" kern="1200" dirty="0" smtClean="0">
                        <a:solidFill>
                          <a:schemeClr val="lt1"/>
                        </a:solidFill>
                        <a:latin typeface="+mn-lt"/>
                        <a:ea typeface="+mn-ea"/>
                        <a:cs typeface="+mn-cs"/>
                      </a:endParaRPr>
                    </a:p>
                  </a:txBody>
                  <a:tcPr/>
                </a:tc>
              </a:tr>
              <a:tr h="976502">
                <a:tc>
                  <a:txBody>
                    <a:bodyPr/>
                    <a:lstStyle/>
                    <a:p>
                      <a:r>
                        <a:rPr lang="en-GB" sz="1800" kern="1200" dirty="0" smtClean="0">
                          <a:solidFill>
                            <a:schemeClr val="dk1"/>
                          </a:solidFill>
                          <a:latin typeface="+mn-lt"/>
                          <a:ea typeface="+mn-ea"/>
                          <a:cs typeface="+mn-cs"/>
                        </a:rPr>
                        <a:t>Fees are applied to single users based on their actual usage of the road space. Variations regarding infrastructure and vehicle types and time of the day/week can be applied.</a:t>
                      </a:r>
                      <a:endParaRPr lang="uk-UA" dirty="0"/>
                    </a:p>
                  </a:txBody>
                  <a:tcPr/>
                </a:tc>
              </a:tr>
              <a:tr h="909965">
                <a:tc>
                  <a:txBody>
                    <a:bodyPr/>
                    <a:lstStyle/>
                    <a:p>
                      <a:r>
                        <a:rPr lang="en-GB" sz="1800" kern="1200" dirty="0" smtClean="0">
                          <a:solidFill>
                            <a:schemeClr val="dk1"/>
                          </a:solidFill>
                          <a:latin typeface="+mn-lt"/>
                          <a:ea typeface="+mn-ea"/>
                          <a:cs typeface="+mn-cs"/>
                        </a:rPr>
                        <a:t>Singapore ALS and ERP.</a:t>
                      </a:r>
                      <a:br>
                        <a:rPr lang="en-GB" sz="1800" kern="1200" dirty="0" smtClean="0">
                          <a:solidFill>
                            <a:schemeClr val="dk1"/>
                          </a:solidFill>
                          <a:latin typeface="+mn-lt"/>
                          <a:ea typeface="+mn-ea"/>
                          <a:cs typeface="+mn-cs"/>
                        </a:rPr>
                      </a:br>
                      <a:r>
                        <a:rPr lang="en-GB" sz="1800" kern="1200" dirty="0" smtClean="0">
                          <a:solidFill>
                            <a:schemeClr val="dk1"/>
                          </a:solidFill>
                          <a:latin typeface="+mn-lt"/>
                          <a:ea typeface="+mn-ea"/>
                          <a:cs typeface="+mn-cs"/>
                        </a:rPr>
                        <a:t>London CLCCS.</a:t>
                      </a:r>
                      <a:endParaRPr lang="uk-UA" dirty="0"/>
                    </a:p>
                  </a:txBody>
                  <a:tcPr/>
                </a:tc>
              </a:tr>
              <a:tr h="1269452">
                <a:tc>
                  <a:txBody>
                    <a:bodyPr/>
                    <a:lstStyle/>
                    <a:p>
                      <a:r>
                        <a:rPr lang="en-GB" sz="1800" kern="1200" dirty="0" smtClean="0">
                          <a:solidFill>
                            <a:schemeClr val="dk1"/>
                          </a:solidFill>
                          <a:latin typeface="+mn-lt"/>
                          <a:ea typeface="+mn-ea"/>
                          <a:cs typeface="+mn-cs"/>
                        </a:rPr>
                        <a:t>Depending on technology: Economically "optimal"</a:t>
                      </a:r>
                      <a:r>
                        <a:rPr lang="en-US" sz="1800" kern="1200" dirty="0" smtClean="0">
                          <a:solidFill>
                            <a:schemeClr val="dk1"/>
                          </a:solidFill>
                          <a:latin typeface="+mn-lt"/>
                          <a:ea typeface="+mn-ea"/>
                          <a:cs typeface="+mn-cs"/>
                        </a:rPr>
                        <a:t>.</a:t>
                      </a:r>
                      <a:r>
                        <a:rPr lang="en-GB" sz="1800" kern="1200" dirty="0" smtClean="0">
                          <a:solidFill>
                            <a:schemeClr val="dk1"/>
                          </a:solidFill>
                          <a:latin typeface="+mn-lt"/>
                          <a:ea typeface="+mn-ea"/>
                          <a:cs typeface="+mn-cs"/>
                        </a:rPr>
                        <a:t> differentiation of charges among user and vehicle groups.</a:t>
                      </a:r>
                      <a:endParaRPr lang="uk-UA" sz="1800" kern="1200" dirty="0" smtClean="0">
                        <a:solidFill>
                          <a:schemeClr val="dk1"/>
                        </a:solidFill>
                        <a:latin typeface="+mn-lt"/>
                        <a:ea typeface="+mn-ea"/>
                        <a:cs typeface="+mn-cs"/>
                      </a:endParaRPr>
                    </a:p>
                    <a:p>
                      <a:r>
                        <a:rPr lang="en-GB" sz="1800" kern="1200" dirty="0" smtClean="0">
                          <a:solidFill>
                            <a:schemeClr val="dk1"/>
                          </a:solidFill>
                          <a:latin typeface="+mn-lt"/>
                          <a:ea typeface="+mn-ea"/>
                          <a:cs typeface="+mn-cs"/>
                        </a:rPr>
                        <a:t>Possibility to change charging policies without need to change infrastructure.</a:t>
                      </a:r>
                      <a:endParaRPr lang="uk-UA" sz="1800" kern="1200" dirty="0" smtClean="0">
                        <a:solidFill>
                          <a:schemeClr val="dk1"/>
                        </a:solidFill>
                        <a:latin typeface="+mn-lt"/>
                        <a:ea typeface="+mn-ea"/>
                        <a:cs typeface="+mn-cs"/>
                      </a:endParaRPr>
                    </a:p>
                    <a:p>
                      <a:r>
                        <a:rPr lang="en-GB" sz="1800" kern="1200" dirty="0" smtClean="0">
                          <a:solidFill>
                            <a:schemeClr val="dk1"/>
                          </a:solidFill>
                          <a:latin typeface="+mn-lt"/>
                          <a:ea typeface="+mn-ea"/>
                          <a:cs typeface="+mn-cs"/>
                        </a:rPr>
                        <a:t>Attractiveness to decision makers ("spirit of modernity").</a:t>
                      </a:r>
                      <a:endParaRPr lang="uk-UA" dirty="0"/>
                    </a:p>
                  </a:txBody>
                  <a:tcPr/>
                </a:tc>
              </a:tr>
              <a:tr h="1269452">
                <a:tc>
                  <a:txBody>
                    <a:bodyPr/>
                    <a:lstStyle/>
                    <a:p>
                      <a:r>
                        <a:rPr lang="en-GB" sz="1800" kern="1200" dirty="0" smtClean="0">
                          <a:solidFill>
                            <a:schemeClr val="dk1"/>
                          </a:solidFill>
                          <a:latin typeface="+mn-lt"/>
                          <a:ea typeface="+mn-ea"/>
                          <a:cs typeface="+mn-cs"/>
                        </a:rPr>
                        <a:t>High initial investment.</a:t>
                      </a:r>
                      <a:endParaRPr lang="uk-UA" sz="1800" kern="1200" dirty="0" smtClean="0">
                        <a:solidFill>
                          <a:schemeClr val="dk1"/>
                        </a:solidFill>
                        <a:latin typeface="+mn-lt"/>
                        <a:ea typeface="+mn-ea"/>
                        <a:cs typeface="+mn-cs"/>
                      </a:endParaRPr>
                    </a:p>
                    <a:p>
                      <a:r>
                        <a:rPr lang="en-GB" sz="1800" kern="1200" dirty="0" smtClean="0">
                          <a:solidFill>
                            <a:schemeClr val="dk1"/>
                          </a:solidFill>
                          <a:latin typeface="+mn-lt"/>
                          <a:ea typeface="+mn-ea"/>
                          <a:cs typeface="+mn-cs"/>
                        </a:rPr>
                        <a:t>High O&amp;M costs.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Need for qualified staff for O&amp;M.</a:t>
                      </a:r>
                      <a:endParaRPr lang="uk-UA" sz="1800" kern="1200" dirty="0" smtClean="0">
                        <a:solidFill>
                          <a:schemeClr val="dk1"/>
                        </a:solidFill>
                        <a:latin typeface="+mn-lt"/>
                        <a:ea typeface="+mn-ea"/>
                        <a:cs typeface="+mn-cs"/>
                      </a:endParaRPr>
                    </a:p>
                    <a:p>
                      <a:endParaRPr lang="uk-UA" dirty="0"/>
                    </a:p>
                  </a:txBody>
                  <a:tcPr/>
                </a:tc>
              </a:tr>
            </a:tbl>
          </a:graphicData>
        </a:graphic>
      </p:graphicFrame>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30</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752100046"/>
              </p:ext>
            </p:extLst>
          </p:nvPr>
        </p:nvGraphicFramePr>
        <p:xfrm>
          <a:off x="444376" y="811293"/>
          <a:ext cx="8451800" cy="5974080"/>
        </p:xfrm>
        <a:graphic>
          <a:graphicData uri="http://schemas.openxmlformats.org/drawingml/2006/table">
            <a:tbl>
              <a:tblPr firstRow="1" bandRow="1">
                <a:tableStyleId>{5C22544A-7EE6-4342-B048-85BDC9FD1C3A}</a:tableStyleId>
              </a:tblPr>
              <a:tblGrid>
                <a:gridCol w="8451800"/>
              </a:tblGrid>
              <a:tr h="5677376">
                <a:tc>
                  <a:txBody>
                    <a:bodyPr/>
                    <a:lstStyle/>
                    <a:p>
                      <a:r>
                        <a:rPr lang="en-GB" sz="2800" b="0" kern="1200" dirty="0" smtClean="0">
                          <a:solidFill>
                            <a:schemeClr val="tx1"/>
                          </a:solidFill>
                          <a:effectLst/>
                          <a:latin typeface="+mn-lt"/>
                          <a:ea typeface="+mn-ea"/>
                          <a:cs typeface="+mn-cs"/>
                        </a:rPr>
                        <a:t>The actual choice of mechanisms should always be taken in line with overall urban transport policy targets and has to take into consideration the current and planned/expected future infrastructure and service needs and availability. Choosing a good mechanism in the wrong circumstances is a bad choice.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8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800" b="0" kern="1200" dirty="0" smtClean="0">
                          <a:solidFill>
                            <a:schemeClr val="tx1"/>
                          </a:solidFill>
                          <a:effectLst/>
                          <a:latin typeface="+mn-lt"/>
                          <a:ea typeface="+mn-ea"/>
                          <a:cs typeface="+mn-cs"/>
                        </a:rPr>
                        <a:t>The policy on emissions reduction will have to be set within the context of competing targets like the availability of technologies, the costs, the acceptance by society, the benefits/effectiveness of the mechanisms under given conditions, the interrelations between mechanism bundles, etc.</a:t>
                      </a:r>
                      <a:endParaRPr lang="uk-UA" sz="2800" b="0" kern="1200" dirty="0" smtClean="0">
                        <a:solidFill>
                          <a:schemeClr val="tx1"/>
                        </a:solidFill>
                        <a:effectLst/>
                        <a:latin typeface="+mn-lt"/>
                        <a:ea typeface="+mn-ea"/>
                        <a:cs typeface="+mn-cs"/>
                      </a:endParaRPr>
                    </a:p>
                    <a:p>
                      <a:endParaRPr lang="uk-UA" sz="2800" b="0" kern="1200" dirty="0">
                        <a:solidFill>
                          <a:schemeClr val="tx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marL="0" lvl="2" algn="ctr">
              <a:spcBef>
                <a:spcPct val="50000"/>
              </a:spcBef>
            </a:pPr>
            <a:r>
              <a:rPr lang="en-US" sz="3600" b="1" dirty="0" smtClean="0">
                <a:solidFill>
                  <a:srgbClr val="002060"/>
                </a:solidFill>
              </a:rPr>
              <a:t>Conclusion (1</a:t>
            </a:r>
            <a:r>
              <a:rPr lang="en-US" sz="3600" b="1" dirty="0" smtClean="0">
                <a:solidFill>
                  <a:srgbClr val="002060"/>
                </a:solidFill>
              </a:rPr>
              <a:t>)</a:t>
            </a:r>
          </a:p>
        </p:txBody>
      </p:sp>
    </p:spTree>
    <p:extLst>
      <p:ext uri="{BB962C8B-B14F-4D97-AF65-F5344CB8AC3E}">
        <p14:creationId xmlns:p14="http://schemas.microsoft.com/office/powerpoint/2010/main" val="2199178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31</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2458797696"/>
              </p:ext>
            </p:extLst>
          </p:nvPr>
        </p:nvGraphicFramePr>
        <p:xfrm>
          <a:off x="444376" y="811293"/>
          <a:ext cx="8451800" cy="5677376"/>
        </p:xfrm>
        <a:graphic>
          <a:graphicData uri="http://schemas.openxmlformats.org/drawingml/2006/table">
            <a:tbl>
              <a:tblPr firstRow="1" bandRow="1">
                <a:tableStyleId>{5C22544A-7EE6-4342-B048-85BDC9FD1C3A}</a:tableStyleId>
              </a:tblPr>
              <a:tblGrid>
                <a:gridCol w="8451800"/>
              </a:tblGrid>
              <a:tr h="5677376">
                <a:tc>
                  <a:txBody>
                    <a:bodyPr/>
                    <a:lstStyle/>
                    <a:p>
                      <a:r>
                        <a:rPr lang="en-GB" sz="2800" b="0" kern="1200" dirty="0" smtClean="0">
                          <a:solidFill>
                            <a:schemeClr val="tx1"/>
                          </a:solidFill>
                          <a:effectLst/>
                          <a:latin typeface="+mn-lt"/>
                          <a:ea typeface="+mn-ea"/>
                          <a:cs typeface="+mn-cs"/>
                        </a:rPr>
                        <a:t>When reducing emissions in the context of urban passenger traffic, the overall idea should always be to get individual motorised (fossil fuel) traffic off the road – where no alternative to motorised transportation exists – and make use of economies of scale by introducing larger transportation units under acceptable load factor conditions. Doing so will normally result in a win-win situation with reduced overall cost of service provision, reduced cost to other traffic participants due to less pollution and congestion, reduced infrastructure capacity needs compared to MIT based on conventional cars.</a:t>
                      </a:r>
                      <a:endParaRPr lang="uk-UA" sz="2800" b="0" kern="1200" dirty="0">
                        <a:solidFill>
                          <a:schemeClr val="tx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marL="0" lvl="2" algn="ctr">
              <a:spcBef>
                <a:spcPct val="50000"/>
              </a:spcBef>
            </a:pPr>
            <a:r>
              <a:rPr lang="en-US" sz="3600" b="1" dirty="0" smtClean="0">
                <a:solidFill>
                  <a:srgbClr val="002060"/>
                </a:solidFill>
              </a:rPr>
              <a:t>Conclusion (2)</a:t>
            </a:r>
            <a:endParaRPr lang="en-US" sz="3600" b="1" dirty="0" smtClean="0">
              <a:solidFill>
                <a:srgbClr val="002060"/>
              </a:solidFill>
            </a:endParaRPr>
          </a:p>
        </p:txBody>
      </p:sp>
    </p:spTree>
    <p:extLst>
      <p:ext uri="{BB962C8B-B14F-4D97-AF65-F5344CB8AC3E}">
        <p14:creationId xmlns:p14="http://schemas.microsoft.com/office/powerpoint/2010/main" val="2391562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32</a:t>
            </a:fld>
            <a:endParaRPr lang="en-US" sz="1200" dirty="0"/>
          </a:p>
        </p:txBody>
      </p:sp>
      <p:graphicFrame>
        <p:nvGraphicFramePr>
          <p:cNvPr id="9" name="Таблица 8"/>
          <p:cNvGraphicFramePr>
            <a:graphicFrameLocks noGrp="1"/>
          </p:cNvGraphicFramePr>
          <p:nvPr>
            <p:extLst>
              <p:ext uri="{D42A27DB-BD31-4B8C-83A1-F6EECF244321}">
                <p14:modId xmlns:p14="http://schemas.microsoft.com/office/powerpoint/2010/main" val="2084963257"/>
              </p:ext>
            </p:extLst>
          </p:nvPr>
        </p:nvGraphicFramePr>
        <p:xfrm>
          <a:off x="444376" y="811293"/>
          <a:ext cx="8451800" cy="5677376"/>
        </p:xfrm>
        <a:graphic>
          <a:graphicData uri="http://schemas.openxmlformats.org/drawingml/2006/table">
            <a:tbl>
              <a:tblPr firstRow="1" bandRow="1">
                <a:tableStyleId>{5C22544A-7EE6-4342-B048-85BDC9FD1C3A}</a:tableStyleId>
              </a:tblPr>
              <a:tblGrid>
                <a:gridCol w="8451800"/>
              </a:tblGrid>
              <a:tr h="5677376">
                <a:tc>
                  <a:txBody>
                    <a:bodyPr/>
                    <a:lstStyle/>
                    <a:p>
                      <a:r>
                        <a:rPr lang="en-GB" sz="2400" b="0" kern="1200" dirty="0" smtClean="0">
                          <a:solidFill>
                            <a:schemeClr val="tx1"/>
                          </a:solidFill>
                          <a:effectLst/>
                          <a:latin typeface="+mn-lt"/>
                          <a:ea typeface="+mn-ea"/>
                          <a:cs typeface="+mn-cs"/>
                        </a:rPr>
                        <a:t>Reducing emissions always has to do with behavioural changes. Consequently, strong political support and the development of clear strategies on national or city level are a key success factor. On the other hand changes can be introduced on smaller organisational or individual levels. Both spheres are important and have to be motivated or – as is the case with many behavioural changes - enforced. </a:t>
                      </a:r>
                    </a:p>
                    <a:p>
                      <a:endParaRPr lang="uk-UA" sz="2400" b="0" kern="1200" dirty="0" smtClean="0">
                        <a:solidFill>
                          <a:schemeClr val="tx1"/>
                        </a:solidFill>
                        <a:effectLst/>
                        <a:latin typeface="+mn-lt"/>
                        <a:ea typeface="+mn-ea"/>
                        <a:cs typeface="+mn-cs"/>
                      </a:endParaRPr>
                    </a:p>
                    <a:p>
                      <a:r>
                        <a:rPr lang="en-GB" sz="2400" b="0" kern="1200" dirty="0" smtClean="0">
                          <a:solidFill>
                            <a:schemeClr val="tx1"/>
                          </a:solidFill>
                          <a:effectLst/>
                          <a:latin typeface="+mn-lt"/>
                          <a:ea typeface="+mn-ea"/>
                          <a:cs typeface="+mn-cs"/>
                        </a:rPr>
                        <a:t>Functional technical inspection and legal enforcement based on sound technical standards and a clear and stable legal framework support the implementation of emission reduction mechanisms. At the same time a lot can be achieved through awareness raising, education, and training – especially since inspection and enforcement cannot completely control human behaviour.</a:t>
                      </a:r>
                      <a:endParaRPr lang="uk-UA" sz="2400" b="0" kern="1200" dirty="0">
                        <a:solidFill>
                          <a:schemeClr val="tx1"/>
                        </a:solidFill>
                        <a:effectLst/>
                        <a:latin typeface="+mn-lt"/>
                        <a:ea typeface="+mn-ea"/>
                        <a:cs typeface="+mn-cs"/>
                      </a:endParaRPr>
                    </a:p>
                  </a:txBody>
                  <a:tcPr marL="68580" marR="68580" marT="0" marB="0">
                    <a:solidFill>
                      <a:srgbClr val="C7E7E3"/>
                    </a:solidFill>
                  </a:tcPr>
                </a:tc>
              </a:tr>
            </a:tbl>
          </a:graphicData>
        </a:graphic>
      </p:graphicFrame>
      <p:sp>
        <p:nvSpPr>
          <p:cNvPr id="5" name="Text Box 5"/>
          <p:cNvSpPr txBox="1">
            <a:spLocks noChangeArrowheads="1"/>
          </p:cNvSpPr>
          <p:nvPr/>
        </p:nvSpPr>
        <p:spPr bwMode="auto">
          <a:xfrm>
            <a:off x="119422" y="15645"/>
            <a:ext cx="9144000" cy="646331"/>
          </a:xfrm>
          <a:prstGeom prst="rect">
            <a:avLst/>
          </a:prstGeom>
          <a:noFill/>
          <a:ln w="9525">
            <a:noFill/>
            <a:miter lim="800000"/>
            <a:headEnd/>
            <a:tailEnd/>
          </a:ln>
        </p:spPr>
        <p:txBody>
          <a:bodyPr wrap="square">
            <a:spAutoFit/>
          </a:bodyPr>
          <a:lstStyle/>
          <a:p>
            <a:pPr marL="0" lvl="2" algn="ctr">
              <a:spcBef>
                <a:spcPct val="50000"/>
              </a:spcBef>
            </a:pPr>
            <a:r>
              <a:rPr lang="en-US" sz="3600" b="1" dirty="0" smtClean="0">
                <a:solidFill>
                  <a:srgbClr val="002060"/>
                </a:solidFill>
              </a:rPr>
              <a:t>Conclusion (3)</a:t>
            </a:r>
            <a:endParaRPr lang="en-US" sz="3600" b="1" dirty="0" smtClean="0">
              <a:solidFill>
                <a:srgbClr val="002060"/>
              </a:solidFill>
            </a:endParaRPr>
          </a:p>
        </p:txBody>
      </p:sp>
    </p:spTree>
    <p:extLst>
      <p:ext uri="{BB962C8B-B14F-4D97-AF65-F5344CB8AC3E}">
        <p14:creationId xmlns:p14="http://schemas.microsoft.com/office/powerpoint/2010/main" val="1954679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471143"/>
            <a:ext cx="7772400" cy="1470025"/>
          </a:xfrm>
        </p:spPr>
        <p:txBody>
          <a:bodyPr>
            <a:noAutofit/>
          </a:bodyPr>
          <a:lstStyle/>
          <a:p>
            <a:r>
              <a:rPr lang="en-US" sz="4000" dirty="0" smtClean="0">
                <a:latin typeface="Calibri Light" pitchFamily="34" charset="0"/>
              </a:rPr>
              <a:t>Thank you for your attention</a:t>
            </a:r>
            <a:r>
              <a:rPr lang="ru-RU" sz="4000" dirty="0" smtClean="0">
                <a:latin typeface="Calibri Light" pitchFamily="34" charset="0"/>
              </a:rPr>
              <a:t>. </a:t>
            </a:r>
            <a:r>
              <a:rPr lang="en-US" sz="4000" dirty="0" smtClean="0">
                <a:latin typeface="Calibri Light" pitchFamily="34" charset="0"/>
              </a:rPr>
              <a:t/>
            </a:r>
            <a:br>
              <a:rPr lang="en-US" sz="4000" dirty="0" smtClean="0">
                <a:latin typeface="Calibri Light" pitchFamily="34" charset="0"/>
              </a:rPr>
            </a:br>
            <a:r>
              <a:rPr lang="en-US" sz="4000" dirty="0" smtClean="0">
                <a:latin typeface="Calibri Light" pitchFamily="34" charset="0"/>
              </a:rPr>
              <a:t/>
            </a:r>
            <a:br>
              <a:rPr lang="en-US" sz="4000" dirty="0" smtClean="0">
                <a:latin typeface="Calibri Light" pitchFamily="34" charset="0"/>
              </a:rPr>
            </a:br>
            <a:r>
              <a:rPr lang="en-US" sz="4000" dirty="0" smtClean="0">
                <a:latin typeface="Calibri Light" pitchFamily="34" charset="0"/>
              </a:rPr>
              <a:t>Any questions</a:t>
            </a:r>
            <a:r>
              <a:rPr lang="ru-RU" sz="4000" dirty="0" smtClean="0">
                <a:latin typeface="Calibri Light" pitchFamily="34" charset="0"/>
              </a:rPr>
              <a:t>?</a:t>
            </a:r>
            <a:endParaRPr lang="en-US" sz="3600" dirty="0">
              <a:latin typeface="Calibri Light" pitchFamily="34" charset="0"/>
            </a:endParaRPr>
          </a:p>
        </p:txBody>
      </p:sp>
    </p:spTree>
    <p:extLst>
      <p:ext uri="{BB962C8B-B14F-4D97-AF65-F5344CB8AC3E}">
        <p14:creationId xmlns:p14="http://schemas.microsoft.com/office/powerpoint/2010/main" val="42125243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Travel demand management (2)</a:t>
            </a:r>
            <a:endParaRPr lang="en-GB" sz="4000" dirty="0">
              <a:solidFill>
                <a:srgbClr val="002060"/>
              </a:solidFill>
            </a:endParaRPr>
          </a:p>
        </p:txBody>
      </p:sp>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4</a:t>
            </a:fld>
            <a:endParaRPr lang="en-US" sz="1200" dirty="0"/>
          </a:p>
        </p:txBody>
      </p:sp>
      <p:graphicFrame>
        <p:nvGraphicFramePr>
          <p:cNvPr id="9" name="Таблица 8"/>
          <p:cNvGraphicFramePr>
            <a:graphicFrameLocks noGrp="1"/>
          </p:cNvGraphicFramePr>
          <p:nvPr/>
        </p:nvGraphicFramePr>
        <p:xfrm>
          <a:off x="395536" y="1124744"/>
          <a:ext cx="8352928" cy="5040559"/>
        </p:xfrm>
        <a:graphic>
          <a:graphicData uri="http://schemas.openxmlformats.org/drawingml/2006/table">
            <a:tbl>
              <a:tblPr firstRow="1" bandRow="1">
                <a:tableStyleId>{5C22544A-7EE6-4342-B048-85BDC9FD1C3A}</a:tableStyleId>
              </a:tblPr>
              <a:tblGrid>
                <a:gridCol w="8352928"/>
              </a:tblGrid>
              <a:tr h="615188">
                <a:tc>
                  <a:txBody>
                    <a:bodyPr/>
                    <a:lstStyle/>
                    <a:p>
                      <a:pPr algn="ctr"/>
                      <a:r>
                        <a:rPr lang="en-GB" sz="2400" b="1" kern="1200" dirty="0" smtClean="0">
                          <a:solidFill>
                            <a:schemeClr val="lt1"/>
                          </a:solidFill>
                          <a:latin typeface="+mn-lt"/>
                          <a:ea typeface="+mn-ea"/>
                          <a:cs typeface="+mn-cs"/>
                        </a:rPr>
                        <a:t>Parking fees </a:t>
                      </a:r>
                      <a:endParaRPr lang="uk-UA" sz="2400" b="1" kern="1200" dirty="0" smtClean="0">
                        <a:solidFill>
                          <a:schemeClr val="lt1"/>
                        </a:solidFill>
                        <a:latin typeface="+mn-lt"/>
                        <a:ea typeface="+mn-ea"/>
                        <a:cs typeface="+mn-cs"/>
                      </a:endParaRPr>
                    </a:p>
                  </a:txBody>
                  <a:tcPr/>
                </a:tc>
              </a:tr>
              <a:tr h="976502">
                <a:tc>
                  <a:txBody>
                    <a:bodyPr/>
                    <a:lstStyle/>
                    <a:p>
                      <a:pPr algn="l">
                        <a:lnSpc>
                          <a:spcPct val="95000"/>
                        </a:lnSpc>
                        <a:spcBef>
                          <a:spcPts val="400"/>
                        </a:spcBef>
                        <a:spcAft>
                          <a:spcPts val="400"/>
                        </a:spcAft>
                      </a:pPr>
                      <a:r>
                        <a:rPr lang="en-GB" sz="2400" dirty="0">
                          <a:latin typeface="Calibri"/>
                          <a:ea typeface="Calibri"/>
                        </a:rPr>
                        <a:t>The parking fees are set at a level that influences the use of individual vehicles in certain areas.</a:t>
                      </a:r>
                      <a:endParaRPr lang="uk-UA" sz="2400" dirty="0">
                        <a:latin typeface="Calibri"/>
                        <a:ea typeface="Calibri"/>
                      </a:endParaRPr>
                    </a:p>
                  </a:txBody>
                  <a:tcPr marL="68580" marR="68580" marT="0" marB="0"/>
                </a:tc>
              </a:tr>
              <a:tr h="909965">
                <a:tc>
                  <a:txBody>
                    <a:bodyPr/>
                    <a:lstStyle/>
                    <a:p>
                      <a:pPr algn="l">
                        <a:lnSpc>
                          <a:spcPct val="95000"/>
                        </a:lnSpc>
                        <a:spcBef>
                          <a:spcPts val="400"/>
                        </a:spcBef>
                        <a:spcAft>
                          <a:spcPts val="400"/>
                        </a:spcAft>
                      </a:pPr>
                      <a:r>
                        <a:rPr lang="en-GB" sz="2400" dirty="0">
                          <a:latin typeface="Calibri"/>
                          <a:ea typeface="Calibri"/>
                        </a:rPr>
                        <a:t>North Sydney Council, Australia.</a:t>
                      </a:r>
                      <a:endParaRPr lang="uk-UA" sz="2400" dirty="0">
                        <a:latin typeface="Calibri"/>
                        <a:ea typeface="Calibri"/>
                      </a:endParaRPr>
                    </a:p>
                  </a:txBody>
                  <a:tcPr marL="68580" marR="68580" marT="0" marB="0"/>
                </a:tc>
              </a:tr>
              <a:tr h="1269452">
                <a:tc>
                  <a:txBody>
                    <a:bodyPr/>
                    <a:lstStyle/>
                    <a:p>
                      <a:pPr algn="l">
                        <a:lnSpc>
                          <a:spcPct val="95000"/>
                        </a:lnSpc>
                        <a:spcBef>
                          <a:spcPts val="400"/>
                        </a:spcBef>
                        <a:spcAft>
                          <a:spcPts val="400"/>
                        </a:spcAft>
                      </a:pPr>
                      <a:r>
                        <a:rPr lang="en-US" sz="2400" dirty="0">
                          <a:latin typeface="Calibri"/>
                          <a:ea typeface="Calibri"/>
                        </a:rPr>
                        <a:t>Relatively easy to apply.</a:t>
                      </a:r>
                      <a:br>
                        <a:rPr lang="en-US" sz="2400" dirty="0">
                          <a:latin typeface="Calibri"/>
                          <a:ea typeface="Calibri"/>
                        </a:rPr>
                      </a:br>
                      <a:r>
                        <a:rPr lang="en-US" sz="2400" dirty="0">
                          <a:latin typeface="Calibri"/>
                          <a:ea typeface="Calibri"/>
                        </a:rPr>
                        <a:t>Widely accepted by the public.</a:t>
                      </a:r>
                      <a:br>
                        <a:rPr lang="en-US" sz="2400" dirty="0">
                          <a:latin typeface="Calibri"/>
                          <a:ea typeface="Calibri"/>
                        </a:rPr>
                      </a:br>
                      <a:r>
                        <a:rPr lang="en-US" sz="2400" dirty="0">
                          <a:latin typeface="Calibri"/>
                          <a:ea typeface="Calibri"/>
                        </a:rPr>
                        <a:t>Known technology with many systems on the market.</a:t>
                      </a:r>
                      <a:endParaRPr lang="uk-UA" sz="2400" dirty="0">
                        <a:latin typeface="Calibri"/>
                        <a:ea typeface="Calibri"/>
                      </a:endParaRPr>
                    </a:p>
                  </a:txBody>
                  <a:tcPr marL="68580" marR="68580" marT="0" marB="0"/>
                </a:tc>
              </a:tr>
              <a:tr h="1269452">
                <a:tc>
                  <a:txBody>
                    <a:bodyPr/>
                    <a:lstStyle/>
                    <a:p>
                      <a:pPr algn="l">
                        <a:lnSpc>
                          <a:spcPct val="95000"/>
                        </a:lnSpc>
                        <a:spcBef>
                          <a:spcPts val="400"/>
                        </a:spcBef>
                        <a:spcAft>
                          <a:spcPts val="400"/>
                        </a:spcAft>
                      </a:pPr>
                      <a:r>
                        <a:rPr lang="en-US" sz="2400" dirty="0">
                          <a:latin typeface="Calibri"/>
                          <a:ea typeface="Calibri"/>
                        </a:rPr>
                        <a:t>No leverage on transit traffic.</a:t>
                      </a:r>
                      <a:br>
                        <a:rPr lang="en-US" sz="2400" dirty="0">
                          <a:latin typeface="Calibri"/>
                          <a:ea typeface="Calibri"/>
                        </a:rPr>
                      </a:br>
                      <a:r>
                        <a:rPr lang="en-US" sz="2400" dirty="0">
                          <a:latin typeface="Calibri"/>
                          <a:ea typeface="Calibri"/>
                        </a:rPr>
                        <a:t>Risk of traffic deviation and relocation of businesses (long run).</a:t>
                      </a:r>
                      <a:br>
                        <a:rPr lang="en-US" sz="2400" dirty="0">
                          <a:latin typeface="Calibri"/>
                          <a:ea typeface="Calibri"/>
                        </a:rPr>
                      </a:br>
                      <a:r>
                        <a:rPr lang="en-US" sz="2400" dirty="0">
                          <a:latin typeface="Calibri"/>
                          <a:ea typeface="Calibri"/>
                        </a:rPr>
                        <a:t>No direct relation to actual vehicle usage.</a:t>
                      </a:r>
                      <a:endParaRPr lang="uk-UA" sz="2400" dirty="0">
                        <a:latin typeface="Calibri"/>
                        <a:ea typeface="Calibri"/>
                      </a:endParaRPr>
                    </a:p>
                  </a:txBody>
                  <a:tcPr marL="68580" marR="68580" marT="0" marB="0"/>
                </a:tc>
              </a:tr>
            </a:tbl>
          </a:graphicData>
        </a:graphic>
      </p:graphicFrame>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5</a:t>
            </a:fld>
            <a:endParaRPr lang="en-US" sz="1200" dirty="0"/>
          </a:p>
        </p:txBody>
      </p:sp>
      <p:graphicFrame>
        <p:nvGraphicFramePr>
          <p:cNvPr id="9" name="Таблица 8"/>
          <p:cNvGraphicFramePr>
            <a:graphicFrameLocks noGrp="1"/>
          </p:cNvGraphicFramePr>
          <p:nvPr/>
        </p:nvGraphicFramePr>
        <p:xfrm>
          <a:off x="395536" y="1124744"/>
          <a:ext cx="8352928" cy="5280811"/>
        </p:xfrm>
        <a:graphic>
          <a:graphicData uri="http://schemas.openxmlformats.org/drawingml/2006/table">
            <a:tbl>
              <a:tblPr firstRow="1" bandRow="1">
                <a:tableStyleId>{5C22544A-7EE6-4342-B048-85BDC9FD1C3A}</a:tableStyleId>
              </a:tblPr>
              <a:tblGrid>
                <a:gridCol w="8352928"/>
              </a:tblGrid>
              <a:tr h="615188">
                <a:tc>
                  <a:txBody>
                    <a:bodyPr/>
                    <a:lstStyle/>
                    <a:p>
                      <a:pPr algn="ctr"/>
                      <a:r>
                        <a:rPr lang="en-GB" sz="2400" b="1" kern="1200" dirty="0" smtClean="0">
                          <a:solidFill>
                            <a:schemeClr val="lt1"/>
                          </a:solidFill>
                          <a:latin typeface="+mn-lt"/>
                          <a:ea typeface="+mn-ea"/>
                          <a:cs typeface="+mn-cs"/>
                        </a:rPr>
                        <a:t>Emission oriented tax policies</a:t>
                      </a:r>
                      <a:endParaRPr lang="uk-UA" sz="2400" b="1" kern="1200" dirty="0" smtClean="0">
                        <a:solidFill>
                          <a:schemeClr val="lt1"/>
                        </a:solidFill>
                        <a:latin typeface="+mn-lt"/>
                        <a:ea typeface="+mn-ea"/>
                        <a:cs typeface="+mn-cs"/>
                      </a:endParaRPr>
                    </a:p>
                  </a:txBody>
                  <a:tcPr/>
                </a:tc>
              </a:tr>
              <a:tr h="976502">
                <a:tc>
                  <a:txBody>
                    <a:bodyPr/>
                    <a:lstStyle/>
                    <a:p>
                      <a:pPr algn="just">
                        <a:lnSpc>
                          <a:spcPct val="97000"/>
                        </a:lnSpc>
                        <a:spcBef>
                          <a:spcPts val="400"/>
                        </a:spcBef>
                        <a:spcAft>
                          <a:spcPts val="400"/>
                        </a:spcAft>
                      </a:pPr>
                      <a:r>
                        <a:rPr lang="en-GB" sz="2400">
                          <a:latin typeface="Calibri"/>
                          <a:ea typeface="Calibri"/>
                        </a:rPr>
                        <a:t>In many countries fuel is subsidised and parking fees are exempted from fringe benefits. Abandoning these subsidies can discourage car usage. On the other hand tax exemptions on technologies with low emissions can increase their use.</a:t>
                      </a:r>
                      <a:endParaRPr lang="uk-UA" sz="2400">
                        <a:latin typeface="Calibri"/>
                        <a:ea typeface="Calibri"/>
                      </a:endParaRPr>
                    </a:p>
                  </a:txBody>
                  <a:tcPr marL="68580" marR="68580" marT="0" marB="0"/>
                </a:tc>
              </a:tr>
              <a:tr h="269970">
                <a:tc>
                  <a:txBody>
                    <a:bodyPr/>
                    <a:lstStyle/>
                    <a:p>
                      <a:pPr algn="just">
                        <a:lnSpc>
                          <a:spcPct val="97000"/>
                        </a:lnSpc>
                        <a:spcBef>
                          <a:spcPts val="400"/>
                        </a:spcBef>
                        <a:spcAft>
                          <a:spcPts val="400"/>
                        </a:spcAft>
                      </a:pPr>
                      <a:endParaRPr lang="en-GB" sz="2400" dirty="0">
                        <a:latin typeface="Calibri"/>
                        <a:ea typeface="Calibri"/>
                      </a:endParaRPr>
                    </a:p>
                  </a:txBody>
                  <a:tcPr marL="68580" marR="68580" marT="0" marB="0"/>
                </a:tc>
              </a:tr>
              <a:tr h="1269452">
                <a:tc>
                  <a:txBody>
                    <a:bodyPr/>
                    <a:lstStyle/>
                    <a:p>
                      <a:pPr algn="just">
                        <a:lnSpc>
                          <a:spcPct val="97000"/>
                        </a:lnSpc>
                        <a:spcBef>
                          <a:spcPts val="400"/>
                        </a:spcBef>
                        <a:spcAft>
                          <a:spcPts val="400"/>
                        </a:spcAft>
                      </a:pPr>
                      <a:r>
                        <a:rPr lang="en-GB" sz="2400">
                          <a:latin typeface="Calibri"/>
                          <a:ea typeface="Calibri"/>
                        </a:rPr>
                        <a:t>No investment required</a:t>
                      </a:r>
                      <a:r>
                        <a:rPr lang="en-US" sz="2400">
                          <a:latin typeface="Calibri"/>
                          <a:ea typeface="Calibri"/>
                        </a:rPr>
                        <a:t>.</a:t>
                      </a:r>
                      <a:endParaRPr lang="uk-UA" sz="2400">
                        <a:latin typeface="Calibri"/>
                        <a:ea typeface="Calibri"/>
                      </a:endParaRPr>
                    </a:p>
                    <a:p>
                      <a:pPr algn="just">
                        <a:lnSpc>
                          <a:spcPct val="97000"/>
                        </a:lnSpc>
                        <a:spcBef>
                          <a:spcPts val="400"/>
                        </a:spcBef>
                        <a:spcAft>
                          <a:spcPts val="400"/>
                        </a:spcAft>
                      </a:pPr>
                      <a:r>
                        <a:rPr lang="en-GB" sz="2400">
                          <a:latin typeface="Calibri"/>
                          <a:ea typeface="Calibri"/>
                        </a:rPr>
                        <a:t>Easily applicable at a central level</a:t>
                      </a:r>
                      <a:r>
                        <a:rPr lang="en-US" sz="2400">
                          <a:latin typeface="Calibri"/>
                          <a:ea typeface="Calibri"/>
                        </a:rPr>
                        <a:t>.</a:t>
                      </a:r>
                      <a:endParaRPr lang="uk-UA" sz="2400">
                        <a:latin typeface="Calibri"/>
                        <a:ea typeface="Calibri"/>
                      </a:endParaRPr>
                    </a:p>
                    <a:p>
                      <a:pPr algn="just">
                        <a:lnSpc>
                          <a:spcPct val="97000"/>
                        </a:lnSpc>
                        <a:spcBef>
                          <a:spcPts val="400"/>
                        </a:spcBef>
                        <a:spcAft>
                          <a:spcPts val="400"/>
                        </a:spcAft>
                      </a:pPr>
                      <a:r>
                        <a:rPr lang="en-GB" sz="2400">
                          <a:latin typeface="Calibri"/>
                          <a:ea typeface="Calibri"/>
                        </a:rPr>
                        <a:t>Does not formally restrict technology choices</a:t>
                      </a:r>
                      <a:r>
                        <a:rPr lang="en-US" sz="2400">
                          <a:latin typeface="Calibri"/>
                          <a:ea typeface="Calibri"/>
                        </a:rPr>
                        <a:t>.</a:t>
                      </a:r>
                      <a:endParaRPr lang="uk-UA" sz="2400">
                        <a:latin typeface="Calibri"/>
                        <a:ea typeface="Calibri"/>
                      </a:endParaRPr>
                    </a:p>
                  </a:txBody>
                  <a:tcPr marL="68580" marR="68580" marT="0" marB="0"/>
                </a:tc>
              </a:tr>
              <a:tr h="1269452">
                <a:tc>
                  <a:txBody>
                    <a:bodyPr/>
                    <a:lstStyle/>
                    <a:p>
                      <a:pPr algn="just">
                        <a:lnSpc>
                          <a:spcPct val="97000"/>
                        </a:lnSpc>
                        <a:spcBef>
                          <a:spcPts val="400"/>
                        </a:spcBef>
                        <a:spcAft>
                          <a:spcPts val="400"/>
                        </a:spcAft>
                      </a:pPr>
                      <a:r>
                        <a:rPr lang="en-GB" sz="2400" dirty="0">
                          <a:latin typeface="Calibri"/>
                          <a:ea typeface="Calibri"/>
                        </a:rPr>
                        <a:t>Price </a:t>
                      </a:r>
                      <a:r>
                        <a:rPr lang="en-GB" sz="2400" dirty="0" err="1">
                          <a:latin typeface="Calibri"/>
                          <a:ea typeface="Calibri"/>
                        </a:rPr>
                        <a:t>elasticities</a:t>
                      </a:r>
                      <a:r>
                        <a:rPr lang="en-GB" sz="2400" dirty="0">
                          <a:latin typeface="Calibri"/>
                          <a:ea typeface="Calibri"/>
                        </a:rPr>
                        <a:t> of fuel are usually very small, so the effect on demand can be expected to be low</a:t>
                      </a:r>
                      <a:r>
                        <a:rPr lang="en-US" sz="2400" dirty="0">
                          <a:latin typeface="Calibri"/>
                          <a:ea typeface="Calibri"/>
                        </a:rPr>
                        <a:t>.</a:t>
                      </a:r>
                      <a:endParaRPr lang="uk-UA" sz="2400" dirty="0">
                        <a:latin typeface="Calibri"/>
                        <a:ea typeface="Calibri"/>
                      </a:endParaRPr>
                    </a:p>
                    <a:p>
                      <a:pPr algn="just">
                        <a:lnSpc>
                          <a:spcPct val="97000"/>
                        </a:lnSpc>
                        <a:spcBef>
                          <a:spcPts val="400"/>
                        </a:spcBef>
                        <a:spcAft>
                          <a:spcPts val="400"/>
                        </a:spcAft>
                      </a:pPr>
                      <a:r>
                        <a:rPr lang="en-GB" sz="2400" dirty="0">
                          <a:latin typeface="Calibri"/>
                          <a:ea typeface="Calibri"/>
                        </a:rPr>
                        <a:t>Parking stands in no relation with actual vehicle usage</a:t>
                      </a:r>
                      <a:r>
                        <a:rPr lang="en-US" sz="2400" dirty="0">
                          <a:latin typeface="Calibri"/>
                          <a:ea typeface="Calibri"/>
                        </a:rPr>
                        <a:t>.</a:t>
                      </a:r>
                      <a:endParaRPr lang="uk-UA" sz="2400" dirty="0">
                        <a:latin typeface="Calibri"/>
                        <a:ea typeface="Calibri"/>
                      </a:endParaRPr>
                    </a:p>
                    <a:p>
                      <a:pPr algn="just">
                        <a:lnSpc>
                          <a:spcPct val="97000"/>
                        </a:lnSpc>
                        <a:spcBef>
                          <a:spcPts val="400"/>
                        </a:spcBef>
                        <a:spcAft>
                          <a:spcPts val="400"/>
                        </a:spcAft>
                      </a:pPr>
                      <a:r>
                        <a:rPr lang="en-GB" sz="2400" dirty="0">
                          <a:latin typeface="Calibri"/>
                          <a:ea typeface="Calibri"/>
                        </a:rPr>
                        <a:t>An effective tax system has to be existent</a:t>
                      </a:r>
                      <a:r>
                        <a:rPr lang="en-US" sz="2400" dirty="0">
                          <a:latin typeface="Calibri"/>
                          <a:ea typeface="Calibri"/>
                        </a:rPr>
                        <a:t>.</a:t>
                      </a:r>
                      <a:endParaRPr lang="uk-UA" sz="24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Travel demand management (3)</a:t>
            </a:r>
            <a:endParaRPr lang="en-GB" sz="40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6</a:t>
            </a:fld>
            <a:endParaRPr lang="en-US" sz="1200" dirty="0"/>
          </a:p>
        </p:txBody>
      </p:sp>
      <p:graphicFrame>
        <p:nvGraphicFramePr>
          <p:cNvPr id="9" name="Таблица 8"/>
          <p:cNvGraphicFramePr>
            <a:graphicFrameLocks noGrp="1"/>
          </p:cNvGraphicFramePr>
          <p:nvPr/>
        </p:nvGraphicFramePr>
        <p:xfrm>
          <a:off x="395536" y="1124744"/>
          <a:ext cx="8352928" cy="4840143"/>
        </p:xfrm>
        <a:graphic>
          <a:graphicData uri="http://schemas.openxmlformats.org/drawingml/2006/table">
            <a:tbl>
              <a:tblPr firstRow="1" bandRow="1">
                <a:tableStyleId>{5C22544A-7EE6-4342-B048-85BDC9FD1C3A}</a:tableStyleId>
              </a:tblPr>
              <a:tblGrid>
                <a:gridCol w="8352928"/>
              </a:tblGrid>
              <a:tr h="615188">
                <a:tc>
                  <a:txBody>
                    <a:bodyPr/>
                    <a:lstStyle/>
                    <a:p>
                      <a:pPr algn="ctr"/>
                      <a:r>
                        <a:rPr lang="en-GB" sz="2400" b="1" kern="1200" dirty="0" smtClean="0">
                          <a:solidFill>
                            <a:schemeClr val="lt1"/>
                          </a:solidFill>
                          <a:latin typeface="+mn-lt"/>
                          <a:ea typeface="+mn-ea"/>
                          <a:cs typeface="+mn-cs"/>
                        </a:rPr>
                        <a:t>Car sharing</a:t>
                      </a:r>
                      <a:endParaRPr lang="uk-UA" sz="2400" b="1" kern="1200" dirty="0" smtClean="0">
                        <a:solidFill>
                          <a:schemeClr val="lt1"/>
                        </a:solidFill>
                        <a:latin typeface="+mn-lt"/>
                        <a:ea typeface="+mn-ea"/>
                        <a:cs typeface="+mn-cs"/>
                      </a:endParaRPr>
                    </a:p>
                  </a:txBody>
                  <a:tcPr/>
                </a:tc>
              </a:tr>
              <a:tr h="976502">
                <a:tc>
                  <a:txBody>
                    <a:bodyPr/>
                    <a:lstStyle/>
                    <a:p>
                      <a:pPr algn="l">
                        <a:lnSpc>
                          <a:spcPct val="97000"/>
                        </a:lnSpc>
                        <a:spcBef>
                          <a:spcPts val="400"/>
                        </a:spcBef>
                        <a:spcAft>
                          <a:spcPts val="400"/>
                        </a:spcAft>
                      </a:pPr>
                      <a:r>
                        <a:rPr lang="en-GB" sz="2400" dirty="0">
                          <a:latin typeface="Calibri"/>
                          <a:ea typeface="Calibri"/>
                        </a:rPr>
                        <a:t>Several individuals use one vehicle, either on an individual basis or organised through commercial companies</a:t>
                      </a:r>
                      <a:r>
                        <a:rPr lang="en-US" sz="2400" dirty="0">
                          <a:latin typeface="Calibri"/>
                          <a:ea typeface="Calibri"/>
                        </a:rPr>
                        <a:t>.</a:t>
                      </a:r>
                      <a:endParaRPr lang="uk-UA" sz="2400" dirty="0">
                        <a:latin typeface="Calibri"/>
                        <a:ea typeface="Calibri"/>
                      </a:endParaRPr>
                    </a:p>
                  </a:txBody>
                  <a:tcPr marL="68580" marR="68580" marT="0" marB="0"/>
                </a:tc>
              </a:tr>
              <a:tr h="269970">
                <a:tc>
                  <a:txBody>
                    <a:bodyPr/>
                    <a:lstStyle/>
                    <a:p>
                      <a:pPr algn="l">
                        <a:lnSpc>
                          <a:spcPct val="97000"/>
                        </a:lnSpc>
                        <a:spcBef>
                          <a:spcPts val="400"/>
                        </a:spcBef>
                        <a:spcAft>
                          <a:spcPts val="400"/>
                        </a:spcAft>
                      </a:pPr>
                      <a:r>
                        <a:rPr lang="en-GB" sz="2400" dirty="0">
                          <a:latin typeface="Calibri"/>
                          <a:ea typeface="Calibri"/>
                        </a:rPr>
                        <a:t>Several individuals use one vehicle, either on an individual basis or organised through commercial companies</a:t>
                      </a:r>
                      <a:r>
                        <a:rPr lang="en-US" sz="2400" dirty="0">
                          <a:latin typeface="Calibri"/>
                          <a:ea typeface="Calibri"/>
                        </a:rPr>
                        <a:t>.</a:t>
                      </a:r>
                      <a:endParaRPr lang="uk-UA" sz="2400" dirty="0">
                        <a:latin typeface="Calibri"/>
                        <a:ea typeface="Calibri"/>
                      </a:endParaRPr>
                    </a:p>
                  </a:txBody>
                  <a:tcPr marL="68580" marR="68580" marT="0" marB="0"/>
                </a:tc>
              </a:tr>
              <a:tr h="1269452">
                <a:tc>
                  <a:txBody>
                    <a:bodyPr/>
                    <a:lstStyle/>
                    <a:p>
                      <a:pPr algn="l">
                        <a:lnSpc>
                          <a:spcPct val="97000"/>
                        </a:lnSpc>
                        <a:spcBef>
                          <a:spcPts val="400"/>
                        </a:spcBef>
                        <a:spcAft>
                          <a:spcPts val="400"/>
                        </a:spcAft>
                      </a:pPr>
                      <a:r>
                        <a:rPr lang="en-US" sz="2400" dirty="0">
                          <a:latin typeface="Calibri"/>
                          <a:ea typeface="Calibri"/>
                        </a:rPr>
                        <a:t>Relatively easy to apply.</a:t>
                      </a:r>
                      <a:br>
                        <a:rPr lang="en-US" sz="2400" dirty="0">
                          <a:latin typeface="Calibri"/>
                          <a:ea typeface="Calibri"/>
                        </a:rPr>
                      </a:br>
                      <a:r>
                        <a:rPr lang="en-US" sz="2400" dirty="0">
                          <a:latin typeface="Calibri"/>
                          <a:ea typeface="Calibri"/>
                        </a:rPr>
                        <a:t>Little/no investment necessary.</a:t>
                      </a:r>
                      <a:br>
                        <a:rPr lang="en-US" sz="2400" dirty="0">
                          <a:latin typeface="Calibri"/>
                          <a:ea typeface="Calibri"/>
                        </a:rPr>
                      </a:br>
                      <a:r>
                        <a:rPr lang="en-US" sz="2400" dirty="0">
                          <a:latin typeface="Calibri"/>
                          <a:ea typeface="Calibri"/>
                        </a:rPr>
                        <a:t>Internet access required.</a:t>
                      </a:r>
                      <a:endParaRPr lang="uk-UA" sz="2400" dirty="0">
                        <a:latin typeface="Calibri"/>
                        <a:ea typeface="Calibri"/>
                      </a:endParaRPr>
                    </a:p>
                  </a:txBody>
                  <a:tcPr marL="68580" marR="68580" marT="0" marB="0"/>
                </a:tc>
              </a:tr>
              <a:tr h="1269452">
                <a:tc>
                  <a:txBody>
                    <a:bodyPr/>
                    <a:lstStyle/>
                    <a:p>
                      <a:pPr algn="l">
                        <a:lnSpc>
                          <a:spcPct val="97000"/>
                        </a:lnSpc>
                        <a:spcBef>
                          <a:spcPts val="400"/>
                        </a:spcBef>
                        <a:spcAft>
                          <a:spcPts val="400"/>
                        </a:spcAft>
                      </a:pPr>
                      <a:r>
                        <a:rPr lang="en-US" sz="2400" dirty="0">
                          <a:latin typeface="Calibri"/>
                          <a:ea typeface="Calibri"/>
                        </a:rPr>
                        <a:t>Requires awareness by participants.</a:t>
                      </a:r>
                      <a:br>
                        <a:rPr lang="en-US" sz="2400" dirty="0">
                          <a:latin typeface="Calibri"/>
                          <a:ea typeface="Calibri"/>
                        </a:rPr>
                      </a:br>
                      <a:r>
                        <a:rPr lang="en-US" sz="2400" dirty="0">
                          <a:latin typeface="Calibri"/>
                          <a:ea typeface="Calibri"/>
                        </a:rPr>
                        <a:t>Restrictions to individual travel </a:t>
                      </a:r>
                      <a:r>
                        <a:rPr lang="en-US" sz="2400" dirty="0" err="1">
                          <a:latin typeface="Calibri"/>
                          <a:ea typeface="Calibri"/>
                        </a:rPr>
                        <a:t>behaviour</a:t>
                      </a:r>
                      <a:r>
                        <a:rPr lang="en-US" sz="2400" dirty="0">
                          <a:latin typeface="Calibri"/>
                          <a:ea typeface="Calibri"/>
                        </a:rPr>
                        <a:t> (loss of flexibility).</a:t>
                      </a:r>
                      <a:br>
                        <a:rPr lang="en-US" sz="2400" dirty="0">
                          <a:latin typeface="Calibri"/>
                          <a:ea typeface="Calibri"/>
                        </a:rPr>
                      </a:br>
                      <a:r>
                        <a:rPr lang="en-US" sz="2400" dirty="0">
                          <a:latin typeface="Calibri"/>
                          <a:ea typeface="Calibri"/>
                        </a:rPr>
                        <a:t>Potential security and safety issues.</a:t>
                      </a:r>
                      <a:endParaRPr lang="uk-UA" sz="24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Travel demand management (4)</a:t>
            </a:r>
            <a:endParaRPr lang="en-GB" sz="40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7</a:t>
            </a:fld>
            <a:endParaRPr lang="en-US" sz="1200" dirty="0"/>
          </a:p>
        </p:txBody>
      </p:sp>
      <p:graphicFrame>
        <p:nvGraphicFramePr>
          <p:cNvPr id="9" name="Таблица 8"/>
          <p:cNvGraphicFramePr>
            <a:graphicFrameLocks noGrp="1"/>
          </p:cNvGraphicFramePr>
          <p:nvPr/>
        </p:nvGraphicFramePr>
        <p:xfrm>
          <a:off x="395536" y="1124744"/>
          <a:ext cx="8352928" cy="4941743"/>
        </p:xfrm>
        <a:graphic>
          <a:graphicData uri="http://schemas.openxmlformats.org/drawingml/2006/table">
            <a:tbl>
              <a:tblPr firstRow="1" bandRow="1">
                <a:tableStyleId>{5C22544A-7EE6-4342-B048-85BDC9FD1C3A}</a:tableStyleId>
              </a:tblPr>
              <a:tblGrid>
                <a:gridCol w="8352928"/>
              </a:tblGrid>
              <a:tr h="615188">
                <a:tc>
                  <a:txBody>
                    <a:bodyPr/>
                    <a:lstStyle/>
                    <a:p>
                      <a:pPr algn="ctr"/>
                      <a:r>
                        <a:rPr lang="en-GB" sz="2400" b="1" kern="1200" dirty="0" smtClean="0">
                          <a:solidFill>
                            <a:schemeClr val="lt1"/>
                          </a:solidFill>
                          <a:latin typeface="+mn-lt"/>
                          <a:ea typeface="+mn-ea"/>
                          <a:cs typeface="+mn-cs"/>
                        </a:rPr>
                        <a:t>Company bus services</a:t>
                      </a:r>
                      <a:endParaRPr lang="uk-UA" sz="2400" b="1" kern="1200" dirty="0" smtClean="0">
                        <a:solidFill>
                          <a:schemeClr val="lt1"/>
                        </a:solidFill>
                        <a:latin typeface="+mn-lt"/>
                        <a:ea typeface="+mn-ea"/>
                        <a:cs typeface="+mn-cs"/>
                      </a:endParaRPr>
                    </a:p>
                  </a:txBody>
                  <a:tcPr/>
                </a:tc>
              </a:tr>
              <a:tr h="976502">
                <a:tc>
                  <a:txBody>
                    <a:bodyPr/>
                    <a:lstStyle/>
                    <a:p>
                      <a:pPr algn="just">
                        <a:lnSpc>
                          <a:spcPct val="97000"/>
                        </a:lnSpc>
                        <a:spcBef>
                          <a:spcPts val="400"/>
                        </a:spcBef>
                        <a:spcAft>
                          <a:spcPts val="400"/>
                        </a:spcAft>
                      </a:pPr>
                      <a:r>
                        <a:rPr lang="en-GB" sz="2400">
                          <a:latin typeface="Calibri"/>
                          <a:ea typeface="Calibri"/>
                        </a:rPr>
                        <a:t>Companies pick up and return their employees along certain established routes according to working hours.</a:t>
                      </a:r>
                      <a:endParaRPr lang="uk-UA" sz="2400">
                        <a:latin typeface="Calibri"/>
                        <a:ea typeface="Calibri"/>
                      </a:endParaRPr>
                    </a:p>
                  </a:txBody>
                  <a:tcPr marL="68580" marR="68580" marT="0" marB="0"/>
                </a:tc>
              </a:tr>
              <a:tr h="269970">
                <a:tc>
                  <a:txBody>
                    <a:bodyPr/>
                    <a:lstStyle/>
                    <a:p>
                      <a:pPr algn="just">
                        <a:lnSpc>
                          <a:spcPct val="97000"/>
                        </a:lnSpc>
                        <a:spcBef>
                          <a:spcPts val="400"/>
                        </a:spcBef>
                        <a:spcAft>
                          <a:spcPts val="400"/>
                        </a:spcAft>
                      </a:pPr>
                      <a:r>
                        <a:rPr lang="en-GB" sz="2400">
                          <a:latin typeface="Calibri"/>
                          <a:ea typeface="Calibri"/>
                        </a:rPr>
                        <a:t>Siemens Mexico City</a:t>
                      </a:r>
                      <a:r>
                        <a:rPr lang="en-US" sz="2400">
                          <a:latin typeface="Calibri"/>
                          <a:ea typeface="Calibri"/>
                        </a:rPr>
                        <a:t>.</a:t>
                      </a:r>
                      <a:endParaRPr lang="uk-UA" sz="2400">
                        <a:latin typeface="Calibri"/>
                        <a:ea typeface="Calibri"/>
                      </a:endParaRPr>
                    </a:p>
                    <a:p>
                      <a:pPr algn="just">
                        <a:lnSpc>
                          <a:spcPct val="97000"/>
                        </a:lnSpc>
                        <a:spcBef>
                          <a:spcPts val="400"/>
                        </a:spcBef>
                        <a:spcAft>
                          <a:spcPts val="400"/>
                        </a:spcAft>
                      </a:pPr>
                      <a:r>
                        <a:rPr lang="en-GB" sz="2400">
                          <a:latin typeface="Calibri"/>
                          <a:ea typeface="Calibri"/>
                        </a:rPr>
                        <a:t>BASF Rhine-Neckar area, Germany</a:t>
                      </a:r>
                      <a:r>
                        <a:rPr lang="en-US" sz="2400">
                          <a:latin typeface="Calibri"/>
                          <a:ea typeface="Calibri"/>
                        </a:rPr>
                        <a:t>.</a:t>
                      </a:r>
                      <a:endParaRPr lang="uk-UA" sz="2400">
                        <a:latin typeface="Calibri"/>
                        <a:ea typeface="Calibri"/>
                      </a:endParaRPr>
                    </a:p>
                  </a:txBody>
                  <a:tcPr marL="68580" marR="68580" marT="0" marB="0"/>
                </a:tc>
              </a:tr>
              <a:tr h="1269452">
                <a:tc>
                  <a:txBody>
                    <a:bodyPr/>
                    <a:lstStyle/>
                    <a:p>
                      <a:pPr algn="just">
                        <a:lnSpc>
                          <a:spcPct val="97000"/>
                        </a:lnSpc>
                        <a:spcBef>
                          <a:spcPts val="400"/>
                        </a:spcBef>
                        <a:spcAft>
                          <a:spcPts val="400"/>
                        </a:spcAft>
                      </a:pPr>
                      <a:r>
                        <a:rPr lang="en-GB" sz="2400">
                          <a:latin typeface="Calibri"/>
                          <a:ea typeface="Calibri"/>
                        </a:rPr>
                        <a:t>Reduces need for individual transportation</a:t>
                      </a:r>
                      <a:r>
                        <a:rPr lang="en-US" sz="2400">
                          <a:latin typeface="Calibri"/>
                          <a:ea typeface="Calibri"/>
                        </a:rPr>
                        <a:t>.</a:t>
                      </a:r>
                      <a:endParaRPr lang="uk-UA" sz="2400">
                        <a:latin typeface="Calibri"/>
                        <a:ea typeface="Calibri"/>
                      </a:endParaRPr>
                    </a:p>
                    <a:p>
                      <a:pPr algn="just">
                        <a:lnSpc>
                          <a:spcPct val="97000"/>
                        </a:lnSpc>
                        <a:spcBef>
                          <a:spcPts val="400"/>
                        </a:spcBef>
                        <a:spcAft>
                          <a:spcPts val="400"/>
                        </a:spcAft>
                      </a:pPr>
                      <a:r>
                        <a:rPr lang="en-GB" sz="2400">
                          <a:latin typeface="Calibri"/>
                          <a:ea typeface="Calibri"/>
                        </a:rPr>
                        <a:t>No expenditure for public sector service</a:t>
                      </a:r>
                      <a:r>
                        <a:rPr lang="en-US" sz="2400">
                          <a:latin typeface="Calibri"/>
                          <a:ea typeface="Calibri"/>
                        </a:rPr>
                        <a:t>.</a:t>
                      </a:r>
                      <a:endParaRPr lang="uk-UA" sz="2400">
                        <a:latin typeface="Calibri"/>
                        <a:ea typeface="Calibri"/>
                      </a:endParaRPr>
                    </a:p>
                    <a:p>
                      <a:pPr algn="just">
                        <a:lnSpc>
                          <a:spcPct val="97000"/>
                        </a:lnSpc>
                        <a:spcBef>
                          <a:spcPts val="400"/>
                        </a:spcBef>
                        <a:spcAft>
                          <a:spcPts val="400"/>
                        </a:spcAft>
                      </a:pPr>
                      <a:r>
                        <a:rPr lang="en-GB" sz="2400">
                          <a:latin typeface="Calibri"/>
                          <a:ea typeface="Calibri"/>
                        </a:rPr>
                        <a:t>Increases punctuality of workers</a:t>
                      </a:r>
                      <a:r>
                        <a:rPr lang="ru-RU" sz="2400">
                          <a:latin typeface="Calibri"/>
                          <a:ea typeface="Calibri"/>
                        </a:rPr>
                        <a:t>.</a:t>
                      </a:r>
                      <a:endParaRPr lang="uk-UA" sz="2400">
                        <a:latin typeface="Calibri"/>
                        <a:ea typeface="Calibri"/>
                      </a:endParaRPr>
                    </a:p>
                  </a:txBody>
                  <a:tcPr marL="68580" marR="68580" marT="0" marB="0"/>
                </a:tc>
              </a:tr>
              <a:tr h="1269452">
                <a:tc>
                  <a:txBody>
                    <a:bodyPr/>
                    <a:lstStyle/>
                    <a:p>
                      <a:pPr algn="just">
                        <a:lnSpc>
                          <a:spcPct val="97000"/>
                        </a:lnSpc>
                        <a:spcBef>
                          <a:spcPts val="400"/>
                        </a:spcBef>
                        <a:spcAft>
                          <a:spcPts val="400"/>
                        </a:spcAft>
                      </a:pPr>
                      <a:r>
                        <a:rPr lang="en-GB" sz="2400" dirty="0">
                          <a:latin typeface="Calibri"/>
                          <a:ea typeface="Calibri"/>
                        </a:rPr>
                        <a:t>Only applicable for larger companies who can afford service</a:t>
                      </a:r>
                      <a:r>
                        <a:rPr lang="en-US" sz="2400" dirty="0">
                          <a:latin typeface="Calibri"/>
                          <a:ea typeface="Calibri"/>
                        </a:rPr>
                        <a:t>.</a:t>
                      </a:r>
                      <a:endParaRPr lang="uk-UA" sz="2400" dirty="0">
                        <a:latin typeface="Calibri"/>
                        <a:ea typeface="Calibri"/>
                      </a:endParaRPr>
                    </a:p>
                    <a:p>
                      <a:pPr algn="just">
                        <a:lnSpc>
                          <a:spcPct val="97000"/>
                        </a:lnSpc>
                        <a:spcBef>
                          <a:spcPts val="400"/>
                        </a:spcBef>
                        <a:spcAft>
                          <a:spcPts val="400"/>
                        </a:spcAft>
                      </a:pPr>
                      <a:r>
                        <a:rPr lang="en-GB" sz="2400" dirty="0">
                          <a:latin typeface="Calibri"/>
                          <a:ea typeface="Calibri"/>
                        </a:rPr>
                        <a:t>Requires sufficient geographic concentration of employees' homes</a:t>
                      </a:r>
                      <a:r>
                        <a:rPr lang="en-US" sz="2400" dirty="0">
                          <a:latin typeface="Calibri"/>
                          <a:ea typeface="Calibri"/>
                        </a:rPr>
                        <a:t>.</a:t>
                      </a:r>
                      <a:endParaRPr lang="uk-UA" sz="24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Travel demand management (5)</a:t>
            </a:r>
            <a:endParaRPr lang="en-GB" sz="40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8</a:t>
            </a:fld>
            <a:endParaRPr lang="en-US" sz="1200" dirty="0"/>
          </a:p>
        </p:txBody>
      </p:sp>
      <p:graphicFrame>
        <p:nvGraphicFramePr>
          <p:cNvPr id="9" name="Таблица 8"/>
          <p:cNvGraphicFramePr>
            <a:graphicFrameLocks noGrp="1"/>
          </p:cNvGraphicFramePr>
          <p:nvPr/>
        </p:nvGraphicFramePr>
        <p:xfrm>
          <a:off x="395536" y="1124744"/>
          <a:ext cx="8352928" cy="5311844"/>
        </p:xfrm>
        <a:graphic>
          <a:graphicData uri="http://schemas.openxmlformats.org/drawingml/2006/table">
            <a:tbl>
              <a:tblPr firstRow="1" bandRow="1">
                <a:tableStyleId>{5C22544A-7EE6-4342-B048-85BDC9FD1C3A}</a:tableStyleId>
              </a:tblPr>
              <a:tblGrid>
                <a:gridCol w="8352928"/>
              </a:tblGrid>
              <a:tr h="615188">
                <a:tc>
                  <a:txBody>
                    <a:bodyPr/>
                    <a:lstStyle/>
                    <a:p>
                      <a:pPr algn="ctr"/>
                      <a:r>
                        <a:rPr lang="en-GB" sz="2400" b="1" kern="1200" dirty="0" smtClean="0">
                          <a:solidFill>
                            <a:schemeClr val="lt1"/>
                          </a:solidFill>
                          <a:latin typeface="+mn-lt"/>
                          <a:ea typeface="+mn-ea"/>
                          <a:cs typeface="+mn-cs"/>
                        </a:rPr>
                        <a:t>Park &amp; ride schemes</a:t>
                      </a:r>
                      <a:endParaRPr lang="uk-UA" sz="2400" b="1" kern="1200" dirty="0" smtClean="0">
                        <a:solidFill>
                          <a:schemeClr val="lt1"/>
                        </a:solidFill>
                        <a:latin typeface="+mn-lt"/>
                        <a:ea typeface="+mn-ea"/>
                        <a:cs typeface="+mn-cs"/>
                      </a:endParaRPr>
                    </a:p>
                  </a:txBody>
                  <a:tcPr/>
                </a:tc>
              </a:tr>
              <a:tr h="680956">
                <a:tc>
                  <a:txBody>
                    <a:bodyPr/>
                    <a:lstStyle/>
                    <a:p>
                      <a:pPr algn="just">
                        <a:lnSpc>
                          <a:spcPct val="97000"/>
                        </a:lnSpc>
                        <a:spcBef>
                          <a:spcPts val="500"/>
                        </a:spcBef>
                        <a:spcAft>
                          <a:spcPts val="500"/>
                        </a:spcAft>
                      </a:pPr>
                      <a:r>
                        <a:rPr lang="en-GB" sz="2000" dirty="0">
                          <a:latin typeface="Calibri"/>
                          <a:ea typeface="Calibri"/>
                        </a:rPr>
                        <a:t>Special bicycles are offered at highly frequented locations to registered users against a fee and can be returned at dedicated stations</a:t>
                      </a:r>
                      <a:r>
                        <a:rPr lang="en-GB" sz="2000" dirty="0" smtClean="0">
                          <a:latin typeface="Calibri"/>
                          <a:ea typeface="Calibri"/>
                        </a:rPr>
                        <a:t>. </a:t>
                      </a:r>
                      <a:endParaRPr lang="uk-UA" sz="2000" dirty="0">
                        <a:latin typeface="Calibri"/>
                        <a:ea typeface="Calibri"/>
                      </a:endParaRPr>
                    </a:p>
                  </a:txBody>
                  <a:tcPr marL="68580" marR="68580" marT="0" marB="0"/>
                </a:tc>
              </a:tr>
              <a:tr h="269970">
                <a:tc>
                  <a:txBody>
                    <a:bodyPr/>
                    <a:lstStyle/>
                    <a:p>
                      <a:pPr algn="just">
                        <a:lnSpc>
                          <a:spcPct val="97000"/>
                        </a:lnSpc>
                        <a:spcBef>
                          <a:spcPts val="500"/>
                        </a:spcBef>
                        <a:spcAft>
                          <a:spcPts val="500"/>
                        </a:spcAft>
                      </a:pPr>
                      <a:r>
                        <a:rPr lang="en-GB" sz="2000" dirty="0" err="1">
                          <a:latin typeface="Calibri"/>
                          <a:ea typeface="Calibri"/>
                        </a:rPr>
                        <a:t>Vélib</a:t>
                      </a:r>
                      <a:r>
                        <a:rPr lang="en-GB" sz="2000" dirty="0">
                          <a:latin typeface="Calibri"/>
                          <a:ea typeface="Calibri"/>
                        </a:rPr>
                        <a:t> Paris, </a:t>
                      </a:r>
                      <a:r>
                        <a:rPr lang="en-GB" sz="2000" dirty="0" smtClean="0">
                          <a:latin typeface="Calibri"/>
                          <a:ea typeface="Calibri"/>
                        </a:rPr>
                        <a:t>France</a:t>
                      </a:r>
                      <a:r>
                        <a:rPr lang="en-US" sz="2000" dirty="0" smtClean="0">
                          <a:latin typeface="Calibri"/>
                          <a:ea typeface="Calibri"/>
                        </a:rPr>
                        <a:t>; </a:t>
                      </a:r>
                      <a:r>
                        <a:rPr lang="en-GB" sz="2000" dirty="0" smtClean="0">
                          <a:latin typeface="Calibri"/>
                          <a:ea typeface="Calibri"/>
                        </a:rPr>
                        <a:t>Call </a:t>
                      </a:r>
                      <a:r>
                        <a:rPr lang="en-GB" sz="2000" dirty="0">
                          <a:latin typeface="Calibri"/>
                          <a:ea typeface="Calibri"/>
                        </a:rPr>
                        <a:t>a Bike, </a:t>
                      </a:r>
                      <a:r>
                        <a:rPr lang="en-GB" sz="2000" dirty="0" smtClean="0">
                          <a:latin typeface="Calibri"/>
                          <a:ea typeface="Calibri"/>
                        </a:rPr>
                        <a:t>Germany; homeport </a:t>
                      </a:r>
                      <a:r>
                        <a:rPr lang="en-GB" sz="2000" dirty="0">
                          <a:latin typeface="Calibri"/>
                          <a:ea typeface="Calibri"/>
                        </a:rPr>
                        <a:t>Prague, Czech Republic</a:t>
                      </a:r>
                      <a:r>
                        <a:rPr lang="ru-RU" sz="2000" dirty="0" smtClean="0">
                          <a:latin typeface="Calibri"/>
                          <a:ea typeface="Calibri"/>
                        </a:rPr>
                        <a:t>.</a:t>
                      </a:r>
                      <a:endParaRPr lang="en-US" sz="2000" dirty="0" smtClean="0">
                        <a:latin typeface="Calibri"/>
                        <a:ea typeface="Calibri"/>
                      </a:endParaRPr>
                    </a:p>
                    <a:p>
                      <a:pPr algn="just">
                        <a:lnSpc>
                          <a:spcPct val="97000"/>
                        </a:lnSpc>
                        <a:spcBef>
                          <a:spcPts val="500"/>
                        </a:spcBef>
                        <a:spcAft>
                          <a:spcPts val="500"/>
                        </a:spcAft>
                      </a:pPr>
                      <a:endParaRPr lang="uk-UA" sz="2000" dirty="0">
                        <a:latin typeface="Calibri"/>
                        <a:ea typeface="Calibri"/>
                      </a:endParaRPr>
                    </a:p>
                  </a:txBody>
                  <a:tcPr marL="68580" marR="68580" marT="0" marB="0"/>
                </a:tc>
              </a:tr>
              <a:tr h="1269452">
                <a:tc>
                  <a:txBody>
                    <a:bodyPr/>
                    <a:lstStyle/>
                    <a:p>
                      <a:pPr algn="just">
                        <a:lnSpc>
                          <a:spcPct val="97000"/>
                        </a:lnSpc>
                        <a:spcBef>
                          <a:spcPts val="500"/>
                        </a:spcBef>
                        <a:spcAft>
                          <a:spcPts val="500"/>
                        </a:spcAft>
                      </a:pPr>
                      <a:r>
                        <a:rPr lang="en-GB" sz="2000" dirty="0">
                          <a:latin typeface="Calibri"/>
                          <a:ea typeface="Calibri"/>
                        </a:rPr>
                        <a:t>Relatively easy to apply</a:t>
                      </a:r>
                      <a:r>
                        <a:rPr lang="en-GB" sz="2000" dirty="0" smtClean="0">
                          <a:latin typeface="Calibri"/>
                          <a:ea typeface="Calibri"/>
                        </a:rPr>
                        <a:t>.        Widely </a:t>
                      </a:r>
                      <a:r>
                        <a:rPr lang="en-GB" sz="2000" dirty="0">
                          <a:latin typeface="Calibri"/>
                          <a:ea typeface="Calibri"/>
                        </a:rPr>
                        <a:t>accepted by the public.</a:t>
                      </a:r>
                      <a:endParaRPr lang="uk-UA" sz="2000" dirty="0">
                        <a:latin typeface="Calibri"/>
                        <a:ea typeface="Calibri"/>
                      </a:endParaRPr>
                    </a:p>
                    <a:p>
                      <a:pPr algn="just">
                        <a:lnSpc>
                          <a:spcPct val="97000"/>
                        </a:lnSpc>
                        <a:spcBef>
                          <a:spcPts val="500"/>
                        </a:spcBef>
                        <a:spcAft>
                          <a:spcPts val="500"/>
                        </a:spcAft>
                      </a:pPr>
                      <a:r>
                        <a:rPr lang="en-GB" sz="2000" dirty="0">
                          <a:latin typeface="Calibri"/>
                          <a:ea typeface="Calibri"/>
                        </a:rPr>
                        <a:t>Physical exercise for users</a:t>
                      </a:r>
                      <a:r>
                        <a:rPr lang="en-GB" sz="2000" dirty="0" smtClean="0">
                          <a:latin typeface="Calibri"/>
                          <a:ea typeface="Calibri"/>
                        </a:rPr>
                        <a:t>.</a:t>
                      </a:r>
                      <a:r>
                        <a:rPr lang="en-US" sz="2000" dirty="0" smtClean="0">
                          <a:latin typeface="Calibri"/>
                          <a:ea typeface="Calibri"/>
                        </a:rPr>
                        <a:t>     </a:t>
                      </a:r>
                      <a:r>
                        <a:rPr lang="en-GB" sz="2000" dirty="0" smtClean="0">
                          <a:latin typeface="Calibri"/>
                          <a:ea typeface="Calibri"/>
                        </a:rPr>
                        <a:t>Flexible</a:t>
                      </a:r>
                      <a:r>
                        <a:rPr lang="en-GB" sz="2000" dirty="0">
                          <a:latin typeface="Calibri"/>
                          <a:ea typeface="Calibri"/>
                        </a:rPr>
                        <a:t>, low-cost option for “last mile” that complements PT</a:t>
                      </a:r>
                      <a:r>
                        <a:rPr lang="en-GB" sz="2000" dirty="0" smtClean="0">
                          <a:latin typeface="Calibri"/>
                          <a:ea typeface="Calibri"/>
                        </a:rPr>
                        <a:t>.      No </a:t>
                      </a:r>
                      <a:r>
                        <a:rPr lang="en-GB" sz="2000" dirty="0">
                          <a:latin typeface="Calibri"/>
                          <a:ea typeface="Calibri"/>
                        </a:rPr>
                        <a:t>need for user to care about O&amp;M</a:t>
                      </a:r>
                      <a:r>
                        <a:rPr lang="en-GB" sz="2000" dirty="0" smtClean="0">
                          <a:latin typeface="Calibri"/>
                          <a:ea typeface="Calibri"/>
                        </a:rPr>
                        <a:t>.   Known </a:t>
                      </a:r>
                      <a:r>
                        <a:rPr lang="en-GB" sz="2000" dirty="0">
                          <a:latin typeface="Calibri"/>
                          <a:ea typeface="Calibri"/>
                        </a:rPr>
                        <a:t>technology with many systems on the market</a:t>
                      </a:r>
                      <a:r>
                        <a:rPr lang="en-GB" sz="2000" dirty="0" smtClean="0">
                          <a:latin typeface="Calibri"/>
                          <a:ea typeface="Calibri"/>
                        </a:rPr>
                        <a:t>.     No </a:t>
                      </a:r>
                      <a:r>
                        <a:rPr lang="en-GB" sz="2000" dirty="0">
                          <a:latin typeface="Calibri"/>
                          <a:ea typeface="Calibri"/>
                        </a:rPr>
                        <a:t>need for own space for bicycle storage</a:t>
                      </a:r>
                      <a:r>
                        <a:rPr lang="en-GB" sz="2000" dirty="0" smtClean="0">
                          <a:latin typeface="Calibri"/>
                          <a:ea typeface="Calibri"/>
                        </a:rPr>
                        <a:t>.    No </a:t>
                      </a:r>
                      <a:r>
                        <a:rPr lang="en-GB" sz="2000" dirty="0">
                          <a:latin typeface="Calibri"/>
                          <a:ea typeface="Calibri"/>
                        </a:rPr>
                        <a:t>need to return to point of departure</a:t>
                      </a:r>
                      <a:r>
                        <a:rPr lang="en-GB" sz="2000" dirty="0" smtClean="0">
                          <a:latin typeface="Calibri"/>
                          <a:ea typeface="Calibri"/>
                        </a:rPr>
                        <a:t>.</a:t>
                      </a:r>
                    </a:p>
                    <a:p>
                      <a:pPr algn="just">
                        <a:lnSpc>
                          <a:spcPct val="97000"/>
                        </a:lnSpc>
                        <a:spcBef>
                          <a:spcPts val="500"/>
                        </a:spcBef>
                        <a:spcAft>
                          <a:spcPts val="500"/>
                        </a:spcAft>
                      </a:pPr>
                      <a:endParaRPr lang="uk-UA" sz="2000" dirty="0">
                        <a:latin typeface="Calibri"/>
                        <a:ea typeface="Calibri"/>
                      </a:endParaRPr>
                    </a:p>
                  </a:txBody>
                  <a:tcPr marL="68580" marR="68580" marT="0" marB="0"/>
                </a:tc>
              </a:tr>
              <a:tr h="1269452">
                <a:tc>
                  <a:txBody>
                    <a:bodyPr/>
                    <a:lstStyle/>
                    <a:p>
                      <a:pPr algn="just">
                        <a:lnSpc>
                          <a:spcPct val="97000"/>
                        </a:lnSpc>
                        <a:spcBef>
                          <a:spcPts val="500"/>
                        </a:spcBef>
                        <a:spcAft>
                          <a:spcPts val="500"/>
                        </a:spcAft>
                      </a:pPr>
                      <a:r>
                        <a:rPr lang="en-GB" sz="2000" dirty="0">
                          <a:latin typeface="Calibri"/>
                          <a:ea typeface="Calibri"/>
                        </a:rPr>
                        <a:t>Strongly dependent on weather conditions.</a:t>
                      </a:r>
                      <a:endParaRPr lang="uk-UA" sz="2000" dirty="0">
                        <a:latin typeface="Calibri"/>
                        <a:ea typeface="Calibri"/>
                      </a:endParaRPr>
                    </a:p>
                    <a:p>
                      <a:pPr algn="just">
                        <a:lnSpc>
                          <a:spcPct val="97000"/>
                        </a:lnSpc>
                        <a:spcBef>
                          <a:spcPts val="500"/>
                        </a:spcBef>
                        <a:spcAft>
                          <a:spcPts val="500"/>
                        </a:spcAft>
                      </a:pPr>
                      <a:r>
                        <a:rPr lang="en-GB" sz="2000" dirty="0">
                          <a:latin typeface="Calibri"/>
                          <a:ea typeface="Calibri"/>
                        </a:rPr>
                        <a:t>Requires users' physical effort</a:t>
                      </a:r>
                      <a:r>
                        <a:rPr lang="en-GB" sz="2000" dirty="0" smtClean="0">
                          <a:latin typeface="Calibri"/>
                          <a:ea typeface="Calibri"/>
                        </a:rPr>
                        <a:t>.   Not </a:t>
                      </a:r>
                      <a:r>
                        <a:rPr lang="en-GB" sz="2000" dirty="0">
                          <a:latin typeface="Calibri"/>
                          <a:ea typeface="Calibri"/>
                        </a:rPr>
                        <a:t>viable for longer distances F20.</a:t>
                      </a:r>
                      <a:endParaRPr lang="uk-UA" sz="2000" dirty="0">
                        <a:latin typeface="Calibri"/>
                        <a:ea typeface="Calibri"/>
                      </a:endParaRPr>
                    </a:p>
                    <a:p>
                      <a:pPr algn="just">
                        <a:lnSpc>
                          <a:spcPct val="97000"/>
                        </a:lnSpc>
                        <a:spcBef>
                          <a:spcPts val="500"/>
                        </a:spcBef>
                        <a:spcAft>
                          <a:spcPts val="500"/>
                        </a:spcAft>
                      </a:pPr>
                      <a:r>
                        <a:rPr lang="en-GB" sz="2000" dirty="0">
                          <a:latin typeface="Calibri"/>
                          <a:ea typeface="Calibri"/>
                        </a:rPr>
                        <a:t>Requires investment and O&amp;M  (provider</a:t>
                      </a:r>
                      <a:r>
                        <a:rPr lang="en-GB" sz="2000" dirty="0" smtClean="0">
                          <a:latin typeface="Calibri"/>
                          <a:ea typeface="Calibri"/>
                        </a:rPr>
                        <a:t>).  Cycling </a:t>
                      </a:r>
                      <a:r>
                        <a:rPr lang="en-GB" sz="2000" dirty="0">
                          <a:latin typeface="Calibri"/>
                          <a:ea typeface="Calibri"/>
                        </a:rPr>
                        <a:t>infrastructure required.</a:t>
                      </a:r>
                      <a:endParaRPr lang="uk-UA" sz="20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Travel demand management (6)</a:t>
            </a:r>
            <a:endParaRPr lang="en-GB" sz="40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5296" y="6488668"/>
            <a:ext cx="341760" cy="276999"/>
          </a:xfrm>
          <a:prstGeom prst="rect">
            <a:avLst/>
          </a:prstGeom>
        </p:spPr>
        <p:txBody>
          <a:bodyPr wrap="none">
            <a:spAutoFit/>
          </a:bodyPr>
          <a:lstStyle/>
          <a:p>
            <a:fld id="{E16D9DE7-101D-4173-9FB6-AF72C7239E19}" type="slidenum">
              <a:rPr lang="cs-CZ" sz="1200" smtClean="0"/>
              <a:pPr/>
              <a:t>9</a:t>
            </a:fld>
            <a:endParaRPr lang="en-US" sz="1200" dirty="0"/>
          </a:p>
        </p:txBody>
      </p:sp>
      <p:graphicFrame>
        <p:nvGraphicFramePr>
          <p:cNvPr id="9" name="Таблица 8"/>
          <p:cNvGraphicFramePr>
            <a:graphicFrameLocks noGrp="1"/>
          </p:cNvGraphicFramePr>
          <p:nvPr/>
        </p:nvGraphicFramePr>
        <p:xfrm>
          <a:off x="395536" y="1124744"/>
          <a:ext cx="8352928" cy="4928028"/>
        </p:xfrm>
        <a:graphic>
          <a:graphicData uri="http://schemas.openxmlformats.org/drawingml/2006/table">
            <a:tbl>
              <a:tblPr firstRow="1" bandRow="1">
                <a:tableStyleId>{5C22544A-7EE6-4342-B048-85BDC9FD1C3A}</a:tableStyleId>
              </a:tblPr>
              <a:tblGrid>
                <a:gridCol w="8352928"/>
              </a:tblGrid>
              <a:tr h="615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lt1"/>
                          </a:solidFill>
                          <a:latin typeface="+mn-lt"/>
                          <a:ea typeface="+mn-ea"/>
                          <a:cs typeface="+mn-cs"/>
                        </a:rPr>
                        <a:t>Land use planning</a:t>
                      </a:r>
                      <a:endParaRPr lang="uk-UA" sz="2400" b="1" kern="1200" dirty="0" smtClean="0">
                        <a:solidFill>
                          <a:schemeClr val="lt1"/>
                        </a:solidFill>
                        <a:latin typeface="+mn-lt"/>
                        <a:ea typeface="+mn-ea"/>
                        <a:cs typeface="+mn-cs"/>
                      </a:endParaRPr>
                    </a:p>
                  </a:txBody>
                  <a:tcPr/>
                </a:tc>
              </a:tr>
              <a:tr h="680956">
                <a:tc>
                  <a:txBody>
                    <a:bodyPr/>
                    <a:lstStyle/>
                    <a:p>
                      <a:pPr algn="just">
                        <a:lnSpc>
                          <a:spcPct val="97000"/>
                        </a:lnSpc>
                        <a:spcBef>
                          <a:spcPts val="400"/>
                        </a:spcBef>
                        <a:spcAft>
                          <a:spcPts val="400"/>
                        </a:spcAft>
                      </a:pPr>
                      <a:r>
                        <a:rPr lang="en-GB" sz="2000">
                          <a:latin typeface="Calibri"/>
                          <a:ea typeface="Calibri"/>
                        </a:rPr>
                        <a:t>By organising residential, commercial and leisure areas in an efficient manner demand for (individual motorised) transport can be reduced structurally and space for adequate facilities reserved. Overall targets are population density and proximity to public transport as well as the attractiveness of NMT.</a:t>
                      </a:r>
                      <a:endParaRPr lang="uk-UA" sz="2000">
                        <a:latin typeface="Calibri"/>
                        <a:ea typeface="Calibri"/>
                      </a:endParaRPr>
                    </a:p>
                  </a:txBody>
                  <a:tcPr marL="68580" marR="68580" marT="0" marB="0"/>
                </a:tc>
              </a:tr>
              <a:tr h="269970">
                <a:tc>
                  <a:txBody>
                    <a:bodyPr/>
                    <a:lstStyle/>
                    <a:p>
                      <a:pPr algn="just">
                        <a:lnSpc>
                          <a:spcPct val="97000"/>
                        </a:lnSpc>
                        <a:spcBef>
                          <a:spcPts val="400"/>
                        </a:spcBef>
                        <a:spcAft>
                          <a:spcPts val="400"/>
                        </a:spcAft>
                      </a:pPr>
                      <a:r>
                        <a:rPr lang="en-GB" sz="2000" dirty="0">
                          <a:latin typeface="Calibri"/>
                          <a:ea typeface="Calibri"/>
                        </a:rPr>
                        <a:t>Ottawa, </a:t>
                      </a:r>
                      <a:r>
                        <a:rPr lang="en-GB" sz="2000" dirty="0" smtClean="0">
                          <a:latin typeface="Calibri"/>
                          <a:ea typeface="Calibri"/>
                        </a:rPr>
                        <a:t>Canada</a:t>
                      </a:r>
                      <a:r>
                        <a:rPr lang="en-US" sz="2000" dirty="0" smtClean="0">
                          <a:latin typeface="Calibri"/>
                          <a:ea typeface="Calibri"/>
                        </a:rPr>
                        <a:t>;</a:t>
                      </a:r>
                      <a:r>
                        <a:rPr lang="en-US" sz="2000" baseline="0" dirty="0" smtClean="0">
                          <a:latin typeface="Calibri"/>
                          <a:ea typeface="Calibri"/>
                        </a:rPr>
                        <a:t> </a:t>
                      </a:r>
                      <a:r>
                        <a:rPr lang="en-GB" sz="2000" dirty="0" smtClean="0">
                          <a:latin typeface="Calibri"/>
                          <a:ea typeface="Calibri"/>
                        </a:rPr>
                        <a:t>Nantes</a:t>
                      </a:r>
                      <a:r>
                        <a:rPr lang="en-GB" sz="2000" dirty="0">
                          <a:latin typeface="Calibri"/>
                          <a:ea typeface="Calibri"/>
                        </a:rPr>
                        <a:t>, </a:t>
                      </a:r>
                      <a:r>
                        <a:rPr lang="en-GB" sz="2000" dirty="0" smtClean="0">
                          <a:latin typeface="Calibri"/>
                          <a:ea typeface="Calibri"/>
                        </a:rPr>
                        <a:t>France</a:t>
                      </a:r>
                      <a:r>
                        <a:rPr lang="en-US" sz="2000" dirty="0" smtClean="0">
                          <a:latin typeface="Calibri"/>
                          <a:ea typeface="Calibri"/>
                        </a:rPr>
                        <a:t>;</a:t>
                      </a:r>
                      <a:r>
                        <a:rPr lang="en-US" sz="2000" baseline="0" dirty="0" smtClean="0">
                          <a:latin typeface="Calibri"/>
                          <a:ea typeface="Calibri"/>
                        </a:rPr>
                        <a:t> </a:t>
                      </a:r>
                      <a:r>
                        <a:rPr lang="en-GB" sz="2000" dirty="0" smtClean="0">
                          <a:latin typeface="Calibri"/>
                          <a:ea typeface="Calibri"/>
                        </a:rPr>
                        <a:t>Freiburg</a:t>
                      </a:r>
                      <a:r>
                        <a:rPr lang="en-GB" sz="2000" dirty="0">
                          <a:latin typeface="Calibri"/>
                          <a:ea typeface="Calibri"/>
                        </a:rPr>
                        <a:t>, </a:t>
                      </a:r>
                      <a:r>
                        <a:rPr lang="en-GB" sz="2000" dirty="0" smtClean="0">
                          <a:latin typeface="Calibri"/>
                          <a:ea typeface="Calibri"/>
                        </a:rPr>
                        <a:t>Germany</a:t>
                      </a:r>
                      <a:r>
                        <a:rPr lang="en-US" sz="2000" dirty="0" smtClean="0">
                          <a:latin typeface="Calibri"/>
                          <a:ea typeface="Calibri"/>
                        </a:rPr>
                        <a:t>;</a:t>
                      </a:r>
                      <a:r>
                        <a:rPr lang="en-US" sz="2000" baseline="0" dirty="0" smtClean="0">
                          <a:latin typeface="Calibri"/>
                          <a:ea typeface="Calibri"/>
                        </a:rPr>
                        <a:t> </a:t>
                      </a:r>
                      <a:r>
                        <a:rPr lang="en-GB" sz="2000" dirty="0" smtClean="0">
                          <a:latin typeface="Calibri"/>
                          <a:ea typeface="Calibri"/>
                        </a:rPr>
                        <a:t>Manchester</a:t>
                      </a:r>
                      <a:r>
                        <a:rPr lang="en-GB" sz="2000" dirty="0">
                          <a:latin typeface="Calibri"/>
                          <a:ea typeface="Calibri"/>
                        </a:rPr>
                        <a:t>, </a:t>
                      </a:r>
                      <a:r>
                        <a:rPr lang="en-GB" sz="2000" dirty="0" smtClean="0">
                          <a:latin typeface="Calibri"/>
                          <a:ea typeface="Calibri"/>
                        </a:rPr>
                        <a:t>UK</a:t>
                      </a:r>
                      <a:r>
                        <a:rPr lang="en-US" sz="2000" dirty="0" smtClean="0">
                          <a:latin typeface="Calibri"/>
                          <a:ea typeface="Calibri"/>
                        </a:rPr>
                        <a:t>;</a:t>
                      </a:r>
                      <a:r>
                        <a:rPr lang="en-US" sz="2000" baseline="0" dirty="0" smtClean="0">
                          <a:latin typeface="Calibri"/>
                          <a:ea typeface="Calibri"/>
                        </a:rPr>
                        <a:t> </a:t>
                      </a:r>
                      <a:r>
                        <a:rPr lang="en-GB" sz="2000" dirty="0" smtClean="0">
                          <a:latin typeface="Calibri"/>
                          <a:ea typeface="Calibri"/>
                        </a:rPr>
                        <a:t>Sheffield</a:t>
                      </a:r>
                      <a:r>
                        <a:rPr lang="en-GB" sz="2000" dirty="0">
                          <a:latin typeface="Calibri"/>
                          <a:ea typeface="Calibri"/>
                        </a:rPr>
                        <a:t>, UK</a:t>
                      </a:r>
                      <a:r>
                        <a:rPr lang="ru-RU" sz="2000" dirty="0">
                          <a:latin typeface="Calibri"/>
                          <a:ea typeface="Calibri"/>
                        </a:rPr>
                        <a:t>.</a:t>
                      </a:r>
                      <a:endParaRPr lang="uk-UA" sz="2000" dirty="0">
                        <a:latin typeface="Calibri"/>
                        <a:ea typeface="Calibri"/>
                      </a:endParaRPr>
                    </a:p>
                  </a:txBody>
                  <a:tcPr marL="68580" marR="68580" marT="0" marB="0"/>
                </a:tc>
              </a:tr>
              <a:tr h="1269452">
                <a:tc>
                  <a:txBody>
                    <a:bodyPr/>
                    <a:lstStyle/>
                    <a:p>
                      <a:pPr algn="just">
                        <a:lnSpc>
                          <a:spcPct val="97000"/>
                        </a:lnSpc>
                        <a:spcBef>
                          <a:spcPts val="400"/>
                        </a:spcBef>
                        <a:spcAft>
                          <a:spcPts val="400"/>
                        </a:spcAft>
                      </a:pPr>
                      <a:r>
                        <a:rPr lang="en-GB" sz="2000">
                          <a:latin typeface="Calibri"/>
                          <a:ea typeface="Calibri"/>
                        </a:rPr>
                        <a:t>Sustainable and radical approach</a:t>
                      </a:r>
                      <a:r>
                        <a:rPr lang="en-US" sz="2000">
                          <a:latin typeface="Calibri"/>
                          <a:ea typeface="Calibri"/>
                        </a:rPr>
                        <a:t>.</a:t>
                      </a:r>
                      <a:endParaRPr lang="uk-UA" sz="2000">
                        <a:latin typeface="Calibri"/>
                        <a:ea typeface="Calibri"/>
                      </a:endParaRPr>
                    </a:p>
                    <a:p>
                      <a:pPr algn="just">
                        <a:lnSpc>
                          <a:spcPct val="97000"/>
                        </a:lnSpc>
                        <a:spcBef>
                          <a:spcPts val="400"/>
                        </a:spcBef>
                        <a:spcAft>
                          <a:spcPts val="400"/>
                        </a:spcAft>
                      </a:pPr>
                      <a:r>
                        <a:rPr lang="en-GB" sz="2000">
                          <a:latin typeface="Calibri"/>
                          <a:ea typeface="Calibri"/>
                        </a:rPr>
                        <a:t>No large financial investments necessary</a:t>
                      </a:r>
                      <a:r>
                        <a:rPr lang="en-US" sz="2000">
                          <a:latin typeface="Calibri"/>
                          <a:ea typeface="Calibri"/>
                        </a:rPr>
                        <a:t>.</a:t>
                      </a:r>
                      <a:endParaRPr lang="uk-UA" sz="2000">
                        <a:latin typeface="Calibri"/>
                        <a:ea typeface="Calibri"/>
                      </a:endParaRPr>
                    </a:p>
                    <a:p>
                      <a:pPr algn="just">
                        <a:lnSpc>
                          <a:spcPct val="97000"/>
                        </a:lnSpc>
                        <a:spcBef>
                          <a:spcPts val="400"/>
                        </a:spcBef>
                        <a:spcAft>
                          <a:spcPts val="400"/>
                        </a:spcAft>
                      </a:pPr>
                      <a:r>
                        <a:rPr lang="en-GB" sz="2000">
                          <a:latin typeface="Calibri"/>
                          <a:ea typeface="Calibri"/>
                        </a:rPr>
                        <a:t>Possibility to take into account multiple mechanisms at the planning stage</a:t>
                      </a:r>
                      <a:r>
                        <a:rPr lang="en-US" sz="2000">
                          <a:latin typeface="Calibri"/>
                          <a:ea typeface="Calibri"/>
                        </a:rPr>
                        <a:t>.</a:t>
                      </a:r>
                      <a:endParaRPr lang="uk-UA" sz="2000">
                        <a:latin typeface="Calibri"/>
                        <a:ea typeface="Calibri"/>
                      </a:endParaRPr>
                    </a:p>
                  </a:txBody>
                  <a:tcPr marL="68580" marR="68580" marT="0" marB="0"/>
                </a:tc>
              </a:tr>
              <a:tr h="1269452">
                <a:tc>
                  <a:txBody>
                    <a:bodyPr/>
                    <a:lstStyle/>
                    <a:p>
                      <a:pPr algn="just">
                        <a:lnSpc>
                          <a:spcPct val="97000"/>
                        </a:lnSpc>
                        <a:spcBef>
                          <a:spcPts val="400"/>
                        </a:spcBef>
                        <a:spcAft>
                          <a:spcPts val="400"/>
                        </a:spcAft>
                      </a:pPr>
                      <a:r>
                        <a:rPr lang="en-GB" sz="2000" dirty="0">
                          <a:latin typeface="Calibri"/>
                          <a:ea typeface="Calibri"/>
                        </a:rPr>
                        <a:t>Requires long-term vision and political support</a:t>
                      </a:r>
                      <a:r>
                        <a:rPr lang="en-US" sz="2000" dirty="0">
                          <a:latin typeface="Calibri"/>
                          <a:ea typeface="Calibri"/>
                        </a:rPr>
                        <a:t>.</a:t>
                      </a:r>
                      <a:endParaRPr lang="uk-UA" sz="2000" dirty="0">
                        <a:latin typeface="Calibri"/>
                        <a:ea typeface="Calibri"/>
                      </a:endParaRPr>
                    </a:p>
                    <a:p>
                      <a:pPr algn="just">
                        <a:lnSpc>
                          <a:spcPct val="97000"/>
                        </a:lnSpc>
                        <a:spcBef>
                          <a:spcPts val="400"/>
                        </a:spcBef>
                        <a:spcAft>
                          <a:spcPts val="400"/>
                        </a:spcAft>
                      </a:pPr>
                      <a:r>
                        <a:rPr lang="en-GB" sz="2000" dirty="0">
                          <a:latin typeface="Calibri"/>
                          <a:ea typeface="Calibri"/>
                        </a:rPr>
                        <a:t>Necessity for reliable and stable legal framework</a:t>
                      </a:r>
                      <a:r>
                        <a:rPr lang="en-US" sz="2000" dirty="0">
                          <a:latin typeface="Calibri"/>
                          <a:ea typeface="Calibri"/>
                        </a:rPr>
                        <a:t>.</a:t>
                      </a:r>
                      <a:endParaRPr lang="uk-UA" sz="2000" dirty="0">
                        <a:latin typeface="Calibri"/>
                        <a:ea typeface="Calibri"/>
                      </a:endParaRPr>
                    </a:p>
                    <a:p>
                      <a:pPr algn="just">
                        <a:lnSpc>
                          <a:spcPct val="97000"/>
                        </a:lnSpc>
                        <a:spcBef>
                          <a:spcPts val="400"/>
                        </a:spcBef>
                        <a:spcAft>
                          <a:spcPts val="400"/>
                        </a:spcAft>
                      </a:pPr>
                      <a:r>
                        <a:rPr lang="en-GB" sz="2000" dirty="0">
                          <a:latin typeface="Calibri"/>
                          <a:ea typeface="Calibri"/>
                        </a:rPr>
                        <a:t>Often difficult to apply in a built environment</a:t>
                      </a:r>
                      <a:r>
                        <a:rPr lang="en-US" sz="2000" dirty="0">
                          <a:latin typeface="Calibri"/>
                          <a:ea typeface="Calibri"/>
                        </a:rPr>
                        <a:t>.</a:t>
                      </a:r>
                      <a:endParaRPr lang="uk-UA" sz="2000" dirty="0">
                        <a:latin typeface="Calibri"/>
                        <a:ea typeface="Calibri"/>
                      </a:endParaRPr>
                    </a:p>
                  </a:txBody>
                  <a:tcPr marL="68580" marR="68580" marT="0" marB="0"/>
                </a:tc>
              </a:tr>
            </a:tbl>
          </a:graphicData>
        </a:graphic>
      </p:graphicFrame>
      <p:sp>
        <p:nvSpPr>
          <p:cNvPr id="5" name="Text Box 5"/>
          <p:cNvSpPr txBox="1">
            <a:spLocks noChangeArrowheads="1"/>
          </p:cNvSpPr>
          <p:nvPr/>
        </p:nvSpPr>
        <p:spPr bwMode="auto">
          <a:xfrm>
            <a:off x="0" y="404664"/>
            <a:ext cx="91440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002060"/>
                </a:solidFill>
              </a:rPr>
              <a:t>Travel demand management (7)</a:t>
            </a:r>
            <a:endParaRPr lang="en-GB" sz="4000" dirty="0">
              <a:solidFill>
                <a:srgbClr val="002060"/>
              </a:solidFill>
            </a:endParaRPr>
          </a:p>
        </p:txBody>
      </p:sp>
    </p:spTree>
    <p:extLst>
      <p:ext uri="{BB962C8B-B14F-4D97-AF65-F5344CB8AC3E}">
        <p14:creationId xmlns:p14="http://schemas.microsoft.com/office/powerpoint/2010/main" val="1873105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5482</TotalTime>
  <Words>2897</Words>
  <Application>Microsoft Office PowerPoint</Application>
  <PresentationFormat>Экран (4:3)</PresentationFormat>
  <Paragraphs>286</Paragraphs>
  <Slides>33</Slides>
  <Notes>33</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Office Theme</vt:lpstr>
      <vt:lpstr>Презентация PowerPoint</vt:lpstr>
      <vt:lpstr>The large number of mechanisms used by governments and the private sector to achieve reduced emissions can broadly be divided into three gross categories: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   Any questions?</vt:lpstr>
    </vt:vector>
  </TitlesOfParts>
  <Company>MWH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de Campos</dc:creator>
  <cp:lastModifiedBy>Nataliia</cp:lastModifiedBy>
  <cp:revision>472</cp:revision>
  <cp:lastPrinted>2014-02-06T08:53:16Z</cp:lastPrinted>
  <dcterms:created xsi:type="dcterms:W3CDTF">2011-10-12T15:30:18Z</dcterms:created>
  <dcterms:modified xsi:type="dcterms:W3CDTF">2014-10-14T08:55:00Z</dcterms:modified>
</cp:coreProperties>
</file>