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365" r:id="rId2"/>
    <p:sldId id="436" r:id="rId3"/>
    <p:sldId id="437" r:id="rId4"/>
    <p:sldId id="438" r:id="rId5"/>
    <p:sldId id="439" r:id="rId6"/>
    <p:sldId id="440" r:id="rId7"/>
    <p:sldId id="441" r:id="rId8"/>
    <p:sldId id="442" r:id="rId9"/>
    <p:sldId id="444" r:id="rId10"/>
    <p:sldId id="445" r:id="rId11"/>
    <p:sldId id="446" r:id="rId12"/>
    <p:sldId id="447" r:id="rId13"/>
    <p:sldId id="448" r:id="rId14"/>
    <p:sldId id="449" r:id="rId15"/>
    <p:sldId id="451" r:id="rId16"/>
    <p:sldId id="452" r:id="rId17"/>
    <p:sldId id="453" r:id="rId18"/>
    <p:sldId id="454" r:id="rId19"/>
    <p:sldId id="455" r:id="rId20"/>
    <p:sldId id="456" r:id="rId21"/>
    <p:sldId id="450" r:id="rId22"/>
    <p:sldId id="457" r:id="rId23"/>
    <p:sldId id="458" r:id="rId24"/>
    <p:sldId id="459" r:id="rId25"/>
    <p:sldId id="460" r:id="rId26"/>
    <p:sldId id="461" r:id="rId27"/>
    <p:sldId id="462" r:id="rId28"/>
    <p:sldId id="463" r:id="rId29"/>
    <p:sldId id="464" r:id="rId30"/>
    <p:sldId id="465" r:id="rId31"/>
    <p:sldId id="466" r:id="rId32"/>
    <p:sldId id="467" r:id="rId33"/>
    <p:sldId id="352" r:id="rId3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E7E3"/>
    <a:srgbClr val="AFFFFD"/>
    <a:srgbClr val="B0FAFE"/>
    <a:srgbClr val="B0FEEB"/>
    <a:srgbClr val="0066FF"/>
    <a:srgbClr val="E9E53B"/>
    <a:srgbClr val="FF5050"/>
    <a:srgbClr val="FFFF99"/>
    <a:srgbClr val="FFCC66"/>
    <a:srgbClr val="FFFF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82" autoAdjust="0"/>
    <p:restoredTop sz="94707" autoAdjust="0"/>
  </p:normalViewPr>
  <p:slideViewPr>
    <p:cSldViewPr>
      <p:cViewPr varScale="1">
        <p:scale>
          <a:sx n="77" d="100"/>
          <a:sy n="77" d="100"/>
        </p:scale>
        <p:origin x="-141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3972" y="-10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endParaRPr lang="en-US" dirty="0"/>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10023899-E46B-46DE-9D02-0164906A2790}" type="slidenum">
              <a:rPr lang="en-US" smtClean="0"/>
              <a:pPr/>
              <a:t>‹#›</a:t>
            </a:fld>
            <a:endParaRPr lang="en-US"/>
          </a:p>
        </p:txBody>
      </p:sp>
    </p:spTree>
    <p:extLst>
      <p:ext uri="{BB962C8B-B14F-4D97-AF65-F5344CB8AC3E}">
        <p14:creationId xmlns:p14="http://schemas.microsoft.com/office/powerpoint/2010/main" val="914475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60" cy="496332"/>
          </a:xfrm>
          <a:prstGeom prst="rect">
            <a:avLst/>
          </a:prstGeom>
        </p:spPr>
        <p:txBody>
          <a:bodyPr vert="horz" lIns="92108" tIns="46054" rIns="92108" bIns="46054" rtlCol="0"/>
          <a:lstStyle>
            <a:lvl1pPr algn="l">
              <a:defRPr sz="1200"/>
            </a:lvl1pPr>
          </a:lstStyle>
          <a:p>
            <a:endParaRPr lang="en-GB"/>
          </a:p>
        </p:txBody>
      </p:sp>
      <p:sp>
        <p:nvSpPr>
          <p:cNvPr id="3" name="Date Placeholder 2"/>
          <p:cNvSpPr>
            <a:spLocks noGrp="1"/>
          </p:cNvSpPr>
          <p:nvPr>
            <p:ph type="dt" idx="1"/>
          </p:nvPr>
        </p:nvSpPr>
        <p:spPr>
          <a:xfrm>
            <a:off x="3850442" y="0"/>
            <a:ext cx="2945660" cy="496332"/>
          </a:xfrm>
          <a:prstGeom prst="rect">
            <a:avLst/>
          </a:prstGeom>
        </p:spPr>
        <p:txBody>
          <a:bodyPr vert="horz" lIns="92108" tIns="46054" rIns="92108" bIns="46054" rtlCol="0"/>
          <a:lstStyle>
            <a:lvl1pPr algn="r">
              <a:defRPr sz="1200"/>
            </a:lvl1pPr>
          </a:lstStyle>
          <a:p>
            <a:fld id="{D5F3A010-5C24-4441-AA09-F84D667FBE29}" type="datetimeFigureOut">
              <a:rPr lang="en-GB" smtClean="0"/>
              <a:pPr/>
              <a:t>14/10/2014</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2108" tIns="46054" rIns="92108" bIns="46054" rtlCol="0" anchor="ctr"/>
          <a:lstStyle/>
          <a:p>
            <a:endParaRPr lang="en-GB"/>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2108" tIns="46054" rIns="92108" bIns="460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60" cy="496332"/>
          </a:xfrm>
          <a:prstGeom prst="rect">
            <a:avLst/>
          </a:prstGeom>
        </p:spPr>
        <p:txBody>
          <a:bodyPr vert="horz" lIns="92108" tIns="46054" rIns="92108" bIns="46054" rtlCol="0" anchor="b"/>
          <a:lstStyle>
            <a:lvl1pPr algn="l">
              <a:defRPr sz="1200"/>
            </a:lvl1pPr>
          </a:lstStyle>
          <a:p>
            <a:endParaRPr lang="en-GB"/>
          </a:p>
        </p:txBody>
      </p:sp>
      <p:sp>
        <p:nvSpPr>
          <p:cNvPr id="7" name="Slide Number Placeholder 6"/>
          <p:cNvSpPr>
            <a:spLocks noGrp="1"/>
          </p:cNvSpPr>
          <p:nvPr>
            <p:ph type="sldNum" sz="quarter" idx="5"/>
          </p:nvPr>
        </p:nvSpPr>
        <p:spPr>
          <a:xfrm>
            <a:off x="3850442" y="9428583"/>
            <a:ext cx="2945660" cy="496332"/>
          </a:xfrm>
          <a:prstGeom prst="rect">
            <a:avLst/>
          </a:prstGeom>
        </p:spPr>
        <p:txBody>
          <a:bodyPr vert="horz" lIns="92108" tIns="46054" rIns="92108" bIns="46054" rtlCol="0" anchor="b"/>
          <a:lstStyle>
            <a:lvl1pPr algn="r">
              <a:defRPr sz="1200"/>
            </a:lvl1pPr>
          </a:lstStyle>
          <a:p>
            <a:fld id="{F12E0633-D742-427C-95D8-0F1C541939B4}" type="slidenum">
              <a:rPr lang="en-GB" smtClean="0"/>
              <a:pPr/>
              <a:t>‹#›</a:t>
            </a:fld>
            <a:endParaRPr lang="en-GB"/>
          </a:p>
        </p:txBody>
      </p:sp>
    </p:spTree>
    <p:extLst>
      <p:ext uri="{BB962C8B-B14F-4D97-AF65-F5344CB8AC3E}">
        <p14:creationId xmlns:p14="http://schemas.microsoft.com/office/powerpoint/2010/main" val="2101245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418958-F946-4E52-80DC-D02C8EECAE73}" type="slidenum">
              <a:rPr lang="en-US" smtClean="0"/>
              <a:pPr/>
              <a:t>1</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22118471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10</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11</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12</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13</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14</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15</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16</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17</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18</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19</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2</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20</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21</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22</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23</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24</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25</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26</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27</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28</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29</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3</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30</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31</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32</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418958-F946-4E52-80DC-D02C8EECAE73}" type="slidenum">
              <a:rPr lang="en-US" smtClean="0"/>
              <a:pPr/>
              <a:t>33</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1855504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4</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5</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6</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7</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8</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9</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56992"/>
            <a:ext cx="7772400" cy="1470025"/>
          </a:xfrm>
        </p:spPr>
        <p:txBody>
          <a:bodyPr/>
          <a:lstStyle>
            <a:lvl1pPr algn="ctr">
              <a:defRPr b="0" i="0">
                <a:solidFill>
                  <a:srgbClr val="FFFFE1"/>
                </a:solidFill>
                <a:latin typeface="Eras Light ITC" pitchFamily="34" charset="0"/>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4941168"/>
            <a:ext cx="6400800" cy="1440160"/>
          </a:xfrm>
        </p:spPr>
        <p:txBody>
          <a:bodyPr>
            <a:normAutofit/>
          </a:bodyPr>
          <a:lstStyle>
            <a:lvl1pPr marL="0" indent="0" algn="ctr">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pic>
        <p:nvPicPr>
          <p:cNvPr id="8" name="Picture 2" descr="800px-Flag_of_Europe_sv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56376" y="6093296"/>
            <a:ext cx="842184" cy="56383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 y="6199806"/>
            <a:ext cx="7308304" cy="45732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ECED63F-EBE3-42E5-807B-7C5B8724F34A}" type="datetimeFigureOut">
              <a:rPr lang="en-GB" smtClean="0"/>
              <a:pPr/>
              <a:t>14/10/2014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ECED63F-EBE3-42E5-807B-7C5B8724F34A}" type="datetimeFigureOut">
              <a:rPr lang="en-GB" smtClean="0"/>
              <a:pPr/>
              <a:t>14/10/2014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cs-CZ"/>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cs-CZ"/>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B98E55BF-95E0-4CAA-ADAA-2F3953F8BCB0}" type="slidenum">
              <a:rPr lang="cs-CZ"/>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Flowchart: Document 9"/>
          <p:cNvSpPr/>
          <p:nvPr userDrawn="1"/>
        </p:nvSpPr>
        <p:spPr>
          <a:xfrm>
            <a:off x="0" y="0"/>
            <a:ext cx="9144000" cy="1628800"/>
          </a:xfrm>
          <a:prstGeom prst="flowChartDocument">
            <a:avLst/>
          </a:prstGeom>
          <a:solidFill>
            <a:schemeClr val="bg1"/>
          </a:solidFill>
          <a:ln>
            <a:noFill/>
          </a:ln>
          <a:effectLst>
            <a:outerShdw blurRad="279400" dist="38100" dir="5400000" algn="t" rotWithShape="0">
              <a:schemeClr val="accent2">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normAutofit/>
          </a:bodyPr>
          <a:lstStyle>
            <a:lvl1pPr>
              <a:lnSpc>
                <a:spcPct val="80000"/>
              </a:lnSpc>
              <a:defRPr sz="4000" i="1">
                <a:solidFill>
                  <a:schemeClr val="accent1">
                    <a:lumMod val="75000"/>
                  </a:schemeClr>
                </a:solidFill>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916832"/>
            <a:ext cx="8229600" cy="4464496"/>
          </a:xfrm>
        </p:spPr>
        <p:txBody>
          <a:bodyPr/>
          <a:lstStyle>
            <a:lvl1pPr>
              <a:spcBef>
                <a:spcPts val="1200"/>
              </a:spcBef>
              <a:defRPr sz="2800">
                <a:solidFill>
                  <a:schemeClr val="accent2"/>
                </a:solidFill>
              </a:defRPr>
            </a:lvl1pPr>
            <a:lvl2pPr>
              <a:defRPr sz="2400">
                <a:solidFill>
                  <a:schemeClr val="tx2"/>
                </a:solidFill>
              </a:defRPr>
            </a:lvl2pPr>
            <a:lvl3pPr>
              <a:defRPr sz="2400">
                <a:solidFill>
                  <a:schemeClr val="tx2"/>
                </a:solidFill>
              </a:defRPr>
            </a:lvl3pPr>
            <a:lvl4pPr>
              <a:defRPr sz="2400">
                <a:solidFill>
                  <a:schemeClr val="tx2"/>
                </a:solidFill>
              </a:defRPr>
            </a:lvl4pPr>
            <a:lvl5pPr>
              <a:defRPr sz="24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4ECED63F-EBE3-42E5-807B-7C5B8724F34A}" type="datetimeFigureOut">
              <a:rPr lang="en-GB" smtClean="0"/>
              <a:pPr/>
              <a:t>14/10/2014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CED63F-EBE3-42E5-807B-7C5B8724F34A}" type="datetimeFigureOut">
              <a:rPr lang="en-GB" smtClean="0"/>
              <a:pPr/>
              <a:t>14/10/2014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lowchart: Document 7"/>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ECED63F-EBE3-42E5-807B-7C5B8724F34A}" type="datetimeFigureOut">
              <a:rPr lang="en-GB" smtClean="0"/>
              <a:pPr/>
              <a:t>14/10/2014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lowchart: Document 9"/>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ECED63F-EBE3-42E5-807B-7C5B8724F34A}" type="datetimeFigureOut">
              <a:rPr lang="en-GB" smtClean="0"/>
              <a:pPr/>
              <a:t>14/10/2014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lowchart: Document 5"/>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ECED63F-EBE3-42E5-807B-7C5B8724F34A}" type="datetimeFigureOut">
              <a:rPr lang="en-GB" smtClean="0"/>
              <a:pPr/>
              <a:t>14/10/2014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CED63F-EBE3-42E5-807B-7C5B8724F34A}" type="datetimeFigureOut">
              <a:rPr lang="en-GB" smtClean="0"/>
              <a:pPr/>
              <a:t>14/10/2014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CED63F-EBE3-42E5-807B-7C5B8724F34A}" type="datetimeFigureOut">
              <a:rPr lang="en-GB" smtClean="0"/>
              <a:pPr/>
              <a:t>14/10/2014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CED63F-EBE3-42E5-807B-7C5B8724F34A}" type="datetimeFigureOut">
              <a:rPr lang="en-GB" smtClean="0"/>
              <a:pPr/>
              <a:t>14/10/2014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l="-11000" r="-1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4ECED63F-EBE3-42E5-807B-7C5B8724F34A}" type="datetimeFigureOut">
              <a:rPr lang="en-GB" smtClean="0"/>
              <a:pPr/>
              <a:t>14/10/2014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957505A1-0D79-4501-8057-91F0F4624B08}"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Lst>
  <p:txStyles>
    <p:titleStyle>
      <a:lvl1pPr algn="l" defTabSz="914400" rtl="0" eaLnBrk="1" latinLnBrk="0" hangingPunct="1">
        <a:lnSpc>
          <a:spcPct val="80000"/>
        </a:lnSpc>
        <a:spcBef>
          <a:spcPct val="0"/>
        </a:spcBef>
        <a:buNone/>
        <a:defRPr sz="4400" i="1"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hyperlink" Target="http://www.carpooling.co.uk/" TargetMode="External"/><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hyperlink" Target="http://www.erideshare.com/"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7.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file:///G:\BUSINESS%20TRANSLATION\Ivanenko\Transport%20report\editing\www.carpooling.com"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hyperlink" Target="http://www.erideshare.com/"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9"/>
          <p:cNvSpPr>
            <a:spLocks noGrp="1"/>
          </p:cNvSpPr>
          <p:nvPr>
            <p:ph type="subTitle" idx="1"/>
          </p:nvPr>
        </p:nvSpPr>
        <p:spPr>
          <a:xfrm>
            <a:off x="611560" y="4437112"/>
            <a:ext cx="8064896" cy="1296144"/>
          </a:xfrm>
        </p:spPr>
        <p:txBody>
          <a:bodyPr>
            <a:noAutofit/>
          </a:bodyPr>
          <a:lstStyle/>
          <a:p>
            <a:r>
              <a:rPr lang="ru-RU" dirty="0" smtClean="0"/>
              <a:t>Семинар </a:t>
            </a:r>
            <a:r>
              <a:rPr lang="ru-RU" dirty="0"/>
              <a:t>по политике ЕС и использованию экономических инструментов для обеспечения устойчивого развития городского транспорта </a:t>
            </a:r>
            <a:endParaRPr lang="en-US" dirty="0" smtClean="0"/>
          </a:p>
          <a:p>
            <a:r>
              <a:rPr lang="ru-RU" i="1" dirty="0"/>
              <a:t>21-22 октября, 2014 г. (г. Кишинев, Молдова)</a:t>
            </a:r>
            <a:endParaRPr lang="uk-UA" i="1" dirty="0"/>
          </a:p>
          <a:p>
            <a:r>
              <a:rPr lang="en-US" dirty="0" smtClean="0"/>
              <a:t> </a:t>
            </a:r>
            <a:endParaRPr lang="en-GB" dirty="0"/>
          </a:p>
        </p:txBody>
      </p:sp>
      <p:sp>
        <p:nvSpPr>
          <p:cNvPr id="4" name="Title 7"/>
          <p:cNvSpPr txBox="1">
            <a:spLocks/>
          </p:cNvSpPr>
          <p:nvPr/>
        </p:nvSpPr>
        <p:spPr>
          <a:xfrm>
            <a:off x="0" y="1124744"/>
            <a:ext cx="8964488" cy="1224136"/>
          </a:xfrm>
          <a:prstGeom prst="rect">
            <a:avLst/>
          </a:prstGeom>
        </p:spPr>
        <p:txBody>
          <a:bodyPr vert="horz" lIns="91440" tIns="45720" rIns="91440" bIns="45720" rtlCol="0" anchor="ctr">
            <a:noAutofit/>
          </a:bodyPr>
          <a:lstStyle/>
          <a:p>
            <a:pPr algn="ctr"/>
            <a:endParaRPr lang="en-US" sz="3500" b="1" dirty="0" smtClean="0">
              <a:solidFill>
                <a:srgbClr val="FFFFE1"/>
              </a:solidFill>
              <a:latin typeface="Eras Light ITC" pitchFamily="34" charset="0"/>
              <a:ea typeface="+mj-ea"/>
              <a:cs typeface="+mj-cs"/>
            </a:endParaRPr>
          </a:p>
          <a:p>
            <a:pPr algn="ctr"/>
            <a:r>
              <a:rPr lang="ru-RU" sz="3200" dirty="0">
                <a:solidFill>
                  <a:srgbClr val="FFFFE1"/>
                </a:solidFill>
                <a:effectLst>
                  <a:outerShdw blurRad="38100" dist="38100" dir="2700000" algn="tl">
                    <a:srgbClr val="000000">
                      <a:alpha val="43137"/>
                    </a:srgbClr>
                  </a:outerShdw>
                </a:effectLst>
                <a:latin typeface="Eras Light ITC" pitchFamily="34" charset="0"/>
                <a:ea typeface="+mj-ea"/>
                <a:cs typeface="+mj-cs"/>
              </a:rPr>
              <a:t>Управление качеством воздуха в странах Восточного региона ЕИСП </a:t>
            </a:r>
            <a:endParaRPr lang="en-US" sz="3200" dirty="0">
              <a:solidFill>
                <a:srgbClr val="FFFFE1"/>
              </a:solidFill>
              <a:effectLst>
                <a:outerShdw blurRad="38100" dist="38100" dir="2700000" algn="tl">
                  <a:srgbClr val="000000">
                    <a:alpha val="43137"/>
                  </a:srgbClr>
                </a:outerShdw>
              </a:effectLst>
              <a:latin typeface="Eras Light ITC" pitchFamily="34" charset="0"/>
              <a:ea typeface="+mj-ea"/>
              <a:cs typeface="+mj-cs"/>
            </a:endParaRPr>
          </a:p>
          <a:p>
            <a:pPr algn="ctr"/>
            <a:endParaRPr lang="en-US" sz="3200" dirty="0">
              <a:solidFill>
                <a:srgbClr val="FFFFE1"/>
              </a:solidFill>
              <a:effectLst>
                <a:outerShdw blurRad="38100" dist="38100" dir="2700000" algn="tl">
                  <a:srgbClr val="000000">
                    <a:alpha val="43137"/>
                  </a:srgbClr>
                </a:outerShdw>
              </a:effectLst>
              <a:latin typeface="Eras Light ITC" pitchFamily="34" charset="0"/>
              <a:ea typeface="+mj-ea"/>
              <a:cs typeface="+mj-cs"/>
            </a:endParaRPr>
          </a:p>
          <a:p>
            <a:pPr algn="ctr"/>
            <a:r>
              <a:rPr lang="ru-RU" sz="4000" dirty="0" smtClean="0">
                <a:solidFill>
                  <a:srgbClr val="FFFFE1"/>
                </a:solidFill>
                <a:ea typeface="+mj-ea"/>
                <a:cs typeface="+mj-cs"/>
              </a:rPr>
              <a:t>Классификация </a:t>
            </a:r>
            <a:r>
              <a:rPr lang="ru-RU" sz="4000" dirty="0">
                <a:solidFill>
                  <a:srgbClr val="FFFFE1"/>
                </a:solidFill>
                <a:ea typeface="+mj-ea"/>
                <a:cs typeface="+mj-cs"/>
              </a:rPr>
              <a:t>экономических инструментов для обеспечения устойчивого развития городского </a:t>
            </a:r>
            <a:r>
              <a:rPr lang="ru-RU" sz="4000" dirty="0" smtClean="0">
                <a:solidFill>
                  <a:srgbClr val="FFFFE1"/>
                </a:solidFill>
                <a:ea typeface="+mj-ea"/>
                <a:cs typeface="+mj-cs"/>
              </a:rPr>
              <a:t>транспорта</a:t>
            </a:r>
            <a:endParaRPr lang="ru-RU" sz="4000" dirty="0">
              <a:solidFill>
                <a:srgbClr val="FFFFE1"/>
              </a:solidFill>
              <a:ea typeface="+mj-ea"/>
              <a:cs typeface="+mj-cs"/>
            </a:endParaRPr>
          </a:p>
        </p:txBody>
      </p:sp>
    </p:spTree>
    <p:extLst>
      <p:ext uri="{BB962C8B-B14F-4D97-AF65-F5344CB8AC3E}">
        <p14:creationId xmlns:p14="http://schemas.microsoft.com/office/powerpoint/2010/main" val="1696046533"/>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5"/>
          <p:cNvSpPr txBox="1">
            <a:spLocks noChangeArrowheads="1"/>
          </p:cNvSpPr>
          <p:nvPr/>
        </p:nvSpPr>
        <p:spPr bwMode="auto">
          <a:xfrm>
            <a:off x="251520" y="404664"/>
            <a:ext cx="8496944" cy="1323439"/>
          </a:xfrm>
          <a:prstGeom prst="rect">
            <a:avLst/>
          </a:prstGeom>
          <a:noFill/>
          <a:ln w="9525">
            <a:noFill/>
            <a:miter lim="800000"/>
            <a:headEnd/>
            <a:tailEnd/>
          </a:ln>
        </p:spPr>
        <p:txBody>
          <a:bodyPr wrap="square">
            <a:spAutoFit/>
          </a:bodyPr>
          <a:lstStyle/>
          <a:p>
            <a:pPr algn="ctr">
              <a:spcBef>
                <a:spcPct val="50000"/>
              </a:spcBef>
            </a:pPr>
            <a:r>
              <a:rPr lang="ru-RU" sz="4000" dirty="0" smtClean="0">
                <a:solidFill>
                  <a:srgbClr val="002060"/>
                </a:solidFill>
              </a:rPr>
              <a:t>Управление спросом на перевозки</a:t>
            </a:r>
            <a:r>
              <a:rPr lang="en-US" sz="4000" dirty="0" smtClean="0">
                <a:solidFill>
                  <a:srgbClr val="002060"/>
                </a:solidFill>
              </a:rPr>
              <a:t> (8)</a:t>
            </a:r>
            <a:r>
              <a:rPr lang="ru-RU" sz="4000" dirty="0" smtClean="0">
                <a:solidFill>
                  <a:srgbClr val="002060"/>
                </a:solidFill>
              </a:rPr>
              <a:t> </a:t>
            </a:r>
            <a:r>
              <a:rPr lang="uk-UA" sz="4000" dirty="0" smtClean="0">
                <a:solidFill>
                  <a:srgbClr val="002060"/>
                </a:solidFill>
              </a:rPr>
              <a:t> </a:t>
            </a:r>
            <a:r>
              <a:rPr lang="en-US" sz="4000" dirty="0" smtClean="0">
                <a:solidFill>
                  <a:srgbClr val="002060"/>
                </a:solidFill>
              </a:rPr>
              <a:t>(</a:t>
            </a:r>
            <a:r>
              <a:rPr lang="uk-UA" sz="4000" dirty="0" smtClean="0">
                <a:solidFill>
                  <a:srgbClr val="002060"/>
                </a:solidFill>
              </a:rPr>
              <a:t>8</a:t>
            </a:r>
            <a:r>
              <a:rPr lang="en-US" sz="4000" dirty="0" smtClean="0">
                <a:solidFill>
                  <a:srgbClr val="002060"/>
                </a:solidFill>
              </a:rPr>
              <a:t>)</a:t>
            </a:r>
            <a:endParaRPr lang="en-GB" sz="400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10</a:t>
            </a:fld>
            <a:endParaRPr lang="en-US" sz="1200" dirty="0"/>
          </a:p>
        </p:txBody>
      </p:sp>
      <p:graphicFrame>
        <p:nvGraphicFramePr>
          <p:cNvPr id="9" name="Таблица 8"/>
          <p:cNvGraphicFramePr>
            <a:graphicFrameLocks noGrp="1"/>
          </p:cNvGraphicFramePr>
          <p:nvPr/>
        </p:nvGraphicFramePr>
        <p:xfrm>
          <a:off x="395536" y="1124744"/>
          <a:ext cx="8352928" cy="5518777"/>
        </p:xfrm>
        <a:graphic>
          <a:graphicData uri="http://schemas.openxmlformats.org/drawingml/2006/table">
            <a:tbl>
              <a:tblPr firstRow="1" bandRow="1">
                <a:tableStyleId>{5C22544A-7EE6-4342-B048-85BDC9FD1C3A}</a:tableStyleId>
              </a:tblPr>
              <a:tblGrid>
                <a:gridCol w="8352928"/>
              </a:tblGrid>
              <a:tr h="78497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2400" b="1" kern="1200" dirty="0" smtClean="0">
                          <a:solidFill>
                            <a:schemeClr val="lt1"/>
                          </a:solidFill>
                          <a:latin typeface="+mn-lt"/>
                          <a:ea typeface="+mn-ea"/>
                          <a:cs typeface="+mn-cs"/>
                        </a:rPr>
                        <a:t>Налоги и страхование автотранспортных средств </a:t>
                      </a:r>
                      <a:br>
                        <a:rPr lang="ru-RU" sz="2400" b="1" kern="1200" dirty="0" smtClean="0">
                          <a:solidFill>
                            <a:schemeClr val="lt1"/>
                          </a:solidFill>
                          <a:latin typeface="+mn-lt"/>
                          <a:ea typeface="+mn-ea"/>
                          <a:cs typeface="+mn-cs"/>
                        </a:rPr>
                      </a:br>
                      <a:r>
                        <a:rPr lang="ru-RU" sz="2400" b="1" kern="1200" dirty="0" smtClean="0">
                          <a:solidFill>
                            <a:schemeClr val="lt1"/>
                          </a:solidFill>
                          <a:latin typeface="+mn-lt"/>
                          <a:ea typeface="+mn-ea"/>
                          <a:cs typeface="+mn-cs"/>
                        </a:rPr>
                        <a:t>в зависимости от пробега</a:t>
                      </a:r>
                      <a:endParaRPr lang="uk-UA" sz="2400" b="1" kern="1200" dirty="0" smtClean="0">
                        <a:solidFill>
                          <a:schemeClr val="lt1"/>
                        </a:solidFill>
                        <a:latin typeface="+mn-lt"/>
                        <a:ea typeface="+mn-ea"/>
                        <a:cs typeface="+mn-cs"/>
                      </a:endParaRPr>
                    </a:p>
                  </a:txBody>
                  <a:tcPr/>
                </a:tc>
              </a:tr>
              <a:tr h="1325734">
                <a:tc>
                  <a:txBody>
                    <a:bodyPr/>
                    <a:lstStyle/>
                    <a:p>
                      <a:pPr algn="just">
                        <a:lnSpc>
                          <a:spcPct val="95000"/>
                        </a:lnSpc>
                        <a:spcBef>
                          <a:spcPts val="400"/>
                        </a:spcBef>
                        <a:spcAft>
                          <a:spcPts val="400"/>
                        </a:spcAft>
                      </a:pPr>
                      <a:r>
                        <a:rPr lang="ru-RU" sz="2400" kern="1200" dirty="0" smtClean="0">
                          <a:solidFill>
                            <a:schemeClr val="dk1"/>
                          </a:solidFill>
                          <a:latin typeface="+mn-lt"/>
                          <a:ea typeface="+mn-ea"/>
                          <a:cs typeface="+mn-cs"/>
                        </a:rPr>
                        <a:t>Налогообложение и страхование автотранспортных средств базируются на фактическом использовании транспортного средства, т.е. большой пробег приводит к более высоким налогам и страховым платежам.</a:t>
                      </a:r>
                      <a:endParaRPr lang="uk-UA" sz="2400" dirty="0">
                        <a:latin typeface="Calibri"/>
                        <a:ea typeface="Calibri"/>
                      </a:endParaRPr>
                    </a:p>
                  </a:txBody>
                  <a:tcPr marL="68580" marR="68580" marT="0" marB="0"/>
                </a:tc>
              </a:tr>
              <a:tr h="331434">
                <a:tc>
                  <a:txBody>
                    <a:bodyPr/>
                    <a:lstStyle/>
                    <a:p>
                      <a:pPr algn="just">
                        <a:lnSpc>
                          <a:spcPct val="95000"/>
                        </a:lnSpc>
                        <a:spcBef>
                          <a:spcPts val="400"/>
                        </a:spcBef>
                        <a:spcAft>
                          <a:spcPts val="400"/>
                        </a:spcAft>
                      </a:pPr>
                      <a:endParaRPr lang="uk-UA" sz="2400" dirty="0">
                        <a:latin typeface="Calibri"/>
                        <a:ea typeface="Calibri"/>
                      </a:endParaRPr>
                    </a:p>
                  </a:txBody>
                  <a:tcPr marL="68580" marR="68580" marT="0" marB="0"/>
                </a:tc>
              </a:tr>
              <a:tr h="1747600">
                <a:tc>
                  <a:txBody>
                    <a:bodyPr/>
                    <a:lstStyle/>
                    <a:p>
                      <a:pPr algn="just">
                        <a:lnSpc>
                          <a:spcPct val="95000"/>
                        </a:lnSpc>
                        <a:spcBef>
                          <a:spcPts val="400"/>
                        </a:spcBef>
                        <a:spcAft>
                          <a:spcPts val="400"/>
                        </a:spcAft>
                      </a:pPr>
                      <a:r>
                        <a:rPr lang="ru-RU" sz="2400" dirty="0">
                          <a:latin typeface="Calibri"/>
                          <a:ea typeface="Calibri"/>
                        </a:rPr>
                        <a:t>Относительно легко применимо.</a:t>
                      </a:r>
                      <a:endParaRPr lang="uk-UA" sz="2400" dirty="0">
                        <a:latin typeface="Calibri"/>
                        <a:ea typeface="Calibri"/>
                      </a:endParaRPr>
                    </a:p>
                    <a:p>
                      <a:pPr algn="just">
                        <a:lnSpc>
                          <a:spcPct val="95000"/>
                        </a:lnSpc>
                        <a:spcBef>
                          <a:spcPts val="400"/>
                        </a:spcBef>
                        <a:spcAft>
                          <a:spcPts val="400"/>
                        </a:spcAft>
                      </a:pPr>
                      <a:r>
                        <a:rPr lang="ru-RU" sz="2400" dirty="0">
                          <a:latin typeface="Calibri"/>
                          <a:ea typeface="Calibri"/>
                        </a:rPr>
                        <a:t>Как правило, инвестиции не требуются.</a:t>
                      </a:r>
                      <a:endParaRPr lang="uk-UA" sz="2400" dirty="0">
                        <a:latin typeface="Calibri"/>
                        <a:ea typeface="Calibri"/>
                      </a:endParaRPr>
                    </a:p>
                    <a:p>
                      <a:pPr algn="just">
                        <a:lnSpc>
                          <a:spcPct val="95000"/>
                        </a:lnSpc>
                        <a:spcBef>
                          <a:spcPts val="400"/>
                        </a:spcBef>
                        <a:spcAft>
                          <a:spcPts val="400"/>
                        </a:spcAft>
                      </a:pPr>
                      <a:r>
                        <a:rPr lang="ru-RU" sz="2400" dirty="0">
                          <a:latin typeface="Calibri"/>
                          <a:ea typeface="Calibri"/>
                        </a:rPr>
                        <a:t>Централизованное применение.</a:t>
                      </a:r>
                      <a:endParaRPr lang="uk-UA" sz="2400" dirty="0">
                        <a:latin typeface="Calibri"/>
                        <a:ea typeface="Calibri"/>
                      </a:endParaRPr>
                    </a:p>
                    <a:p>
                      <a:pPr algn="just">
                        <a:lnSpc>
                          <a:spcPct val="95000"/>
                        </a:lnSpc>
                        <a:spcBef>
                          <a:spcPts val="400"/>
                        </a:spcBef>
                        <a:spcAft>
                          <a:spcPts val="400"/>
                        </a:spcAft>
                      </a:pPr>
                      <a:r>
                        <a:rPr lang="ru-RU" sz="2400" dirty="0">
                          <a:latin typeface="Calibri"/>
                          <a:ea typeface="Calibri"/>
                        </a:rPr>
                        <a:t>Стимул к городской агломерации</a:t>
                      </a:r>
                      <a:r>
                        <a:rPr lang="ru-RU" sz="2400" dirty="0" smtClean="0">
                          <a:latin typeface="Calibri"/>
                          <a:ea typeface="Calibri"/>
                        </a:rPr>
                        <a:t>.</a:t>
                      </a:r>
                      <a:endParaRPr lang="uk-UA" sz="2400" dirty="0">
                        <a:latin typeface="Calibri"/>
                        <a:ea typeface="Calibri"/>
                      </a:endParaRPr>
                    </a:p>
                  </a:txBody>
                  <a:tcPr marL="68580" marR="68580" marT="0" marB="0"/>
                </a:tc>
              </a:tr>
              <a:tr h="1210857">
                <a:tc>
                  <a:txBody>
                    <a:bodyPr/>
                    <a:lstStyle/>
                    <a:p>
                      <a:pPr algn="just">
                        <a:lnSpc>
                          <a:spcPct val="95000"/>
                        </a:lnSpc>
                        <a:spcBef>
                          <a:spcPts val="400"/>
                        </a:spcBef>
                        <a:spcAft>
                          <a:spcPts val="400"/>
                        </a:spcAft>
                      </a:pPr>
                      <a:r>
                        <a:rPr lang="ru-RU" sz="2400" dirty="0">
                          <a:latin typeface="Calibri"/>
                          <a:ea typeface="Calibri"/>
                        </a:rPr>
                        <a:t>Финансовые потери для людей, проживающих в отдаленных районах, которым необходимо совершать дальние поездки.</a:t>
                      </a:r>
                      <a:endParaRPr lang="uk-UA" sz="2400" dirty="0">
                        <a:latin typeface="Calibri"/>
                        <a:ea typeface="Calibri"/>
                      </a:endParaRPr>
                    </a:p>
                  </a:txBody>
                  <a:tcPr marL="68580" marR="68580" marT="0" marB="0"/>
                </a:tc>
              </a:tr>
            </a:tbl>
          </a:graphicData>
        </a:graphic>
      </p:graphicFrame>
    </p:spTree>
    <p:extLst>
      <p:ext uri="{BB962C8B-B14F-4D97-AF65-F5344CB8AC3E}">
        <p14:creationId xmlns:p14="http://schemas.microsoft.com/office/powerpoint/2010/main" val="18731051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5"/>
          <p:cNvSpPr txBox="1">
            <a:spLocks noChangeArrowheads="1"/>
          </p:cNvSpPr>
          <p:nvPr/>
        </p:nvSpPr>
        <p:spPr bwMode="auto">
          <a:xfrm>
            <a:off x="251520" y="404664"/>
            <a:ext cx="8496944" cy="1323439"/>
          </a:xfrm>
          <a:prstGeom prst="rect">
            <a:avLst/>
          </a:prstGeom>
          <a:noFill/>
          <a:ln w="9525">
            <a:noFill/>
            <a:miter lim="800000"/>
            <a:headEnd/>
            <a:tailEnd/>
          </a:ln>
        </p:spPr>
        <p:txBody>
          <a:bodyPr wrap="square">
            <a:spAutoFit/>
          </a:bodyPr>
          <a:lstStyle/>
          <a:p>
            <a:pPr algn="ctr">
              <a:spcBef>
                <a:spcPct val="50000"/>
              </a:spcBef>
            </a:pPr>
            <a:r>
              <a:rPr lang="ru-RU" sz="4000" dirty="0" smtClean="0">
                <a:solidFill>
                  <a:srgbClr val="002060"/>
                </a:solidFill>
              </a:rPr>
              <a:t>Управление спросом на перевозки</a:t>
            </a:r>
            <a:r>
              <a:rPr lang="en-US" sz="4000" dirty="0" smtClean="0">
                <a:solidFill>
                  <a:srgbClr val="002060"/>
                </a:solidFill>
              </a:rPr>
              <a:t> (9)</a:t>
            </a:r>
            <a:r>
              <a:rPr lang="ru-RU" sz="4000" dirty="0" smtClean="0">
                <a:solidFill>
                  <a:srgbClr val="002060"/>
                </a:solidFill>
              </a:rPr>
              <a:t> </a:t>
            </a:r>
            <a:r>
              <a:rPr lang="uk-UA" sz="4000" dirty="0" smtClean="0">
                <a:solidFill>
                  <a:srgbClr val="002060"/>
                </a:solidFill>
              </a:rPr>
              <a:t> </a:t>
            </a:r>
            <a:r>
              <a:rPr lang="en-US" sz="4000" dirty="0" smtClean="0">
                <a:solidFill>
                  <a:srgbClr val="002060"/>
                </a:solidFill>
              </a:rPr>
              <a:t>(</a:t>
            </a:r>
            <a:r>
              <a:rPr lang="uk-UA" sz="4000" dirty="0" smtClean="0">
                <a:solidFill>
                  <a:srgbClr val="002060"/>
                </a:solidFill>
              </a:rPr>
              <a:t>9</a:t>
            </a:r>
            <a:r>
              <a:rPr lang="en-US" sz="4000" dirty="0" smtClean="0">
                <a:solidFill>
                  <a:srgbClr val="002060"/>
                </a:solidFill>
              </a:rPr>
              <a:t>)</a:t>
            </a:r>
            <a:endParaRPr lang="en-GB" sz="400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11</a:t>
            </a:fld>
            <a:endParaRPr lang="en-US" sz="1200" dirty="0"/>
          </a:p>
        </p:txBody>
      </p:sp>
      <p:graphicFrame>
        <p:nvGraphicFramePr>
          <p:cNvPr id="9" name="Таблица 8"/>
          <p:cNvGraphicFramePr>
            <a:graphicFrameLocks noGrp="1"/>
          </p:cNvGraphicFramePr>
          <p:nvPr/>
        </p:nvGraphicFramePr>
        <p:xfrm>
          <a:off x="467544" y="1124744"/>
          <a:ext cx="8280920" cy="5191252"/>
        </p:xfrm>
        <a:graphic>
          <a:graphicData uri="http://schemas.openxmlformats.org/drawingml/2006/table">
            <a:tbl>
              <a:tblPr firstRow="1" bandRow="1">
                <a:tableStyleId>{5C22544A-7EE6-4342-B048-85BDC9FD1C3A}</a:tableStyleId>
              </a:tblPr>
              <a:tblGrid>
                <a:gridCol w="8280920"/>
              </a:tblGrid>
              <a:tr h="61518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2400" b="1" kern="1200" dirty="0" smtClean="0">
                          <a:solidFill>
                            <a:schemeClr val="lt1"/>
                          </a:solidFill>
                          <a:latin typeface="+mn-lt"/>
                          <a:ea typeface="+mn-ea"/>
                          <a:cs typeface="+mn-cs"/>
                        </a:rPr>
                        <a:t>Ограничение доступа</a:t>
                      </a:r>
                      <a:endParaRPr lang="uk-UA" sz="2400" b="1" kern="1200" dirty="0" smtClean="0">
                        <a:solidFill>
                          <a:schemeClr val="lt1"/>
                        </a:solidFill>
                        <a:latin typeface="+mn-lt"/>
                        <a:ea typeface="+mn-ea"/>
                        <a:cs typeface="+mn-cs"/>
                      </a:endParaRPr>
                    </a:p>
                  </a:txBody>
                  <a:tcPr/>
                </a:tc>
              </a:tr>
              <a:tr h="680956">
                <a:tc>
                  <a:txBody>
                    <a:bodyPr/>
                    <a:lstStyle/>
                    <a:p>
                      <a:pPr algn="just">
                        <a:lnSpc>
                          <a:spcPct val="95000"/>
                        </a:lnSpc>
                        <a:spcBef>
                          <a:spcPts val="400"/>
                        </a:spcBef>
                        <a:spcAft>
                          <a:spcPts val="400"/>
                        </a:spcAft>
                      </a:pPr>
                      <a:r>
                        <a:rPr lang="ru-RU" sz="2400">
                          <a:latin typeface="Calibri"/>
                          <a:ea typeface="Calibri"/>
                        </a:rPr>
                        <a:t>Транспортным средствам, выбросы которых превышают определенные пределы, категорически запрещен въезд в центр города.</a:t>
                      </a:r>
                      <a:endParaRPr lang="uk-UA" sz="2400">
                        <a:latin typeface="Calibri"/>
                        <a:ea typeface="Calibri"/>
                      </a:endParaRPr>
                    </a:p>
                  </a:txBody>
                  <a:tcPr marL="68580" marR="68580" marT="0" marB="0"/>
                </a:tc>
              </a:tr>
              <a:tr h="269970">
                <a:tc>
                  <a:txBody>
                    <a:bodyPr/>
                    <a:lstStyle/>
                    <a:p>
                      <a:pPr algn="just">
                        <a:lnSpc>
                          <a:spcPct val="95000"/>
                        </a:lnSpc>
                        <a:spcBef>
                          <a:spcPts val="400"/>
                        </a:spcBef>
                        <a:spcAft>
                          <a:spcPts val="400"/>
                        </a:spcAft>
                      </a:pPr>
                      <a:r>
                        <a:rPr lang="ru-RU" sz="2400">
                          <a:latin typeface="Calibri"/>
                          <a:ea typeface="Calibri"/>
                        </a:rPr>
                        <a:t>Природоохранные зоны (Германия).</a:t>
                      </a:r>
                      <a:endParaRPr lang="uk-UA" sz="2400">
                        <a:latin typeface="Calibri"/>
                        <a:ea typeface="Calibri"/>
                      </a:endParaRPr>
                    </a:p>
                  </a:txBody>
                  <a:tcPr marL="68580" marR="68580" marT="0" marB="0"/>
                </a:tc>
              </a:tr>
              <a:tr h="269970">
                <a:tc>
                  <a:txBody>
                    <a:bodyPr/>
                    <a:lstStyle/>
                    <a:p>
                      <a:pPr algn="just">
                        <a:lnSpc>
                          <a:spcPct val="95000"/>
                        </a:lnSpc>
                        <a:spcBef>
                          <a:spcPts val="400"/>
                        </a:spcBef>
                        <a:spcAft>
                          <a:spcPts val="400"/>
                        </a:spcAft>
                      </a:pPr>
                      <a:r>
                        <a:rPr lang="ru-RU" sz="2400">
                          <a:latin typeface="Calibri"/>
                          <a:ea typeface="Calibri"/>
                        </a:rPr>
                        <a:t>Простой и понятный подход.</a:t>
                      </a:r>
                      <a:endParaRPr lang="uk-UA" sz="2400">
                        <a:latin typeface="Calibri"/>
                        <a:ea typeface="Calibri"/>
                      </a:endParaRPr>
                    </a:p>
                    <a:p>
                      <a:pPr algn="just">
                        <a:lnSpc>
                          <a:spcPct val="95000"/>
                        </a:lnSpc>
                        <a:spcBef>
                          <a:spcPts val="400"/>
                        </a:spcBef>
                        <a:spcAft>
                          <a:spcPts val="400"/>
                        </a:spcAft>
                      </a:pPr>
                      <a:r>
                        <a:rPr lang="ru-RU" sz="2400">
                          <a:latin typeface="Calibri"/>
                          <a:ea typeface="Calibri"/>
                        </a:rPr>
                        <a:t/>
                      </a:r>
                      <a:br>
                        <a:rPr lang="ru-RU" sz="2400">
                          <a:latin typeface="Calibri"/>
                          <a:ea typeface="Calibri"/>
                        </a:rPr>
                      </a:br>
                      <a:r>
                        <a:rPr lang="ru-RU" sz="2400">
                          <a:latin typeface="Calibri"/>
                          <a:ea typeface="Calibri"/>
                        </a:rPr>
                        <a:t>Высокоэффективный механизм при правильном внедрении. </a:t>
                      </a:r>
                      <a:endParaRPr lang="uk-UA" sz="2400">
                        <a:latin typeface="Calibri"/>
                        <a:ea typeface="Calibri"/>
                      </a:endParaRPr>
                    </a:p>
                  </a:txBody>
                  <a:tcPr marL="68580" marR="68580" marT="0" marB="0"/>
                </a:tc>
              </a:tr>
              <a:tr h="1269452">
                <a:tc>
                  <a:txBody>
                    <a:bodyPr/>
                    <a:lstStyle/>
                    <a:p>
                      <a:pPr algn="just">
                        <a:lnSpc>
                          <a:spcPct val="95000"/>
                        </a:lnSpc>
                        <a:spcBef>
                          <a:spcPts val="400"/>
                        </a:spcBef>
                        <a:spcAft>
                          <a:spcPts val="400"/>
                        </a:spcAft>
                      </a:pPr>
                      <a:r>
                        <a:rPr lang="ru-RU" sz="2400" dirty="0">
                          <a:latin typeface="Calibri"/>
                          <a:ea typeface="Calibri"/>
                        </a:rPr>
                        <a:t>Применение механизма может оказаться более дорогостоящим, чем плата, взимаемая с пользователя.</a:t>
                      </a:r>
                      <a:endParaRPr lang="uk-UA" sz="2400" dirty="0">
                        <a:latin typeface="Calibri"/>
                        <a:ea typeface="Calibri"/>
                      </a:endParaRPr>
                    </a:p>
                    <a:p>
                      <a:pPr algn="just">
                        <a:lnSpc>
                          <a:spcPct val="95000"/>
                        </a:lnSpc>
                        <a:spcBef>
                          <a:spcPts val="400"/>
                        </a:spcBef>
                        <a:spcAft>
                          <a:spcPts val="400"/>
                        </a:spcAft>
                      </a:pPr>
                      <a:r>
                        <a:rPr lang="ru-RU" sz="2400" dirty="0">
                          <a:latin typeface="Calibri"/>
                          <a:ea typeface="Calibri"/>
                        </a:rPr>
                        <a:t>Отсутствие доходов.</a:t>
                      </a:r>
                      <a:endParaRPr lang="uk-UA" sz="2400" dirty="0">
                        <a:latin typeface="Calibri"/>
                        <a:ea typeface="Calibri"/>
                      </a:endParaRPr>
                    </a:p>
                    <a:p>
                      <a:pPr algn="just">
                        <a:lnSpc>
                          <a:spcPct val="95000"/>
                        </a:lnSpc>
                        <a:spcBef>
                          <a:spcPts val="400"/>
                        </a:spcBef>
                        <a:spcAft>
                          <a:spcPts val="400"/>
                        </a:spcAft>
                      </a:pPr>
                      <a:r>
                        <a:rPr lang="ru-RU" sz="2400" dirty="0">
                          <a:latin typeface="Calibri"/>
                          <a:ea typeface="Calibri"/>
                        </a:rPr>
                        <a:t>Затраты на внедрение. </a:t>
                      </a:r>
                      <a:endParaRPr lang="ru-RU" sz="2400" dirty="0" smtClean="0">
                        <a:latin typeface="Calibri"/>
                        <a:ea typeface="Calibri"/>
                      </a:endParaRPr>
                    </a:p>
                    <a:p>
                      <a:pPr algn="just">
                        <a:lnSpc>
                          <a:spcPct val="95000"/>
                        </a:lnSpc>
                        <a:spcBef>
                          <a:spcPts val="400"/>
                        </a:spcBef>
                        <a:spcAft>
                          <a:spcPts val="400"/>
                        </a:spcAft>
                      </a:pPr>
                      <a:r>
                        <a:rPr lang="ru-RU" sz="2400" dirty="0" smtClean="0">
                          <a:latin typeface="Calibri"/>
                          <a:ea typeface="Calibri"/>
                        </a:rPr>
                        <a:t>Требуется </a:t>
                      </a:r>
                      <a:r>
                        <a:rPr lang="ru-RU" sz="2400" dirty="0">
                          <a:latin typeface="Calibri"/>
                          <a:ea typeface="Calibri"/>
                        </a:rPr>
                        <a:t>политическое решение.</a:t>
                      </a:r>
                      <a:endParaRPr lang="uk-UA" sz="2400" dirty="0">
                        <a:latin typeface="Calibri"/>
                        <a:ea typeface="Calibri"/>
                      </a:endParaRPr>
                    </a:p>
                  </a:txBody>
                  <a:tcPr marL="68580" marR="68580" marT="0" marB="0"/>
                </a:tc>
              </a:tr>
            </a:tbl>
          </a:graphicData>
        </a:graphic>
      </p:graphicFrame>
    </p:spTree>
    <p:extLst>
      <p:ext uri="{BB962C8B-B14F-4D97-AF65-F5344CB8AC3E}">
        <p14:creationId xmlns:p14="http://schemas.microsoft.com/office/powerpoint/2010/main" val="18731051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12</a:t>
            </a:fld>
            <a:endParaRPr lang="en-US" sz="1200" dirty="0"/>
          </a:p>
        </p:txBody>
      </p:sp>
      <p:sp>
        <p:nvSpPr>
          <p:cNvPr id="5" name="Text Box 5"/>
          <p:cNvSpPr txBox="1">
            <a:spLocks noChangeArrowheads="1"/>
          </p:cNvSpPr>
          <p:nvPr/>
        </p:nvSpPr>
        <p:spPr bwMode="auto">
          <a:xfrm>
            <a:off x="0" y="404664"/>
            <a:ext cx="9144000" cy="707886"/>
          </a:xfrm>
          <a:prstGeom prst="rect">
            <a:avLst/>
          </a:prstGeom>
          <a:noFill/>
          <a:ln w="9525">
            <a:noFill/>
            <a:miter lim="800000"/>
            <a:headEnd/>
            <a:tailEnd/>
          </a:ln>
        </p:spPr>
        <p:txBody>
          <a:bodyPr wrap="square">
            <a:spAutoFit/>
          </a:bodyPr>
          <a:lstStyle/>
          <a:p>
            <a:pPr algn="ctr">
              <a:spcBef>
                <a:spcPct val="50000"/>
              </a:spcBef>
            </a:pPr>
            <a:r>
              <a:rPr lang="ru-RU" sz="3600" dirty="0" smtClean="0">
                <a:solidFill>
                  <a:srgbClr val="002060"/>
                </a:solidFill>
              </a:rPr>
              <a:t>Управление спросом на перевозки </a:t>
            </a:r>
            <a:r>
              <a:rPr lang="en-US" sz="3900" dirty="0" smtClean="0">
                <a:solidFill>
                  <a:srgbClr val="002060"/>
                </a:solidFill>
              </a:rPr>
              <a:t>(10)</a:t>
            </a:r>
            <a:endParaRPr lang="en-GB" sz="3900" dirty="0">
              <a:solidFill>
                <a:srgbClr val="002060"/>
              </a:solidFill>
            </a:endParaRPr>
          </a:p>
        </p:txBody>
      </p:sp>
      <p:graphicFrame>
        <p:nvGraphicFramePr>
          <p:cNvPr id="7" name="Таблица 6"/>
          <p:cNvGraphicFramePr>
            <a:graphicFrameLocks noGrp="1"/>
          </p:cNvGraphicFramePr>
          <p:nvPr/>
        </p:nvGraphicFramePr>
        <p:xfrm>
          <a:off x="395536" y="2132856"/>
          <a:ext cx="8280920" cy="2895600"/>
        </p:xfrm>
        <a:graphic>
          <a:graphicData uri="http://schemas.openxmlformats.org/drawingml/2006/table">
            <a:tbl>
              <a:tblPr firstRow="1" bandRow="1">
                <a:tableStyleId>{5C22544A-7EE6-4342-B048-85BDC9FD1C3A}</a:tableStyleId>
              </a:tblPr>
              <a:tblGrid>
                <a:gridCol w="8280920"/>
              </a:tblGrid>
              <a:tr h="615188">
                <a:tc>
                  <a:txBody>
                    <a:bodyPr/>
                    <a:lstStyle/>
                    <a:p>
                      <a:pPr algn="l">
                        <a:lnSpc>
                          <a:spcPct val="95000"/>
                        </a:lnSpc>
                        <a:spcBef>
                          <a:spcPts val="400"/>
                        </a:spcBef>
                        <a:spcAft>
                          <a:spcPts val="400"/>
                        </a:spcAft>
                      </a:pPr>
                      <a:r>
                        <a:rPr lang="ru-RU" sz="4000" b="1" kern="1200" dirty="0" smtClean="0">
                          <a:solidFill>
                            <a:schemeClr val="lt1"/>
                          </a:solidFill>
                          <a:latin typeface="+mn-lt"/>
                          <a:ea typeface="+mn-ea"/>
                          <a:cs typeface="+mn-cs"/>
                        </a:rPr>
                        <a:t>Услуги рикш (транспорт, приводимый в движение </a:t>
                      </a:r>
                      <a:br>
                        <a:rPr lang="ru-RU" sz="4000" b="1" kern="1200" dirty="0" smtClean="0">
                          <a:solidFill>
                            <a:schemeClr val="lt1"/>
                          </a:solidFill>
                          <a:latin typeface="+mn-lt"/>
                          <a:ea typeface="+mn-ea"/>
                          <a:cs typeface="+mn-cs"/>
                        </a:rPr>
                      </a:br>
                      <a:r>
                        <a:rPr lang="ru-RU" sz="4000" b="1" kern="1200" dirty="0" smtClean="0">
                          <a:solidFill>
                            <a:schemeClr val="lt1"/>
                          </a:solidFill>
                          <a:latin typeface="+mn-lt"/>
                          <a:ea typeface="+mn-ea"/>
                          <a:cs typeface="+mn-cs"/>
                        </a:rPr>
                        <a:t>мускульной силой человека)</a:t>
                      </a:r>
                      <a:endParaRPr lang="uk-UA" sz="4000" b="1" kern="1200" dirty="0" smtClean="0">
                        <a:solidFill>
                          <a:schemeClr val="lt1"/>
                        </a:solidFill>
                        <a:latin typeface="+mn-lt"/>
                        <a:ea typeface="+mn-ea"/>
                        <a:cs typeface="+mn-cs"/>
                      </a:endParaRPr>
                    </a:p>
                  </a:txBody>
                  <a:tcPr marL="68580" marR="68580" marT="0" marB="0"/>
                </a:tc>
              </a:tr>
              <a:tr h="392924">
                <a:tc>
                  <a:txBody>
                    <a:bodyPr/>
                    <a:lstStyle/>
                    <a:p>
                      <a:pPr algn="l">
                        <a:lnSpc>
                          <a:spcPct val="95000"/>
                        </a:lnSpc>
                        <a:spcBef>
                          <a:spcPts val="400"/>
                        </a:spcBef>
                        <a:spcAft>
                          <a:spcPts val="400"/>
                        </a:spcAft>
                      </a:pPr>
                      <a:r>
                        <a:rPr lang="ru-RU" sz="4000" kern="1200" dirty="0" smtClean="0">
                          <a:solidFill>
                            <a:schemeClr val="dk1"/>
                          </a:solidFill>
                          <a:latin typeface="+mn-lt"/>
                          <a:ea typeface="+mn-ea"/>
                          <a:cs typeface="+mn-cs"/>
                        </a:rPr>
                        <a:t>Гужевой транспорт</a:t>
                      </a:r>
                      <a:endParaRPr lang="uk-UA" sz="4000" dirty="0">
                        <a:latin typeface="Calibri"/>
                        <a:ea typeface="Calibri"/>
                      </a:endParaRPr>
                    </a:p>
                  </a:txBody>
                  <a:tcPr marL="68580" marR="68580" marT="0" marB="0"/>
                </a:tc>
              </a:tr>
              <a:tr h="269970">
                <a:tc>
                  <a:txBody>
                    <a:bodyPr/>
                    <a:lstStyle/>
                    <a:p>
                      <a:pPr algn="ctr">
                        <a:lnSpc>
                          <a:spcPct val="95000"/>
                        </a:lnSpc>
                        <a:spcBef>
                          <a:spcPts val="400"/>
                        </a:spcBef>
                        <a:spcAft>
                          <a:spcPts val="400"/>
                        </a:spcAft>
                      </a:pPr>
                      <a:r>
                        <a:rPr lang="en-US" sz="4000" dirty="0" smtClean="0">
                          <a:latin typeface="Calibri"/>
                          <a:ea typeface="Calibri"/>
                        </a:rPr>
                        <a:t>…….</a:t>
                      </a:r>
                      <a:endParaRPr lang="uk-UA" sz="4000" dirty="0">
                        <a:latin typeface="Calibri"/>
                        <a:ea typeface="Calibri"/>
                      </a:endParaRPr>
                    </a:p>
                  </a:txBody>
                  <a:tcPr marL="68580" marR="68580" marT="0" marB="0"/>
                </a:tc>
              </a:tr>
            </a:tbl>
          </a:graphicData>
        </a:graphic>
      </p:graphicFrame>
    </p:spTree>
    <p:extLst>
      <p:ext uri="{BB962C8B-B14F-4D97-AF65-F5344CB8AC3E}">
        <p14:creationId xmlns:p14="http://schemas.microsoft.com/office/powerpoint/2010/main" val="18731051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13</a:t>
            </a:fld>
            <a:endParaRPr lang="en-US" sz="1200" dirty="0"/>
          </a:p>
        </p:txBody>
      </p:sp>
      <p:graphicFrame>
        <p:nvGraphicFramePr>
          <p:cNvPr id="9" name="Таблица 8"/>
          <p:cNvGraphicFramePr>
            <a:graphicFrameLocks noGrp="1"/>
          </p:cNvGraphicFramePr>
          <p:nvPr/>
        </p:nvGraphicFramePr>
        <p:xfrm>
          <a:off x="467544" y="1124744"/>
          <a:ext cx="8280920" cy="5654784"/>
        </p:xfrm>
        <a:graphic>
          <a:graphicData uri="http://schemas.openxmlformats.org/drawingml/2006/table">
            <a:tbl>
              <a:tblPr firstRow="1" bandRow="1">
                <a:tableStyleId>{5C22544A-7EE6-4342-B048-85BDC9FD1C3A}</a:tableStyleId>
              </a:tblPr>
              <a:tblGrid>
                <a:gridCol w="8280920"/>
              </a:tblGrid>
              <a:tr h="61518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b="1" kern="1200" dirty="0" smtClean="0">
                          <a:solidFill>
                            <a:schemeClr val="lt1"/>
                          </a:solidFill>
                          <a:latin typeface="+mn-lt"/>
                          <a:ea typeface="+mn-ea"/>
                          <a:cs typeface="+mn-cs"/>
                        </a:rPr>
                        <a:t>Скоростной автобусный транспорт (САТ) </a:t>
                      </a:r>
                      <a:endParaRPr lang="uk-UA" sz="2400" b="1" kern="1200" dirty="0" smtClean="0">
                        <a:solidFill>
                          <a:schemeClr val="lt1"/>
                        </a:solidFill>
                        <a:latin typeface="+mn-lt"/>
                        <a:ea typeface="+mn-ea"/>
                        <a:cs typeface="+mn-cs"/>
                      </a:endParaRPr>
                    </a:p>
                  </a:txBody>
                  <a:tcPr/>
                </a:tc>
              </a:tr>
              <a:tr h="680956">
                <a:tc>
                  <a:txBody>
                    <a:bodyPr/>
                    <a:lstStyle/>
                    <a:p>
                      <a:pPr algn="just">
                        <a:lnSpc>
                          <a:spcPct val="95000"/>
                        </a:lnSpc>
                        <a:spcBef>
                          <a:spcPts val="400"/>
                        </a:spcBef>
                        <a:spcAft>
                          <a:spcPts val="400"/>
                        </a:spcAft>
                      </a:pPr>
                      <a:r>
                        <a:rPr lang="ru-RU" sz="2000" dirty="0">
                          <a:latin typeface="Calibri"/>
                          <a:ea typeface="Calibri"/>
                        </a:rPr>
                        <a:t>Автобусы движутся по выделенным </a:t>
                      </a:r>
                      <a:r>
                        <a:rPr lang="ru-RU" sz="2000" dirty="0" smtClean="0">
                          <a:latin typeface="Calibri"/>
                          <a:ea typeface="Calibri"/>
                        </a:rPr>
                        <a:t>полосам. </a:t>
                      </a:r>
                      <a:r>
                        <a:rPr lang="ru-RU" sz="2000" dirty="0">
                          <a:latin typeface="Calibri"/>
                          <a:ea typeface="Calibri"/>
                        </a:rPr>
                        <a:t>Различные варианты относительно полного или частичного выделения и технических решений.</a:t>
                      </a:r>
                      <a:endParaRPr lang="uk-UA" sz="2000" dirty="0">
                        <a:latin typeface="Calibri"/>
                        <a:ea typeface="Calibri"/>
                      </a:endParaRPr>
                    </a:p>
                  </a:txBody>
                  <a:tcPr marL="68580" marR="68580" marT="0" marB="0"/>
                </a:tc>
              </a:tr>
              <a:tr h="269970">
                <a:tc>
                  <a:txBody>
                    <a:bodyPr/>
                    <a:lstStyle/>
                    <a:p>
                      <a:pPr algn="just">
                        <a:lnSpc>
                          <a:spcPct val="95000"/>
                        </a:lnSpc>
                        <a:spcBef>
                          <a:spcPts val="400"/>
                        </a:spcBef>
                        <a:spcAft>
                          <a:spcPts val="400"/>
                        </a:spcAft>
                      </a:pPr>
                      <a:r>
                        <a:rPr lang="ru-RU" sz="2000" dirty="0">
                          <a:latin typeface="Calibri"/>
                          <a:ea typeface="Calibri"/>
                        </a:rPr>
                        <a:t>Система автобусных перевозок </a:t>
                      </a:r>
                      <a:r>
                        <a:rPr lang="ru-RU" sz="2000" dirty="0" err="1">
                          <a:latin typeface="Calibri"/>
                          <a:ea typeface="Calibri"/>
                        </a:rPr>
                        <a:t>Metrobús</a:t>
                      </a:r>
                      <a:r>
                        <a:rPr lang="ru-RU" sz="2000" dirty="0">
                          <a:latin typeface="Calibri"/>
                          <a:ea typeface="Calibri"/>
                        </a:rPr>
                        <a:t> (</a:t>
                      </a:r>
                      <a:r>
                        <a:rPr lang="ru-RU" sz="2000" dirty="0" smtClean="0">
                          <a:latin typeface="Calibri"/>
                          <a:ea typeface="Calibri"/>
                        </a:rPr>
                        <a:t>Мехико);</a:t>
                      </a:r>
                      <a:r>
                        <a:rPr lang="ru-RU" sz="2000" baseline="0" dirty="0" smtClean="0">
                          <a:latin typeface="Calibri"/>
                          <a:ea typeface="Calibri"/>
                        </a:rPr>
                        <a:t> </a:t>
                      </a:r>
                      <a:r>
                        <a:rPr lang="ru-RU" sz="2000" dirty="0" smtClean="0">
                          <a:latin typeface="Calibri"/>
                          <a:ea typeface="Calibri"/>
                        </a:rPr>
                        <a:t>Система </a:t>
                      </a:r>
                      <a:r>
                        <a:rPr lang="ru-RU" sz="2000" dirty="0">
                          <a:latin typeface="Calibri"/>
                          <a:ea typeface="Calibri"/>
                        </a:rPr>
                        <a:t>автобусных перевозок </a:t>
                      </a:r>
                      <a:r>
                        <a:rPr lang="ru-RU" sz="2000" dirty="0" err="1">
                          <a:latin typeface="Calibri"/>
                          <a:ea typeface="Calibri"/>
                        </a:rPr>
                        <a:t>TransMilenio</a:t>
                      </a:r>
                      <a:r>
                        <a:rPr lang="ru-RU" sz="2000" dirty="0">
                          <a:latin typeface="Calibri"/>
                          <a:ea typeface="Calibri"/>
                        </a:rPr>
                        <a:t> (Богота</a:t>
                      </a:r>
                      <a:r>
                        <a:rPr lang="ru-RU" sz="2000" dirty="0" smtClean="0">
                          <a:latin typeface="Calibri"/>
                          <a:ea typeface="Calibri"/>
                        </a:rPr>
                        <a:t>);</a:t>
                      </a:r>
                      <a:r>
                        <a:rPr lang="ru-RU" sz="2000" baseline="0" dirty="0" smtClean="0">
                          <a:latin typeface="Calibri"/>
                          <a:ea typeface="Calibri"/>
                        </a:rPr>
                        <a:t>  </a:t>
                      </a:r>
                      <a:r>
                        <a:rPr lang="ru-RU" sz="2000" dirty="0" smtClean="0">
                          <a:latin typeface="Calibri"/>
                          <a:ea typeface="Calibri"/>
                        </a:rPr>
                        <a:t>САТ  </a:t>
                      </a:r>
                      <a:r>
                        <a:rPr lang="ru-RU" sz="2000" dirty="0">
                          <a:latin typeface="Calibri"/>
                          <a:ea typeface="Calibri"/>
                        </a:rPr>
                        <a:t>в </a:t>
                      </a:r>
                      <a:r>
                        <a:rPr lang="ru-RU" sz="2000" dirty="0" smtClean="0">
                          <a:latin typeface="Calibri"/>
                          <a:ea typeface="Calibri"/>
                        </a:rPr>
                        <a:t>Бангкоке.</a:t>
                      </a:r>
                      <a:endParaRPr lang="uk-UA" sz="2000" dirty="0">
                        <a:latin typeface="Calibri"/>
                        <a:ea typeface="Calibri"/>
                      </a:endParaRPr>
                    </a:p>
                  </a:txBody>
                  <a:tcPr marL="68580" marR="68580" marT="0" marB="0"/>
                </a:tc>
              </a:tr>
              <a:tr h="269970">
                <a:tc>
                  <a:txBody>
                    <a:bodyPr/>
                    <a:lstStyle/>
                    <a:p>
                      <a:pPr algn="just">
                        <a:lnSpc>
                          <a:spcPct val="95000"/>
                        </a:lnSpc>
                        <a:spcBef>
                          <a:spcPts val="400"/>
                        </a:spcBef>
                        <a:spcAft>
                          <a:spcPts val="400"/>
                        </a:spcAft>
                      </a:pPr>
                      <a:r>
                        <a:rPr lang="ru-RU" sz="2000" dirty="0">
                          <a:latin typeface="Calibri"/>
                          <a:ea typeface="Calibri"/>
                        </a:rPr>
                        <a:t>Повышенная надежность и эффективность системы по сравнению с традиционными автобусными перевозками</a:t>
                      </a:r>
                      <a:r>
                        <a:rPr lang="ru-RU" sz="2000" dirty="0" smtClean="0">
                          <a:latin typeface="Calibri"/>
                          <a:ea typeface="Calibri"/>
                        </a:rPr>
                        <a:t>.   Большая </a:t>
                      </a:r>
                      <a:r>
                        <a:rPr lang="ru-RU" sz="2000" dirty="0">
                          <a:latin typeface="Calibri"/>
                          <a:ea typeface="Calibri"/>
                        </a:rPr>
                        <a:t>экономия на продолжительности поездки по сравнению с традиционным автобусом.</a:t>
                      </a:r>
                      <a:endParaRPr lang="uk-UA" sz="2000" dirty="0">
                        <a:latin typeface="Calibri"/>
                        <a:ea typeface="Calibri"/>
                      </a:endParaRPr>
                    </a:p>
                    <a:p>
                      <a:pPr algn="just">
                        <a:lnSpc>
                          <a:spcPct val="95000"/>
                        </a:lnSpc>
                        <a:spcBef>
                          <a:spcPts val="400"/>
                        </a:spcBef>
                        <a:spcAft>
                          <a:spcPts val="400"/>
                        </a:spcAft>
                      </a:pPr>
                      <a:r>
                        <a:rPr lang="ru-RU" sz="2000" dirty="0" smtClean="0">
                          <a:latin typeface="Calibri"/>
                          <a:ea typeface="Calibri"/>
                        </a:rPr>
                        <a:t>Относительно </a:t>
                      </a:r>
                      <a:r>
                        <a:rPr lang="ru-RU" sz="2000" dirty="0">
                          <a:latin typeface="Calibri"/>
                          <a:ea typeface="Calibri"/>
                        </a:rPr>
                        <a:t>просто изменяемая структура маршрута по сравнению с метро</a:t>
                      </a:r>
                      <a:r>
                        <a:rPr lang="ru-RU" sz="2000" dirty="0" smtClean="0">
                          <a:latin typeface="Calibri"/>
                          <a:ea typeface="Calibri"/>
                        </a:rPr>
                        <a:t>.  Потенциально </a:t>
                      </a:r>
                      <a:r>
                        <a:rPr lang="ru-RU" sz="2000" dirty="0">
                          <a:latin typeface="Calibri"/>
                          <a:ea typeface="Calibri"/>
                        </a:rPr>
                        <a:t>недорогая альтернатива услугам метрополитена.</a:t>
                      </a:r>
                      <a:endParaRPr lang="uk-UA" sz="2000" dirty="0">
                        <a:latin typeface="Calibri"/>
                        <a:ea typeface="Calibri"/>
                      </a:endParaRPr>
                    </a:p>
                    <a:p>
                      <a:pPr algn="just">
                        <a:lnSpc>
                          <a:spcPct val="95000"/>
                        </a:lnSpc>
                        <a:spcBef>
                          <a:spcPts val="400"/>
                        </a:spcBef>
                        <a:spcAft>
                          <a:spcPts val="400"/>
                        </a:spcAft>
                      </a:pPr>
                      <a:r>
                        <a:rPr lang="ru-RU" sz="2000" dirty="0" smtClean="0">
                          <a:latin typeface="Calibri"/>
                          <a:ea typeface="Calibri"/>
                        </a:rPr>
                        <a:t>Уменьшение </a:t>
                      </a:r>
                      <a:r>
                        <a:rPr lang="ru-RU" sz="2000" dirty="0">
                          <a:latin typeface="Calibri"/>
                          <a:ea typeface="Calibri"/>
                        </a:rPr>
                        <a:t>вероятности заторов</a:t>
                      </a:r>
                      <a:r>
                        <a:rPr lang="ru-RU" sz="2000" dirty="0" smtClean="0">
                          <a:latin typeface="Calibri"/>
                          <a:ea typeface="Calibri"/>
                        </a:rPr>
                        <a:t>.  САТ</a:t>
                      </a:r>
                      <a:r>
                        <a:rPr lang="ru-RU" sz="2000" dirty="0">
                          <a:latin typeface="Calibri"/>
                          <a:ea typeface="Calibri"/>
                        </a:rPr>
                        <a:t>: повышенная безопасность и доступность для лиц с ограниченными возможностями и пожилых людей</a:t>
                      </a:r>
                      <a:r>
                        <a:rPr lang="ru-RU" sz="2000" dirty="0" smtClean="0">
                          <a:latin typeface="Calibri"/>
                          <a:ea typeface="Calibri"/>
                        </a:rPr>
                        <a:t>. </a:t>
                      </a:r>
                      <a:endParaRPr lang="uk-UA" sz="2000" dirty="0">
                        <a:latin typeface="Calibri"/>
                        <a:ea typeface="Calibri"/>
                      </a:endParaRPr>
                    </a:p>
                  </a:txBody>
                  <a:tcPr marL="68580" marR="68580" marT="0" marB="0"/>
                </a:tc>
              </a:tr>
              <a:tr h="1269452">
                <a:tc>
                  <a:txBody>
                    <a:bodyPr/>
                    <a:lstStyle/>
                    <a:p>
                      <a:pPr algn="just">
                        <a:lnSpc>
                          <a:spcPct val="95000"/>
                        </a:lnSpc>
                        <a:spcBef>
                          <a:spcPts val="400"/>
                        </a:spcBef>
                        <a:spcAft>
                          <a:spcPts val="400"/>
                        </a:spcAft>
                      </a:pPr>
                      <a:r>
                        <a:rPr lang="ru-RU" sz="2000" dirty="0">
                          <a:latin typeface="Calibri"/>
                          <a:ea typeface="Calibri"/>
                        </a:rPr>
                        <a:t>Необходима  достаточная проезжая часть</a:t>
                      </a:r>
                      <a:r>
                        <a:rPr lang="ru-RU" sz="2000" dirty="0" smtClean="0">
                          <a:latin typeface="Calibri"/>
                          <a:ea typeface="Calibri"/>
                        </a:rPr>
                        <a:t>. Больший </a:t>
                      </a:r>
                      <a:r>
                        <a:rPr lang="ru-RU" sz="2000" dirty="0">
                          <a:latin typeface="Calibri"/>
                          <a:ea typeface="Calibri"/>
                        </a:rPr>
                        <a:t>объем выбросов по сравнению с электрифицированным скоростным общественным </a:t>
                      </a:r>
                      <a:r>
                        <a:rPr lang="ru-RU" sz="2000" dirty="0" smtClean="0">
                          <a:latin typeface="Calibri"/>
                          <a:ea typeface="Calibri"/>
                        </a:rPr>
                        <a:t>Вытеснение </a:t>
                      </a:r>
                      <a:r>
                        <a:rPr lang="ru-RU" sz="2000" dirty="0">
                          <a:latin typeface="Calibri"/>
                          <a:ea typeface="Calibri"/>
                        </a:rPr>
                        <a:t>операторов частных микроавтобусов (влияние на </a:t>
                      </a:r>
                      <a:r>
                        <a:rPr lang="ru-RU" sz="2000" dirty="0" smtClean="0">
                          <a:latin typeface="Calibri"/>
                          <a:ea typeface="Calibri"/>
                        </a:rPr>
                        <a:t>занятость).</a:t>
                      </a:r>
                    </a:p>
                    <a:p>
                      <a:pPr algn="just">
                        <a:lnSpc>
                          <a:spcPct val="95000"/>
                        </a:lnSpc>
                        <a:spcBef>
                          <a:spcPts val="400"/>
                        </a:spcBef>
                        <a:spcAft>
                          <a:spcPts val="400"/>
                        </a:spcAft>
                      </a:pPr>
                      <a:r>
                        <a:rPr lang="ru-RU" sz="2000" dirty="0" smtClean="0">
                          <a:latin typeface="Calibri"/>
                          <a:ea typeface="Calibri"/>
                        </a:rPr>
                        <a:t>Полоса </a:t>
                      </a:r>
                      <a:r>
                        <a:rPr lang="ru-RU" sz="2000" dirty="0">
                          <a:latin typeface="Calibri"/>
                          <a:ea typeface="Calibri"/>
                        </a:rPr>
                        <a:t>для движения автобусов: потенциальная необходимость более жесткого контроля в связи с доступностью полос для другого транспорта.</a:t>
                      </a:r>
                      <a:endParaRPr lang="uk-UA" sz="2000" dirty="0">
                        <a:latin typeface="Calibri"/>
                        <a:ea typeface="Calibri"/>
                      </a:endParaRPr>
                    </a:p>
                  </a:txBody>
                  <a:tcPr marL="68580" marR="68580" marT="0" marB="0"/>
                </a:tc>
              </a:tr>
            </a:tbl>
          </a:graphicData>
        </a:graphic>
      </p:graphicFrame>
      <p:sp>
        <p:nvSpPr>
          <p:cNvPr id="5" name="Text Box 5"/>
          <p:cNvSpPr txBox="1">
            <a:spLocks noChangeArrowheads="1"/>
          </p:cNvSpPr>
          <p:nvPr/>
        </p:nvSpPr>
        <p:spPr bwMode="auto">
          <a:xfrm>
            <a:off x="0" y="404664"/>
            <a:ext cx="9144000" cy="707886"/>
          </a:xfrm>
          <a:prstGeom prst="rect">
            <a:avLst/>
          </a:prstGeom>
          <a:noFill/>
          <a:ln w="9525">
            <a:noFill/>
            <a:miter lim="800000"/>
            <a:headEnd/>
            <a:tailEnd/>
          </a:ln>
        </p:spPr>
        <p:txBody>
          <a:bodyPr wrap="square">
            <a:spAutoFit/>
          </a:bodyPr>
          <a:lstStyle/>
          <a:p>
            <a:pPr algn="ctr">
              <a:spcBef>
                <a:spcPct val="50000"/>
              </a:spcBef>
            </a:pPr>
            <a:r>
              <a:rPr lang="ru-RU" sz="4000" dirty="0" smtClean="0">
                <a:solidFill>
                  <a:srgbClr val="002060"/>
                </a:solidFill>
              </a:rPr>
              <a:t>Управление дорожным движением</a:t>
            </a:r>
            <a:r>
              <a:rPr lang="en-US" sz="4000" dirty="0" smtClean="0">
                <a:solidFill>
                  <a:srgbClr val="002060"/>
                </a:solidFill>
              </a:rPr>
              <a:t> (1)</a:t>
            </a:r>
            <a:endParaRPr lang="en-GB" sz="4000" dirty="0">
              <a:solidFill>
                <a:srgbClr val="002060"/>
              </a:solidFill>
            </a:endParaRPr>
          </a:p>
        </p:txBody>
      </p:sp>
    </p:spTree>
    <p:extLst>
      <p:ext uri="{BB962C8B-B14F-4D97-AF65-F5344CB8AC3E}">
        <p14:creationId xmlns:p14="http://schemas.microsoft.com/office/powerpoint/2010/main" val="18731051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14</a:t>
            </a:fld>
            <a:endParaRPr lang="en-US" sz="1200" dirty="0"/>
          </a:p>
        </p:txBody>
      </p:sp>
      <p:graphicFrame>
        <p:nvGraphicFramePr>
          <p:cNvPr id="9" name="Таблица 8"/>
          <p:cNvGraphicFramePr>
            <a:graphicFrameLocks noGrp="1"/>
          </p:cNvGraphicFramePr>
          <p:nvPr>
            <p:extLst>
              <p:ext uri="{D42A27DB-BD31-4B8C-83A1-F6EECF244321}">
                <p14:modId xmlns:p14="http://schemas.microsoft.com/office/powerpoint/2010/main" val="3352759746"/>
              </p:ext>
            </p:extLst>
          </p:nvPr>
        </p:nvGraphicFramePr>
        <p:xfrm>
          <a:off x="467544" y="1124744"/>
          <a:ext cx="8280920" cy="5381268"/>
        </p:xfrm>
        <a:graphic>
          <a:graphicData uri="http://schemas.openxmlformats.org/drawingml/2006/table">
            <a:tbl>
              <a:tblPr firstRow="1" bandRow="1">
                <a:tableStyleId>{5C22544A-7EE6-4342-B048-85BDC9FD1C3A}</a:tableStyleId>
              </a:tblPr>
              <a:tblGrid>
                <a:gridCol w="8280920"/>
              </a:tblGrid>
              <a:tr h="61518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2400" b="1" kern="1200" dirty="0" smtClean="0">
                          <a:solidFill>
                            <a:schemeClr val="lt1"/>
                          </a:solidFill>
                          <a:latin typeface="+mn-lt"/>
                          <a:ea typeface="+mn-ea"/>
                          <a:cs typeface="+mn-cs"/>
                        </a:rPr>
                        <a:t>Системы управления дорожным движением</a:t>
                      </a:r>
                      <a:endParaRPr lang="uk-UA" sz="2400" b="1" kern="1200" dirty="0" smtClean="0">
                        <a:solidFill>
                          <a:schemeClr val="lt1"/>
                        </a:solidFill>
                        <a:latin typeface="+mn-lt"/>
                        <a:ea typeface="+mn-ea"/>
                        <a:cs typeface="+mn-cs"/>
                      </a:endParaRPr>
                    </a:p>
                  </a:txBody>
                  <a:tcPr/>
                </a:tc>
              </a:tr>
              <a:tr h="680956">
                <a:tc>
                  <a:txBody>
                    <a:bodyPr/>
                    <a:lstStyle/>
                    <a:p>
                      <a:pPr algn="just">
                        <a:lnSpc>
                          <a:spcPct val="95000"/>
                        </a:lnSpc>
                        <a:spcBef>
                          <a:spcPts val="400"/>
                        </a:spcBef>
                        <a:spcAft>
                          <a:spcPts val="400"/>
                        </a:spcAft>
                      </a:pPr>
                      <a:r>
                        <a:rPr lang="ru-RU" sz="2400" dirty="0" smtClean="0">
                          <a:latin typeface="Calibri"/>
                          <a:ea typeface="Calibri"/>
                        </a:rPr>
                        <a:t>Координированное светофорное регулирование уличного движения и управление парковочными площадками способствуют улучшению движения транспорта и сокращению заторов. Более того, интеллектуальные транспортные системы подстраиваются под изменяющуюся ситуацию на дороге и могут предоставить первоочередность наземному ОТ в противовес АЛП.</a:t>
                      </a:r>
                      <a:endParaRPr lang="uk-UA" sz="2400" dirty="0">
                        <a:latin typeface="Calibri"/>
                        <a:ea typeface="Calibri"/>
                      </a:endParaRPr>
                    </a:p>
                  </a:txBody>
                  <a:tcPr marL="68580" marR="68580" marT="0" marB="0"/>
                </a:tc>
              </a:tr>
              <a:tr h="269970">
                <a:tc>
                  <a:txBody>
                    <a:bodyPr/>
                    <a:lstStyle/>
                    <a:p>
                      <a:pPr algn="just">
                        <a:lnSpc>
                          <a:spcPct val="97000"/>
                        </a:lnSpc>
                        <a:spcBef>
                          <a:spcPts val="400"/>
                        </a:spcBef>
                        <a:spcAft>
                          <a:spcPts val="400"/>
                        </a:spcAft>
                      </a:pPr>
                      <a:r>
                        <a:rPr lang="ru-RU" sz="2400">
                          <a:latin typeface="Calibri"/>
                          <a:ea typeface="Calibri"/>
                        </a:rPr>
                        <a:t>Многие города мира, например Мюнхен.</a:t>
                      </a:r>
                      <a:endParaRPr lang="uk-UA" sz="2400">
                        <a:latin typeface="Calibri"/>
                        <a:ea typeface="Calibri"/>
                      </a:endParaRPr>
                    </a:p>
                  </a:txBody>
                  <a:tcPr marL="68580" marR="68580" marT="0" marB="0"/>
                </a:tc>
              </a:tr>
              <a:tr h="269970">
                <a:tc>
                  <a:txBody>
                    <a:bodyPr/>
                    <a:lstStyle/>
                    <a:p>
                      <a:pPr algn="just">
                        <a:lnSpc>
                          <a:spcPct val="97000"/>
                        </a:lnSpc>
                        <a:spcBef>
                          <a:spcPts val="400"/>
                        </a:spcBef>
                        <a:spcAft>
                          <a:spcPts val="400"/>
                        </a:spcAft>
                      </a:pPr>
                      <a:r>
                        <a:rPr lang="ru-RU" sz="2400">
                          <a:latin typeface="Calibri"/>
                          <a:ea typeface="Calibri"/>
                        </a:rPr>
                        <a:t>Комплексная система, которая может служить разнообразным целям.</a:t>
                      </a:r>
                      <a:endParaRPr lang="uk-UA" sz="2400">
                        <a:latin typeface="Calibri"/>
                        <a:ea typeface="Calibri"/>
                      </a:endParaRPr>
                    </a:p>
                  </a:txBody>
                  <a:tcPr marL="68580" marR="68580" marT="0" marB="0"/>
                </a:tc>
              </a:tr>
              <a:tr h="1269452">
                <a:tc>
                  <a:txBody>
                    <a:bodyPr/>
                    <a:lstStyle/>
                    <a:p>
                      <a:pPr algn="just">
                        <a:lnSpc>
                          <a:spcPct val="97000"/>
                        </a:lnSpc>
                        <a:spcBef>
                          <a:spcPts val="400"/>
                        </a:spcBef>
                        <a:spcAft>
                          <a:spcPts val="400"/>
                        </a:spcAft>
                      </a:pPr>
                      <a:r>
                        <a:rPr lang="ru-RU" sz="2400" dirty="0">
                          <a:latin typeface="Calibri"/>
                          <a:ea typeface="Calibri"/>
                        </a:rPr>
                        <a:t>Ограниченные возможности для совершенствования при существующих условиях инфраструктуры.</a:t>
                      </a:r>
                      <a:endParaRPr lang="uk-UA" sz="2400" dirty="0">
                        <a:latin typeface="Calibri"/>
                        <a:ea typeface="Calibri"/>
                      </a:endParaRPr>
                    </a:p>
                  </a:txBody>
                  <a:tcPr marL="68580" marR="68580" marT="0" marB="0"/>
                </a:tc>
              </a:tr>
            </a:tbl>
          </a:graphicData>
        </a:graphic>
      </p:graphicFrame>
      <p:sp>
        <p:nvSpPr>
          <p:cNvPr id="5" name="Text Box 5"/>
          <p:cNvSpPr txBox="1">
            <a:spLocks noChangeArrowheads="1"/>
          </p:cNvSpPr>
          <p:nvPr/>
        </p:nvSpPr>
        <p:spPr bwMode="auto">
          <a:xfrm>
            <a:off x="0" y="404664"/>
            <a:ext cx="9144000" cy="707886"/>
          </a:xfrm>
          <a:prstGeom prst="rect">
            <a:avLst/>
          </a:prstGeom>
          <a:noFill/>
          <a:ln w="9525">
            <a:noFill/>
            <a:miter lim="800000"/>
            <a:headEnd/>
            <a:tailEnd/>
          </a:ln>
        </p:spPr>
        <p:txBody>
          <a:bodyPr wrap="square">
            <a:spAutoFit/>
          </a:bodyPr>
          <a:lstStyle/>
          <a:p>
            <a:pPr algn="ctr">
              <a:spcBef>
                <a:spcPct val="50000"/>
              </a:spcBef>
            </a:pPr>
            <a:r>
              <a:rPr lang="ru-RU" sz="4000" dirty="0" smtClean="0">
                <a:solidFill>
                  <a:srgbClr val="002060"/>
                </a:solidFill>
              </a:rPr>
              <a:t>Управление дорожным движением</a:t>
            </a:r>
            <a:r>
              <a:rPr lang="en-US" sz="4000" dirty="0" smtClean="0">
                <a:solidFill>
                  <a:srgbClr val="002060"/>
                </a:solidFill>
              </a:rPr>
              <a:t> (</a:t>
            </a:r>
            <a:r>
              <a:rPr lang="ru-RU" sz="4000" dirty="0" smtClean="0">
                <a:solidFill>
                  <a:srgbClr val="002060"/>
                </a:solidFill>
              </a:rPr>
              <a:t>2</a:t>
            </a:r>
            <a:r>
              <a:rPr lang="en-US" sz="4000" dirty="0" smtClean="0">
                <a:solidFill>
                  <a:srgbClr val="002060"/>
                </a:solidFill>
              </a:rPr>
              <a:t>)</a:t>
            </a:r>
            <a:endParaRPr lang="en-GB" sz="4000" dirty="0">
              <a:solidFill>
                <a:srgbClr val="002060"/>
              </a:solidFill>
            </a:endParaRPr>
          </a:p>
        </p:txBody>
      </p:sp>
    </p:spTree>
    <p:extLst>
      <p:ext uri="{BB962C8B-B14F-4D97-AF65-F5344CB8AC3E}">
        <p14:creationId xmlns:p14="http://schemas.microsoft.com/office/powerpoint/2010/main" val="18731051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15</a:t>
            </a:fld>
            <a:endParaRPr lang="en-US" sz="1200" dirty="0"/>
          </a:p>
        </p:txBody>
      </p:sp>
      <p:graphicFrame>
        <p:nvGraphicFramePr>
          <p:cNvPr id="9" name="Таблица 8"/>
          <p:cNvGraphicFramePr>
            <a:graphicFrameLocks noGrp="1"/>
          </p:cNvGraphicFramePr>
          <p:nvPr>
            <p:extLst>
              <p:ext uri="{D42A27DB-BD31-4B8C-83A1-F6EECF244321}">
                <p14:modId xmlns:p14="http://schemas.microsoft.com/office/powerpoint/2010/main" val="4014795141"/>
              </p:ext>
            </p:extLst>
          </p:nvPr>
        </p:nvGraphicFramePr>
        <p:xfrm>
          <a:off x="467544" y="1124744"/>
          <a:ext cx="8280920" cy="4322660"/>
        </p:xfrm>
        <a:graphic>
          <a:graphicData uri="http://schemas.openxmlformats.org/drawingml/2006/table">
            <a:tbl>
              <a:tblPr firstRow="1" bandRow="1">
                <a:tableStyleId>{5C22544A-7EE6-4342-B048-85BDC9FD1C3A}</a:tableStyleId>
              </a:tblPr>
              <a:tblGrid>
                <a:gridCol w="8280920"/>
              </a:tblGrid>
              <a:tr h="61518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2400" b="1" kern="1200" dirty="0" smtClean="0">
                          <a:solidFill>
                            <a:schemeClr val="lt1"/>
                          </a:solidFill>
                          <a:latin typeface="+mn-lt"/>
                          <a:ea typeface="+mn-ea"/>
                          <a:cs typeface="+mn-cs"/>
                        </a:rPr>
                        <a:t>Светофорное регулирование – первоочередность общественного транспорта</a:t>
                      </a:r>
                      <a:endParaRPr lang="uk-UA" sz="2400" b="1" kern="1200" dirty="0" smtClean="0">
                        <a:solidFill>
                          <a:schemeClr val="lt1"/>
                        </a:solidFill>
                        <a:latin typeface="+mn-lt"/>
                        <a:ea typeface="+mn-ea"/>
                        <a:cs typeface="+mn-cs"/>
                      </a:endParaRPr>
                    </a:p>
                  </a:txBody>
                  <a:tcPr/>
                </a:tc>
              </a:tr>
              <a:tr h="680956">
                <a:tc>
                  <a:txBody>
                    <a:bodyPr/>
                    <a:lstStyle/>
                    <a:p>
                      <a:pPr marL="0" marR="0" algn="just">
                        <a:lnSpc>
                          <a:spcPct val="97000"/>
                        </a:lnSpc>
                        <a:spcBef>
                          <a:spcPts val="400"/>
                        </a:spcBef>
                        <a:spcAft>
                          <a:spcPts val="400"/>
                        </a:spcAft>
                      </a:pPr>
                      <a:r>
                        <a:rPr lang="ru-RU" sz="2400" kern="1200">
                          <a:solidFill>
                            <a:schemeClr val="dk1"/>
                          </a:solidFill>
                          <a:latin typeface="Calibri"/>
                          <a:ea typeface="Calibri"/>
                          <a:cs typeface="+mn-cs"/>
                        </a:rPr>
                        <a:t>На светофоре ОТ имеет приоритет перед другими транспортными средствами. ОТ сообщается с системой управления движением (СУД) посредством радиосигналов.</a:t>
                      </a:r>
                      <a:endParaRPr lang="uk-UA" sz="2400" kern="1200">
                        <a:solidFill>
                          <a:schemeClr val="dk1"/>
                        </a:solidFill>
                        <a:latin typeface="Calibri"/>
                        <a:ea typeface="Calibri"/>
                        <a:cs typeface="+mn-cs"/>
                      </a:endParaRPr>
                    </a:p>
                  </a:txBody>
                  <a:tcPr marL="68580" marR="68580" marT="0" marB="0"/>
                </a:tc>
              </a:tr>
              <a:tr h="269970">
                <a:tc>
                  <a:txBody>
                    <a:bodyPr/>
                    <a:lstStyle/>
                    <a:p>
                      <a:pPr marL="0" marR="0" algn="just">
                        <a:lnSpc>
                          <a:spcPct val="97000"/>
                        </a:lnSpc>
                        <a:spcBef>
                          <a:spcPts val="400"/>
                        </a:spcBef>
                        <a:spcAft>
                          <a:spcPts val="400"/>
                        </a:spcAft>
                      </a:pPr>
                      <a:r>
                        <a:rPr lang="ru-RU" sz="2400" kern="1200">
                          <a:solidFill>
                            <a:schemeClr val="dk1"/>
                          </a:solidFill>
                          <a:latin typeface="Calibri"/>
                          <a:ea typeface="Calibri"/>
                          <a:cs typeface="+mn-cs"/>
                        </a:rPr>
                        <a:t>Многие города мира.</a:t>
                      </a:r>
                      <a:endParaRPr lang="uk-UA" sz="2400" kern="1200">
                        <a:solidFill>
                          <a:schemeClr val="dk1"/>
                        </a:solidFill>
                        <a:latin typeface="Calibri"/>
                        <a:ea typeface="Calibri"/>
                        <a:cs typeface="+mn-cs"/>
                      </a:endParaRPr>
                    </a:p>
                  </a:txBody>
                  <a:tcPr marL="68580" marR="68580" marT="0" marB="0"/>
                </a:tc>
              </a:tr>
              <a:tr h="269970">
                <a:tc>
                  <a:txBody>
                    <a:bodyPr/>
                    <a:lstStyle/>
                    <a:p>
                      <a:pPr marL="0" marR="0" algn="just">
                        <a:lnSpc>
                          <a:spcPct val="97000"/>
                        </a:lnSpc>
                        <a:spcBef>
                          <a:spcPts val="400"/>
                        </a:spcBef>
                        <a:spcAft>
                          <a:spcPts val="400"/>
                        </a:spcAft>
                      </a:pPr>
                      <a:r>
                        <a:rPr lang="ru-RU" sz="2400" kern="1200" dirty="0">
                          <a:solidFill>
                            <a:schemeClr val="dk1"/>
                          </a:solidFill>
                          <a:latin typeface="Calibri"/>
                          <a:ea typeface="Calibri"/>
                          <a:cs typeface="+mn-cs"/>
                        </a:rPr>
                        <a:t>Относительная простота применения при наличии СУД.</a:t>
                      </a:r>
                      <a:endParaRPr lang="uk-UA" sz="2400" kern="1200" dirty="0">
                        <a:solidFill>
                          <a:schemeClr val="dk1"/>
                        </a:solidFill>
                        <a:latin typeface="Calibri"/>
                        <a:ea typeface="Calibri"/>
                        <a:cs typeface="+mn-cs"/>
                      </a:endParaRPr>
                    </a:p>
                    <a:p>
                      <a:pPr marL="0" marR="0" algn="just">
                        <a:lnSpc>
                          <a:spcPct val="97000"/>
                        </a:lnSpc>
                        <a:spcBef>
                          <a:spcPts val="400"/>
                        </a:spcBef>
                        <a:spcAft>
                          <a:spcPts val="400"/>
                        </a:spcAft>
                      </a:pPr>
                      <a:r>
                        <a:rPr lang="ru-RU" sz="2400" kern="1200" dirty="0">
                          <a:solidFill>
                            <a:schemeClr val="dk1"/>
                          </a:solidFill>
                          <a:latin typeface="Calibri"/>
                          <a:ea typeface="Calibri"/>
                          <a:cs typeface="+mn-cs"/>
                        </a:rPr>
                        <a:t>Небольшие инвестиции.</a:t>
                      </a:r>
                      <a:endParaRPr lang="uk-UA" sz="2400" kern="1200" dirty="0">
                        <a:solidFill>
                          <a:schemeClr val="dk1"/>
                        </a:solidFill>
                        <a:latin typeface="Calibri"/>
                        <a:ea typeface="Calibri"/>
                        <a:cs typeface="+mn-cs"/>
                      </a:endParaRPr>
                    </a:p>
                  </a:txBody>
                  <a:tcPr marL="68580" marR="68580" marT="0" marB="0"/>
                </a:tc>
              </a:tr>
              <a:tr h="1269452">
                <a:tc>
                  <a:txBody>
                    <a:bodyPr/>
                    <a:lstStyle/>
                    <a:p>
                      <a:pPr marL="0" marR="0" algn="just">
                        <a:lnSpc>
                          <a:spcPct val="97000"/>
                        </a:lnSpc>
                        <a:spcBef>
                          <a:spcPts val="400"/>
                        </a:spcBef>
                        <a:spcAft>
                          <a:spcPts val="400"/>
                        </a:spcAft>
                      </a:pPr>
                      <a:r>
                        <a:rPr lang="ru-RU" sz="2400" kern="1200" dirty="0">
                          <a:solidFill>
                            <a:schemeClr val="dk1"/>
                          </a:solidFill>
                          <a:latin typeface="Calibri"/>
                          <a:ea typeface="Calibri"/>
                          <a:cs typeface="+mn-cs"/>
                        </a:rPr>
                        <a:t>Ограниченные возможности для совершенствования при существующих условиях инфраструктуры.</a:t>
                      </a:r>
                      <a:endParaRPr lang="uk-UA" sz="2400" kern="1200" dirty="0">
                        <a:solidFill>
                          <a:schemeClr val="dk1"/>
                        </a:solidFill>
                        <a:latin typeface="Calibri"/>
                        <a:ea typeface="Calibri"/>
                        <a:cs typeface="+mn-cs"/>
                      </a:endParaRPr>
                    </a:p>
                    <a:p>
                      <a:pPr marL="0" marR="0" algn="just">
                        <a:lnSpc>
                          <a:spcPct val="97000"/>
                        </a:lnSpc>
                        <a:spcBef>
                          <a:spcPts val="400"/>
                        </a:spcBef>
                        <a:spcAft>
                          <a:spcPts val="400"/>
                        </a:spcAft>
                      </a:pPr>
                      <a:r>
                        <a:rPr lang="ru-RU" sz="2400" kern="1200" dirty="0">
                          <a:solidFill>
                            <a:schemeClr val="dk1"/>
                          </a:solidFill>
                          <a:latin typeface="Calibri"/>
                          <a:ea typeface="Calibri"/>
                          <a:cs typeface="+mn-cs"/>
                        </a:rPr>
                        <a:t>Принятие пользователями личного транспорта.</a:t>
                      </a:r>
                      <a:endParaRPr lang="uk-UA" sz="2400" kern="1200" dirty="0">
                        <a:solidFill>
                          <a:schemeClr val="dk1"/>
                        </a:solidFill>
                        <a:latin typeface="Calibri"/>
                        <a:ea typeface="Calibri"/>
                        <a:cs typeface="+mn-cs"/>
                      </a:endParaRPr>
                    </a:p>
                  </a:txBody>
                  <a:tcPr marL="68580" marR="68580" marT="0" marB="0"/>
                </a:tc>
              </a:tr>
            </a:tbl>
          </a:graphicData>
        </a:graphic>
      </p:graphicFrame>
      <p:sp>
        <p:nvSpPr>
          <p:cNvPr id="5" name="Text Box 5"/>
          <p:cNvSpPr txBox="1">
            <a:spLocks noChangeArrowheads="1"/>
          </p:cNvSpPr>
          <p:nvPr/>
        </p:nvSpPr>
        <p:spPr bwMode="auto">
          <a:xfrm>
            <a:off x="0" y="404664"/>
            <a:ext cx="9144000" cy="707886"/>
          </a:xfrm>
          <a:prstGeom prst="rect">
            <a:avLst/>
          </a:prstGeom>
          <a:noFill/>
          <a:ln w="9525">
            <a:noFill/>
            <a:miter lim="800000"/>
            <a:headEnd/>
            <a:tailEnd/>
          </a:ln>
        </p:spPr>
        <p:txBody>
          <a:bodyPr wrap="square">
            <a:spAutoFit/>
          </a:bodyPr>
          <a:lstStyle/>
          <a:p>
            <a:pPr algn="ctr">
              <a:spcBef>
                <a:spcPct val="50000"/>
              </a:spcBef>
            </a:pPr>
            <a:r>
              <a:rPr lang="ru-RU" sz="4000" dirty="0" smtClean="0">
                <a:solidFill>
                  <a:srgbClr val="002060"/>
                </a:solidFill>
              </a:rPr>
              <a:t>Управление дорожным движением</a:t>
            </a:r>
            <a:r>
              <a:rPr lang="en-US" sz="4000" dirty="0" smtClean="0">
                <a:solidFill>
                  <a:srgbClr val="002060"/>
                </a:solidFill>
              </a:rPr>
              <a:t> (3)</a:t>
            </a:r>
            <a:endParaRPr lang="en-GB" sz="4000" dirty="0">
              <a:solidFill>
                <a:srgbClr val="002060"/>
              </a:solidFill>
            </a:endParaRPr>
          </a:p>
        </p:txBody>
      </p:sp>
    </p:spTree>
    <p:extLst>
      <p:ext uri="{BB962C8B-B14F-4D97-AF65-F5344CB8AC3E}">
        <p14:creationId xmlns:p14="http://schemas.microsoft.com/office/powerpoint/2010/main" val="359731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16</a:t>
            </a:fld>
            <a:endParaRPr lang="en-US" sz="1200" dirty="0"/>
          </a:p>
        </p:txBody>
      </p:sp>
      <p:graphicFrame>
        <p:nvGraphicFramePr>
          <p:cNvPr id="9" name="Таблица 8"/>
          <p:cNvGraphicFramePr>
            <a:graphicFrameLocks noGrp="1"/>
          </p:cNvGraphicFramePr>
          <p:nvPr>
            <p:extLst>
              <p:ext uri="{D42A27DB-BD31-4B8C-83A1-F6EECF244321}">
                <p14:modId xmlns:p14="http://schemas.microsoft.com/office/powerpoint/2010/main" val="222848111"/>
              </p:ext>
            </p:extLst>
          </p:nvPr>
        </p:nvGraphicFramePr>
        <p:xfrm>
          <a:off x="467544" y="1124744"/>
          <a:ext cx="8280920" cy="4393144"/>
        </p:xfrm>
        <a:graphic>
          <a:graphicData uri="http://schemas.openxmlformats.org/drawingml/2006/table">
            <a:tbl>
              <a:tblPr firstRow="1" bandRow="1">
                <a:tableStyleId>{5C22544A-7EE6-4342-B048-85BDC9FD1C3A}</a:tableStyleId>
              </a:tblPr>
              <a:tblGrid>
                <a:gridCol w="8280920"/>
              </a:tblGrid>
              <a:tr h="61518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2400" b="1" kern="1200" dirty="0" smtClean="0">
                          <a:solidFill>
                            <a:schemeClr val="lt1"/>
                          </a:solidFill>
                          <a:latin typeface="+mn-lt"/>
                          <a:ea typeface="+mn-ea"/>
                          <a:cs typeface="+mn-cs"/>
                        </a:rPr>
                        <a:t>Информационные системы для пользователя ОТ</a:t>
                      </a:r>
                      <a:endParaRPr lang="uk-UA" sz="2400" b="1" kern="1200" dirty="0" smtClean="0">
                        <a:solidFill>
                          <a:schemeClr val="lt1"/>
                        </a:solidFill>
                        <a:latin typeface="+mn-lt"/>
                        <a:ea typeface="+mn-ea"/>
                        <a:cs typeface="+mn-cs"/>
                      </a:endParaRPr>
                    </a:p>
                  </a:txBody>
                  <a:tcPr/>
                </a:tc>
              </a:tr>
              <a:tr h="680956">
                <a:tc>
                  <a:txBody>
                    <a:bodyPr/>
                    <a:lstStyle/>
                    <a:p>
                      <a:pPr marL="0" marR="0" algn="just">
                        <a:lnSpc>
                          <a:spcPct val="95000"/>
                        </a:lnSpc>
                        <a:spcBef>
                          <a:spcPts val="300"/>
                        </a:spcBef>
                        <a:spcAft>
                          <a:spcPts val="300"/>
                        </a:spcAft>
                      </a:pPr>
                      <a:r>
                        <a:rPr lang="ru-RU" sz="2400">
                          <a:effectLst/>
                          <a:latin typeface="Calibri"/>
                          <a:ea typeface="Calibri"/>
                          <a:cs typeface="Calibri"/>
                        </a:rPr>
                        <a:t>За счет своевременного и подробного информирования пользователей можно повысить эффективность ОТ и пользователи смогут лучше планировать поездки.</a:t>
                      </a:r>
                      <a:endParaRPr lang="uk-UA" sz="2400">
                        <a:effectLst/>
                        <a:latin typeface="Calibri"/>
                        <a:ea typeface="Calibri"/>
                        <a:cs typeface="Calibri"/>
                      </a:endParaRPr>
                    </a:p>
                  </a:txBody>
                  <a:tcPr marL="68580" marR="68580" marT="0" marB="0"/>
                </a:tc>
              </a:tr>
              <a:tr h="269970">
                <a:tc>
                  <a:txBody>
                    <a:bodyPr/>
                    <a:lstStyle/>
                    <a:p>
                      <a:pPr marL="0" marR="0" algn="just">
                        <a:lnSpc>
                          <a:spcPct val="95000"/>
                        </a:lnSpc>
                        <a:spcBef>
                          <a:spcPts val="300"/>
                        </a:spcBef>
                        <a:spcAft>
                          <a:spcPts val="300"/>
                        </a:spcAft>
                      </a:pPr>
                      <a:r>
                        <a:rPr lang="ru-RU" sz="2400">
                          <a:effectLst/>
                          <a:latin typeface="Calibri"/>
                          <a:ea typeface="Calibri"/>
                          <a:cs typeface="Calibri"/>
                        </a:rPr>
                        <a:t>Большинство систем общественного транспорта в развитых странах.</a:t>
                      </a:r>
                      <a:endParaRPr lang="uk-UA" sz="2400">
                        <a:effectLst/>
                        <a:latin typeface="Calibri"/>
                        <a:ea typeface="Calibri"/>
                        <a:cs typeface="Calibri"/>
                      </a:endParaRPr>
                    </a:p>
                  </a:txBody>
                  <a:tcPr marL="68580" marR="68580" marT="0" marB="0"/>
                </a:tc>
              </a:tr>
              <a:tr h="269970">
                <a:tc>
                  <a:txBody>
                    <a:bodyPr/>
                    <a:lstStyle/>
                    <a:p>
                      <a:pPr marL="0" marR="0" algn="just">
                        <a:lnSpc>
                          <a:spcPct val="95000"/>
                        </a:lnSpc>
                        <a:spcBef>
                          <a:spcPts val="300"/>
                        </a:spcBef>
                        <a:spcAft>
                          <a:spcPts val="300"/>
                        </a:spcAft>
                      </a:pPr>
                      <a:r>
                        <a:rPr lang="ru-RU" sz="2400">
                          <a:effectLst/>
                          <a:latin typeface="Calibri"/>
                          <a:ea typeface="Calibri"/>
                          <a:cs typeface="Calibri"/>
                        </a:rPr>
                        <a:t>Повышение эффективности существующих систем.</a:t>
                      </a:r>
                      <a:endParaRPr lang="uk-UA" sz="2400">
                        <a:effectLst/>
                        <a:latin typeface="Calibri"/>
                        <a:ea typeface="Calibri"/>
                        <a:cs typeface="Calibri"/>
                      </a:endParaRPr>
                    </a:p>
                    <a:p>
                      <a:pPr marL="0" marR="0" algn="just">
                        <a:lnSpc>
                          <a:spcPct val="95000"/>
                        </a:lnSpc>
                        <a:spcBef>
                          <a:spcPts val="300"/>
                        </a:spcBef>
                        <a:spcAft>
                          <a:spcPts val="300"/>
                        </a:spcAft>
                      </a:pPr>
                      <a:r>
                        <a:rPr lang="ru-RU" sz="2400">
                          <a:effectLst/>
                          <a:latin typeface="Calibri"/>
                          <a:ea typeface="Calibri"/>
                          <a:cs typeface="Calibri"/>
                        </a:rPr>
                        <a:t>Электронные системы повышают привлекательность ОТ.</a:t>
                      </a:r>
                      <a:endParaRPr lang="uk-UA" sz="2400">
                        <a:effectLst/>
                        <a:latin typeface="Calibri"/>
                        <a:ea typeface="Calibri"/>
                        <a:cs typeface="Calibri"/>
                      </a:endParaRPr>
                    </a:p>
                  </a:txBody>
                  <a:tcPr marL="68580" marR="68580" marT="0" marB="0"/>
                </a:tc>
              </a:tr>
              <a:tr h="1269452">
                <a:tc>
                  <a:txBody>
                    <a:bodyPr/>
                    <a:lstStyle/>
                    <a:p>
                      <a:pPr marL="0" marR="0" algn="just">
                        <a:lnSpc>
                          <a:spcPct val="95000"/>
                        </a:lnSpc>
                        <a:spcBef>
                          <a:spcPts val="300"/>
                        </a:spcBef>
                        <a:spcAft>
                          <a:spcPts val="300"/>
                        </a:spcAft>
                      </a:pPr>
                      <a:r>
                        <a:rPr lang="ru-RU" sz="2400" dirty="0">
                          <a:effectLst/>
                          <a:latin typeface="Calibri"/>
                          <a:ea typeface="Calibri"/>
                          <a:cs typeface="Calibri"/>
                        </a:rPr>
                        <a:t>Требуются инвестиции, а также эксплуатация и техобслуживание.</a:t>
                      </a:r>
                      <a:endParaRPr lang="uk-UA" sz="2400" dirty="0">
                        <a:effectLst/>
                        <a:latin typeface="Calibri"/>
                        <a:ea typeface="Calibri"/>
                        <a:cs typeface="Calibri"/>
                      </a:endParaRPr>
                    </a:p>
                    <a:p>
                      <a:pPr marL="0" marR="0" algn="just">
                        <a:lnSpc>
                          <a:spcPct val="95000"/>
                        </a:lnSpc>
                        <a:spcBef>
                          <a:spcPts val="300"/>
                        </a:spcBef>
                        <a:spcAft>
                          <a:spcPts val="300"/>
                        </a:spcAft>
                      </a:pPr>
                      <a:r>
                        <a:rPr lang="ru-RU" sz="2400" dirty="0">
                          <a:effectLst/>
                          <a:latin typeface="Calibri"/>
                          <a:ea typeface="Calibri"/>
                          <a:cs typeface="Calibri"/>
                        </a:rPr>
                        <a:t>Относительно высокая сложность электронных систем.</a:t>
                      </a:r>
                      <a:endParaRPr lang="uk-UA" sz="2400" dirty="0">
                        <a:effectLst/>
                        <a:latin typeface="Calibri"/>
                        <a:ea typeface="Calibri"/>
                        <a:cs typeface="Calibri"/>
                      </a:endParaRPr>
                    </a:p>
                  </a:txBody>
                  <a:tcPr marL="68580" marR="68580" marT="0" marB="0"/>
                </a:tc>
              </a:tr>
            </a:tbl>
          </a:graphicData>
        </a:graphic>
      </p:graphicFrame>
      <p:sp>
        <p:nvSpPr>
          <p:cNvPr id="5" name="Text Box 5"/>
          <p:cNvSpPr txBox="1">
            <a:spLocks noChangeArrowheads="1"/>
          </p:cNvSpPr>
          <p:nvPr/>
        </p:nvSpPr>
        <p:spPr bwMode="auto">
          <a:xfrm>
            <a:off x="0" y="404664"/>
            <a:ext cx="9144000" cy="707886"/>
          </a:xfrm>
          <a:prstGeom prst="rect">
            <a:avLst/>
          </a:prstGeom>
          <a:noFill/>
          <a:ln w="9525">
            <a:noFill/>
            <a:miter lim="800000"/>
            <a:headEnd/>
            <a:tailEnd/>
          </a:ln>
        </p:spPr>
        <p:txBody>
          <a:bodyPr wrap="square">
            <a:spAutoFit/>
          </a:bodyPr>
          <a:lstStyle/>
          <a:p>
            <a:pPr algn="ctr">
              <a:spcBef>
                <a:spcPct val="50000"/>
              </a:spcBef>
            </a:pPr>
            <a:r>
              <a:rPr lang="ru-RU" sz="4000" dirty="0" smtClean="0">
                <a:solidFill>
                  <a:srgbClr val="002060"/>
                </a:solidFill>
              </a:rPr>
              <a:t>Управление дорожным движением</a:t>
            </a:r>
            <a:r>
              <a:rPr lang="en-US" sz="4000" dirty="0" smtClean="0">
                <a:solidFill>
                  <a:srgbClr val="002060"/>
                </a:solidFill>
              </a:rPr>
              <a:t> (4)</a:t>
            </a:r>
            <a:endParaRPr lang="en-GB" sz="4000" dirty="0">
              <a:solidFill>
                <a:srgbClr val="002060"/>
              </a:solidFill>
            </a:endParaRPr>
          </a:p>
        </p:txBody>
      </p:sp>
    </p:spTree>
    <p:extLst>
      <p:ext uri="{BB962C8B-B14F-4D97-AF65-F5344CB8AC3E}">
        <p14:creationId xmlns:p14="http://schemas.microsoft.com/office/powerpoint/2010/main" val="23759387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17</a:t>
            </a:fld>
            <a:endParaRPr lang="en-US" sz="1200" dirty="0"/>
          </a:p>
        </p:txBody>
      </p:sp>
      <p:graphicFrame>
        <p:nvGraphicFramePr>
          <p:cNvPr id="9" name="Таблица 8"/>
          <p:cNvGraphicFramePr>
            <a:graphicFrameLocks noGrp="1"/>
          </p:cNvGraphicFramePr>
          <p:nvPr>
            <p:extLst>
              <p:ext uri="{D42A27DB-BD31-4B8C-83A1-F6EECF244321}">
                <p14:modId xmlns:p14="http://schemas.microsoft.com/office/powerpoint/2010/main" val="2615356260"/>
              </p:ext>
            </p:extLst>
          </p:nvPr>
        </p:nvGraphicFramePr>
        <p:xfrm>
          <a:off x="467544" y="1124744"/>
          <a:ext cx="8280920" cy="5098034"/>
        </p:xfrm>
        <a:graphic>
          <a:graphicData uri="http://schemas.openxmlformats.org/drawingml/2006/table">
            <a:tbl>
              <a:tblPr firstRow="1" bandRow="1">
                <a:tableStyleId>{5C22544A-7EE6-4342-B048-85BDC9FD1C3A}</a:tableStyleId>
              </a:tblPr>
              <a:tblGrid>
                <a:gridCol w="8280920"/>
              </a:tblGrid>
              <a:tr h="615188">
                <a:tc>
                  <a:txBody>
                    <a:bodyPr/>
                    <a:lstStyle/>
                    <a:p>
                      <a:pPr marL="0" marR="0" algn="ctr">
                        <a:lnSpc>
                          <a:spcPct val="95000"/>
                        </a:lnSpc>
                        <a:spcBef>
                          <a:spcPts val="480"/>
                        </a:spcBef>
                        <a:spcAft>
                          <a:spcPts val="480"/>
                        </a:spcAft>
                      </a:pPr>
                      <a:r>
                        <a:rPr lang="ru-RU" sz="2400" b="1" i="0" dirty="0">
                          <a:effectLst/>
                          <a:latin typeface="Calibri"/>
                          <a:ea typeface="Calibri"/>
                          <a:cs typeface="Calibri"/>
                        </a:rPr>
                        <a:t>Единая плата за проезд и билеты</a:t>
                      </a:r>
                      <a:endParaRPr lang="uk-UA" sz="2400" b="1" i="0" dirty="0">
                        <a:effectLst/>
                        <a:latin typeface="Calibri"/>
                        <a:ea typeface="Calibri"/>
                        <a:cs typeface="Calibri"/>
                      </a:endParaRPr>
                    </a:p>
                  </a:txBody>
                  <a:tcPr marL="68580" marR="68580" marT="0" marB="0"/>
                </a:tc>
              </a:tr>
              <a:tr h="680956">
                <a:tc>
                  <a:txBody>
                    <a:bodyPr/>
                    <a:lstStyle/>
                    <a:p>
                      <a:pPr marL="0" marR="0" algn="just">
                        <a:lnSpc>
                          <a:spcPct val="95000"/>
                        </a:lnSpc>
                        <a:spcBef>
                          <a:spcPts val="400"/>
                        </a:spcBef>
                        <a:spcAft>
                          <a:spcPts val="400"/>
                        </a:spcAft>
                      </a:pPr>
                      <a:r>
                        <a:rPr lang="ru-RU" sz="2200" dirty="0">
                          <a:effectLst/>
                          <a:latin typeface="Calibri"/>
                          <a:ea typeface="Calibri"/>
                          <a:cs typeface="Calibri"/>
                        </a:rPr>
                        <a:t>Разные предприятия ОТ используют одну систему продажи и покупки билетов, чтобы  пассажир мог проехать по всему маршруту, заплатив  за проезд один раз, обеспе­чивая таким образом удобство для пользователя.</a:t>
                      </a:r>
                      <a:endParaRPr lang="uk-UA" sz="2200" dirty="0">
                        <a:effectLst/>
                        <a:latin typeface="Calibri"/>
                        <a:ea typeface="Calibri"/>
                        <a:cs typeface="Calibri"/>
                      </a:endParaRPr>
                    </a:p>
                  </a:txBody>
                  <a:tcPr marL="68580" marR="68580" marT="0" marB="0"/>
                </a:tc>
              </a:tr>
              <a:tr h="269970">
                <a:tc>
                  <a:txBody>
                    <a:bodyPr/>
                    <a:lstStyle/>
                    <a:p>
                      <a:pPr marL="0" marR="0" algn="just">
                        <a:lnSpc>
                          <a:spcPct val="95000"/>
                        </a:lnSpc>
                        <a:spcBef>
                          <a:spcPts val="400"/>
                        </a:spcBef>
                        <a:spcAft>
                          <a:spcPts val="400"/>
                        </a:spcAft>
                      </a:pPr>
                      <a:r>
                        <a:rPr lang="ru-RU" sz="2200" dirty="0">
                          <a:effectLst/>
                          <a:latin typeface="Calibri"/>
                          <a:ea typeface="Calibri"/>
                          <a:cs typeface="Calibri"/>
                        </a:rPr>
                        <a:t>Немецкая система </a:t>
                      </a:r>
                      <a:r>
                        <a:rPr lang="ru-RU" sz="2200" dirty="0" err="1">
                          <a:effectLst/>
                          <a:latin typeface="Calibri"/>
                          <a:ea typeface="Calibri"/>
                          <a:cs typeface="Calibri"/>
                        </a:rPr>
                        <a:t>Verbund</a:t>
                      </a:r>
                      <a:r>
                        <a:rPr lang="ru-RU" sz="2200" dirty="0">
                          <a:effectLst/>
                          <a:latin typeface="Calibri"/>
                          <a:ea typeface="Calibri"/>
                          <a:cs typeface="Calibri"/>
                        </a:rPr>
                        <a:t> (объединение).</a:t>
                      </a:r>
                      <a:endParaRPr lang="uk-UA" sz="2200" dirty="0">
                        <a:effectLst/>
                        <a:latin typeface="Calibri"/>
                        <a:ea typeface="Calibri"/>
                        <a:cs typeface="Calibri"/>
                      </a:endParaRPr>
                    </a:p>
                  </a:txBody>
                  <a:tcPr marL="68580" marR="68580" marT="0" marB="0"/>
                </a:tc>
              </a:tr>
              <a:tr h="269970">
                <a:tc>
                  <a:txBody>
                    <a:bodyPr/>
                    <a:lstStyle/>
                    <a:p>
                      <a:pPr marL="0" marR="0" algn="just">
                        <a:lnSpc>
                          <a:spcPct val="95000"/>
                        </a:lnSpc>
                        <a:spcBef>
                          <a:spcPts val="300"/>
                        </a:spcBef>
                        <a:spcAft>
                          <a:spcPts val="300"/>
                        </a:spcAft>
                      </a:pPr>
                      <a:r>
                        <a:rPr lang="ru-RU" sz="2200" dirty="0">
                          <a:effectLst/>
                          <a:latin typeface="Calibri"/>
                          <a:ea typeface="Calibri"/>
                          <a:cs typeface="Calibri"/>
                        </a:rPr>
                        <a:t>Повышенные удобства для пользователей.</a:t>
                      </a:r>
                      <a:endParaRPr lang="uk-UA" sz="2200" dirty="0">
                        <a:effectLst/>
                        <a:latin typeface="Calibri"/>
                        <a:ea typeface="Calibri"/>
                        <a:cs typeface="Calibri"/>
                      </a:endParaRPr>
                    </a:p>
                    <a:p>
                      <a:pPr marL="0" marR="0" algn="just">
                        <a:lnSpc>
                          <a:spcPct val="95000"/>
                        </a:lnSpc>
                        <a:spcBef>
                          <a:spcPts val="300"/>
                        </a:spcBef>
                        <a:spcAft>
                          <a:spcPts val="300"/>
                        </a:spcAft>
                      </a:pPr>
                      <a:r>
                        <a:rPr lang="ru-RU" sz="2200" dirty="0">
                          <a:effectLst/>
                          <a:latin typeface="Calibri"/>
                          <a:ea typeface="Calibri"/>
                          <a:cs typeface="Calibri"/>
                        </a:rPr>
                        <a:t>Не требуются значительные инвестиции. </a:t>
                      </a:r>
                      <a:endParaRPr lang="uk-UA" sz="2200" dirty="0">
                        <a:effectLst/>
                        <a:latin typeface="Calibri"/>
                        <a:ea typeface="Calibri"/>
                        <a:cs typeface="Calibri"/>
                      </a:endParaRPr>
                    </a:p>
                    <a:p>
                      <a:pPr marL="0" marR="0" algn="just">
                        <a:lnSpc>
                          <a:spcPct val="95000"/>
                        </a:lnSpc>
                        <a:spcBef>
                          <a:spcPts val="300"/>
                        </a:spcBef>
                        <a:spcAft>
                          <a:spcPts val="300"/>
                        </a:spcAft>
                      </a:pPr>
                      <a:r>
                        <a:rPr lang="ru-RU" sz="2200" dirty="0">
                          <a:effectLst/>
                          <a:latin typeface="Calibri"/>
                          <a:ea typeface="Calibri"/>
                          <a:cs typeface="Calibri"/>
                        </a:rPr>
                        <a:t>Используемые электронные устройства повышают прозрачность системы.</a:t>
                      </a:r>
                      <a:endParaRPr lang="uk-UA" sz="2200" dirty="0">
                        <a:effectLst/>
                        <a:latin typeface="Calibri"/>
                        <a:ea typeface="Calibri"/>
                        <a:cs typeface="Calibri"/>
                      </a:endParaRPr>
                    </a:p>
                  </a:txBody>
                  <a:tcPr marL="68580" marR="68580" marT="0" marB="0"/>
                </a:tc>
              </a:tr>
              <a:tr h="1269452">
                <a:tc>
                  <a:txBody>
                    <a:bodyPr/>
                    <a:lstStyle/>
                    <a:p>
                      <a:pPr marL="0" marR="0" algn="just">
                        <a:lnSpc>
                          <a:spcPct val="94000"/>
                        </a:lnSpc>
                        <a:spcBef>
                          <a:spcPts val="400"/>
                        </a:spcBef>
                        <a:spcAft>
                          <a:spcPts val="400"/>
                        </a:spcAft>
                      </a:pPr>
                      <a:r>
                        <a:rPr lang="ru-RU" sz="2200" dirty="0">
                          <a:effectLst/>
                          <a:latin typeface="Calibri"/>
                          <a:ea typeface="Calibri"/>
                          <a:cs typeface="Calibri"/>
                        </a:rPr>
                        <a:t>Требуется координация оператором. </a:t>
                      </a:r>
                      <a:endParaRPr lang="uk-UA" sz="2200" dirty="0">
                        <a:effectLst/>
                        <a:latin typeface="Calibri"/>
                        <a:ea typeface="Calibri"/>
                        <a:cs typeface="Calibri"/>
                      </a:endParaRPr>
                    </a:p>
                    <a:p>
                      <a:pPr marL="0" marR="0" algn="just">
                        <a:lnSpc>
                          <a:spcPct val="94000"/>
                        </a:lnSpc>
                        <a:spcBef>
                          <a:spcPts val="400"/>
                        </a:spcBef>
                        <a:spcAft>
                          <a:spcPts val="400"/>
                        </a:spcAft>
                      </a:pPr>
                      <a:r>
                        <a:rPr lang="ru-RU" sz="2200" dirty="0">
                          <a:effectLst/>
                          <a:latin typeface="Calibri"/>
                          <a:ea typeface="Calibri"/>
                          <a:cs typeface="Calibri"/>
                        </a:rPr>
                        <a:t>Необходимо определить приемлемую систему взимания оплаты. </a:t>
                      </a:r>
                      <a:endParaRPr lang="uk-UA" sz="2200" dirty="0">
                        <a:effectLst/>
                        <a:latin typeface="Calibri"/>
                        <a:ea typeface="Calibri"/>
                        <a:cs typeface="Calibri"/>
                      </a:endParaRPr>
                    </a:p>
                    <a:p>
                      <a:pPr marL="0" marR="0" algn="just">
                        <a:lnSpc>
                          <a:spcPct val="94000"/>
                        </a:lnSpc>
                        <a:spcBef>
                          <a:spcPts val="400"/>
                        </a:spcBef>
                        <a:spcAft>
                          <a:spcPts val="400"/>
                        </a:spcAft>
                      </a:pPr>
                      <a:r>
                        <a:rPr lang="ru-RU" sz="2200" dirty="0">
                          <a:effectLst/>
                          <a:latin typeface="Calibri"/>
                          <a:ea typeface="Calibri"/>
                          <a:cs typeface="Calibri"/>
                        </a:rPr>
                        <a:t>Техническая сложность по сравнению с широко распространенной фиксированной платой за проезд.</a:t>
                      </a:r>
                      <a:endParaRPr lang="uk-UA" sz="2200" dirty="0">
                        <a:effectLst/>
                        <a:latin typeface="Calibri"/>
                        <a:ea typeface="Calibri"/>
                        <a:cs typeface="Calibri"/>
                      </a:endParaRPr>
                    </a:p>
                  </a:txBody>
                  <a:tcPr marL="68580" marR="68580" marT="0" marB="0"/>
                </a:tc>
              </a:tr>
            </a:tbl>
          </a:graphicData>
        </a:graphic>
      </p:graphicFrame>
      <p:sp>
        <p:nvSpPr>
          <p:cNvPr id="5" name="Text Box 5"/>
          <p:cNvSpPr txBox="1">
            <a:spLocks noChangeArrowheads="1"/>
          </p:cNvSpPr>
          <p:nvPr/>
        </p:nvSpPr>
        <p:spPr bwMode="auto">
          <a:xfrm>
            <a:off x="0" y="404664"/>
            <a:ext cx="9144000" cy="707886"/>
          </a:xfrm>
          <a:prstGeom prst="rect">
            <a:avLst/>
          </a:prstGeom>
          <a:noFill/>
          <a:ln w="9525">
            <a:noFill/>
            <a:miter lim="800000"/>
            <a:headEnd/>
            <a:tailEnd/>
          </a:ln>
        </p:spPr>
        <p:txBody>
          <a:bodyPr wrap="square">
            <a:spAutoFit/>
          </a:bodyPr>
          <a:lstStyle/>
          <a:p>
            <a:pPr algn="ctr">
              <a:spcBef>
                <a:spcPct val="50000"/>
              </a:spcBef>
            </a:pPr>
            <a:r>
              <a:rPr lang="ru-RU" sz="4000" dirty="0" smtClean="0">
                <a:solidFill>
                  <a:srgbClr val="002060"/>
                </a:solidFill>
              </a:rPr>
              <a:t>Управление дорожным движением</a:t>
            </a:r>
            <a:r>
              <a:rPr lang="en-US" sz="4000" dirty="0" smtClean="0">
                <a:solidFill>
                  <a:srgbClr val="002060"/>
                </a:solidFill>
              </a:rPr>
              <a:t> (5)</a:t>
            </a:r>
            <a:endParaRPr lang="en-GB" sz="4000" dirty="0">
              <a:solidFill>
                <a:srgbClr val="002060"/>
              </a:solidFill>
            </a:endParaRPr>
          </a:p>
        </p:txBody>
      </p:sp>
    </p:spTree>
    <p:extLst>
      <p:ext uri="{BB962C8B-B14F-4D97-AF65-F5344CB8AC3E}">
        <p14:creationId xmlns:p14="http://schemas.microsoft.com/office/powerpoint/2010/main" val="39524058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18</a:t>
            </a:fld>
            <a:endParaRPr lang="en-US" sz="1200" dirty="0"/>
          </a:p>
        </p:txBody>
      </p:sp>
      <p:graphicFrame>
        <p:nvGraphicFramePr>
          <p:cNvPr id="9" name="Таблица 8"/>
          <p:cNvGraphicFramePr>
            <a:graphicFrameLocks noGrp="1"/>
          </p:cNvGraphicFramePr>
          <p:nvPr>
            <p:extLst>
              <p:ext uri="{D42A27DB-BD31-4B8C-83A1-F6EECF244321}">
                <p14:modId xmlns:p14="http://schemas.microsoft.com/office/powerpoint/2010/main" val="2203286988"/>
              </p:ext>
            </p:extLst>
          </p:nvPr>
        </p:nvGraphicFramePr>
        <p:xfrm>
          <a:off x="463907" y="707886"/>
          <a:ext cx="8280920" cy="5879592"/>
        </p:xfrm>
        <a:graphic>
          <a:graphicData uri="http://schemas.openxmlformats.org/drawingml/2006/table">
            <a:tbl>
              <a:tblPr firstRow="1" bandRow="1">
                <a:tableStyleId>{5C22544A-7EE6-4342-B048-85BDC9FD1C3A}</a:tableStyleId>
              </a:tblPr>
              <a:tblGrid>
                <a:gridCol w="8280920"/>
              </a:tblGrid>
              <a:tr h="336562">
                <a:tc>
                  <a:txBody>
                    <a:bodyPr/>
                    <a:lstStyle/>
                    <a:p>
                      <a:pPr marL="0" marR="0" algn="ctr">
                        <a:lnSpc>
                          <a:spcPct val="95000"/>
                        </a:lnSpc>
                        <a:spcBef>
                          <a:spcPts val="480"/>
                        </a:spcBef>
                        <a:spcAft>
                          <a:spcPts val="480"/>
                        </a:spcAft>
                      </a:pPr>
                      <a:r>
                        <a:rPr lang="ru-RU" sz="2400" b="1" i="0" dirty="0">
                          <a:effectLst/>
                          <a:latin typeface="Calibri"/>
                          <a:ea typeface="Calibri"/>
                          <a:cs typeface="Calibri"/>
                        </a:rPr>
                        <a:t>Выделенные велосипедные дорожки</a:t>
                      </a:r>
                      <a:endParaRPr lang="uk-UA" sz="2400" b="1" i="0" dirty="0">
                        <a:effectLst/>
                        <a:latin typeface="Calibri"/>
                        <a:ea typeface="Calibri"/>
                        <a:cs typeface="Calibri"/>
                      </a:endParaRPr>
                    </a:p>
                  </a:txBody>
                  <a:tcPr marL="68580" marR="68580" marT="0" marB="0"/>
                </a:tc>
              </a:tr>
              <a:tr h="1082713">
                <a:tc>
                  <a:txBody>
                    <a:bodyPr/>
                    <a:lstStyle/>
                    <a:p>
                      <a:pPr marL="0" marR="0" algn="just">
                        <a:lnSpc>
                          <a:spcPct val="95000"/>
                        </a:lnSpc>
                        <a:spcBef>
                          <a:spcPts val="400"/>
                        </a:spcBef>
                        <a:spcAft>
                          <a:spcPts val="400"/>
                        </a:spcAft>
                      </a:pPr>
                      <a:r>
                        <a:rPr lang="ru-RU" sz="2000" dirty="0">
                          <a:effectLst/>
                          <a:latin typeface="Calibri"/>
                          <a:ea typeface="Calibri"/>
                          <a:cs typeface="Calibri"/>
                        </a:rPr>
                        <a:t>Мощеные велодорожки, обустроенные параллельно главной дороге, физически отделены. Возможны различные варианты отделения, например цветная поверхность или разделительные полосы, бордюрный камень, разделительная полоса из растительности и т.д.</a:t>
                      </a:r>
                      <a:endParaRPr lang="uk-UA" sz="2000" dirty="0">
                        <a:effectLst/>
                        <a:latin typeface="Calibri"/>
                        <a:ea typeface="Calibri"/>
                        <a:cs typeface="Calibri"/>
                      </a:endParaRPr>
                    </a:p>
                  </a:txBody>
                  <a:tcPr marL="68580" marR="68580" marT="0" marB="0"/>
                </a:tc>
              </a:tr>
              <a:tr h="541356">
                <a:tc>
                  <a:txBody>
                    <a:bodyPr/>
                    <a:lstStyle/>
                    <a:p>
                      <a:pPr marL="0" marR="0" algn="just">
                        <a:lnSpc>
                          <a:spcPct val="95000"/>
                        </a:lnSpc>
                        <a:spcBef>
                          <a:spcPts val="400"/>
                        </a:spcBef>
                        <a:spcAft>
                          <a:spcPts val="400"/>
                        </a:spcAft>
                      </a:pPr>
                      <a:r>
                        <a:rPr lang="ru-RU" sz="2000" dirty="0">
                          <a:effectLst/>
                          <a:latin typeface="Calibri"/>
                          <a:ea typeface="Calibri"/>
                          <a:cs typeface="Calibri"/>
                        </a:rPr>
                        <a:t>Сидней (Австралия</a:t>
                      </a:r>
                      <a:r>
                        <a:rPr lang="ru-RU" sz="2000" dirty="0" smtClean="0">
                          <a:effectLst/>
                          <a:latin typeface="Calibri"/>
                          <a:ea typeface="Calibri"/>
                          <a:cs typeface="Calibri"/>
                        </a:rPr>
                        <a:t>)</a:t>
                      </a:r>
                      <a:r>
                        <a:rPr lang="en-US" sz="2000" dirty="0" smtClean="0">
                          <a:effectLst/>
                          <a:latin typeface="Calibri"/>
                          <a:ea typeface="Calibri"/>
                          <a:cs typeface="Calibri"/>
                        </a:rPr>
                        <a:t>; </a:t>
                      </a:r>
                      <a:r>
                        <a:rPr lang="ru-RU" sz="2000" dirty="0" smtClean="0">
                          <a:effectLst/>
                          <a:latin typeface="Calibri"/>
                          <a:ea typeface="Calibri"/>
                          <a:cs typeface="Calibri"/>
                        </a:rPr>
                        <a:t>Копенгаген </a:t>
                      </a:r>
                      <a:r>
                        <a:rPr lang="ru-RU" sz="2000" dirty="0">
                          <a:effectLst/>
                          <a:latin typeface="Calibri"/>
                          <a:ea typeface="Calibri"/>
                          <a:cs typeface="Calibri"/>
                        </a:rPr>
                        <a:t>(Дания</a:t>
                      </a:r>
                      <a:r>
                        <a:rPr lang="ru-RU" sz="2000" dirty="0" smtClean="0">
                          <a:effectLst/>
                          <a:latin typeface="Calibri"/>
                          <a:ea typeface="Calibri"/>
                          <a:cs typeface="Calibri"/>
                        </a:rPr>
                        <a:t>)</a:t>
                      </a:r>
                      <a:r>
                        <a:rPr lang="en-US" sz="2000" dirty="0" smtClean="0">
                          <a:effectLst/>
                          <a:latin typeface="Calibri"/>
                          <a:ea typeface="Calibri"/>
                          <a:cs typeface="Calibri"/>
                        </a:rPr>
                        <a:t>;</a:t>
                      </a:r>
                      <a:r>
                        <a:rPr lang="ru-RU" sz="2000" dirty="0">
                          <a:effectLst/>
                          <a:latin typeface="Calibri"/>
                          <a:ea typeface="Calibri"/>
                          <a:cs typeface="Calibri"/>
                        </a:rPr>
                        <a:t/>
                      </a:r>
                      <a:br>
                        <a:rPr lang="ru-RU" sz="2000" dirty="0">
                          <a:effectLst/>
                          <a:latin typeface="Calibri"/>
                          <a:ea typeface="Calibri"/>
                          <a:cs typeface="Calibri"/>
                        </a:rPr>
                      </a:br>
                      <a:r>
                        <a:rPr lang="ru-RU" sz="2000" dirty="0">
                          <a:effectLst/>
                          <a:latin typeface="Calibri"/>
                          <a:ea typeface="Calibri"/>
                          <a:cs typeface="Calibri"/>
                        </a:rPr>
                        <a:t>Бангкок (Таиланд</a:t>
                      </a:r>
                      <a:r>
                        <a:rPr lang="ru-RU" sz="2000" dirty="0" smtClean="0">
                          <a:effectLst/>
                          <a:latin typeface="Calibri"/>
                          <a:ea typeface="Calibri"/>
                          <a:cs typeface="Calibri"/>
                        </a:rPr>
                        <a:t>) и многие </a:t>
                      </a:r>
                      <a:r>
                        <a:rPr lang="ru-RU" sz="2000" dirty="0">
                          <a:effectLst/>
                          <a:latin typeface="Calibri"/>
                          <a:ea typeface="Calibri"/>
                          <a:cs typeface="Calibri"/>
                        </a:rPr>
                        <a:t>другие города.</a:t>
                      </a:r>
                      <a:endParaRPr lang="uk-UA" sz="2000" dirty="0">
                        <a:effectLst/>
                        <a:latin typeface="Calibri"/>
                        <a:ea typeface="Calibri"/>
                        <a:cs typeface="Calibri"/>
                      </a:endParaRPr>
                    </a:p>
                  </a:txBody>
                  <a:tcPr marL="68580" marR="68580" marT="0" marB="0"/>
                </a:tc>
              </a:tr>
              <a:tr h="2003968">
                <a:tc>
                  <a:txBody>
                    <a:bodyPr/>
                    <a:lstStyle/>
                    <a:p>
                      <a:pPr marL="0" marR="0" algn="just">
                        <a:lnSpc>
                          <a:spcPct val="95000"/>
                        </a:lnSpc>
                        <a:spcBef>
                          <a:spcPts val="400"/>
                        </a:spcBef>
                        <a:spcAft>
                          <a:spcPts val="400"/>
                        </a:spcAft>
                      </a:pPr>
                      <a:r>
                        <a:rPr lang="ru-RU" sz="2000" dirty="0">
                          <a:effectLst/>
                          <a:latin typeface="Calibri"/>
                          <a:ea typeface="Calibri"/>
                          <a:cs typeface="Calibri"/>
                        </a:rPr>
                        <a:t>Относительно небольшие инвестиции (в зависимости от фактического дизайна</a:t>
                      </a:r>
                      <a:r>
                        <a:rPr lang="ru-RU" sz="2000" dirty="0" smtClean="0">
                          <a:effectLst/>
                          <a:latin typeface="Calibri"/>
                          <a:ea typeface="Calibri"/>
                          <a:cs typeface="Calibri"/>
                        </a:rPr>
                        <a:t>)</a:t>
                      </a:r>
                      <a:endParaRPr lang="en-US" sz="2000" dirty="0" smtClean="0">
                        <a:effectLst/>
                        <a:latin typeface="Calibri"/>
                        <a:ea typeface="Calibri"/>
                        <a:cs typeface="Calibri"/>
                      </a:endParaRPr>
                    </a:p>
                    <a:p>
                      <a:pPr marL="0" marR="0" algn="just">
                        <a:lnSpc>
                          <a:spcPct val="95000"/>
                        </a:lnSpc>
                        <a:spcBef>
                          <a:spcPts val="400"/>
                        </a:spcBef>
                        <a:spcAft>
                          <a:spcPts val="400"/>
                        </a:spcAft>
                      </a:pPr>
                      <a:r>
                        <a:rPr lang="ru-RU" sz="2000" dirty="0" smtClean="0">
                          <a:effectLst/>
                          <a:latin typeface="Calibri"/>
                          <a:ea typeface="Calibri"/>
                          <a:cs typeface="Calibri"/>
                        </a:rPr>
                        <a:t>Содействие </a:t>
                      </a:r>
                      <a:r>
                        <a:rPr lang="ru-RU" sz="2000" dirty="0">
                          <a:effectLst/>
                          <a:latin typeface="Calibri"/>
                          <a:ea typeface="Calibri"/>
                          <a:cs typeface="Calibri"/>
                        </a:rPr>
                        <a:t>дорожной </a:t>
                      </a:r>
                      <a:r>
                        <a:rPr lang="ru-RU" sz="2000" dirty="0" smtClean="0">
                          <a:effectLst/>
                          <a:latin typeface="Calibri"/>
                          <a:ea typeface="Calibri"/>
                          <a:cs typeface="Calibri"/>
                        </a:rPr>
                        <a:t>безопасности</a:t>
                      </a:r>
                      <a:endParaRPr lang="uk-UA" sz="2000" dirty="0">
                        <a:effectLst/>
                        <a:latin typeface="Calibri"/>
                        <a:ea typeface="Calibri"/>
                        <a:cs typeface="Calibri"/>
                      </a:endParaRPr>
                    </a:p>
                    <a:p>
                      <a:pPr marL="0" marR="0" algn="just">
                        <a:lnSpc>
                          <a:spcPct val="95000"/>
                        </a:lnSpc>
                        <a:spcBef>
                          <a:spcPts val="400"/>
                        </a:spcBef>
                        <a:spcAft>
                          <a:spcPts val="400"/>
                        </a:spcAft>
                      </a:pPr>
                      <a:r>
                        <a:rPr lang="ru-RU" sz="2000" dirty="0">
                          <a:effectLst/>
                          <a:latin typeface="Calibri"/>
                          <a:ea typeface="Calibri"/>
                          <a:cs typeface="Calibri"/>
                        </a:rPr>
                        <a:t>Улучшение потока автотранспорта и </a:t>
                      </a:r>
                      <a:r>
                        <a:rPr lang="ru-RU" sz="2000" dirty="0" smtClean="0">
                          <a:effectLst/>
                          <a:latin typeface="Calibri"/>
                          <a:ea typeface="Calibri"/>
                          <a:cs typeface="Calibri"/>
                        </a:rPr>
                        <a:t>НМТ</a:t>
                      </a:r>
                    </a:p>
                    <a:p>
                      <a:pPr marL="0" marR="0" algn="just">
                        <a:lnSpc>
                          <a:spcPct val="95000"/>
                        </a:lnSpc>
                        <a:spcBef>
                          <a:spcPts val="400"/>
                        </a:spcBef>
                        <a:spcAft>
                          <a:spcPts val="400"/>
                        </a:spcAft>
                      </a:pPr>
                      <a:r>
                        <a:rPr lang="ru-RU" sz="2000" dirty="0" smtClean="0">
                          <a:effectLst/>
                          <a:latin typeface="Calibri"/>
                          <a:ea typeface="Calibri"/>
                          <a:cs typeface="Calibri"/>
                        </a:rPr>
                        <a:t>Возможность </a:t>
                      </a:r>
                      <a:r>
                        <a:rPr lang="ru-RU" sz="2000" dirty="0">
                          <a:effectLst/>
                          <a:latin typeface="Calibri"/>
                          <a:ea typeface="Calibri"/>
                          <a:cs typeface="Calibri"/>
                        </a:rPr>
                        <a:t>улучшения физического состояния </a:t>
                      </a:r>
                      <a:r>
                        <a:rPr lang="ru-RU" sz="2000" dirty="0" smtClean="0">
                          <a:effectLst/>
                          <a:latin typeface="Calibri"/>
                          <a:ea typeface="Calibri"/>
                          <a:cs typeface="Calibri"/>
                        </a:rPr>
                        <a:t>пользователей</a:t>
                      </a:r>
                      <a:endParaRPr lang="uk-UA" sz="2000" dirty="0">
                        <a:effectLst/>
                        <a:latin typeface="Calibri"/>
                        <a:ea typeface="Calibri"/>
                        <a:cs typeface="Calibri"/>
                      </a:endParaRPr>
                    </a:p>
                    <a:p>
                      <a:pPr marL="0" marR="0" algn="just">
                        <a:lnSpc>
                          <a:spcPct val="95000"/>
                        </a:lnSpc>
                        <a:spcBef>
                          <a:spcPts val="400"/>
                        </a:spcBef>
                        <a:spcAft>
                          <a:spcPts val="400"/>
                        </a:spcAft>
                      </a:pPr>
                      <a:r>
                        <a:rPr lang="ru-RU" sz="2000" dirty="0">
                          <a:effectLst/>
                          <a:latin typeface="Calibri"/>
                          <a:ea typeface="Calibri"/>
                          <a:cs typeface="Calibri"/>
                        </a:rPr>
                        <a:t>Мобильность, не приводящая к выбросам </a:t>
                      </a:r>
                      <a:r>
                        <a:rPr lang="ru-RU" sz="2000" dirty="0" smtClean="0">
                          <a:effectLst/>
                          <a:latin typeface="Calibri"/>
                          <a:ea typeface="Calibri"/>
                          <a:cs typeface="Calibri"/>
                        </a:rPr>
                        <a:t>CO</a:t>
                      </a:r>
                      <a:r>
                        <a:rPr lang="ru-RU" sz="2000" baseline="-25000" dirty="0" smtClean="0">
                          <a:effectLst/>
                          <a:latin typeface="Calibri"/>
                          <a:ea typeface="Calibri"/>
                          <a:cs typeface="Calibri"/>
                        </a:rPr>
                        <a:t>2</a:t>
                      </a:r>
                      <a:endParaRPr lang="uk-UA" sz="2000" dirty="0">
                        <a:effectLst/>
                        <a:latin typeface="Calibri"/>
                        <a:ea typeface="Calibri"/>
                        <a:cs typeface="Calibri"/>
                      </a:endParaRPr>
                    </a:p>
                  </a:txBody>
                  <a:tcPr marL="68580" marR="68580" marT="0" marB="0"/>
                </a:tc>
              </a:tr>
              <a:tr h="1543340">
                <a:tc>
                  <a:txBody>
                    <a:bodyPr/>
                    <a:lstStyle/>
                    <a:p>
                      <a:pPr marL="0" marR="0" algn="just">
                        <a:lnSpc>
                          <a:spcPct val="95000"/>
                        </a:lnSpc>
                        <a:spcBef>
                          <a:spcPts val="400"/>
                        </a:spcBef>
                        <a:spcAft>
                          <a:spcPts val="400"/>
                        </a:spcAft>
                      </a:pPr>
                      <a:r>
                        <a:rPr lang="ru-RU" sz="2000" dirty="0">
                          <a:effectLst/>
                          <a:latin typeface="Calibri"/>
                          <a:ea typeface="Calibri"/>
                          <a:cs typeface="Calibri"/>
                        </a:rPr>
                        <a:t>Требуется достаточная проезжая </a:t>
                      </a:r>
                      <a:r>
                        <a:rPr lang="ru-RU" sz="2000" dirty="0" smtClean="0">
                          <a:effectLst/>
                          <a:latin typeface="Calibri"/>
                          <a:ea typeface="Calibri"/>
                          <a:cs typeface="Calibri"/>
                        </a:rPr>
                        <a:t>часть</a:t>
                      </a:r>
                      <a:endParaRPr lang="uk-UA" sz="2000" dirty="0">
                        <a:effectLst/>
                        <a:latin typeface="Calibri"/>
                        <a:ea typeface="Calibri"/>
                        <a:cs typeface="Calibri"/>
                      </a:endParaRPr>
                    </a:p>
                    <a:p>
                      <a:pPr marL="0" marR="0" algn="just">
                        <a:lnSpc>
                          <a:spcPct val="95000"/>
                        </a:lnSpc>
                        <a:spcBef>
                          <a:spcPts val="400"/>
                        </a:spcBef>
                        <a:spcAft>
                          <a:spcPts val="400"/>
                        </a:spcAft>
                      </a:pPr>
                      <a:r>
                        <a:rPr lang="ru-RU" sz="2000" dirty="0">
                          <a:effectLst/>
                          <a:latin typeface="Calibri"/>
                          <a:ea typeface="Calibri"/>
                          <a:cs typeface="Calibri"/>
                        </a:rPr>
                        <a:t>Необходима надлежащая реализация прав велосипедистов (если не предусмотрено эффективное реальное отделение</a:t>
                      </a:r>
                      <a:r>
                        <a:rPr lang="ru-RU" sz="2000" dirty="0" smtClean="0">
                          <a:effectLst/>
                          <a:latin typeface="Calibri"/>
                          <a:ea typeface="Calibri"/>
                          <a:cs typeface="Calibri"/>
                        </a:rPr>
                        <a:t>)</a:t>
                      </a:r>
                    </a:p>
                    <a:p>
                      <a:pPr marL="0" marR="0" algn="just">
                        <a:lnSpc>
                          <a:spcPct val="95000"/>
                        </a:lnSpc>
                        <a:spcBef>
                          <a:spcPts val="400"/>
                        </a:spcBef>
                        <a:spcAft>
                          <a:spcPts val="400"/>
                        </a:spcAft>
                      </a:pPr>
                      <a:r>
                        <a:rPr lang="ru-RU" sz="2000" dirty="0" smtClean="0">
                          <a:effectLst/>
                          <a:latin typeface="Calibri"/>
                          <a:ea typeface="Calibri"/>
                          <a:cs typeface="Calibri"/>
                        </a:rPr>
                        <a:t>Езда </a:t>
                      </a:r>
                      <a:r>
                        <a:rPr lang="ru-RU" sz="2000" dirty="0">
                          <a:effectLst/>
                          <a:latin typeface="Calibri"/>
                          <a:ea typeface="Calibri"/>
                          <a:cs typeface="Calibri"/>
                        </a:rPr>
                        <a:t>на велосипеде подходит не для всех типов местности и погодных </a:t>
                      </a:r>
                      <a:r>
                        <a:rPr lang="ru-RU" sz="2000" dirty="0" smtClean="0">
                          <a:effectLst/>
                          <a:latin typeface="Calibri"/>
                          <a:ea typeface="Calibri"/>
                          <a:cs typeface="Calibri"/>
                        </a:rPr>
                        <a:t>условий</a:t>
                      </a:r>
                      <a:endParaRPr lang="uk-UA" sz="2000" dirty="0">
                        <a:effectLst/>
                        <a:latin typeface="Calibri"/>
                        <a:ea typeface="Calibri"/>
                        <a:cs typeface="Calibri"/>
                      </a:endParaRPr>
                    </a:p>
                  </a:txBody>
                  <a:tcPr marL="68580" marR="68580" marT="0" marB="0"/>
                </a:tc>
              </a:tr>
            </a:tbl>
          </a:graphicData>
        </a:graphic>
      </p:graphicFrame>
      <p:sp>
        <p:nvSpPr>
          <p:cNvPr id="5" name="Text Box 5"/>
          <p:cNvSpPr txBox="1">
            <a:spLocks noChangeArrowheads="1"/>
          </p:cNvSpPr>
          <p:nvPr/>
        </p:nvSpPr>
        <p:spPr bwMode="auto">
          <a:xfrm>
            <a:off x="32367" y="0"/>
            <a:ext cx="9144000" cy="707886"/>
          </a:xfrm>
          <a:prstGeom prst="rect">
            <a:avLst/>
          </a:prstGeom>
          <a:noFill/>
          <a:ln w="9525">
            <a:noFill/>
            <a:miter lim="800000"/>
            <a:headEnd/>
            <a:tailEnd/>
          </a:ln>
        </p:spPr>
        <p:txBody>
          <a:bodyPr wrap="square">
            <a:spAutoFit/>
          </a:bodyPr>
          <a:lstStyle/>
          <a:p>
            <a:pPr algn="ctr">
              <a:spcBef>
                <a:spcPct val="50000"/>
              </a:spcBef>
            </a:pPr>
            <a:r>
              <a:rPr lang="ru-RU" sz="4000" dirty="0" smtClean="0">
                <a:solidFill>
                  <a:srgbClr val="002060"/>
                </a:solidFill>
              </a:rPr>
              <a:t>Управление дорожным движением</a:t>
            </a:r>
            <a:r>
              <a:rPr lang="en-US" sz="4000" dirty="0" smtClean="0">
                <a:solidFill>
                  <a:srgbClr val="002060"/>
                </a:solidFill>
              </a:rPr>
              <a:t> (6)</a:t>
            </a:r>
            <a:endParaRPr lang="en-GB" sz="4000" dirty="0">
              <a:solidFill>
                <a:srgbClr val="002060"/>
              </a:solidFill>
            </a:endParaRPr>
          </a:p>
        </p:txBody>
      </p:sp>
    </p:spTree>
    <p:extLst>
      <p:ext uri="{BB962C8B-B14F-4D97-AF65-F5344CB8AC3E}">
        <p14:creationId xmlns:p14="http://schemas.microsoft.com/office/powerpoint/2010/main" val="11473968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19</a:t>
            </a:fld>
            <a:endParaRPr lang="en-US" sz="1200" dirty="0"/>
          </a:p>
        </p:txBody>
      </p:sp>
      <p:graphicFrame>
        <p:nvGraphicFramePr>
          <p:cNvPr id="9" name="Таблица 8"/>
          <p:cNvGraphicFramePr>
            <a:graphicFrameLocks noGrp="1"/>
          </p:cNvGraphicFramePr>
          <p:nvPr>
            <p:extLst>
              <p:ext uri="{D42A27DB-BD31-4B8C-83A1-F6EECF244321}">
                <p14:modId xmlns:p14="http://schemas.microsoft.com/office/powerpoint/2010/main" val="1712285291"/>
              </p:ext>
            </p:extLst>
          </p:nvPr>
        </p:nvGraphicFramePr>
        <p:xfrm>
          <a:off x="467544" y="1124744"/>
          <a:ext cx="8280920" cy="5760640"/>
        </p:xfrm>
        <a:graphic>
          <a:graphicData uri="http://schemas.openxmlformats.org/drawingml/2006/table">
            <a:tbl>
              <a:tblPr firstRow="1" bandRow="1">
                <a:tableStyleId>{5C22544A-7EE6-4342-B048-85BDC9FD1C3A}</a:tableStyleId>
              </a:tblPr>
              <a:tblGrid>
                <a:gridCol w="8280920"/>
              </a:tblGrid>
              <a:tr h="615188">
                <a:tc>
                  <a:txBody>
                    <a:bodyPr/>
                    <a:lstStyle/>
                    <a:p>
                      <a:pPr marL="0" marR="0" algn="ctr">
                        <a:lnSpc>
                          <a:spcPct val="97000"/>
                        </a:lnSpc>
                        <a:spcBef>
                          <a:spcPts val="480"/>
                        </a:spcBef>
                        <a:spcAft>
                          <a:spcPts val="480"/>
                        </a:spcAft>
                      </a:pPr>
                      <a:r>
                        <a:rPr lang="ru-RU" sz="2400" b="1" i="0" dirty="0">
                          <a:effectLst/>
                          <a:latin typeface="Calibri"/>
                          <a:ea typeface="Calibri"/>
                          <a:cs typeface="Calibri"/>
                        </a:rPr>
                        <a:t>Функциональные пешеходные дорожки</a:t>
                      </a:r>
                      <a:endParaRPr lang="uk-UA" sz="2400" b="1" i="0" dirty="0">
                        <a:effectLst/>
                        <a:latin typeface="Calibri"/>
                        <a:ea typeface="Calibri"/>
                        <a:cs typeface="Calibri"/>
                      </a:endParaRPr>
                    </a:p>
                  </a:txBody>
                  <a:tcPr marL="68580" marR="68580" marT="0" marB="0"/>
                </a:tc>
              </a:tr>
              <a:tr h="680956">
                <a:tc>
                  <a:txBody>
                    <a:bodyPr/>
                    <a:lstStyle/>
                    <a:p>
                      <a:pPr marL="0" marR="0" algn="just">
                        <a:lnSpc>
                          <a:spcPct val="97000"/>
                        </a:lnSpc>
                        <a:spcBef>
                          <a:spcPts val="400"/>
                        </a:spcBef>
                        <a:spcAft>
                          <a:spcPts val="400"/>
                        </a:spcAft>
                      </a:pPr>
                      <a:r>
                        <a:rPr lang="ru-RU" sz="2200" dirty="0">
                          <a:effectLst/>
                          <a:latin typeface="Calibri"/>
                          <a:ea typeface="Calibri"/>
                          <a:cs typeface="Calibri"/>
                        </a:rPr>
                        <a:t>Жители городских районов много ходят пешком. В этой связи важно обеспечить необходимую инфраструктуру для того, чтобы жители могли добраться пешком  от своего жилья до основных объектов типа магазинов, учреждений социальной инфраструктуры, остановок ОТ, места работы и пр.</a:t>
                      </a:r>
                      <a:endParaRPr lang="uk-UA" sz="2200" dirty="0">
                        <a:effectLst/>
                        <a:latin typeface="Calibri"/>
                        <a:ea typeface="Calibri"/>
                        <a:cs typeface="Calibri"/>
                      </a:endParaRPr>
                    </a:p>
                  </a:txBody>
                  <a:tcPr marL="68580" marR="68580" marT="0" marB="0"/>
                </a:tc>
              </a:tr>
              <a:tr h="269970">
                <a:tc>
                  <a:txBody>
                    <a:bodyPr/>
                    <a:lstStyle/>
                    <a:p>
                      <a:pPr marL="0" marR="0" algn="just">
                        <a:lnSpc>
                          <a:spcPct val="97000"/>
                        </a:lnSpc>
                        <a:spcBef>
                          <a:spcPts val="400"/>
                        </a:spcBef>
                        <a:spcAft>
                          <a:spcPts val="400"/>
                        </a:spcAft>
                      </a:pPr>
                      <a:r>
                        <a:rPr lang="ru-RU" sz="2200" dirty="0">
                          <a:effectLst/>
                          <a:latin typeface="Calibri"/>
                          <a:ea typeface="Calibri"/>
                          <a:cs typeface="Calibri"/>
                        </a:rPr>
                        <a:t>Большинство городов Северной Европы.</a:t>
                      </a:r>
                      <a:endParaRPr lang="uk-UA" sz="2200" dirty="0">
                        <a:effectLst/>
                        <a:latin typeface="Calibri"/>
                        <a:ea typeface="Calibri"/>
                        <a:cs typeface="Calibri"/>
                      </a:endParaRPr>
                    </a:p>
                  </a:txBody>
                  <a:tcPr marL="68580" marR="68580" marT="0" marB="0"/>
                </a:tc>
              </a:tr>
              <a:tr h="269970">
                <a:tc>
                  <a:txBody>
                    <a:bodyPr/>
                    <a:lstStyle/>
                    <a:p>
                      <a:pPr marL="0" marR="0" algn="just">
                        <a:lnSpc>
                          <a:spcPct val="97000"/>
                        </a:lnSpc>
                        <a:spcBef>
                          <a:spcPts val="400"/>
                        </a:spcBef>
                        <a:spcAft>
                          <a:spcPts val="400"/>
                        </a:spcAft>
                      </a:pPr>
                      <a:r>
                        <a:rPr lang="ru-RU" sz="2200" dirty="0">
                          <a:effectLst/>
                          <a:latin typeface="Calibri"/>
                          <a:ea typeface="Calibri"/>
                          <a:cs typeface="Calibri"/>
                        </a:rPr>
                        <a:t>Обеспечение безопасной и надежной «последней мили». </a:t>
                      </a:r>
                      <a:endParaRPr lang="uk-UA" sz="2200" dirty="0">
                        <a:effectLst/>
                        <a:latin typeface="Calibri"/>
                        <a:ea typeface="Calibri"/>
                        <a:cs typeface="Calibri"/>
                      </a:endParaRPr>
                    </a:p>
                    <a:p>
                      <a:pPr marL="0" marR="0" algn="just">
                        <a:lnSpc>
                          <a:spcPct val="97000"/>
                        </a:lnSpc>
                        <a:spcBef>
                          <a:spcPts val="400"/>
                        </a:spcBef>
                        <a:spcAft>
                          <a:spcPts val="400"/>
                        </a:spcAft>
                      </a:pPr>
                      <a:r>
                        <a:rPr lang="ru-RU" sz="2200" dirty="0">
                          <a:effectLst/>
                          <a:latin typeface="Calibri"/>
                          <a:ea typeface="Calibri"/>
                          <a:cs typeface="Calibri"/>
                        </a:rPr>
                        <a:t>Улучшение имиджа городов и качества жизни.</a:t>
                      </a:r>
                      <a:endParaRPr lang="uk-UA" sz="2200" dirty="0">
                        <a:effectLst/>
                        <a:latin typeface="Calibri"/>
                        <a:ea typeface="Calibri"/>
                        <a:cs typeface="Calibri"/>
                      </a:endParaRPr>
                    </a:p>
                    <a:p>
                      <a:pPr marL="0" marR="0" algn="just">
                        <a:lnSpc>
                          <a:spcPct val="97000"/>
                        </a:lnSpc>
                        <a:spcBef>
                          <a:spcPts val="400"/>
                        </a:spcBef>
                        <a:spcAft>
                          <a:spcPts val="400"/>
                        </a:spcAft>
                      </a:pPr>
                      <a:r>
                        <a:rPr lang="ru-RU" sz="2200" dirty="0">
                          <a:effectLst/>
                          <a:latin typeface="Calibri"/>
                          <a:ea typeface="Calibri"/>
                          <a:cs typeface="Calibri"/>
                        </a:rPr>
                        <a:t>Повышение уровня жизни малообеспеченных слоев населения. </a:t>
                      </a:r>
                      <a:endParaRPr lang="uk-UA" sz="2200" dirty="0">
                        <a:effectLst/>
                        <a:latin typeface="Calibri"/>
                        <a:ea typeface="Calibri"/>
                        <a:cs typeface="Calibri"/>
                      </a:endParaRPr>
                    </a:p>
                    <a:p>
                      <a:pPr marL="0" marR="0" algn="just">
                        <a:lnSpc>
                          <a:spcPct val="97000"/>
                        </a:lnSpc>
                        <a:spcBef>
                          <a:spcPts val="400"/>
                        </a:spcBef>
                        <a:spcAft>
                          <a:spcPts val="400"/>
                        </a:spcAft>
                      </a:pPr>
                      <a:r>
                        <a:rPr lang="ru-RU" sz="2200" dirty="0">
                          <a:effectLst/>
                          <a:latin typeface="Calibri"/>
                          <a:ea typeface="Calibri"/>
                          <a:cs typeface="Calibri"/>
                        </a:rPr>
                        <a:t>Уменьшение эффекта разделения, создаваемого автомагистралями, железными дорогами и пр.</a:t>
                      </a:r>
                      <a:endParaRPr lang="uk-UA" sz="2200" dirty="0">
                        <a:effectLst/>
                        <a:latin typeface="Calibri"/>
                        <a:ea typeface="Calibri"/>
                        <a:cs typeface="Calibri"/>
                      </a:endParaRPr>
                    </a:p>
                    <a:p>
                      <a:pPr marL="0" marR="0" algn="just">
                        <a:lnSpc>
                          <a:spcPct val="97000"/>
                        </a:lnSpc>
                        <a:spcBef>
                          <a:spcPts val="400"/>
                        </a:spcBef>
                        <a:spcAft>
                          <a:spcPts val="400"/>
                        </a:spcAft>
                      </a:pPr>
                      <a:r>
                        <a:rPr lang="ru-RU" sz="2200" dirty="0">
                          <a:effectLst/>
                          <a:latin typeface="Calibri"/>
                          <a:ea typeface="Calibri"/>
                          <a:cs typeface="Calibri"/>
                        </a:rPr>
                        <a:t>Мобильность, не приводящая к выбросам CO</a:t>
                      </a:r>
                      <a:r>
                        <a:rPr lang="ru-RU" sz="2200" baseline="-25000" dirty="0">
                          <a:effectLst/>
                          <a:latin typeface="Calibri"/>
                          <a:ea typeface="Calibri"/>
                          <a:cs typeface="Calibri"/>
                        </a:rPr>
                        <a:t>2</a:t>
                      </a:r>
                      <a:r>
                        <a:rPr lang="ru-RU" sz="2200" dirty="0">
                          <a:effectLst/>
                          <a:latin typeface="Calibri"/>
                          <a:ea typeface="Calibri"/>
                          <a:cs typeface="Calibri"/>
                        </a:rPr>
                        <a:t>.</a:t>
                      </a:r>
                      <a:endParaRPr lang="uk-UA" sz="2200" dirty="0">
                        <a:effectLst/>
                        <a:latin typeface="Calibri"/>
                        <a:ea typeface="Calibri"/>
                        <a:cs typeface="Calibri"/>
                      </a:endParaRPr>
                    </a:p>
                  </a:txBody>
                  <a:tcPr marL="68580" marR="68580" marT="0" marB="0"/>
                </a:tc>
              </a:tr>
              <a:tr h="836088">
                <a:tc>
                  <a:txBody>
                    <a:bodyPr/>
                    <a:lstStyle/>
                    <a:p>
                      <a:pPr marL="0" marR="0" algn="just">
                        <a:lnSpc>
                          <a:spcPct val="97000"/>
                        </a:lnSpc>
                        <a:spcBef>
                          <a:spcPts val="400"/>
                        </a:spcBef>
                        <a:spcAft>
                          <a:spcPts val="400"/>
                        </a:spcAft>
                      </a:pPr>
                      <a:r>
                        <a:rPr lang="ru-RU" sz="2200" dirty="0">
                          <a:effectLst/>
                          <a:latin typeface="Calibri"/>
                          <a:ea typeface="Calibri"/>
                          <a:cs typeface="Calibri"/>
                        </a:rPr>
                        <a:t>Необходимость комбинирования с магистральным автотранспортом.</a:t>
                      </a:r>
                      <a:endParaRPr lang="uk-UA" sz="2200" dirty="0">
                        <a:effectLst/>
                        <a:latin typeface="Calibri"/>
                        <a:ea typeface="Calibri"/>
                        <a:cs typeface="Calibri"/>
                      </a:endParaRPr>
                    </a:p>
                  </a:txBody>
                  <a:tcPr marL="68580" marR="68580" marT="0" marB="0"/>
                </a:tc>
              </a:tr>
            </a:tbl>
          </a:graphicData>
        </a:graphic>
      </p:graphicFrame>
      <p:sp>
        <p:nvSpPr>
          <p:cNvPr id="5" name="Text Box 5"/>
          <p:cNvSpPr txBox="1">
            <a:spLocks noChangeArrowheads="1"/>
          </p:cNvSpPr>
          <p:nvPr/>
        </p:nvSpPr>
        <p:spPr bwMode="auto">
          <a:xfrm>
            <a:off x="0" y="404664"/>
            <a:ext cx="9144000" cy="707886"/>
          </a:xfrm>
          <a:prstGeom prst="rect">
            <a:avLst/>
          </a:prstGeom>
          <a:noFill/>
          <a:ln w="9525">
            <a:noFill/>
            <a:miter lim="800000"/>
            <a:headEnd/>
            <a:tailEnd/>
          </a:ln>
        </p:spPr>
        <p:txBody>
          <a:bodyPr wrap="square">
            <a:spAutoFit/>
          </a:bodyPr>
          <a:lstStyle/>
          <a:p>
            <a:pPr algn="ctr">
              <a:spcBef>
                <a:spcPct val="50000"/>
              </a:spcBef>
            </a:pPr>
            <a:r>
              <a:rPr lang="ru-RU" sz="4000" dirty="0" smtClean="0">
                <a:solidFill>
                  <a:srgbClr val="002060"/>
                </a:solidFill>
              </a:rPr>
              <a:t>Управление дорожным движением</a:t>
            </a:r>
            <a:r>
              <a:rPr lang="en-US" sz="4000" dirty="0" smtClean="0">
                <a:solidFill>
                  <a:srgbClr val="002060"/>
                </a:solidFill>
              </a:rPr>
              <a:t> (</a:t>
            </a:r>
            <a:r>
              <a:rPr lang="ru-RU" sz="4000" dirty="0" smtClean="0">
                <a:solidFill>
                  <a:srgbClr val="002060"/>
                </a:solidFill>
              </a:rPr>
              <a:t>7</a:t>
            </a:r>
            <a:r>
              <a:rPr lang="en-US" sz="4000" dirty="0" smtClean="0">
                <a:solidFill>
                  <a:srgbClr val="002060"/>
                </a:solidFill>
              </a:rPr>
              <a:t>)</a:t>
            </a:r>
            <a:endParaRPr lang="en-GB" sz="4000" dirty="0">
              <a:solidFill>
                <a:srgbClr val="002060"/>
              </a:solidFill>
            </a:endParaRPr>
          </a:p>
        </p:txBody>
      </p:sp>
    </p:spTree>
    <p:extLst>
      <p:ext uri="{BB962C8B-B14F-4D97-AF65-F5344CB8AC3E}">
        <p14:creationId xmlns:p14="http://schemas.microsoft.com/office/powerpoint/2010/main" val="8927493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381000" y="1556792"/>
            <a:ext cx="8763000" cy="2952328"/>
          </a:xfrm>
        </p:spPr>
        <p:txBody>
          <a:bodyPr>
            <a:normAutofit/>
          </a:bodyPr>
          <a:lstStyle/>
          <a:p>
            <a:r>
              <a:rPr lang="ru-RU" sz="3200" i="0" dirty="0" smtClean="0">
                <a:solidFill>
                  <a:srgbClr val="002060"/>
                </a:solidFill>
              </a:rPr>
              <a:t>Многочисленные механизмы, используемые правительствами и частным сектором для снижения выбросов, можно условно поделить на три большие категории</a:t>
            </a:r>
            <a:r>
              <a:rPr lang="en-GB" sz="3200" i="0" dirty="0" smtClean="0">
                <a:solidFill>
                  <a:srgbClr val="002060"/>
                </a:solidFill>
              </a:rPr>
              <a:t/>
            </a:r>
            <a:br>
              <a:rPr lang="en-GB" sz="3200" i="0" dirty="0" smtClean="0">
                <a:solidFill>
                  <a:srgbClr val="002060"/>
                </a:solidFill>
              </a:rPr>
            </a:br>
            <a:r>
              <a:rPr lang="uk-UA" sz="3200" i="0" dirty="0" smtClean="0">
                <a:solidFill>
                  <a:srgbClr val="002060"/>
                </a:solidFill>
              </a:rPr>
              <a:t/>
            </a:r>
            <a:br>
              <a:rPr lang="uk-UA" sz="3200" i="0" dirty="0" smtClean="0">
                <a:solidFill>
                  <a:srgbClr val="002060"/>
                </a:solidFill>
              </a:rPr>
            </a:br>
            <a:endParaRPr lang="uk-UA" sz="3200" i="0" dirty="0" smtClean="0">
              <a:solidFill>
                <a:srgbClr val="002060"/>
              </a:solidFill>
            </a:endParaRPr>
          </a:p>
        </p:txBody>
      </p:sp>
      <p:sp>
        <p:nvSpPr>
          <p:cNvPr id="5125" name="Text Box 5"/>
          <p:cNvSpPr txBox="1">
            <a:spLocks noChangeArrowheads="1"/>
          </p:cNvSpPr>
          <p:nvPr/>
        </p:nvSpPr>
        <p:spPr bwMode="auto">
          <a:xfrm>
            <a:off x="251520" y="404664"/>
            <a:ext cx="8496944" cy="1323439"/>
          </a:xfrm>
          <a:prstGeom prst="rect">
            <a:avLst/>
          </a:prstGeom>
          <a:noFill/>
          <a:ln w="9525">
            <a:noFill/>
            <a:miter lim="800000"/>
            <a:headEnd/>
            <a:tailEnd/>
          </a:ln>
        </p:spPr>
        <p:txBody>
          <a:bodyPr wrap="square">
            <a:spAutoFit/>
          </a:bodyPr>
          <a:lstStyle/>
          <a:p>
            <a:pPr algn="ctr">
              <a:spcBef>
                <a:spcPct val="50000"/>
              </a:spcBef>
            </a:pPr>
            <a:r>
              <a:rPr lang="ru-RU" sz="4000" dirty="0" smtClean="0">
                <a:solidFill>
                  <a:srgbClr val="002060"/>
                </a:solidFill>
              </a:rPr>
              <a:t>Подходы к снижению загрязнения воздуха в городах</a:t>
            </a:r>
            <a:endParaRPr lang="en-GB" sz="4000" b="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2</a:t>
            </a:fld>
            <a:endParaRPr lang="en-US" sz="1200" dirty="0"/>
          </a:p>
        </p:txBody>
      </p:sp>
      <p:sp>
        <p:nvSpPr>
          <p:cNvPr id="5" name="TextBox 4"/>
          <p:cNvSpPr txBox="1"/>
          <p:nvPr/>
        </p:nvSpPr>
        <p:spPr>
          <a:xfrm>
            <a:off x="467544" y="3501008"/>
            <a:ext cx="8064896" cy="3046988"/>
          </a:xfrm>
          <a:prstGeom prst="rect">
            <a:avLst/>
          </a:prstGeom>
          <a:noFill/>
        </p:spPr>
        <p:txBody>
          <a:bodyPr wrap="square" rtlCol="0">
            <a:spAutoFit/>
          </a:bodyPr>
          <a:lstStyle/>
          <a:p>
            <a:pPr lvl="0">
              <a:buFont typeface="Arial" pitchFamily="34" charset="0"/>
              <a:buChar char="•"/>
            </a:pPr>
            <a:r>
              <a:rPr lang="ru-RU" sz="3200" dirty="0" smtClean="0">
                <a:solidFill>
                  <a:srgbClr val="002060"/>
                </a:solidFill>
                <a:latin typeface="+mj-lt"/>
                <a:ea typeface="+mj-ea"/>
                <a:cs typeface="+mj-cs"/>
              </a:rPr>
              <a:t>управление спросом на перевозки;</a:t>
            </a:r>
            <a:r>
              <a:rPr lang="ru-RU" sz="3200" dirty="0" smtClean="0"/>
              <a:t> </a:t>
            </a:r>
            <a:endParaRPr lang="uk-UA" sz="3200" dirty="0" smtClean="0"/>
          </a:p>
          <a:p>
            <a:r>
              <a:rPr lang="en-US" sz="3200" dirty="0" smtClean="0">
                <a:solidFill>
                  <a:srgbClr val="002060"/>
                </a:solidFill>
                <a:latin typeface="+mj-lt"/>
                <a:ea typeface="+mj-ea"/>
                <a:cs typeface="+mj-cs"/>
              </a:rPr>
              <a:t> </a:t>
            </a:r>
          </a:p>
          <a:p>
            <a:pPr lvl="0">
              <a:buFont typeface="Arial" pitchFamily="34" charset="0"/>
              <a:buChar char="•"/>
            </a:pPr>
            <a:r>
              <a:rPr lang="ru-RU" sz="3200" dirty="0" smtClean="0">
                <a:solidFill>
                  <a:srgbClr val="002060"/>
                </a:solidFill>
                <a:latin typeface="+mj-lt"/>
                <a:ea typeface="+mj-ea"/>
                <a:cs typeface="+mj-cs"/>
              </a:rPr>
              <a:t>управление дорожным  движением и его организация; </a:t>
            </a:r>
            <a:endParaRPr lang="uk-UA" sz="3200" dirty="0" smtClean="0">
              <a:solidFill>
                <a:srgbClr val="002060"/>
              </a:solidFill>
              <a:latin typeface="+mj-lt"/>
              <a:ea typeface="+mj-ea"/>
              <a:cs typeface="+mj-cs"/>
            </a:endParaRPr>
          </a:p>
          <a:p>
            <a:pPr>
              <a:buFont typeface="Arial" pitchFamily="34" charset="0"/>
              <a:buChar char="•"/>
            </a:pPr>
            <a:endParaRPr lang="en-US" sz="3200" dirty="0" smtClean="0">
              <a:solidFill>
                <a:srgbClr val="002060"/>
              </a:solidFill>
              <a:latin typeface="+mj-lt"/>
              <a:ea typeface="+mj-ea"/>
              <a:cs typeface="+mj-cs"/>
            </a:endParaRPr>
          </a:p>
          <a:p>
            <a:pPr>
              <a:buFont typeface="Arial" pitchFamily="34" charset="0"/>
              <a:buChar char="•"/>
            </a:pPr>
            <a:r>
              <a:rPr lang="ru-RU" sz="3200" dirty="0" err="1" smtClean="0">
                <a:solidFill>
                  <a:srgbClr val="002060"/>
                </a:solidFill>
                <a:latin typeface="+mj-lt"/>
                <a:ea typeface="+mj-ea"/>
                <a:cs typeface="+mj-cs"/>
              </a:rPr>
              <a:t>энергоэффективность</a:t>
            </a:r>
            <a:r>
              <a:rPr lang="ru-RU" sz="3200" dirty="0" smtClean="0">
                <a:solidFill>
                  <a:srgbClr val="002060"/>
                </a:solidFill>
                <a:latin typeface="+mj-lt"/>
                <a:ea typeface="+mj-ea"/>
                <a:cs typeface="+mj-cs"/>
              </a:rPr>
              <a:t> и топливо.</a:t>
            </a:r>
            <a:endParaRPr lang="uk-UA" sz="3200" dirty="0" smtClean="0">
              <a:solidFill>
                <a:srgbClr val="002060"/>
              </a:solidFill>
              <a:latin typeface="+mj-lt"/>
              <a:ea typeface="+mj-ea"/>
              <a:cs typeface="+mj-cs"/>
            </a:endParaRPr>
          </a:p>
        </p:txBody>
      </p:sp>
    </p:spTree>
    <p:extLst>
      <p:ext uri="{BB962C8B-B14F-4D97-AF65-F5344CB8AC3E}">
        <p14:creationId xmlns:p14="http://schemas.microsoft.com/office/powerpoint/2010/main" val="18731051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20</a:t>
            </a:fld>
            <a:endParaRPr lang="en-US" sz="1200" dirty="0"/>
          </a:p>
        </p:txBody>
      </p:sp>
      <p:graphicFrame>
        <p:nvGraphicFramePr>
          <p:cNvPr id="9" name="Таблица 8"/>
          <p:cNvGraphicFramePr>
            <a:graphicFrameLocks noGrp="1"/>
          </p:cNvGraphicFramePr>
          <p:nvPr>
            <p:extLst>
              <p:ext uri="{D42A27DB-BD31-4B8C-83A1-F6EECF244321}">
                <p14:modId xmlns:p14="http://schemas.microsoft.com/office/powerpoint/2010/main" val="6526764"/>
              </p:ext>
            </p:extLst>
          </p:nvPr>
        </p:nvGraphicFramePr>
        <p:xfrm>
          <a:off x="444376" y="896526"/>
          <a:ext cx="8280920" cy="5850128"/>
        </p:xfrm>
        <a:graphic>
          <a:graphicData uri="http://schemas.openxmlformats.org/drawingml/2006/table">
            <a:tbl>
              <a:tblPr firstRow="1" bandRow="1">
                <a:tableStyleId>{5C22544A-7EE6-4342-B048-85BDC9FD1C3A}</a:tableStyleId>
              </a:tblPr>
              <a:tblGrid>
                <a:gridCol w="8280920"/>
              </a:tblGrid>
              <a:tr h="39124">
                <a:tc>
                  <a:txBody>
                    <a:bodyPr/>
                    <a:lstStyle/>
                    <a:p>
                      <a:pPr marL="0" marR="0" algn="ctr">
                        <a:lnSpc>
                          <a:spcPct val="95000"/>
                        </a:lnSpc>
                        <a:spcBef>
                          <a:spcPts val="480"/>
                        </a:spcBef>
                        <a:spcAft>
                          <a:spcPts val="480"/>
                        </a:spcAft>
                      </a:pPr>
                      <a:r>
                        <a:rPr lang="ru-RU" sz="2400" b="1" i="0" dirty="0">
                          <a:effectLst/>
                          <a:latin typeface="Calibri"/>
                          <a:ea typeface="Calibri"/>
                          <a:cs typeface="Calibri"/>
                        </a:rPr>
                        <a:t>Центры городов, свободные от автомобилей</a:t>
                      </a:r>
                      <a:endParaRPr lang="uk-UA" sz="2400" b="1" i="0" dirty="0">
                        <a:effectLst/>
                        <a:latin typeface="Calibri"/>
                        <a:ea typeface="Calibri"/>
                        <a:cs typeface="Calibri"/>
                      </a:endParaRPr>
                    </a:p>
                  </a:txBody>
                  <a:tcPr marL="68580" marR="68580" marT="0" marB="0"/>
                </a:tc>
              </a:tr>
              <a:tr h="680956">
                <a:tc>
                  <a:txBody>
                    <a:bodyPr/>
                    <a:lstStyle/>
                    <a:p>
                      <a:pPr marL="0" marR="0" algn="just">
                        <a:lnSpc>
                          <a:spcPct val="95000"/>
                        </a:lnSpc>
                        <a:spcBef>
                          <a:spcPts val="400"/>
                        </a:spcBef>
                        <a:spcAft>
                          <a:spcPts val="400"/>
                        </a:spcAft>
                      </a:pPr>
                      <a:r>
                        <a:rPr lang="ru-RU" sz="2200" dirty="0">
                          <a:effectLst/>
                          <a:latin typeface="Calibri"/>
                          <a:ea typeface="Calibri"/>
                          <a:cs typeface="Calibri"/>
                        </a:rPr>
                        <a:t>Обширные пешеходные зоны в центре городов с временным разрешением на въезд только для транспорта, осуществляющего доставку для местных компаний, или транспортных средств лиц с ограниченными возможностями.</a:t>
                      </a:r>
                      <a:endParaRPr lang="uk-UA" sz="2200" dirty="0">
                        <a:effectLst/>
                        <a:latin typeface="Calibri"/>
                        <a:ea typeface="Calibri"/>
                        <a:cs typeface="Calibri"/>
                      </a:endParaRPr>
                    </a:p>
                  </a:txBody>
                  <a:tcPr marL="68580" marR="68580" marT="0" marB="0"/>
                </a:tc>
              </a:tr>
              <a:tr h="269970">
                <a:tc>
                  <a:txBody>
                    <a:bodyPr/>
                    <a:lstStyle/>
                    <a:p>
                      <a:pPr marL="0" marR="0" algn="just">
                        <a:lnSpc>
                          <a:spcPct val="95000"/>
                        </a:lnSpc>
                        <a:spcBef>
                          <a:spcPts val="400"/>
                        </a:spcBef>
                        <a:spcAft>
                          <a:spcPts val="400"/>
                        </a:spcAft>
                      </a:pPr>
                      <a:r>
                        <a:rPr lang="ru-RU" sz="2200" dirty="0">
                          <a:effectLst/>
                          <a:latin typeface="Calibri"/>
                          <a:ea typeface="Calibri"/>
                          <a:cs typeface="Calibri"/>
                        </a:rPr>
                        <a:t>Гент (</a:t>
                      </a:r>
                      <a:r>
                        <a:rPr lang="ru-RU" sz="2200" dirty="0" smtClean="0">
                          <a:effectLst/>
                          <a:latin typeface="Calibri"/>
                          <a:ea typeface="Calibri"/>
                          <a:cs typeface="Calibri"/>
                        </a:rPr>
                        <a:t>Бельгия)</a:t>
                      </a:r>
                      <a:r>
                        <a:rPr lang="en-US" sz="2200" dirty="0" smtClean="0">
                          <a:effectLst/>
                          <a:latin typeface="Calibri"/>
                          <a:ea typeface="Calibri"/>
                          <a:cs typeface="Calibri"/>
                        </a:rPr>
                        <a:t>;</a:t>
                      </a:r>
                      <a:r>
                        <a:rPr lang="en-US" sz="2200" baseline="0" dirty="0" smtClean="0">
                          <a:effectLst/>
                          <a:latin typeface="Calibri"/>
                          <a:ea typeface="Calibri"/>
                          <a:cs typeface="Calibri"/>
                        </a:rPr>
                        <a:t> </a:t>
                      </a:r>
                      <a:r>
                        <a:rPr lang="ru-RU" sz="2200" dirty="0" smtClean="0">
                          <a:effectLst/>
                          <a:latin typeface="Calibri"/>
                          <a:ea typeface="Calibri"/>
                          <a:cs typeface="Calibri"/>
                        </a:rPr>
                        <a:t>Копенгаген </a:t>
                      </a:r>
                      <a:r>
                        <a:rPr lang="ru-RU" sz="2200" dirty="0">
                          <a:effectLst/>
                          <a:latin typeface="Calibri"/>
                          <a:ea typeface="Calibri"/>
                          <a:cs typeface="Calibri"/>
                        </a:rPr>
                        <a:t>(Дания</a:t>
                      </a:r>
                      <a:r>
                        <a:rPr lang="ru-RU" sz="2200" dirty="0" smtClean="0">
                          <a:effectLst/>
                          <a:latin typeface="Calibri"/>
                          <a:ea typeface="Calibri"/>
                          <a:cs typeface="Calibri"/>
                        </a:rPr>
                        <a:t>)</a:t>
                      </a:r>
                      <a:r>
                        <a:rPr lang="en-US" sz="2200" dirty="0" smtClean="0">
                          <a:effectLst/>
                          <a:latin typeface="Calibri"/>
                          <a:ea typeface="Calibri"/>
                          <a:cs typeface="Calibri"/>
                        </a:rPr>
                        <a:t>; </a:t>
                      </a:r>
                      <a:r>
                        <a:rPr lang="ru-RU" sz="2200" dirty="0" smtClean="0">
                          <a:effectLst/>
                          <a:latin typeface="Calibri"/>
                          <a:ea typeface="Calibri"/>
                          <a:cs typeface="Calibri"/>
                        </a:rPr>
                        <a:t>Роттердам </a:t>
                      </a:r>
                      <a:r>
                        <a:rPr lang="ru-RU" sz="2200" dirty="0">
                          <a:effectLst/>
                          <a:latin typeface="Calibri"/>
                          <a:ea typeface="Calibri"/>
                          <a:cs typeface="Calibri"/>
                        </a:rPr>
                        <a:t>(Нидерланды).</a:t>
                      </a:r>
                      <a:endParaRPr lang="uk-UA" sz="2200" dirty="0">
                        <a:effectLst/>
                        <a:latin typeface="Calibri"/>
                        <a:ea typeface="Calibri"/>
                        <a:cs typeface="Calibri"/>
                      </a:endParaRPr>
                    </a:p>
                  </a:txBody>
                  <a:tcPr marL="68580" marR="68580" marT="0" marB="0"/>
                </a:tc>
              </a:tr>
              <a:tr h="269970">
                <a:tc>
                  <a:txBody>
                    <a:bodyPr/>
                    <a:lstStyle/>
                    <a:p>
                      <a:pPr marL="0" marR="0" algn="just">
                        <a:lnSpc>
                          <a:spcPct val="95000"/>
                        </a:lnSpc>
                        <a:spcBef>
                          <a:spcPts val="400"/>
                        </a:spcBef>
                        <a:spcAft>
                          <a:spcPts val="400"/>
                        </a:spcAft>
                      </a:pPr>
                      <a:r>
                        <a:rPr lang="ru-RU" sz="2200" dirty="0">
                          <a:effectLst/>
                          <a:latin typeface="Calibri"/>
                          <a:ea typeface="Calibri"/>
                          <a:cs typeface="Calibri"/>
                        </a:rPr>
                        <a:t>Весьма благоприятно для улиц с магазинами и туристическими достопримечательностями. </a:t>
                      </a:r>
                      <a:endParaRPr lang="uk-UA" sz="2200" dirty="0">
                        <a:effectLst/>
                        <a:latin typeface="Calibri"/>
                        <a:ea typeface="Calibri"/>
                        <a:cs typeface="Calibri"/>
                      </a:endParaRPr>
                    </a:p>
                    <a:p>
                      <a:pPr marL="0" marR="0" algn="just">
                        <a:lnSpc>
                          <a:spcPct val="95000"/>
                        </a:lnSpc>
                        <a:spcBef>
                          <a:spcPts val="400"/>
                        </a:spcBef>
                        <a:spcAft>
                          <a:spcPts val="400"/>
                        </a:spcAft>
                      </a:pPr>
                      <a:r>
                        <a:rPr lang="ru-RU" sz="2200" dirty="0">
                          <a:effectLst/>
                          <a:latin typeface="Calibri"/>
                          <a:ea typeface="Calibri"/>
                          <a:cs typeface="Calibri"/>
                        </a:rPr>
                        <a:t>Больше вариантов для оформления улиц и города.</a:t>
                      </a:r>
                      <a:endParaRPr lang="uk-UA" sz="2200" dirty="0">
                        <a:effectLst/>
                        <a:latin typeface="Calibri"/>
                        <a:ea typeface="Calibri"/>
                        <a:cs typeface="Calibri"/>
                      </a:endParaRPr>
                    </a:p>
                    <a:p>
                      <a:pPr marL="0" marR="0" algn="just">
                        <a:lnSpc>
                          <a:spcPct val="95000"/>
                        </a:lnSpc>
                        <a:spcBef>
                          <a:spcPts val="400"/>
                        </a:spcBef>
                        <a:spcAft>
                          <a:spcPts val="400"/>
                        </a:spcAft>
                      </a:pPr>
                      <a:r>
                        <a:rPr lang="ru-RU" sz="2200" dirty="0">
                          <a:effectLst/>
                          <a:latin typeface="Calibri"/>
                          <a:ea typeface="Calibri"/>
                          <a:cs typeface="Calibri"/>
                        </a:rPr>
                        <a:t>Повышение дорожной безопасности и расширение возможностей для досуга.</a:t>
                      </a:r>
                      <a:endParaRPr lang="uk-UA" sz="2200" dirty="0">
                        <a:effectLst/>
                        <a:latin typeface="Calibri"/>
                        <a:ea typeface="Calibri"/>
                        <a:cs typeface="Calibri"/>
                      </a:endParaRPr>
                    </a:p>
                  </a:txBody>
                  <a:tcPr marL="68580" marR="68580" marT="0" marB="0"/>
                </a:tc>
              </a:tr>
              <a:tr h="836088">
                <a:tc>
                  <a:txBody>
                    <a:bodyPr/>
                    <a:lstStyle/>
                    <a:p>
                      <a:pPr marL="0" marR="0" algn="just">
                        <a:lnSpc>
                          <a:spcPct val="95000"/>
                        </a:lnSpc>
                        <a:spcBef>
                          <a:spcPts val="400"/>
                        </a:spcBef>
                        <a:spcAft>
                          <a:spcPts val="400"/>
                        </a:spcAft>
                      </a:pPr>
                      <a:r>
                        <a:rPr lang="ru-RU" sz="2200" dirty="0">
                          <a:effectLst/>
                          <a:latin typeface="Calibri"/>
                          <a:ea typeface="Calibri"/>
                          <a:cs typeface="Calibri"/>
                        </a:rPr>
                        <a:t>Необходимы инвестиции на установку шлагбаумов для автотранспорта. </a:t>
                      </a:r>
                      <a:endParaRPr lang="uk-UA" sz="2200" dirty="0">
                        <a:effectLst/>
                        <a:latin typeface="Calibri"/>
                        <a:ea typeface="Calibri"/>
                        <a:cs typeface="Calibri"/>
                      </a:endParaRPr>
                    </a:p>
                    <a:p>
                      <a:pPr marL="0" marR="0" algn="just">
                        <a:lnSpc>
                          <a:spcPct val="95000"/>
                        </a:lnSpc>
                        <a:spcBef>
                          <a:spcPts val="400"/>
                        </a:spcBef>
                        <a:spcAft>
                          <a:spcPts val="400"/>
                        </a:spcAft>
                      </a:pPr>
                      <a:r>
                        <a:rPr lang="ru-RU" sz="2200" dirty="0">
                          <a:effectLst/>
                          <a:latin typeface="Calibri"/>
                          <a:ea typeface="Calibri"/>
                          <a:cs typeface="Calibri"/>
                        </a:rPr>
                        <a:t>Необходимо обеспечение въезда специального автотранспорта или машин для доставки товаров в зоны с ограниченным доступом. </a:t>
                      </a:r>
                      <a:endParaRPr lang="uk-UA" sz="2200" dirty="0">
                        <a:effectLst/>
                        <a:latin typeface="Calibri"/>
                        <a:ea typeface="Calibri"/>
                        <a:cs typeface="Calibri"/>
                      </a:endParaRPr>
                    </a:p>
                    <a:p>
                      <a:pPr marL="0" marR="0" algn="just">
                        <a:lnSpc>
                          <a:spcPct val="95000"/>
                        </a:lnSpc>
                        <a:spcBef>
                          <a:spcPts val="400"/>
                        </a:spcBef>
                        <a:spcAft>
                          <a:spcPts val="400"/>
                        </a:spcAft>
                      </a:pPr>
                      <a:r>
                        <a:rPr lang="ru-RU" sz="2200" dirty="0">
                          <a:effectLst/>
                          <a:latin typeface="Calibri"/>
                          <a:ea typeface="Calibri"/>
                          <a:cs typeface="Calibri"/>
                        </a:rPr>
                        <a:t>Возможность образования пробок в общегородской дорожной сети.</a:t>
                      </a:r>
                      <a:endParaRPr lang="uk-UA" sz="2200" dirty="0">
                        <a:effectLst/>
                        <a:latin typeface="Calibri"/>
                        <a:ea typeface="Calibri"/>
                        <a:cs typeface="Calibri"/>
                      </a:endParaRPr>
                    </a:p>
                  </a:txBody>
                  <a:tcPr marL="68580" marR="68580" marT="0" marB="0"/>
                </a:tc>
              </a:tr>
            </a:tbl>
          </a:graphicData>
        </a:graphic>
      </p:graphicFrame>
      <p:sp>
        <p:nvSpPr>
          <p:cNvPr id="5" name="Text Box 5"/>
          <p:cNvSpPr txBox="1">
            <a:spLocks noChangeArrowheads="1"/>
          </p:cNvSpPr>
          <p:nvPr/>
        </p:nvSpPr>
        <p:spPr bwMode="auto">
          <a:xfrm>
            <a:off x="0" y="188640"/>
            <a:ext cx="9144000" cy="707886"/>
          </a:xfrm>
          <a:prstGeom prst="rect">
            <a:avLst/>
          </a:prstGeom>
          <a:noFill/>
          <a:ln w="9525">
            <a:noFill/>
            <a:miter lim="800000"/>
            <a:headEnd/>
            <a:tailEnd/>
          </a:ln>
        </p:spPr>
        <p:txBody>
          <a:bodyPr wrap="square">
            <a:spAutoFit/>
          </a:bodyPr>
          <a:lstStyle/>
          <a:p>
            <a:pPr algn="ctr">
              <a:spcBef>
                <a:spcPct val="50000"/>
              </a:spcBef>
            </a:pPr>
            <a:r>
              <a:rPr lang="ru-RU" sz="4000" dirty="0" smtClean="0">
                <a:solidFill>
                  <a:srgbClr val="002060"/>
                </a:solidFill>
              </a:rPr>
              <a:t>Управление дорожным движением</a:t>
            </a:r>
            <a:r>
              <a:rPr lang="en-US" sz="4000" dirty="0" smtClean="0">
                <a:solidFill>
                  <a:srgbClr val="002060"/>
                </a:solidFill>
              </a:rPr>
              <a:t> (</a:t>
            </a:r>
            <a:r>
              <a:rPr lang="ru-RU" sz="4000" dirty="0" smtClean="0">
                <a:solidFill>
                  <a:srgbClr val="002060"/>
                </a:solidFill>
              </a:rPr>
              <a:t>8</a:t>
            </a:r>
            <a:r>
              <a:rPr lang="en-US" sz="4000" dirty="0" smtClean="0">
                <a:solidFill>
                  <a:srgbClr val="002060"/>
                </a:solidFill>
              </a:rPr>
              <a:t>)</a:t>
            </a:r>
            <a:endParaRPr lang="en-GB" sz="4000" dirty="0">
              <a:solidFill>
                <a:srgbClr val="002060"/>
              </a:solidFill>
            </a:endParaRPr>
          </a:p>
        </p:txBody>
      </p:sp>
    </p:spTree>
    <p:extLst>
      <p:ext uri="{BB962C8B-B14F-4D97-AF65-F5344CB8AC3E}">
        <p14:creationId xmlns:p14="http://schemas.microsoft.com/office/powerpoint/2010/main" val="13830342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21</a:t>
            </a:fld>
            <a:endParaRPr lang="en-US" sz="1200" dirty="0"/>
          </a:p>
        </p:txBody>
      </p:sp>
      <p:graphicFrame>
        <p:nvGraphicFramePr>
          <p:cNvPr id="9" name="Таблица 8"/>
          <p:cNvGraphicFramePr>
            <a:graphicFrameLocks noGrp="1"/>
          </p:cNvGraphicFramePr>
          <p:nvPr>
            <p:extLst>
              <p:ext uri="{D42A27DB-BD31-4B8C-83A1-F6EECF244321}">
                <p14:modId xmlns:p14="http://schemas.microsoft.com/office/powerpoint/2010/main" val="825861146"/>
              </p:ext>
            </p:extLst>
          </p:nvPr>
        </p:nvGraphicFramePr>
        <p:xfrm>
          <a:off x="431540" y="904343"/>
          <a:ext cx="8280920" cy="5332969"/>
        </p:xfrm>
        <a:graphic>
          <a:graphicData uri="http://schemas.openxmlformats.org/drawingml/2006/table">
            <a:tbl>
              <a:tblPr firstRow="1" bandRow="1">
                <a:tableStyleId>{5C22544A-7EE6-4342-B048-85BDC9FD1C3A}</a:tableStyleId>
              </a:tblPr>
              <a:tblGrid>
                <a:gridCol w="8280920"/>
              </a:tblGrid>
              <a:tr h="53329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kern="1200" dirty="0" smtClean="0">
                          <a:solidFill>
                            <a:schemeClr val="tx1"/>
                          </a:solidFill>
                          <a:effectLst/>
                          <a:latin typeface="+mn-lt"/>
                          <a:ea typeface="+mn-ea"/>
                          <a:cs typeface="+mn-cs"/>
                        </a:rPr>
                        <a:t>Совместное пользование автомобилем может быть организовано на индивидуальной основе, обычно между коллегами, добирающимися к месту работы на длительные расстояния, или через площадки, на которых представлен спрос и предложение, как правило, интернет-площадки.</a:t>
                      </a:r>
                      <a:endParaRPr lang="uk-UA" sz="2400" kern="1200" dirty="0" smtClean="0">
                        <a:solidFill>
                          <a:schemeClr val="tx1"/>
                        </a:solidFill>
                        <a:effectLst/>
                        <a:latin typeface="+mn-lt"/>
                        <a:ea typeface="+mn-ea"/>
                        <a:cs typeface="+mn-cs"/>
                      </a:endParaRPr>
                    </a:p>
                    <a:p>
                      <a:r>
                        <a:rPr lang="ru-RU" sz="2400" kern="1200" dirty="0" smtClean="0">
                          <a:solidFill>
                            <a:schemeClr val="tx1"/>
                          </a:solidFill>
                          <a:effectLst/>
                          <a:latin typeface="+mn-lt"/>
                          <a:ea typeface="+mn-ea"/>
                          <a:cs typeface="+mn-cs"/>
                        </a:rPr>
                        <a:t>Для людей, которые регулярно ездят на своем автомобиле по одному  маршруту, совместное пользование одним транспортным средством может быть выгодным с точки зрения расходов и, возможно, социальных факторов. Это может достигаться путем поочередного вождения автомобиля, когда каждый участник в свою очередь совершает поездку на собственной машине и подвозит других, или одно лицо ведет машину, а остальные оплачивают эту услугу. </a:t>
                      </a:r>
                      <a:endParaRPr lang="uk-UA" sz="2400" kern="1200" dirty="0" smtClean="0">
                        <a:solidFill>
                          <a:schemeClr val="tx1"/>
                        </a:solidFill>
                        <a:effectLst/>
                        <a:latin typeface="+mn-lt"/>
                        <a:ea typeface="+mn-ea"/>
                        <a:cs typeface="+mn-cs"/>
                      </a:endParaRPr>
                    </a:p>
                  </a:txBody>
                  <a:tcPr marL="68580" marR="68580" marT="0" marB="0">
                    <a:solidFill>
                      <a:srgbClr val="C7E7E3"/>
                    </a:solidFill>
                  </a:tcPr>
                </a:tc>
              </a:tr>
            </a:tbl>
          </a:graphicData>
        </a:graphic>
      </p:graphicFrame>
      <p:sp>
        <p:nvSpPr>
          <p:cNvPr id="5" name="Text Box 5"/>
          <p:cNvSpPr txBox="1">
            <a:spLocks noChangeArrowheads="1"/>
          </p:cNvSpPr>
          <p:nvPr/>
        </p:nvSpPr>
        <p:spPr bwMode="auto">
          <a:xfrm>
            <a:off x="0" y="188640"/>
            <a:ext cx="9144000" cy="646331"/>
          </a:xfrm>
          <a:prstGeom prst="rect">
            <a:avLst/>
          </a:prstGeom>
          <a:noFill/>
          <a:ln w="9525">
            <a:noFill/>
            <a:miter lim="800000"/>
            <a:headEnd/>
            <a:tailEnd/>
          </a:ln>
        </p:spPr>
        <p:txBody>
          <a:bodyPr wrap="square">
            <a:spAutoFit/>
          </a:bodyPr>
          <a:lstStyle/>
          <a:p>
            <a:pPr algn="ctr">
              <a:spcBef>
                <a:spcPct val="50000"/>
              </a:spcBef>
            </a:pPr>
            <a:r>
              <a:rPr lang="ru-RU" sz="3600" b="1" dirty="0">
                <a:solidFill>
                  <a:srgbClr val="002060"/>
                </a:solidFill>
              </a:rPr>
              <a:t>Совместное пользование </a:t>
            </a:r>
            <a:r>
              <a:rPr lang="ru-RU" sz="3600" b="1" dirty="0" smtClean="0">
                <a:solidFill>
                  <a:srgbClr val="002060"/>
                </a:solidFill>
              </a:rPr>
              <a:t>автомобилем</a:t>
            </a:r>
            <a:r>
              <a:rPr lang="en-US" sz="3600" b="1" dirty="0" smtClean="0">
                <a:solidFill>
                  <a:srgbClr val="002060"/>
                </a:solidFill>
              </a:rPr>
              <a:t> (1)</a:t>
            </a:r>
          </a:p>
        </p:txBody>
      </p:sp>
    </p:spTree>
    <p:extLst>
      <p:ext uri="{BB962C8B-B14F-4D97-AF65-F5344CB8AC3E}">
        <p14:creationId xmlns:p14="http://schemas.microsoft.com/office/powerpoint/2010/main" val="18731051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22</a:t>
            </a:fld>
            <a:endParaRPr lang="en-US" sz="1200" dirty="0"/>
          </a:p>
        </p:txBody>
      </p:sp>
      <p:graphicFrame>
        <p:nvGraphicFramePr>
          <p:cNvPr id="9" name="Таблица 8"/>
          <p:cNvGraphicFramePr>
            <a:graphicFrameLocks noGrp="1"/>
          </p:cNvGraphicFramePr>
          <p:nvPr>
            <p:extLst>
              <p:ext uri="{D42A27DB-BD31-4B8C-83A1-F6EECF244321}">
                <p14:modId xmlns:p14="http://schemas.microsoft.com/office/powerpoint/2010/main" val="2074554809"/>
              </p:ext>
            </p:extLst>
          </p:nvPr>
        </p:nvGraphicFramePr>
        <p:xfrm>
          <a:off x="444376" y="811293"/>
          <a:ext cx="8451800" cy="5677376"/>
        </p:xfrm>
        <a:graphic>
          <a:graphicData uri="http://schemas.openxmlformats.org/drawingml/2006/table">
            <a:tbl>
              <a:tblPr firstRow="1" bandRow="1">
                <a:tableStyleId>{5C22544A-7EE6-4342-B048-85BDC9FD1C3A}</a:tableStyleId>
              </a:tblPr>
              <a:tblGrid>
                <a:gridCol w="8451800"/>
              </a:tblGrid>
              <a:tr h="5677376">
                <a:tc>
                  <a:txBody>
                    <a:bodyPr/>
                    <a:lstStyle/>
                    <a:p>
                      <a:r>
                        <a:rPr lang="ru-RU" sz="2400" kern="1200" dirty="0" smtClean="0">
                          <a:solidFill>
                            <a:schemeClr val="tx1"/>
                          </a:solidFill>
                          <a:effectLst/>
                          <a:latin typeface="+mn-lt"/>
                          <a:ea typeface="+mn-ea"/>
                          <a:cs typeface="+mn-cs"/>
                        </a:rPr>
                        <a:t>Развитию подобной системы могут способствовать компании, которые по адресам заезжают за людьми, живущими по соседству. Чаще всего группы совместных пользователей автомобилями создаются самостоятельно, поскольку надлежащее функционирование такого механизма зависит от множества личностных и организационных факторов. Компании могут также предлагать предпочтительные парковочные места для совместных пользователей (например, ближе к месту работы).</a:t>
                      </a:r>
                      <a:endParaRPr lang="en-US" sz="24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ru-RU" sz="2400" b="1" kern="1200" dirty="0" smtClean="0">
                          <a:solidFill>
                            <a:schemeClr val="tx1"/>
                          </a:solidFill>
                          <a:effectLst/>
                          <a:latin typeface="+mn-lt"/>
                          <a:ea typeface="+mn-ea"/>
                          <a:cs typeface="+mn-cs"/>
                        </a:rPr>
                        <a:t>Альтернативным подходом являются предложения специальных рыночных площадок. Сегодня такие площадки, как </a:t>
                      </a:r>
                      <a:r>
                        <a:rPr lang="ru-RU" sz="2400" b="1" kern="1200" dirty="0" smtClean="0">
                          <a:solidFill>
                            <a:schemeClr val="tx1"/>
                          </a:solidFill>
                          <a:effectLst/>
                          <a:latin typeface="+mn-lt"/>
                          <a:ea typeface="+mn-ea"/>
                          <a:cs typeface="+mn-cs"/>
                          <a:hlinkClick r:id="rId3"/>
                        </a:rPr>
                        <a:t>www.carpooling.co.uk</a:t>
                      </a:r>
                      <a:r>
                        <a:rPr lang="ru-RU" sz="2400" b="1" kern="1200" dirty="0" smtClean="0">
                          <a:solidFill>
                            <a:schemeClr val="tx1"/>
                          </a:solidFill>
                          <a:effectLst/>
                          <a:latin typeface="+mn-lt"/>
                          <a:ea typeface="+mn-ea"/>
                          <a:cs typeface="+mn-cs"/>
                        </a:rPr>
                        <a:t> (ЕС) или </a:t>
                      </a:r>
                      <a:r>
                        <a:rPr lang="ru-RU" sz="2400" b="1" kern="1200" dirty="0" smtClean="0">
                          <a:solidFill>
                            <a:schemeClr val="tx1"/>
                          </a:solidFill>
                          <a:effectLst/>
                          <a:latin typeface="+mn-lt"/>
                          <a:ea typeface="+mn-ea"/>
                          <a:cs typeface="+mn-cs"/>
                          <a:hlinkClick r:id="rId4"/>
                        </a:rPr>
                        <a:t>www.erideshare.com</a:t>
                      </a:r>
                      <a:r>
                        <a:rPr lang="ru-RU" sz="2400" b="1" kern="1200" dirty="0" smtClean="0">
                          <a:solidFill>
                            <a:schemeClr val="tx1"/>
                          </a:solidFill>
                          <a:effectLst/>
                          <a:latin typeface="+mn-lt"/>
                          <a:ea typeface="+mn-ea"/>
                          <a:cs typeface="+mn-cs"/>
                        </a:rPr>
                        <a:t> (США), основаны на  использовании интернета, но в прошлом существовали и телефонные службы, предо­ставлявшие услуги за административный взнос. </a:t>
                      </a:r>
                      <a:endParaRPr lang="uk-UA" sz="2400" kern="1200" dirty="0" smtClean="0">
                        <a:solidFill>
                          <a:schemeClr val="tx1"/>
                        </a:solidFill>
                        <a:effectLst/>
                        <a:latin typeface="+mn-lt"/>
                        <a:ea typeface="+mn-ea"/>
                        <a:cs typeface="+mn-cs"/>
                      </a:endParaRPr>
                    </a:p>
                  </a:txBody>
                  <a:tcPr marL="68580" marR="68580" marT="0" marB="0">
                    <a:solidFill>
                      <a:srgbClr val="C7E7E3"/>
                    </a:solidFill>
                  </a:tcPr>
                </a:tc>
              </a:tr>
            </a:tbl>
          </a:graphicData>
        </a:graphic>
      </p:graphicFrame>
      <p:sp>
        <p:nvSpPr>
          <p:cNvPr id="5" name="Text Box 5"/>
          <p:cNvSpPr txBox="1">
            <a:spLocks noChangeArrowheads="1"/>
          </p:cNvSpPr>
          <p:nvPr/>
        </p:nvSpPr>
        <p:spPr bwMode="auto">
          <a:xfrm>
            <a:off x="119422" y="15645"/>
            <a:ext cx="9144000" cy="646331"/>
          </a:xfrm>
          <a:prstGeom prst="rect">
            <a:avLst/>
          </a:prstGeom>
          <a:noFill/>
          <a:ln w="9525">
            <a:noFill/>
            <a:miter lim="800000"/>
            <a:headEnd/>
            <a:tailEnd/>
          </a:ln>
        </p:spPr>
        <p:txBody>
          <a:bodyPr wrap="square">
            <a:spAutoFit/>
          </a:bodyPr>
          <a:lstStyle/>
          <a:p>
            <a:pPr algn="ctr">
              <a:spcBef>
                <a:spcPct val="50000"/>
              </a:spcBef>
            </a:pPr>
            <a:r>
              <a:rPr lang="ru-RU" sz="3600" b="1" dirty="0">
                <a:solidFill>
                  <a:srgbClr val="002060"/>
                </a:solidFill>
              </a:rPr>
              <a:t>Совместное пользование </a:t>
            </a:r>
            <a:r>
              <a:rPr lang="ru-RU" sz="3600" b="1" dirty="0" smtClean="0">
                <a:solidFill>
                  <a:srgbClr val="002060"/>
                </a:solidFill>
              </a:rPr>
              <a:t>автомобилем</a:t>
            </a:r>
            <a:r>
              <a:rPr lang="en-US" sz="3600" b="1" dirty="0" smtClean="0">
                <a:solidFill>
                  <a:srgbClr val="002060"/>
                </a:solidFill>
              </a:rPr>
              <a:t> (2)</a:t>
            </a:r>
          </a:p>
        </p:txBody>
      </p:sp>
    </p:spTree>
    <p:extLst>
      <p:ext uri="{BB962C8B-B14F-4D97-AF65-F5344CB8AC3E}">
        <p14:creationId xmlns:p14="http://schemas.microsoft.com/office/powerpoint/2010/main" val="26971023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23</a:t>
            </a:fld>
            <a:endParaRPr lang="en-US" sz="1200" dirty="0"/>
          </a:p>
        </p:txBody>
      </p:sp>
      <p:graphicFrame>
        <p:nvGraphicFramePr>
          <p:cNvPr id="9" name="Таблица 8"/>
          <p:cNvGraphicFramePr>
            <a:graphicFrameLocks noGrp="1"/>
          </p:cNvGraphicFramePr>
          <p:nvPr>
            <p:extLst>
              <p:ext uri="{D42A27DB-BD31-4B8C-83A1-F6EECF244321}">
                <p14:modId xmlns:p14="http://schemas.microsoft.com/office/powerpoint/2010/main" val="58609294"/>
              </p:ext>
            </p:extLst>
          </p:nvPr>
        </p:nvGraphicFramePr>
        <p:xfrm>
          <a:off x="444376" y="811293"/>
          <a:ext cx="8451800" cy="5677376"/>
        </p:xfrm>
        <a:graphic>
          <a:graphicData uri="http://schemas.openxmlformats.org/drawingml/2006/table">
            <a:tbl>
              <a:tblPr firstRow="1" bandRow="1">
                <a:tableStyleId>{5C22544A-7EE6-4342-B048-85BDC9FD1C3A}</a:tableStyleId>
              </a:tblPr>
              <a:tblGrid>
                <a:gridCol w="8451800"/>
              </a:tblGrid>
              <a:tr h="5677376">
                <a:tc>
                  <a:txBody>
                    <a:bodyPr/>
                    <a:lstStyle/>
                    <a:p>
                      <a:r>
                        <a:rPr lang="ru-RU" sz="1800" b="0" kern="1200" dirty="0" smtClean="0">
                          <a:solidFill>
                            <a:schemeClr val="tx1"/>
                          </a:solidFill>
                          <a:effectLst/>
                          <a:latin typeface="+mn-lt"/>
                          <a:ea typeface="+mn-ea"/>
                          <a:cs typeface="+mn-cs"/>
                        </a:rPr>
                        <a:t>Примеры сайтов совместной эксплуатации автомобилей в Великобритании и США</a:t>
                      </a:r>
                      <a:endParaRPr lang="en-US" sz="1800" b="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ru-RU" sz="1800" b="0" kern="1200" dirty="0" smtClean="0">
                        <a:solidFill>
                          <a:schemeClr val="tx1"/>
                        </a:solidFill>
                        <a:effectLst/>
                        <a:latin typeface="+mn-lt"/>
                        <a:ea typeface="+mn-ea"/>
                        <a:cs typeface="+mn-cs"/>
                      </a:endParaRPr>
                    </a:p>
                    <a:p>
                      <a:endParaRPr lang="uk-UA" sz="1800" b="1" kern="1200" dirty="0" smtClean="0">
                        <a:solidFill>
                          <a:schemeClr val="lt1"/>
                        </a:solidFill>
                        <a:effectLst/>
                        <a:latin typeface="+mn-lt"/>
                        <a:ea typeface="+mn-ea"/>
                        <a:cs typeface="+mn-cs"/>
                      </a:endParaRPr>
                    </a:p>
                  </a:txBody>
                  <a:tcPr marL="68580" marR="68580" marT="0" marB="0">
                    <a:solidFill>
                      <a:srgbClr val="C7E7E3"/>
                    </a:solidFill>
                  </a:tcPr>
                </a:tc>
              </a:tr>
            </a:tbl>
          </a:graphicData>
        </a:graphic>
      </p:graphicFrame>
      <p:sp>
        <p:nvSpPr>
          <p:cNvPr id="5" name="Text Box 5"/>
          <p:cNvSpPr txBox="1">
            <a:spLocks noChangeArrowheads="1"/>
          </p:cNvSpPr>
          <p:nvPr/>
        </p:nvSpPr>
        <p:spPr bwMode="auto">
          <a:xfrm>
            <a:off x="119422" y="15645"/>
            <a:ext cx="9144000" cy="646331"/>
          </a:xfrm>
          <a:prstGeom prst="rect">
            <a:avLst/>
          </a:prstGeom>
          <a:noFill/>
          <a:ln w="9525">
            <a:noFill/>
            <a:miter lim="800000"/>
            <a:headEnd/>
            <a:tailEnd/>
          </a:ln>
        </p:spPr>
        <p:txBody>
          <a:bodyPr wrap="square">
            <a:spAutoFit/>
          </a:bodyPr>
          <a:lstStyle/>
          <a:p>
            <a:pPr algn="ctr">
              <a:spcBef>
                <a:spcPct val="50000"/>
              </a:spcBef>
            </a:pPr>
            <a:r>
              <a:rPr lang="ru-RU" sz="3600" b="1" dirty="0">
                <a:solidFill>
                  <a:srgbClr val="002060"/>
                </a:solidFill>
              </a:rPr>
              <a:t>Совместное пользование </a:t>
            </a:r>
            <a:r>
              <a:rPr lang="ru-RU" sz="3600" b="1" dirty="0" smtClean="0">
                <a:solidFill>
                  <a:srgbClr val="002060"/>
                </a:solidFill>
              </a:rPr>
              <a:t>автомобилем</a:t>
            </a:r>
            <a:r>
              <a:rPr lang="en-US" sz="3600" b="1" dirty="0" smtClean="0">
                <a:solidFill>
                  <a:srgbClr val="002060"/>
                </a:solidFill>
              </a:rPr>
              <a:t> (3)</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31013" y="3519660"/>
            <a:ext cx="3533402" cy="2812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3808" y="1268760"/>
            <a:ext cx="3520607" cy="2160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812792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24</a:t>
            </a:fld>
            <a:endParaRPr lang="en-US" sz="1200" dirty="0"/>
          </a:p>
        </p:txBody>
      </p:sp>
      <p:graphicFrame>
        <p:nvGraphicFramePr>
          <p:cNvPr id="9" name="Таблица 8"/>
          <p:cNvGraphicFramePr>
            <a:graphicFrameLocks noGrp="1"/>
          </p:cNvGraphicFramePr>
          <p:nvPr>
            <p:extLst>
              <p:ext uri="{D42A27DB-BD31-4B8C-83A1-F6EECF244321}">
                <p14:modId xmlns:p14="http://schemas.microsoft.com/office/powerpoint/2010/main" val="40286590"/>
              </p:ext>
            </p:extLst>
          </p:nvPr>
        </p:nvGraphicFramePr>
        <p:xfrm>
          <a:off x="444376" y="811293"/>
          <a:ext cx="8451800" cy="5677376"/>
        </p:xfrm>
        <a:graphic>
          <a:graphicData uri="http://schemas.openxmlformats.org/drawingml/2006/table">
            <a:tbl>
              <a:tblPr firstRow="1" bandRow="1">
                <a:tableStyleId>{5C22544A-7EE6-4342-B048-85BDC9FD1C3A}</a:tableStyleId>
              </a:tblPr>
              <a:tblGrid>
                <a:gridCol w="8451800"/>
              </a:tblGrid>
              <a:tr h="5677376">
                <a:tc>
                  <a:txBody>
                    <a:bodyPr/>
                    <a:lstStyle/>
                    <a:p>
                      <a:r>
                        <a:rPr lang="ru-RU" sz="2400" b="1" kern="1200" dirty="0" smtClean="0">
                          <a:solidFill>
                            <a:schemeClr val="tx1"/>
                          </a:solidFill>
                          <a:effectLst/>
                          <a:latin typeface="+mn-lt"/>
                          <a:ea typeface="+mn-ea"/>
                          <a:cs typeface="+mn-cs"/>
                        </a:rPr>
                        <a:t>Люди, желающие подвезти попутчиков, могут разместить свои предложения в интернете, указав пункты отправления и прибытия, время выезда, цену, количество свободных мест в автомобиле и пр. Если предложение устраивает пользователей, они связываются с поставщиками услуг. </a:t>
                      </a:r>
                      <a:endParaRPr lang="en-US" sz="2400" b="1" kern="1200" dirty="0" smtClean="0">
                        <a:solidFill>
                          <a:schemeClr val="tx1"/>
                        </a:solidFill>
                        <a:effectLst/>
                        <a:latin typeface="+mn-lt"/>
                        <a:ea typeface="+mn-ea"/>
                        <a:cs typeface="+mn-cs"/>
                      </a:endParaRPr>
                    </a:p>
                    <a:p>
                      <a:endParaRPr lang="uk-UA" sz="2400" b="1" kern="1200" dirty="0" smtClean="0">
                        <a:solidFill>
                          <a:schemeClr val="tx1"/>
                        </a:solidFill>
                        <a:effectLst/>
                        <a:latin typeface="+mn-lt"/>
                        <a:ea typeface="+mn-ea"/>
                        <a:cs typeface="+mn-cs"/>
                      </a:endParaRPr>
                    </a:p>
                    <a:p>
                      <a:r>
                        <a:rPr lang="ru-RU" sz="2400" b="1" kern="1200" dirty="0" smtClean="0">
                          <a:solidFill>
                            <a:schemeClr val="tx1"/>
                          </a:solidFill>
                          <a:effectLst/>
                          <a:latin typeface="+mn-lt"/>
                          <a:ea typeface="+mn-ea"/>
                          <a:cs typeface="+mn-cs"/>
                        </a:rPr>
                        <a:t>Данная услуга позволяет организовать регулярные поездки, но особенно выгодна при поездках на дальние расстояния и нерегулярных поездках, так как водители и пассажиры могут согласовать поездку заблаговременно за несколько дней по электронной почте или телефону.</a:t>
                      </a:r>
                      <a:endParaRPr lang="uk-UA" sz="2400" b="1" kern="1200" dirty="0">
                        <a:solidFill>
                          <a:schemeClr val="tx1"/>
                        </a:solidFill>
                        <a:effectLst/>
                        <a:latin typeface="+mn-lt"/>
                        <a:ea typeface="+mn-ea"/>
                        <a:cs typeface="+mn-cs"/>
                      </a:endParaRPr>
                    </a:p>
                  </a:txBody>
                  <a:tcPr marL="68580" marR="68580" marT="0" marB="0">
                    <a:solidFill>
                      <a:srgbClr val="C7E7E3"/>
                    </a:solidFill>
                  </a:tcPr>
                </a:tc>
              </a:tr>
            </a:tbl>
          </a:graphicData>
        </a:graphic>
      </p:graphicFrame>
      <p:sp>
        <p:nvSpPr>
          <p:cNvPr id="5" name="Text Box 5"/>
          <p:cNvSpPr txBox="1">
            <a:spLocks noChangeArrowheads="1"/>
          </p:cNvSpPr>
          <p:nvPr/>
        </p:nvSpPr>
        <p:spPr bwMode="auto">
          <a:xfrm>
            <a:off x="119422" y="15645"/>
            <a:ext cx="9144000" cy="646331"/>
          </a:xfrm>
          <a:prstGeom prst="rect">
            <a:avLst/>
          </a:prstGeom>
          <a:noFill/>
          <a:ln w="9525">
            <a:noFill/>
            <a:miter lim="800000"/>
            <a:headEnd/>
            <a:tailEnd/>
          </a:ln>
        </p:spPr>
        <p:txBody>
          <a:bodyPr wrap="square">
            <a:spAutoFit/>
          </a:bodyPr>
          <a:lstStyle/>
          <a:p>
            <a:pPr algn="ctr">
              <a:spcBef>
                <a:spcPct val="50000"/>
              </a:spcBef>
            </a:pPr>
            <a:r>
              <a:rPr lang="ru-RU" sz="3600" b="1" dirty="0">
                <a:solidFill>
                  <a:srgbClr val="002060"/>
                </a:solidFill>
              </a:rPr>
              <a:t>Совместное пользование </a:t>
            </a:r>
            <a:r>
              <a:rPr lang="ru-RU" sz="3600" b="1" dirty="0" smtClean="0">
                <a:solidFill>
                  <a:srgbClr val="002060"/>
                </a:solidFill>
              </a:rPr>
              <a:t>автомобилем</a:t>
            </a:r>
            <a:r>
              <a:rPr lang="en-US" sz="3600" b="1" dirty="0" smtClean="0">
                <a:solidFill>
                  <a:srgbClr val="002060"/>
                </a:solidFill>
              </a:rPr>
              <a:t> (4)</a:t>
            </a:r>
          </a:p>
        </p:txBody>
      </p:sp>
    </p:spTree>
    <p:extLst>
      <p:ext uri="{BB962C8B-B14F-4D97-AF65-F5344CB8AC3E}">
        <p14:creationId xmlns:p14="http://schemas.microsoft.com/office/powerpoint/2010/main" val="357238955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25</a:t>
            </a:fld>
            <a:endParaRPr lang="en-US" sz="1200" dirty="0"/>
          </a:p>
        </p:txBody>
      </p:sp>
      <p:graphicFrame>
        <p:nvGraphicFramePr>
          <p:cNvPr id="9" name="Таблица 8"/>
          <p:cNvGraphicFramePr>
            <a:graphicFrameLocks noGrp="1"/>
          </p:cNvGraphicFramePr>
          <p:nvPr>
            <p:extLst>
              <p:ext uri="{D42A27DB-BD31-4B8C-83A1-F6EECF244321}">
                <p14:modId xmlns:p14="http://schemas.microsoft.com/office/powerpoint/2010/main" val="2860216880"/>
              </p:ext>
            </p:extLst>
          </p:nvPr>
        </p:nvGraphicFramePr>
        <p:xfrm>
          <a:off x="444376" y="811293"/>
          <a:ext cx="8451800" cy="4245675"/>
        </p:xfrm>
        <a:graphic>
          <a:graphicData uri="http://schemas.openxmlformats.org/drawingml/2006/table">
            <a:tbl>
              <a:tblPr firstRow="1" bandRow="1">
                <a:tableStyleId>{5C22544A-7EE6-4342-B048-85BDC9FD1C3A}</a:tableStyleId>
              </a:tblPr>
              <a:tblGrid>
                <a:gridCol w="4225900"/>
                <a:gridCol w="4225900"/>
              </a:tblGrid>
              <a:tr h="249960">
                <a:tc>
                  <a:txBody>
                    <a:bodyPr/>
                    <a:lstStyle/>
                    <a:p>
                      <a:pPr marL="0" marR="0" algn="ctr">
                        <a:spcBef>
                          <a:spcPts val="600"/>
                        </a:spcBef>
                        <a:spcAft>
                          <a:spcPts val="600"/>
                        </a:spcAft>
                      </a:pPr>
                      <a:r>
                        <a:rPr lang="ru-RU" sz="2400" b="1" dirty="0">
                          <a:solidFill>
                            <a:schemeClr val="tx1"/>
                          </a:solidFill>
                          <a:effectLst/>
                          <a:latin typeface="Calibri"/>
                          <a:ea typeface="Calibri"/>
                          <a:cs typeface="Calibri"/>
                        </a:rPr>
                        <a:t>За</a:t>
                      </a:r>
                      <a:endParaRPr lang="uk-UA" sz="2400" b="1" dirty="0">
                        <a:solidFill>
                          <a:schemeClr val="tx1"/>
                        </a:solidFill>
                        <a:effectLst/>
                        <a:latin typeface="Calibri"/>
                        <a:ea typeface="Calibri"/>
                        <a:cs typeface="Calibri"/>
                      </a:endParaRPr>
                    </a:p>
                  </a:txBody>
                  <a:tcPr marL="44450" marR="44450" marT="0" marB="0">
                    <a:solidFill>
                      <a:srgbClr val="C7E7E3"/>
                    </a:solidFill>
                  </a:tcPr>
                </a:tc>
                <a:tc>
                  <a:txBody>
                    <a:bodyPr/>
                    <a:lstStyle/>
                    <a:p>
                      <a:pPr marL="0" marR="0" algn="ctr">
                        <a:spcBef>
                          <a:spcPts val="600"/>
                        </a:spcBef>
                        <a:spcAft>
                          <a:spcPts val="600"/>
                        </a:spcAft>
                      </a:pPr>
                      <a:r>
                        <a:rPr lang="ru-RU" sz="2400" b="1" dirty="0">
                          <a:solidFill>
                            <a:schemeClr val="tx1"/>
                          </a:solidFill>
                          <a:effectLst/>
                          <a:latin typeface="Calibri"/>
                          <a:ea typeface="Calibri"/>
                          <a:cs typeface="Calibri"/>
                        </a:rPr>
                        <a:t>Против</a:t>
                      </a:r>
                      <a:endParaRPr lang="uk-UA" sz="2400" b="1" dirty="0">
                        <a:solidFill>
                          <a:schemeClr val="tx1"/>
                        </a:solidFill>
                        <a:effectLst/>
                        <a:latin typeface="Calibri"/>
                        <a:ea typeface="Calibri"/>
                        <a:cs typeface="Calibri"/>
                      </a:endParaRPr>
                    </a:p>
                  </a:txBody>
                  <a:tcPr marL="44450" marR="44450" marT="0" marB="0">
                    <a:solidFill>
                      <a:srgbClr val="C7E7E3"/>
                    </a:solidFill>
                  </a:tcPr>
                </a:tc>
              </a:tr>
              <a:tr h="3879915">
                <a:tc>
                  <a:txBody>
                    <a:bodyPr/>
                    <a:lstStyle/>
                    <a:p>
                      <a:pPr marL="342900" marR="0" lvl="0" indent="-342900" algn="just">
                        <a:lnSpc>
                          <a:spcPct val="95000"/>
                        </a:lnSpc>
                        <a:spcBef>
                          <a:spcPts val="300"/>
                        </a:spcBef>
                        <a:spcAft>
                          <a:spcPts val="300"/>
                        </a:spcAft>
                        <a:buFont typeface="Wingdings"/>
                        <a:buChar char=""/>
                      </a:pPr>
                      <a:r>
                        <a:rPr lang="ru-RU" sz="2400" dirty="0">
                          <a:solidFill>
                            <a:schemeClr val="tx1"/>
                          </a:solidFill>
                          <a:effectLst/>
                          <a:latin typeface="Calibri"/>
                          <a:ea typeface="Calibri"/>
                          <a:cs typeface="Calibri"/>
                        </a:rPr>
                        <a:t>Относительная простота применения.</a:t>
                      </a:r>
                      <a:endParaRPr lang="uk-UA" sz="2400" dirty="0">
                        <a:solidFill>
                          <a:schemeClr val="tx1"/>
                        </a:solidFill>
                        <a:effectLst/>
                        <a:latin typeface="Calibri"/>
                        <a:ea typeface="Calibri"/>
                        <a:cs typeface="Calibri"/>
                      </a:endParaRPr>
                    </a:p>
                    <a:p>
                      <a:pPr marL="342900" marR="0" lvl="0" indent="-342900" algn="just">
                        <a:lnSpc>
                          <a:spcPct val="95000"/>
                        </a:lnSpc>
                        <a:spcBef>
                          <a:spcPts val="300"/>
                        </a:spcBef>
                        <a:spcAft>
                          <a:spcPts val="300"/>
                        </a:spcAft>
                        <a:buFont typeface="Wingdings"/>
                        <a:buChar char=""/>
                      </a:pPr>
                      <a:r>
                        <a:rPr lang="ru-RU" sz="2400" dirty="0">
                          <a:solidFill>
                            <a:schemeClr val="tx1"/>
                          </a:solidFill>
                          <a:effectLst/>
                          <a:latin typeface="Calibri"/>
                          <a:ea typeface="Calibri"/>
                          <a:cs typeface="Calibri"/>
                        </a:rPr>
                        <a:t>Необходимы небольшие инвестиции или потребность в них отсутствует вообще. </a:t>
                      </a:r>
                      <a:endParaRPr lang="uk-UA" sz="2400" dirty="0">
                        <a:solidFill>
                          <a:schemeClr val="tx1"/>
                        </a:solidFill>
                        <a:effectLst/>
                        <a:latin typeface="Calibri"/>
                        <a:ea typeface="Calibri"/>
                        <a:cs typeface="Calibri"/>
                      </a:endParaRPr>
                    </a:p>
                  </a:txBody>
                  <a:tcPr marL="44450" marR="44450" marT="0" marB="0">
                    <a:solidFill>
                      <a:srgbClr val="C7E7E3"/>
                    </a:solidFill>
                  </a:tcPr>
                </a:tc>
                <a:tc>
                  <a:txBody>
                    <a:bodyPr/>
                    <a:lstStyle/>
                    <a:p>
                      <a:pPr marL="342900" marR="0" lvl="0" indent="-342900" algn="just">
                        <a:lnSpc>
                          <a:spcPct val="95000"/>
                        </a:lnSpc>
                        <a:spcBef>
                          <a:spcPts val="300"/>
                        </a:spcBef>
                        <a:spcAft>
                          <a:spcPts val="300"/>
                        </a:spcAft>
                        <a:buFont typeface="Wingdings"/>
                        <a:buChar char=""/>
                      </a:pPr>
                      <a:r>
                        <a:rPr lang="ru-RU" sz="2400" dirty="0">
                          <a:solidFill>
                            <a:schemeClr val="tx1"/>
                          </a:solidFill>
                          <a:effectLst/>
                          <a:latin typeface="Calibri"/>
                          <a:ea typeface="Calibri"/>
                          <a:cs typeface="Calibri"/>
                        </a:rPr>
                        <a:t>Требуется информированность участников. </a:t>
                      </a:r>
                      <a:endParaRPr lang="uk-UA" sz="2400" dirty="0">
                        <a:solidFill>
                          <a:schemeClr val="tx1"/>
                        </a:solidFill>
                        <a:effectLst/>
                        <a:latin typeface="Calibri"/>
                        <a:ea typeface="Calibri"/>
                        <a:cs typeface="Calibri"/>
                      </a:endParaRPr>
                    </a:p>
                    <a:p>
                      <a:pPr marL="342900" marR="0" lvl="0" indent="-342900" algn="just">
                        <a:lnSpc>
                          <a:spcPct val="95000"/>
                        </a:lnSpc>
                        <a:spcBef>
                          <a:spcPts val="300"/>
                        </a:spcBef>
                        <a:spcAft>
                          <a:spcPts val="300"/>
                        </a:spcAft>
                        <a:buFont typeface="Wingdings"/>
                        <a:buChar char=""/>
                      </a:pPr>
                      <a:r>
                        <a:rPr lang="ru-RU" sz="2400" dirty="0">
                          <a:solidFill>
                            <a:schemeClr val="tx1"/>
                          </a:solidFill>
                          <a:effectLst/>
                          <a:latin typeface="Calibri"/>
                          <a:ea typeface="Calibri"/>
                          <a:cs typeface="Calibri"/>
                        </a:rPr>
                        <a:t>Ограничение свободы действий человека в ходе поездки (потеря гибкости).</a:t>
                      </a:r>
                      <a:endParaRPr lang="uk-UA" sz="2400" dirty="0">
                        <a:solidFill>
                          <a:schemeClr val="tx1"/>
                        </a:solidFill>
                        <a:effectLst/>
                        <a:latin typeface="Calibri"/>
                        <a:ea typeface="Calibri"/>
                        <a:cs typeface="Calibri"/>
                      </a:endParaRPr>
                    </a:p>
                    <a:p>
                      <a:pPr marL="342900" marR="0" lvl="0" indent="-342900" algn="just">
                        <a:lnSpc>
                          <a:spcPct val="95000"/>
                        </a:lnSpc>
                        <a:spcBef>
                          <a:spcPts val="300"/>
                        </a:spcBef>
                        <a:spcAft>
                          <a:spcPts val="300"/>
                        </a:spcAft>
                        <a:buFont typeface="Wingdings"/>
                        <a:buChar char=""/>
                      </a:pPr>
                      <a:r>
                        <a:rPr lang="ru-RU" sz="2400" dirty="0">
                          <a:solidFill>
                            <a:schemeClr val="tx1"/>
                          </a:solidFill>
                          <a:effectLst/>
                          <a:latin typeface="Calibri"/>
                          <a:ea typeface="Calibri"/>
                          <a:cs typeface="Calibri"/>
                        </a:rPr>
                        <a:t>Потенциальные проблемы надежности и безопасности.</a:t>
                      </a:r>
                      <a:endParaRPr lang="uk-UA" sz="2400" dirty="0">
                        <a:solidFill>
                          <a:schemeClr val="tx1"/>
                        </a:solidFill>
                        <a:effectLst/>
                        <a:latin typeface="Calibri"/>
                        <a:ea typeface="Calibri"/>
                        <a:cs typeface="Calibri"/>
                      </a:endParaRPr>
                    </a:p>
                    <a:p>
                      <a:pPr marL="342900" marR="0" lvl="0" indent="-342900" algn="just">
                        <a:lnSpc>
                          <a:spcPct val="95000"/>
                        </a:lnSpc>
                        <a:spcBef>
                          <a:spcPts val="300"/>
                        </a:spcBef>
                        <a:spcAft>
                          <a:spcPts val="300"/>
                        </a:spcAft>
                        <a:buFont typeface="Wingdings"/>
                        <a:buChar char=""/>
                      </a:pPr>
                      <a:r>
                        <a:rPr lang="ru-RU" sz="2400" dirty="0">
                          <a:solidFill>
                            <a:schemeClr val="tx1"/>
                          </a:solidFill>
                          <a:effectLst/>
                          <a:latin typeface="Calibri"/>
                          <a:ea typeface="Calibri"/>
                          <a:cs typeface="Calibri"/>
                        </a:rPr>
                        <a:t>Необходим доступ к интернету.</a:t>
                      </a:r>
                      <a:endParaRPr lang="uk-UA" sz="2400" dirty="0">
                        <a:solidFill>
                          <a:schemeClr val="tx1"/>
                        </a:solidFill>
                        <a:effectLst/>
                        <a:latin typeface="Calibri"/>
                        <a:ea typeface="Calibri"/>
                        <a:cs typeface="Calibri"/>
                      </a:endParaRPr>
                    </a:p>
                  </a:txBody>
                  <a:tcPr marL="44450" marR="44450" marT="0" marB="0">
                    <a:solidFill>
                      <a:srgbClr val="C7E7E3"/>
                    </a:solidFill>
                  </a:tcPr>
                </a:tc>
              </a:tr>
            </a:tbl>
          </a:graphicData>
        </a:graphic>
      </p:graphicFrame>
      <p:sp>
        <p:nvSpPr>
          <p:cNvPr id="5" name="Text Box 5"/>
          <p:cNvSpPr txBox="1">
            <a:spLocks noChangeArrowheads="1"/>
          </p:cNvSpPr>
          <p:nvPr/>
        </p:nvSpPr>
        <p:spPr bwMode="auto">
          <a:xfrm>
            <a:off x="119422" y="15645"/>
            <a:ext cx="9144000" cy="646331"/>
          </a:xfrm>
          <a:prstGeom prst="rect">
            <a:avLst/>
          </a:prstGeom>
          <a:noFill/>
          <a:ln w="9525">
            <a:noFill/>
            <a:miter lim="800000"/>
            <a:headEnd/>
            <a:tailEnd/>
          </a:ln>
        </p:spPr>
        <p:txBody>
          <a:bodyPr wrap="square">
            <a:spAutoFit/>
          </a:bodyPr>
          <a:lstStyle/>
          <a:p>
            <a:pPr algn="ctr">
              <a:spcBef>
                <a:spcPct val="50000"/>
              </a:spcBef>
            </a:pPr>
            <a:r>
              <a:rPr lang="ru-RU" sz="3600" b="1" dirty="0">
                <a:solidFill>
                  <a:srgbClr val="002060"/>
                </a:solidFill>
              </a:rPr>
              <a:t>Совместное пользование </a:t>
            </a:r>
            <a:r>
              <a:rPr lang="ru-RU" sz="3600" b="1" dirty="0" smtClean="0">
                <a:solidFill>
                  <a:srgbClr val="002060"/>
                </a:solidFill>
              </a:rPr>
              <a:t>автомобилем</a:t>
            </a:r>
            <a:r>
              <a:rPr lang="en-US" sz="3600" b="1" dirty="0" smtClean="0">
                <a:solidFill>
                  <a:srgbClr val="002060"/>
                </a:solidFill>
              </a:rPr>
              <a:t> (5)</a:t>
            </a:r>
          </a:p>
        </p:txBody>
      </p:sp>
      <p:sp>
        <p:nvSpPr>
          <p:cNvPr id="2" name="Прямоугольник 1"/>
          <p:cNvSpPr/>
          <p:nvPr/>
        </p:nvSpPr>
        <p:spPr>
          <a:xfrm>
            <a:off x="467544" y="5011340"/>
            <a:ext cx="8428632" cy="1569660"/>
          </a:xfrm>
          <a:prstGeom prst="rect">
            <a:avLst/>
          </a:prstGeom>
        </p:spPr>
        <p:txBody>
          <a:bodyPr wrap="square">
            <a:spAutoFit/>
          </a:bodyPr>
          <a:lstStyle/>
          <a:p>
            <a:r>
              <a:rPr lang="ru-RU" sz="2400" dirty="0"/>
              <a:t>Развитию схем совместной эксплуатации автомобиля способствуют системы периферийных автостоянок, а также в определенной степени ненадежность или высокая стоимость проезда в ОТ.</a:t>
            </a:r>
            <a:endParaRPr lang="uk-UA" sz="2400" dirty="0"/>
          </a:p>
        </p:txBody>
      </p:sp>
    </p:spTree>
    <p:extLst>
      <p:ext uri="{BB962C8B-B14F-4D97-AF65-F5344CB8AC3E}">
        <p14:creationId xmlns:p14="http://schemas.microsoft.com/office/powerpoint/2010/main" val="388728954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26</a:t>
            </a:fld>
            <a:endParaRPr lang="en-US" sz="1200" dirty="0"/>
          </a:p>
        </p:txBody>
      </p:sp>
      <p:graphicFrame>
        <p:nvGraphicFramePr>
          <p:cNvPr id="9" name="Таблица 8"/>
          <p:cNvGraphicFramePr>
            <a:graphicFrameLocks noGrp="1"/>
          </p:cNvGraphicFramePr>
          <p:nvPr>
            <p:extLst>
              <p:ext uri="{D42A27DB-BD31-4B8C-83A1-F6EECF244321}">
                <p14:modId xmlns:p14="http://schemas.microsoft.com/office/powerpoint/2010/main" val="3671613945"/>
              </p:ext>
            </p:extLst>
          </p:nvPr>
        </p:nvGraphicFramePr>
        <p:xfrm>
          <a:off x="179512" y="811293"/>
          <a:ext cx="8887544" cy="5958840"/>
        </p:xfrm>
        <a:graphic>
          <a:graphicData uri="http://schemas.openxmlformats.org/drawingml/2006/table">
            <a:tbl>
              <a:tblPr firstRow="1" bandRow="1">
                <a:tableStyleId>{5C22544A-7EE6-4342-B048-85BDC9FD1C3A}</a:tableStyleId>
              </a:tblPr>
              <a:tblGrid>
                <a:gridCol w="8887544"/>
              </a:tblGrid>
              <a:tr h="5677376">
                <a:tc>
                  <a:txBody>
                    <a:bodyPr/>
                    <a:lstStyle/>
                    <a:p>
                      <a:r>
                        <a:rPr lang="ru-RU" sz="2300" b="0" kern="1200" dirty="0" smtClean="0">
                          <a:solidFill>
                            <a:schemeClr val="tx1"/>
                          </a:solidFill>
                          <a:effectLst/>
                          <a:latin typeface="+mn-lt"/>
                          <a:ea typeface="+mn-ea"/>
                          <a:cs typeface="+mn-cs"/>
                        </a:rPr>
                        <a:t>Данный механизм подразумевает обустройство специальных велодорожек, которые физически отделяются от автотранспорта и пешеходов. Это повышает безопасность велосипедистов и пешеходов и в целом способствует позитивному восприятию населением езды на велосипеде. </a:t>
                      </a:r>
                      <a:endParaRPr lang="uk-UA" sz="2300" b="0" kern="1200" dirty="0" smtClean="0">
                        <a:solidFill>
                          <a:schemeClr val="tx1"/>
                        </a:solidFill>
                        <a:effectLst/>
                        <a:latin typeface="+mn-lt"/>
                        <a:ea typeface="+mn-ea"/>
                        <a:cs typeface="+mn-cs"/>
                      </a:endParaRPr>
                    </a:p>
                    <a:p>
                      <a:r>
                        <a:rPr lang="ru-RU" sz="2300" b="0" kern="1200" dirty="0" smtClean="0">
                          <a:solidFill>
                            <a:schemeClr val="tx1"/>
                          </a:solidFill>
                          <a:effectLst/>
                          <a:latin typeface="+mn-lt"/>
                          <a:ea typeface="+mn-ea"/>
                          <a:cs typeface="+mn-cs"/>
                        </a:rPr>
                        <a:t>Мощеные велодорожки обустраиваются вдоль дорог или отделяются от проезжей части цветной разметкой, бордюрными камнями, разделительными стенками или ограждением. Разметка велосипедных дорожек на перекрестках аналогична пешеходным переходам. </a:t>
                      </a:r>
                      <a:endParaRPr lang="uk-UA" sz="2300" b="0" kern="1200" dirty="0" smtClean="0">
                        <a:solidFill>
                          <a:schemeClr val="tx1"/>
                        </a:solidFill>
                        <a:effectLst/>
                        <a:latin typeface="+mn-lt"/>
                        <a:ea typeface="+mn-ea"/>
                        <a:cs typeface="+mn-cs"/>
                      </a:endParaRPr>
                    </a:p>
                    <a:p>
                      <a:r>
                        <a:rPr lang="ru-RU" sz="2300" b="0" kern="1200" dirty="0" smtClean="0">
                          <a:solidFill>
                            <a:schemeClr val="tx1"/>
                          </a:solidFill>
                          <a:effectLst/>
                          <a:latin typeface="+mn-lt"/>
                          <a:ea typeface="+mn-ea"/>
                          <a:cs typeface="+mn-cs"/>
                        </a:rPr>
                        <a:t>За счет отделения велосипедов от других транспортных средств можно повысить общую безопасность уличного движения, что, в свою очередь, способствует восприятию велосипедной езды пользователями. Поскольку протяженность средней поездки относительно невелика (порядка 11,5 км в Европе согласно данным </a:t>
                      </a:r>
                      <a:r>
                        <a:rPr lang="ru-RU" sz="2300" b="0" kern="1200" dirty="0" err="1" smtClean="0">
                          <a:solidFill>
                            <a:schemeClr val="tx1"/>
                          </a:solidFill>
                          <a:effectLst/>
                          <a:latin typeface="+mn-lt"/>
                          <a:ea typeface="+mn-ea"/>
                          <a:cs typeface="+mn-cs"/>
                        </a:rPr>
                        <a:t>Евростата</a:t>
                      </a:r>
                      <a:r>
                        <a:rPr lang="ru-RU" sz="2300" b="0" kern="1200" dirty="0" smtClean="0">
                          <a:solidFill>
                            <a:schemeClr val="tx1"/>
                          </a:solidFill>
                          <a:effectLst/>
                          <a:latin typeface="+mn-lt"/>
                          <a:ea typeface="+mn-ea"/>
                          <a:cs typeface="+mn-cs"/>
                        </a:rPr>
                        <a:t> (</a:t>
                      </a:r>
                      <a:r>
                        <a:rPr lang="ru-RU" sz="2300" b="0" kern="1200" dirty="0" err="1" smtClean="0">
                          <a:solidFill>
                            <a:schemeClr val="tx1"/>
                          </a:solidFill>
                          <a:effectLst/>
                          <a:latin typeface="+mn-lt"/>
                          <a:ea typeface="+mn-ea"/>
                          <a:cs typeface="+mn-cs"/>
                        </a:rPr>
                        <a:t>Eurostat</a:t>
                      </a:r>
                      <a:r>
                        <a:rPr lang="ru-RU" sz="2300" b="0" kern="1200" dirty="0" smtClean="0">
                          <a:solidFill>
                            <a:schemeClr val="tx1"/>
                          </a:solidFill>
                          <a:effectLst/>
                          <a:latin typeface="+mn-lt"/>
                          <a:ea typeface="+mn-ea"/>
                          <a:cs typeface="+mn-cs"/>
                        </a:rPr>
                        <a:t>, 2007 г.), существует большая вероятность замены АЛП или ОТ велосипедами. </a:t>
                      </a:r>
                      <a:endParaRPr lang="uk-UA" sz="2300" b="0" kern="1200" dirty="0">
                        <a:solidFill>
                          <a:schemeClr val="tx1"/>
                        </a:solidFill>
                        <a:effectLst/>
                        <a:latin typeface="+mn-lt"/>
                        <a:ea typeface="+mn-ea"/>
                        <a:cs typeface="+mn-cs"/>
                      </a:endParaRPr>
                    </a:p>
                  </a:txBody>
                  <a:tcPr marL="68580" marR="68580" marT="0" marB="0">
                    <a:solidFill>
                      <a:srgbClr val="C7E7E3"/>
                    </a:solidFill>
                  </a:tcPr>
                </a:tc>
              </a:tr>
            </a:tbl>
          </a:graphicData>
        </a:graphic>
      </p:graphicFrame>
      <p:sp>
        <p:nvSpPr>
          <p:cNvPr id="5" name="Text Box 5"/>
          <p:cNvSpPr txBox="1">
            <a:spLocks noChangeArrowheads="1"/>
          </p:cNvSpPr>
          <p:nvPr/>
        </p:nvSpPr>
        <p:spPr bwMode="auto">
          <a:xfrm>
            <a:off x="119422" y="15645"/>
            <a:ext cx="9144000" cy="646331"/>
          </a:xfrm>
          <a:prstGeom prst="rect">
            <a:avLst/>
          </a:prstGeom>
          <a:noFill/>
          <a:ln w="9525">
            <a:noFill/>
            <a:miter lim="800000"/>
            <a:headEnd/>
            <a:tailEnd/>
          </a:ln>
        </p:spPr>
        <p:txBody>
          <a:bodyPr wrap="square">
            <a:spAutoFit/>
          </a:bodyPr>
          <a:lstStyle/>
          <a:p>
            <a:pPr marL="0" lvl="2" algn="ctr">
              <a:spcBef>
                <a:spcPct val="50000"/>
              </a:spcBef>
            </a:pPr>
            <a:r>
              <a:rPr lang="ru-RU" sz="3600" b="1" dirty="0">
                <a:solidFill>
                  <a:srgbClr val="002060"/>
                </a:solidFill>
              </a:rPr>
              <a:t>Выделенные велосипедные </a:t>
            </a:r>
            <a:r>
              <a:rPr lang="ru-RU" sz="3600" b="1" dirty="0" smtClean="0">
                <a:solidFill>
                  <a:srgbClr val="002060"/>
                </a:solidFill>
              </a:rPr>
              <a:t>дорожки</a:t>
            </a:r>
            <a:r>
              <a:rPr lang="en-US" sz="3600" b="1" dirty="0" smtClean="0">
                <a:solidFill>
                  <a:srgbClr val="002060"/>
                </a:solidFill>
              </a:rPr>
              <a:t> (1)</a:t>
            </a:r>
          </a:p>
        </p:txBody>
      </p:sp>
    </p:spTree>
    <p:extLst>
      <p:ext uri="{BB962C8B-B14F-4D97-AF65-F5344CB8AC3E}">
        <p14:creationId xmlns:p14="http://schemas.microsoft.com/office/powerpoint/2010/main" val="18316098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Таблица 8"/>
          <p:cNvGraphicFramePr>
            <a:graphicFrameLocks noGrp="1"/>
          </p:cNvGraphicFramePr>
          <p:nvPr>
            <p:extLst>
              <p:ext uri="{D42A27DB-BD31-4B8C-83A1-F6EECF244321}">
                <p14:modId xmlns:p14="http://schemas.microsoft.com/office/powerpoint/2010/main" val="654280484"/>
              </p:ext>
            </p:extLst>
          </p:nvPr>
        </p:nvGraphicFramePr>
        <p:xfrm>
          <a:off x="119422" y="811293"/>
          <a:ext cx="8947634" cy="5677376"/>
        </p:xfrm>
        <a:graphic>
          <a:graphicData uri="http://schemas.openxmlformats.org/drawingml/2006/table">
            <a:tbl>
              <a:tblPr firstRow="1" bandRow="1">
                <a:tableStyleId>{5C22544A-7EE6-4342-B048-85BDC9FD1C3A}</a:tableStyleId>
              </a:tblPr>
              <a:tblGrid>
                <a:gridCol w="8947634"/>
              </a:tblGrid>
              <a:tr h="5677376">
                <a:tc>
                  <a:txBody>
                    <a:bodyPr/>
                    <a:lstStyle/>
                    <a:p>
                      <a:r>
                        <a:rPr lang="ru-RU" sz="2200" b="0" kern="1200" dirty="0" smtClean="0">
                          <a:solidFill>
                            <a:schemeClr val="tx1"/>
                          </a:solidFill>
                          <a:effectLst/>
                          <a:latin typeface="+mn-lt"/>
                          <a:ea typeface="+mn-ea"/>
                          <a:cs typeface="+mn-cs"/>
                        </a:rPr>
                        <a:t>В связи с тем, что велосипед не производит выбросов (за исключением производства велосипедов и соответствующих запчастей), потенциал сокращения выбросов очень высок. Согласно оценкам, приведенным в обзоре Н. Стерна «Экономика изменения климата», отказ от автомобилей с бензиновым и дизельным двигателем в городских агломерациях может сэкономить затраты общества в размере соответственно 4,9 пенса и 31,6 пенсов на километр пробега (в сельских районах эти показатели значительно ниже).</a:t>
                      </a:r>
                      <a:endParaRPr lang="uk-UA" sz="2200" b="0" kern="1200" dirty="0" smtClean="0">
                        <a:solidFill>
                          <a:schemeClr val="tx1"/>
                        </a:solidFill>
                        <a:effectLst/>
                        <a:latin typeface="+mn-lt"/>
                        <a:ea typeface="+mn-ea"/>
                        <a:cs typeface="+mn-cs"/>
                      </a:endParaRPr>
                    </a:p>
                    <a:p>
                      <a:pPr marL="0" algn="l" defTabSz="914400" rtl="0" eaLnBrk="1" latinLnBrk="0" hangingPunct="1"/>
                      <a:r>
                        <a:rPr lang="ru-RU" sz="2200" b="0" kern="1200" dirty="0" smtClean="0">
                          <a:solidFill>
                            <a:schemeClr val="tx1"/>
                          </a:solidFill>
                          <a:effectLst/>
                          <a:latin typeface="+mn-lt"/>
                          <a:ea typeface="+mn-ea"/>
                          <a:cs typeface="+mn-cs"/>
                        </a:rPr>
                        <a:t>Велодорожки на перекрестках  </a:t>
                      </a:r>
                      <a:endParaRPr lang="uk-UA" sz="2200" b="0" kern="1200" dirty="0" smtClean="0">
                        <a:solidFill>
                          <a:schemeClr val="tx1"/>
                        </a:solidFill>
                        <a:effectLst/>
                        <a:latin typeface="+mn-lt"/>
                        <a:ea typeface="+mn-ea"/>
                        <a:cs typeface="+mn-cs"/>
                      </a:endParaRPr>
                    </a:p>
                    <a:p>
                      <a:r>
                        <a:rPr lang="uk-UA" sz="2200" b="1" kern="1200" dirty="0" smtClean="0">
                          <a:solidFill>
                            <a:schemeClr val="lt1"/>
                          </a:solidFill>
                          <a:effectLst/>
                          <a:latin typeface="+mn-lt"/>
                          <a:ea typeface="+mn-ea"/>
                          <a:cs typeface="+mn-cs"/>
                        </a:rPr>
                        <a:t>  </a:t>
                      </a:r>
                      <a:endParaRPr lang="uk-UA" sz="2200" b="1" kern="1200" dirty="0">
                        <a:solidFill>
                          <a:schemeClr val="lt1"/>
                        </a:solidFill>
                        <a:effectLst/>
                        <a:latin typeface="+mn-lt"/>
                        <a:ea typeface="+mn-ea"/>
                        <a:cs typeface="+mn-cs"/>
                      </a:endParaRPr>
                    </a:p>
                  </a:txBody>
                  <a:tcPr marL="68580" marR="68580" marT="0" marB="0">
                    <a:solidFill>
                      <a:srgbClr val="C7E7E3"/>
                    </a:solidFill>
                  </a:tcPr>
                </a:tc>
              </a:tr>
            </a:tbl>
          </a:graphicData>
        </a:graphic>
      </p:graphicFrame>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27</a:t>
            </a:fld>
            <a:endParaRPr lang="en-US" sz="1200" dirty="0"/>
          </a:p>
        </p:txBody>
      </p:sp>
      <p:sp>
        <p:nvSpPr>
          <p:cNvPr id="5" name="Text Box 5"/>
          <p:cNvSpPr txBox="1">
            <a:spLocks noChangeArrowheads="1"/>
          </p:cNvSpPr>
          <p:nvPr/>
        </p:nvSpPr>
        <p:spPr bwMode="auto">
          <a:xfrm>
            <a:off x="119422" y="15645"/>
            <a:ext cx="9144000" cy="646331"/>
          </a:xfrm>
          <a:prstGeom prst="rect">
            <a:avLst/>
          </a:prstGeom>
          <a:noFill/>
          <a:ln w="9525">
            <a:noFill/>
            <a:miter lim="800000"/>
            <a:headEnd/>
            <a:tailEnd/>
          </a:ln>
        </p:spPr>
        <p:txBody>
          <a:bodyPr wrap="square">
            <a:spAutoFit/>
          </a:bodyPr>
          <a:lstStyle/>
          <a:p>
            <a:pPr marL="0" lvl="2" algn="ctr">
              <a:spcBef>
                <a:spcPct val="50000"/>
              </a:spcBef>
            </a:pPr>
            <a:r>
              <a:rPr lang="ru-RU" sz="3600" b="1" dirty="0">
                <a:solidFill>
                  <a:srgbClr val="002060"/>
                </a:solidFill>
              </a:rPr>
              <a:t>Выделенные велосипедные дорожки</a:t>
            </a:r>
            <a:r>
              <a:rPr lang="en-US" sz="3600" b="1" dirty="0" smtClean="0">
                <a:solidFill>
                  <a:srgbClr val="002060"/>
                </a:solidFill>
              </a:rPr>
              <a:t> (2)</a:t>
            </a: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3789039"/>
            <a:ext cx="3744416" cy="2811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60031" y="3759069"/>
            <a:ext cx="3789367" cy="28412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649538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28</a:t>
            </a:fld>
            <a:endParaRPr lang="en-US" sz="1200" dirty="0"/>
          </a:p>
        </p:txBody>
      </p:sp>
      <p:graphicFrame>
        <p:nvGraphicFramePr>
          <p:cNvPr id="9" name="Таблица 8"/>
          <p:cNvGraphicFramePr>
            <a:graphicFrameLocks noGrp="1"/>
          </p:cNvGraphicFramePr>
          <p:nvPr>
            <p:extLst>
              <p:ext uri="{D42A27DB-BD31-4B8C-83A1-F6EECF244321}">
                <p14:modId xmlns:p14="http://schemas.microsoft.com/office/powerpoint/2010/main" val="2472786647"/>
              </p:ext>
            </p:extLst>
          </p:nvPr>
        </p:nvGraphicFramePr>
        <p:xfrm>
          <a:off x="179512" y="620689"/>
          <a:ext cx="8887544" cy="6156960"/>
        </p:xfrm>
        <a:graphic>
          <a:graphicData uri="http://schemas.openxmlformats.org/drawingml/2006/table">
            <a:tbl>
              <a:tblPr firstRow="1" bandRow="1">
                <a:tableStyleId>{5C22544A-7EE6-4342-B048-85BDC9FD1C3A}</a:tableStyleId>
              </a:tblPr>
              <a:tblGrid>
                <a:gridCol w="8887544"/>
              </a:tblGrid>
              <a:tr h="6144978">
                <a:tc>
                  <a:txBody>
                    <a:bodyPr/>
                    <a:lstStyle/>
                    <a:p>
                      <a:r>
                        <a:rPr lang="ru-RU" sz="2000" b="0" kern="1200" dirty="0" smtClean="0">
                          <a:solidFill>
                            <a:schemeClr val="tx1"/>
                          </a:solidFill>
                          <a:effectLst/>
                          <a:latin typeface="+mn-lt"/>
                          <a:ea typeface="+mn-ea"/>
                          <a:cs typeface="+mn-cs"/>
                        </a:rPr>
                        <a:t>В дополнение к экологическим преимуществам, данный механизм оказывает большое влияние на здоровье людей и дорожные пробки. Согласно </a:t>
                      </a:r>
                      <a:r>
                        <a:rPr lang="ru-RU" sz="2000" b="0" kern="1200" dirty="0" err="1" smtClean="0">
                          <a:solidFill>
                            <a:schemeClr val="tx1"/>
                          </a:solidFill>
                          <a:effectLst/>
                          <a:latin typeface="+mn-lt"/>
                          <a:ea typeface="+mn-ea"/>
                          <a:cs typeface="+mn-cs"/>
                        </a:rPr>
                        <a:t>Cycling</a:t>
                      </a:r>
                      <a:r>
                        <a:rPr lang="ru-RU" sz="2000" b="0" kern="1200" dirty="0" smtClean="0">
                          <a:solidFill>
                            <a:schemeClr val="tx1"/>
                          </a:solidFill>
                          <a:effectLst/>
                          <a:latin typeface="+mn-lt"/>
                          <a:ea typeface="+mn-ea"/>
                          <a:cs typeface="+mn-cs"/>
                        </a:rPr>
                        <a:t> </a:t>
                      </a:r>
                      <a:r>
                        <a:rPr lang="ru-RU" sz="2000" b="0" kern="1200" dirty="0" err="1" smtClean="0">
                          <a:solidFill>
                            <a:schemeClr val="tx1"/>
                          </a:solidFill>
                          <a:effectLst/>
                          <a:latin typeface="+mn-lt"/>
                          <a:ea typeface="+mn-ea"/>
                          <a:cs typeface="+mn-cs"/>
                        </a:rPr>
                        <a:t>England</a:t>
                      </a:r>
                      <a:r>
                        <a:rPr lang="ru-RU" sz="2000" b="0" kern="1200" dirty="0" smtClean="0">
                          <a:solidFill>
                            <a:schemeClr val="tx1"/>
                          </a:solidFill>
                          <a:effectLst/>
                          <a:latin typeface="+mn-lt"/>
                          <a:ea typeface="+mn-ea"/>
                          <a:cs typeface="+mn-cs"/>
                        </a:rPr>
                        <a:t> (2007 г.) :</a:t>
                      </a:r>
                      <a:endParaRPr lang="uk-UA" sz="2000" b="0" kern="1200" dirty="0" smtClean="0">
                        <a:solidFill>
                          <a:schemeClr val="tx1"/>
                        </a:solidFill>
                        <a:effectLst/>
                        <a:latin typeface="+mn-lt"/>
                        <a:ea typeface="+mn-ea"/>
                        <a:cs typeface="+mn-cs"/>
                      </a:endParaRPr>
                    </a:p>
                    <a:p>
                      <a:pPr marL="342900" lvl="0" indent="-342900">
                        <a:buFont typeface="Wingdings" panose="05000000000000000000" pitchFamily="2" charset="2"/>
                        <a:buChar char="Ø"/>
                      </a:pPr>
                      <a:r>
                        <a:rPr lang="ru-RU" sz="1800" b="0" kern="1200" dirty="0" smtClean="0">
                          <a:solidFill>
                            <a:schemeClr val="tx1"/>
                          </a:solidFill>
                          <a:effectLst/>
                          <a:latin typeface="+mn-lt"/>
                          <a:ea typeface="+mn-ea"/>
                          <a:cs typeface="+mn-cs"/>
                        </a:rPr>
                        <a:t>Физическая активность населения снижает риск развития основных хронических заболеваний, таких как коронарная недостаточность сердца, инсульт и диабет типа 2, до 50%, а риск преждевременной смерти приблизительно на 20–30%;</a:t>
                      </a:r>
                    </a:p>
                    <a:p>
                      <a:pPr marL="342900" lvl="0" indent="-342900">
                        <a:buFont typeface="Wingdings" panose="05000000000000000000" pitchFamily="2" charset="2"/>
                        <a:buChar char="Ø"/>
                      </a:pPr>
                      <a:r>
                        <a:rPr lang="ru-RU" sz="1800" b="0" kern="1200" dirty="0" smtClean="0">
                          <a:solidFill>
                            <a:schemeClr val="tx1"/>
                          </a:solidFill>
                          <a:effectLst/>
                          <a:latin typeface="+mn-lt"/>
                          <a:ea typeface="+mn-ea"/>
                          <a:cs typeface="+mn-cs"/>
                        </a:rPr>
                        <a:t>По оценкам, выполненным для факторов риска хронических заболеваний и уровней обездвиженности, стоимость их уменьшения составляет 11,16 фунтов стерлингов в год для людей моложе 45 лет и 99,53 фунтов стерлингов в год для возрастной группы 45 лет – 64 года. Другие аналогичные модели предлагают величину, равную 123 фунта стерлингов в год.</a:t>
                      </a:r>
                      <a:endParaRPr lang="uk-UA" sz="1800" b="0" kern="1200" dirty="0" smtClean="0">
                        <a:solidFill>
                          <a:schemeClr val="tx1"/>
                        </a:solidFill>
                        <a:effectLst/>
                        <a:latin typeface="+mn-lt"/>
                        <a:ea typeface="+mn-ea"/>
                        <a:cs typeface="+mn-cs"/>
                      </a:endParaRPr>
                    </a:p>
                    <a:p>
                      <a:r>
                        <a:rPr lang="ru-RU" sz="2000" b="0" kern="1200" dirty="0" smtClean="0">
                          <a:solidFill>
                            <a:schemeClr val="tx1"/>
                          </a:solidFill>
                          <a:effectLst/>
                          <a:latin typeface="+mn-lt"/>
                          <a:ea typeface="+mn-ea"/>
                          <a:cs typeface="+mn-cs"/>
                        </a:rPr>
                        <a:t>Хотя в некоторых исследованиях отмечаются еще более весомые преимущества езды на велосипеде (или вред от его неиспользования как средства передвижения), совершенно очевидно, что сочетание езды на велосипеде и ходьбы (вместо вождения) в повседневной деятельности может существенным образом изменить к лучшему жизнь каждого индивидуума и общества в целом. </a:t>
                      </a:r>
                    </a:p>
                    <a:p>
                      <a:pPr marL="0" marR="0" indent="0" algn="l" defTabSz="914400" rtl="0" eaLnBrk="1" fontAlgn="auto" latinLnBrk="0" hangingPunct="1">
                        <a:lnSpc>
                          <a:spcPct val="100000"/>
                        </a:lnSpc>
                        <a:spcBef>
                          <a:spcPts val="0"/>
                        </a:spcBef>
                        <a:spcAft>
                          <a:spcPts val="0"/>
                        </a:spcAft>
                        <a:buClrTx/>
                        <a:buSzTx/>
                        <a:buFontTx/>
                        <a:buNone/>
                        <a:tabLst/>
                        <a:defRPr/>
                      </a:pPr>
                      <a:r>
                        <a:rPr lang="ru-RU" sz="2000" b="0" kern="1200" dirty="0" smtClean="0">
                          <a:solidFill>
                            <a:schemeClr val="tx1"/>
                          </a:solidFill>
                          <a:effectLst/>
                          <a:latin typeface="+mn-lt"/>
                          <a:ea typeface="+mn-ea"/>
                          <a:cs typeface="+mn-cs"/>
                        </a:rPr>
                        <a:t>Что касается дорожных пробок, то по оценкам </a:t>
                      </a:r>
                      <a:r>
                        <a:rPr lang="ru-RU" sz="2000" b="0" kern="1200" dirty="0" err="1" smtClean="0">
                          <a:solidFill>
                            <a:schemeClr val="tx1"/>
                          </a:solidFill>
                          <a:effectLst/>
                          <a:latin typeface="+mn-lt"/>
                          <a:ea typeface="+mn-ea"/>
                          <a:cs typeface="+mn-cs"/>
                        </a:rPr>
                        <a:t>Cycling</a:t>
                      </a:r>
                      <a:r>
                        <a:rPr lang="ru-RU" sz="2000" b="0" kern="1200" dirty="0" smtClean="0">
                          <a:solidFill>
                            <a:schemeClr val="tx1"/>
                          </a:solidFill>
                          <a:effectLst/>
                          <a:latin typeface="+mn-lt"/>
                          <a:ea typeface="+mn-ea"/>
                          <a:cs typeface="+mn-cs"/>
                        </a:rPr>
                        <a:t> </a:t>
                      </a:r>
                      <a:r>
                        <a:rPr lang="ru-RU" sz="2000" b="0" kern="1200" dirty="0" err="1" smtClean="0">
                          <a:solidFill>
                            <a:schemeClr val="tx1"/>
                          </a:solidFill>
                          <a:effectLst/>
                          <a:latin typeface="+mn-lt"/>
                          <a:ea typeface="+mn-ea"/>
                          <a:cs typeface="+mn-cs"/>
                        </a:rPr>
                        <a:t>England</a:t>
                      </a:r>
                      <a:r>
                        <a:rPr lang="ru-RU" sz="2000" b="0" kern="1200" dirty="0" smtClean="0">
                          <a:solidFill>
                            <a:schemeClr val="tx1"/>
                          </a:solidFill>
                          <a:effectLst/>
                          <a:latin typeface="+mn-lt"/>
                          <a:ea typeface="+mn-ea"/>
                          <a:cs typeface="+mn-cs"/>
                        </a:rPr>
                        <a:t> (2007 г.), если вместо использования автомобиля велосипедист ежегодно совершает 160 поездок по 3,9 км, то благодаря уменьшению заторов это сэкономит 137,28 фунтов стерлингов в год для других участников дорожного движения в городских районах и 68,64 фунтов стерлингов в сельской местности.</a:t>
                      </a:r>
                      <a:endParaRPr lang="uk-UA" sz="2000" b="0" kern="1200" dirty="0" smtClean="0">
                        <a:solidFill>
                          <a:schemeClr val="tx1"/>
                        </a:solidFill>
                        <a:effectLst/>
                        <a:latin typeface="+mn-lt"/>
                        <a:ea typeface="+mn-ea"/>
                        <a:cs typeface="+mn-cs"/>
                      </a:endParaRPr>
                    </a:p>
                  </a:txBody>
                  <a:tcPr marL="68580" marR="68580" marT="0" marB="0">
                    <a:solidFill>
                      <a:srgbClr val="C7E7E3"/>
                    </a:solidFill>
                  </a:tcPr>
                </a:tc>
              </a:tr>
            </a:tbl>
          </a:graphicData>
        </a:graphic>
      </p:graphicFrame>
      <p:sp>
        <p:nvSpPr>
          <p:cNvPr id="5" name="Text Box 5"/>
          <p:cNvSpPr txBox="1">
            <a:spLocks noChangeArrowheads="1"/>
          </p:cNvSpPr>
          <p:nvPr/>
        </p:nvSpPr>
        <p:spPr bwMode="auto">
          <a:xfrm>
            <a:off x="119422" y="15645"/>
            <a:ext cx="9144000" cy="646331"/>
          </a:xfrm>
          <a:prstGeom prst="rect">
            <a:avLst/>
          </a:prstGeom>
          <a:noFill/>
          <a:ln w="9525">
            <a:noFill/>
            <a:miter lim="800000"/>
            <a:headEnd/>
            <a:tailEnd/>
          </a:ln>
        </p:spPr>
        <p:txBody>
          <a:bodyPr wrap="square">
            <a:spAutoFit/>
          </a:bodyPr>
          <a:lstStyle/>
          <a:p>
            <a:pPr marL="0" lvl="2" algn="ctr">
              <a:spcBef>
                <a:spcPct val="50000"/>
              </a:spcBef>
            </a:pPr>
            <a:r>
              <a:rPr lang="ru-RU" sz="3600" b="1" dirty="0">
                <a:solidFill>
                  <a:srgbClr val="002060"/>
                </a:solidFill>
              </a:rPr>
              <a:t>Выделенные велосипедные </a:t>
            </a:r>
            <a:r>
              <a:rPr lang="ru-RU" sz="3600" b="1" dirty="0" smtClean="0">
                <a:solidFill>
                  <a:srgbClr val="002060"/>
                </a:solidFill>
              </a:rPr>
              <a:t>дорожки</a:t>
            </a:r>
            <a:r>
              <a:rPr lang="en-US" sz="3600" b="1" dirty="0" smtClean="0">
                <a:solidFill>
                  <a:srgbClr val="002060"/>
                </a:solidFill>
              </a:rPr>
              <a:t> (3)</a:t>
            </a:r>
          </a:p>
        </p:txBody>
      </p:sp>
    </p:spTree>
    <p:extLst>
      <p:ext uri="{BB962C8B-B14F-4D97-AF65-F5344CB8AC3E}">
        <p14:creationId xmlns:p14="http://schemas.microsoft.com/office/powerpoint/2010/main" val="237887703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29</a:t>
            </a:fld>
            <a:endParaRPr lang="en-US" sz="1200" dirty="0"/>
          </a:p>
        </p:txBody>
      </p:sp>
      <p:graphicFrame>
        <p:nvGraphicFramePr>
          <p:cNvPr id="9" name="Таблица 8"/>
          <p:cNvGraphicFramePr>
            <a:graphicFrameLocks noGrp="1"/>
          </p:cNvGraphicFramePr>
          <p:nvPr>
            <p:extLst>
              <p:ext uri="{D42A27DB-BD31-4B8C-83A1-F6EECF244321}">
                <p14:modId xmlns:p14="http://schemas.microsoft.com/office/powerpoint/2010/main" val="2624259795"/>
              </p:ext>
            </p:extLst>
          </p:nvPr>
        </p:nvGraphicFramePr>
        <p:xfrm>
          <a:off x="444376" y="661976"/>
          <a:ext cx="8451800" cy="3982720"/>
        </p:xfrm>
        <a:graphic>
          <a:graphicData uri="http://schemas.openxmlformats.org/drawingml/2006/table">
            <a:tbl>
              <a:tblPr firstRow="1" bandRow="1">
                <a:tableStyleId>{5C22544A-7EE6-4342-B048-85BDC9FD1C3A}</a:tableStyleId>
              </a:tblPr>
              <a:tblGrid>
                <a:gridCol w="4559672"/>
                <a:gridCol w="3892128"/>
              </a:tblGrid>
              <a:tr h="295102">
                <a:tc>
                  <a:txBody>
                    <a:bodyPr/>
                    <a:lstStyle/>
                    <a:p>
                      <a:pPr marL="0" marR="0" algn="ctr">
                        <a:spcBef>
                          <a:spcPts val="600"/>
                        </a:spcBef>
                        <a:spcAft>
                          <a:spcPts val="600"/>
                        </a:spcAft>
                      </a:pPr>
                      <a:r>
                        <a:rPr lang="ru-RU" sz="2000" b="1" dirty="0">
                          <a:solidFill>
                            <a:schemeClr val="tx1"/>
                          </a:solidFill>
                          <a:effectLst/>
                          <a:latin typeface="Calibri"/>
                          <a:ea typeface="Calibri"/>
                          <a:cs typeface="Calibri"/>
                        </a:rPr>
                        <a:t>За</a:t>
                      </a:r>
                      <a:endParaRPr lang="uk-UA" sz="2000" b="1" dirty="0">
                        <a:solidFill>
                          <a:schemeClr val="tx1"/>
                        </a:solidFill>
                        <a:effectLst/>
                        <a:latin typeface="Calibri"/>
                        <a:ea typeface="Calibri"/>
                        <a:cs typeface="Calibri"/>
                      </a:endParaRPr>
                    </a:p>
                  </a:txBody>
                  <a:tcPr marL="44450" marR="44450" marT="0" marB="0">
                    <a:solidFill>
                      <a:srgbClr val="C7E7E3"/>
                    </a:solidFill>
                  </a:tcPr>
                </a:tc>
                <a:tc>
                  <a:txBody>
                    <a:bodyPr/>
                    <a:lstStyle/>
                    <a:p>
                      <a:pPr marL="0" marR="0" algn="ctr">
                        <a:spcBef>
                          <a:spcPts val="600"/>
                        </a:spcBef>
                        <a:spcAft>
                          <a:spcPts val="600"/>
                        </a:spcAft>
                      </a:pPr>
                      <a:r>
                        <a:rPr lang="ru-RU" sz="2000" b="1" dirty="0">
                          <a:solidFill>
                            <a:schemeClr val="tx1"/>
                          </a:solidFill>
                          <a:effectLst/>
                          <a:latin typeface="Calibri"/>
                          <a:ea typeface="Calibri"/>
                          <a:cs typeface="Calibri"/>
                        </a:rPr>
                        <a:t>Против</a:t>
                      </a:r>
                      <a:endParaRPr lang="uk-UA" sz="2000" b="1" dirty="0">
                        <a:solidFill>
                          <a:schemeClr val="tx1"/>
                        </a:solidFill>
                        <a:effectLst/>
                        <a:latin typeface="Calibri"/>
                        <a:ea typeface="Calibri"/>
                        <a:cs typeface="Calibri"/>
                      </a:endParaRPr>
                    </a:p>
                  </a:txBody>
                  <a:tcPr marL="44450" marR="44450" marT="0" marB="0">
                    <a:solidFill>
                      <a:srgbClr val="C7E7E3"/>
                    </a:solidFill>
                  </a:tcPr>
                </a:tc>
              </a:tr>
              <a:tr h="3402725">
                <a:tc>
                  <a:txBody>
                    <a:bodyPr/>
                    <a:lstStyle/>
                    <a:p>
                      <a:pPr marL="342900" marR="0" lvl="0" indent="-342900" algn="just">
                        <a:lnSpc>
                          <a:spcPct val="95000"/>
                        </a:lnSpc>
                        <a:spcBef>
                          <a:spcPts val="400"/>
                        </a:spcBef>
                        <a:spcAft>
                          <a:spcPts val="400"/>
                        </a:spcAft>
                        <a:buFont typeface="Wingdings"/>
                        <a:buChar char=""/>
                      </a:pPr>
                      <a:r>
                        <a:rPr lang="ru-RU" sz="2000" dirty="0">
                          <a:effectLst/>
                          <a:latin typeface="Calibri"/>
                          <a:ea typeface="Calibri"/>
                          <a:cs typeface="Calibri"/>
                        </a:rPr>
                        <a:t>Относительно невысокие инвестиции (в зависимости от выбранного технического решения).</a:t>
                      </a:r>
                      <a:endParaRPr lang="uk-UA" sz="2000" dirty="0">
                        <a:effectLst/>
                        <a:latin typeface="Calibri"/>
                        <a:ea typeface="Calibri"/>
                        <a:cs typeface="Calibri"/>
                      </a:endParaRPr>
                    </a:p>
                    <a:p>
                      <a:pPr marL="342900" marR="0" lvl="0" indent="-342900" algn="just">
                        <a:lnSpc>
                          <a:spcPct val="95000"/>
                        </a:lnSpc>
                        <a:spcBef>
                          <a:spcPts val="400"/>
                        </a:spcBef>
                        <a:spcAft>
                          <a:spcPts val="400"/>
                        </a:spcAft>
                        <a:buFont typeface="Wingdings"/>
                        <a:buChar char=""/>
                      </a:pPr>
                      <a:r>
                        <a:rPr lang="ru-RU" sz="2000" dirty="0">
                          <a:effectLst/>
                          <a:latin typeface="Calibri"/>
                          <a:ea typeface="Calibri"/>
                          <a:cs typeface="Calibri"/>
                        </a:rPr>
                        <a:t>Повышение безопасности движения. </a:t>
                      </a:r>
                      <a:endParaRPr lang="uk-UA" sz="2000" dirty="0">
                        <a:effectLst/>
                        <a:latin typeface="Calibri"/>
                        <a:ea typeface="Calibri"/>
                        <a:cs typeface="Calibri"/>
                      </a:endParaRPr>
                    </a:p>
                    <a:p>
                      <a:pPr marL="342900" marR="0" lvl="0" indent="-342900" algn="just">
                        <a:lnSpc>
                          <a:spcPct val="95000"/>
                        </a:lnSpc>
                        <a:spcBef>
                          <a:spcPts val="400"/>
                        </a:spcBef>
                        <a:spcAft>
                          <a:spcPts val="400"/>
                        </a:spcAft>
                        <a:buFont typeface="Wingdings"/>
                        <a:buChar char=""/>
                      </a:pPr>
                      <a:r>
                        <a:rPr lang="ru-RU" sz="2000" dirty="0">
                          <a:effectLst/>
                          <a:latin typeface="Calibri"/>
                          <a:ea typeface="Calibri"/>
                          <a:cs typeface="Calibri"/>
                        </a:rPr>
                        <a:t>Улучшение дорожного движения автомобилей и немоторизованного транспорта.</a:t>
                      </a:r>
                      <a:endParaRPr lang="uk-UA" sz="2000" dirty="0">
                        <a:effectLst/>
                        <a:latin typeface="Calibri"/>
                        <a:ea typeface="Calibri"/>
                        <a:cs typeface="Calibri"/>
                      </a:endParaRPr>
                    </a:p>
                    <a:p>
                      <a:pPr marL="342900" marR="0" lvl="0" indent="-342900" algn="just">
                        <a:lnSpc>
                          <a:spcPct val="95000"/>
                        </a:lnSpc>
                        <a:spcBef>
                          <a:spcPts val="400"/>
                        </a:spcBef>
                        <a:spcAft>
                          <a:spcPts val="400"/>
                        </a:spcAft>
                        <a:buFont typeface="Wingdings"/>
                        <a:buChar char=""/>
                      </a:pPr>
                      <a:r>
                        <a:rPr lang="ru-RU" sz="2000" dirty="0">
                          <a:effectLst/>
                          <a:latin typeface="Calibri"/>
                          <a:ea typeface="Calibri"/>
                          <a:cs typeface="Calibri"/>
                        </a:rPr>
                        <a:t> Возможность улучшения состояния здоровья пользователей.</a:t>
                      </a:r>
                      <a:endParaRPr lang="uk-UA" sz="2000" dirty="0">
                        <a:effectLst/>
                        <a:latin typeface="Calibri"/>
                        <a:ea typeface="Calibri"/>
                        <a:cs typeface="Calibri"/>
                      </a:endParaRPr>
                    </a:p>
                    <a:p>
                      <a:pPr marL="342900" marR="0" lvl="0" indent="-342900" algn="just">
                        <a:lnSpc>
                          <a:spcPct val="95000"/>
                        </a:lnSpc>
                        <a:spcBef>
                          <a:spcPts val="400"/>
                        </a:spcBef>
                        <a:spcAft>
                          <a:spcPts val="400"/>
                        </a:spcAft>
                        <a:buFont typeface="Wingdings"/>
                        <a:buChar char=""/>
                      </a:pPr>
                      <a:r>
                        <a:rPr lang="ru-RU" sz="2000" dirty="0">
                          <a:effectLst/>
                          <a:latin typeface="Calibri"/>
                          <a:ea typeface="Calibri"/>
                          <a:cs typeface="Calibri"/>
                        </a:rPr>
                        <a:t>Мобильность, не повышающая выбросы CO</a:t>
                      </a:r>
                      <a:r>
                        <a:rPr lang="ru-RU" sz="2000" baseline="-25000" dirty="0">
                          <a:effectLst/>
                          <a:latin typeface="Calibri"/>
                          <a:ea typeface="Calibri"/>
                          <a:cs typeface="Calibri"/>
                        </a:rPr>
                        <a:t>2</a:t>
                      </a:r>
                      <a:r>
                        <a:rPr lang="ru-RU" sz="2000" dirty="0">
                          <a:effectLst/>
                          <a:latin typeface="Calibri"/>
                          <a:ea typeface="Calibri"/>
                          <a:cs typeface="Calibri"/>
                        </a:rPr>
                        <a:t>.</a:t>
                      </a:r>
                      <a:endParaRPr lang="uk-UA" sz="2000" dirty="0">
                        <a:effectLst/>
                        <a:latin typeface="Calibri"/>
                        <a:ea typeface="Calibri"/>
                        <a:cs typeface="Calibri"/>
                      </a:endParaRPr>
                    </a:p>
                  </a:txBody>
                  <a:tcPr marL="44450" marR="44450" marT="0" marB="0">
                    <a:solidFill>
                      <a:srgbClr val="C7E7E3"/>
                    </a:solidFill>
                  </a:tcPr>
                </a:tc>
                <a:tc>
                  <a:txBody>
                    <a:bodyPr/>
                    <a:lstStyle/>
                    <a:p>
                      <a:pPr marL="342900" marR="0" lvl="0" indent="-342900" algn="just">
                        <a:lnSpc>
                          <a:spcPct val="95000"/>
                        </a:lnSpc>
                        <a:spcBef>
                          <a:spcPts val="400"/>
                        </a:spcBef>
                        <a:spcAft>
                          <a:spcPts val="400"/>
                        </a:spcAft>
                        <a:buFont typeface="Wingdings"/>
                        <a:buChar char=""/>
                      </a:pPr>
                      <a:r>
                        <a:rPr lang="ru-RU" sz="2000" dirty="0">
                          <a:effectLst/>
                          <a:latin typeface="Calibri"/>
                          <a:ea typeface="Calibri"/>
                          <a:cs typeface="Calibri"/>
                        </a:rPr>
                        <a:t>Необходимость наличия достаточной по ширине проезжей части.</a:t>
                      </a:r>
                      <a:endParaRPr lang="uk-UA" sz="2000" dirty="0">
                        <a:effectLst/>
                        <a:latin typeface="Calibri"/>
                        <a:ea typeface="Calibri"/>
                        <a:cs typeface="Calibri"/>
                      </a:endParaRPr>
                    </a:p>
                    <a:p>
                      <a:pPr marL="342900" marR="0" lvl="0" indent="-342900" algn="just">
                        <a:lnSpc>
                          <a:spcPct val="95000"/>
                        </a:lnSpc>
                        <a:spcBef>
                          <a:spcPts val="400"/>
                        </a:spcBef>
                        <a:spcAft>
                          <a:spcPts val="400"/>
                        </a:spcAft>
                        <a:buFont typeface="Wingdings"/>
                        <a:buChar char=""/>
                      </a:pPr>
                      <a:r>
                        <a:rPr lang="ru-RU" sz="2000" dirty="0">
                          <a:effectLst/>
                          <a:latin typeface="Calibri"/>
                          <a:ea typeface="Calibri"/>
                          <a:cs typeface="Calibri"/>
                        </a:rPr>
                        <a:t>Необходимость надлежащего контроля над реализацией прав велосипедистов (если не предусмотрено эффективное физическое выделение полосы).</a:t>
                      </a:r>
                      <a:endParaRPr lang="uk-UA" sz="2000" dirty="0">
                        <a:effectLst/>
                        <a:latin typeface="Calibri"/>
                        <a:ea typeface="Calibri"/>
                        <a:cs typeface="Calibri"/>
                      </a:endParaRPr>
                    </a:p>
                    <a:p>
                      <a:pPr marL="342900" marR="0" lvl="0" indent="-342900" algn="just">
                        <a:lnSpc>
                          <a:spcPct val="95000"/>
                        </a:lnSpc>
                        <a:spcBef>
                          <a:spcPts val="400"/>
                        </a:spcBef>
                        <a:spcAft>
                          <a:spcPts val="400"/>
                        </a:spcAft>
                        <a:buFont typeface="Wingdings"/>
                        <a:buChar char=""/>
                      </a:pPr>
                      <a:r>
                        <a:rPr lang="ru-RU" sz="2000" dirty="0">
                          <a:effectLst/>
                          <a:latin typeface="Calibri"/>
                          <a:ea typeface="Calibri"/>
                          <a:cs typeface="Calibri"/>
                        </a:rPr>
                        <a:t>Велосипедное движение зависит от рельефа местности и погодных условий.</a:t>
                      </a:r>
                      <a:endParaRPr lang="uk-UA" sz="2000" dirty="0">
                        <a:effectLst/>
                        <a:latin typeface="Calibri"/>
                        <a:ea typeface="Calibri"/>
                        <a:cs typeface="Calibri"/>
                      </a:endParaRPr>
                    </a:p>
                  </a:txBody>
                  <a:tcPr marL="44450" marR="44450" marT="0" marB="0">
                    <a:solidFill>
                      <a:srgbClr val="C7E7E3"/>
                    </a:solidFill>
                  </a:tcPr>
                </a:tc>
              </a:tr>
            </a:tbl>
          </a:graphicData>
        </a:graphic>
      </p:graphicFrame>
      <p:sp>
        <p:nvSpPr>
          <p:cNvPr id="5" name="Text Box 5"/>
          <p:cNvSpPr txBox="1">
            <a:spLocks noChangeArrowheads="1"/>
          </p:cNvSpPr>
          <p:nvPr/>
        </p:nvSpPr>
        <p:spPr bwMode="auto">
          <a:xfrm>
            <a:off x="119422" y="15645"/>
            <a:ext cx="9144000" cy="646331"/>
          </a:xfrm>
          <a:prstGeom prst="rect">
            <a:avLst/>
          </a:prstGeom>
          <a:noFill/>
          <a:ln w="9525">
            <a:noFill/>
            <a:miter lim="800000"/>
            <a:headEnd/>
            <a:tailEnd/>
          </a:ln>
        </p:spPr>
        <p:txBody>
          <a:bodyPr wrap="square">
            <a:spAutoFit/>
          </a:bodyPr>
          <a:lstStyle/>
          <a:p>
            <a:pPr marL="0" lvl="2" algn="ctr">
              <a:spcBef>
                <a:spcPct val="50000"/>
              </a:spcBef>
            </a:pPr>
            <a:r>
              <a:rPr lang="ru-RU" sz="3600" b="1" dirty="0">
                <a:solidFill>
                  <a:srgbClr val="002060"/>
                </a:solidFill>
              </a:rPr>
              <a:t>Выделенные велосипедные </a:t>
            </a:r>
            <a:r>
              <a:rPr lang="ru-RU" sz="3600" b="1" dirty="0" smtClean="0">
                <a:solidFill>
                  <a:srgbClr val="002060"/>
                </a:solidFill>
              </a:rPr>
              <a:t>дорожки</a:t>
            </a:r>
            <a:r>
              <a:rPr lang="en-US" sz="3600" b="1" dirty="0" smtClean="0">
                <a:solidFill>
                  <a:srgbClr val="002060"/>
                </a:solidFill>
              </a:rPr>
              <a:t> (4)</a:t>
            </a:r>
            <a:endParaRPr lang="en-US" sz="3600" b="1" dirty="0">
              <a:solidFill>
                <a:srgbClr val="002060"/>
              </a:solidFill>
            </a:endParaRPr>
          </a:p>
        </p:txBody>
      </p:sp>
      <p:sp>
        <p:nvSpPr>
          <p:cNvPr id="2" name="Прямоугольник 1"/>
          <p:cNvSpPr/>
          <p:nvPr/>
        </p:nvSpPr>
        <p:spPr>
          <a:xfrm>
            <a:off x="400472" y="4612250"/>
            <a:ext cx="8743527" cy="2246769"/>
          </a:xfrm>
          <a:prstGeom prst="rect">
            <a:avLst/>
          </a:prstGeom>
        </p:spPr>
        <p:txBody>
          <a:bodyPr wrap="square">
            <a:spAutoFit/>
          </a:bodyPr>
          <a:lstStyle/>
          <a:p>
            <a:r>
              <a:rPr lang="ru-RU" sz="2000" dirty="0"/>
              <a:t>Парковочные места для велосипедов (крытые или открытые) могут способствовать принятию велосипедного движения общественностью как средства НМТ и сократить количество проблем, с которыми сталкиваются пользователи. К тому же, места для перевозки велосипедов на автомобилях способствуют осуществлению пассажирских перевозок различными видами ОТ. Более того, карты велосипедных маршрутов помогают пользователям найти наиболее удобный путь к пунктам назначения.</a:t>
            </a:r>
            <a:endParaRPr lang="uk-UA" sz="2000" dirty="0"/>
          </a:p>
        </p:txBody>
      </p:sp>
    </p:spTree>
    <p:extLst>
      <p:ext uri="{BB962C8B-B14F-4D97-AF65-F5344CB8AC3E}">
        <p14:creationId xmlns:p14="http://schemas.microsoft.com/office/powerpoint/2010/main" val="38532074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5"/>
          <p:cNvSpPr txBox="1">
            <a:spLocks noChangeArrowheads="1"/>
          </p:cNvSpPr>
          <p:nvPr/>
        </p:nvSpPr>
        <p:spPr bwMode="auto">
          <a:xfrm>
            <a:off x="251520" y="404664"/>
            <a:ext cx="8496944" cy="1323439"/>
          </a:xfrm>
          <a:prstGeom prst="rect">
            <a:avLst/>
          </a:prstGeom>
          <a:noFill/>
          <a:ln w="9525">
            <a:noFill/>
            <a:miter lim="800000"/>
            <a:headEnd/>
            <a:tailEnd/>
          </a:ln>
        </p:spPr>
        <p:txBody>
          <a:bodyPr wrap="square">
            <a:spAutoFit/>
          </a:bodyPr>
          <a:lstStyle/>
          <a:p>
            <a:pPr algn="ctr">
              <a:spcBef>
                <a:spcPct val="50000"/>
              </a:spcBef>
            </a:pPr>
            <a:r>
              <a:rPr lang="ru-RU" sz="4000" dirty="0" smtClean="0">
                <a:solidFill>
                  <a:srgbClr val="002060"/>
                </a:solidFill>
              </a:rPr>
              <a:t>Управление спросом на перевозки</a:t>
            </a:r>
            <a:r>
              <a:rPr lang="en-US" sz="4000" dirty="0" smtClean="0">
                <a:solidFill>
                  <a:srgbClr val="002060"/>
                </a:solidFill>
              </a:rPr>
              <a:t> (1)</a:t>
            </a:r>
            <a:r>
              <a:rPr lang="ru-RU" sz="4000" dirty="0" smtClean="0">
                <a:solidFill>
                  <a:srgbClr val="002060"/>
                </a:solidFill>
              </a:rPr>
              <a:t> </a:t>
            </a:r>
            <a:r>
              <a:rPr lang="uk-UA" sz="4000" dirty="0" smtClean="0">
                <a:solidFill>
                  <a:srgbClr val="002060"/>
                </a:solidFill>
              </a:rPr>
              <a:t> </a:t>
            </a:r>
            <a:r>
              <a:rPr lang="en-US" sz="4000" dirty="0" smtClean="0">
                <a:solidFill>
                  <a:srgbClr val="002060"/>
                </a:solidFill>
              </a:rPr>
              <a:t>(1)</a:t>
            </a:r>
            <a:endParaRPr lang="en-GB" sz="400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3</a:t>
            </a:fld>
            <a:endParaRPr lang="en-US" sz="1200" dirty="0"/>
          </a:p>
        </p:txBody>
      </p:sp>
      <p:graphicFrame>
        <p:nvGraphicFramePr>
          <p:cNvPr id="9" name="Таблица 8"/>
          <p:cNvGraphicFramePr>
            <a:graphicFrameLocks noGrp="1"/>
          </p:cNvGraphicFramePr>
          <p:nvPr/>
        </p:nvGraphicFramePr>
        <p:xfrm>
          <a:off x="395536" y="1124744"/>
          <a:ext cx="8352928" cy="5605264"/>
        </p:xfrm>
        <a:graphic>
          <a:graphicData uri="http://schemas.openxmlformats.org/drawingml/2006/table">
            <a:tbl>
              <a:tblPr firstRow="1" bandRow="1">
                <a:tableStyleId>{5C22544A-7EE6-4342-B048-85BDC9FD1C3A}</a:tableStyleId>
              </a:tblPr>
              <a:tblGrid>
                <a:gridCol w="8352928"/>
              </a:tblGrid>
              <a:tr h="576064">
                <a:tc>
                  <a:txBody>
                    <a:bodyPr/>
                    <a:lstStyle/>
                    <a:p>
                      <a:pPr algn="ctr"/>
                      <a:r>
                        <a:rPr lang="ru-RU" sz="2800" b="1" kern="1200" dirty="0" smtClean="0">
                          <a:solidFill>
                            <a:schemeClr val="lt1"/>
                          </a:solidFill>
                          <a:latin typeface="+mn-lt"/>
                          <a:ea typeface="+mn-ea"/>
                          <a:cs typeface="+mn-cs"/>
                        </a:rPr>
                        <a:t>Платный въезд</a:t>
                      </a:r>
                      <a:endParaRPr lang="uk-UA" sz="2800" dirty="0"/>
                    </a:p>
                  </a:txBody>
                  <a:tcPr/>
                </a:tc>
              </a:tr>
              <a:tr h="852095">
                <a:tc>
                  <a:txBody>
                    <a:bodyPr/>
                    <a:lstStyle/>
                    <a:p>
                      <a:r>
                        <a:rPr lang="ru-RU" sz="1800" kern="1200" dirty="0" smtClean="0">
                          <a:solidFill>
                            <a:schemeClr val="dk1"/>
                          </a:solidFill>
                          <a:latin typeface="+mn-lt"/>
                          <a:ea typeface="+mn-ea"/>
                          <a:cs typeface="+mn-cs"/>
                        </a:rPr>
                        <a:t>Плата взимается с отдельных пользователей в зависимости от фактического использования проезжей части. Возможны вариации, определяющиеся инфраструктурой и типом транспортных средств, а также временем дня или днем недели.</a:t>
                      </a:r>
                      <a:endParaRPr lang="uk-UA" dirty="0"/>
                    </a:p>
                  </a:txBody>
                  <a:tcPr/>
                </a:tc>
              </a:tr>
              <a:tr h="852095">
                <a:tc>
                  <a:txBody>
                    <a:bodyPr/>
                    <a:lstStyle/>
                    <a:p>
                      <a:r>
                        <a:rPr lang="ru-RU" sz="1800" kern="1200" dirty="0" smtClean="0">
                          <a:solidFill>
                            <a:schemeClr val="dk1"/>
                          </a:solidFill>
                          <a:latin typeface="+mn-lt"/>
                          <a:ea typeface="+mn-ea"/>
                          <a:cs typeface="+mn-cs"/>
                        </a:rPr>
                        <a:t>Территориальная система лицензирования (ТСЛ) и электронная тарификация дорог (ЭТД) в Сингапуре. </a:t>
                      </a:r>
                      <a:endParaRPr lang="uk-UA" sz="1800" kern="1200" dirty="0" smtClean="0">
                        <a:solidFill>
                          <a:schemeClr val="dk1"/>
                        </a:solidFill>
                        <a:latin typeface="+mn-lt"/>
                        <a:ea typeface="+mn-ea"/>
                        <a:cs typeface="+mn-cs"/>
                      </a:endParaRPr>
                    </a:p>
                    <a:p>
                      <a:r>
                        <a:rPr lang="ru-RU" sz="1800" kern="1200" dirty="0" smtClean="0">
                          <a:solidFill>
                            <a:schemeClr val="dk1"/>
                          </a:solidFill>
                          <a:latin typeface="+mn-lt"/>
                          <a:ea typeface="+mn-ea"/>
                          <a:cs typeface="+mn-cs"/>
                        </a:rPr>
                        <a:t>Схема платного въезда в центральный Лондон.</a:t>
                      </a:r>
                      <a:endParaRPr lang="uk-UA" dirty="0"/>
                    </a:p>
                  </a:txBody>
                  <a:tcPr/>
                </a:tc>
              </a:tr>
              <a:tr h="852095">
                <a:tc>
                  <a:txBody>
                    <a:bodyPr/>
                    <a:lstStyle/>
                    <a:p>
                      <a:r>
                        <a:rPr lang="ru-RU" sz="1800" kern="1200" dirty="0" smtClean="0">
                          <a:solidFill>
                            <a:schemeClr val="dk1"/>
                          </a:solidFill>
                          <a:latin typeface="+mn-lt"/>
                          <a:ea typeface="+mn-ea"/>
                          <a:cs typeface="+mn-cs"/>
                        </a:rPr>
                        <a:t>Зависимость от технологии: экономически «оптимальная» дифференциация оплаты для групп пользователей и транспортных средств.</a:t>
                      </a:r>
                      <a:endParaRPr lang="uk-UA" sz="1800" kern="1200" dirty="0" smtClean="0">
                        <a:solidFill>
                          <a:schemeClr val="dk1"/>
                        </a:solidFill>
                        <a:latin typeface="+mn-lt"/>
                        <a:ea typeface="+mn-ea"/>
                        <a:cs typeface="+mn-cs"/>
                      </a:endParaRPr>
                    </a:p>
                    <a:p>
                      <a:r>
                        <a:rPr lang="ru-RU" sz="1800" kern="1200" dirty="0" smtClean="0">
                          <a:solidFill>
                            <a:schemeClr val="dk1"/>
                          </a:solidFill>
                          <a:latin typeface="+mn-lt"/>
                          <a:ea typeface="+mn-ea"/>
                          <a:cs typeface="+mn-cs"/>
                        </a:rPr>
                        <a:t>Возможность корректировки политики взимания платы без необходимости изменения инфраструктуры.</a:t>
                      </a:r>
                      <a:endParaRPr lang="uk-UA" sz="1800" kern="1200" dirty="0" smtClean="0">
                        <a:solidFill>
                          <a:schemeClr val="dk1"/>
                        </a:solidFill>
                        <a:latin typeface="+mn-lt"/>
                        <a:ea typeface="+mn-ea"/>
                        <a:cs typeface="+mn-cs"/>
                      </a:endParaRPr>
                    </a:p>
                    <a:p>
                      <a:r>
                        <a:rPr lang="ru-RU" sz="1800" kern="1200" dirty="0" smtClean="0">
                          <a:solidFill>
                            <a:schemeClr val="dk1"/>
                          </a:solidFill>
                          <a:latin typeface="+mn-lt"/>
                          <a:ea typeface="+mn-ea"/>
                          <a:cs typeface="+mn-cs"/>
                        </a:rPr>
                        <a:t>Привлекательность для органов управления («дух современности»).</a:t>
                      </a:r>
                      <a:endParaRPr lang="uk-UA" dirty="0"/>
                    </a:p>
                  </a:txBody>
                  <a:tcPr/>
                </a:tc>
              </a:tr>
              <a:tr h="852095">
                <a:tc>
                  <a:txBody>
                    <a:bodyPr/>
                    <a:lstStyle/>
                    <a:p>
                      <a:r>
                        <a:rPr lang="ru-RU" sz="1800" kern="1200" dirty="0" smtClean="0">
                          <a:solidFill>
                            <a:schemeClr val="dk1"/>
                          </a:solidFill>
                          <a:latin typeface="+mn-lt"/>
                          <a:ea typeface="+mn-ea"/>
                          <a:cs typeface="+mn-cs"/>
                        </a:rPr>
                        <a:t>Высокие  первоначальные инвестиции.</a:t>
                      </a:r>
                      <a:endParaRPr lang="uk-UA" sz="1800" kern="1200" dirty="0" smtClean="0">
                        <a:solidFill>
                          <a:schemeClr val="dk1"/>
                        </a:solidFill>
                        <a:latin typeface="+mn-lt"/>
                        <a:ea typeface="+mn-ea"/>
                        <a:cs typeface="+mn-cs"/>
                      </a:endParaRPr>
                    </a:p>
                    <a:p>
                      <a:r>
                        <a:rPr lang="ru-RU" sz="1800" kern="1200" dirty="0" smtClean="0">
                          <a:solidFill>
                            <a:schemeClr val="dk1"/>
                          </a:solidFill>
                          <a:latin typeface="+mn-lt"/>
                          <a:ea typeface="+mn-ea"/>
                          <a:cs typeface="+mn-cs"/>
                        </a:rPr>
                        <a:t>Высокие затраты на эксплуатацию и техобслуживание.</a:t>
                      </a:r>
                      <a:endParaRPr lang="uk-UA" sz="1800" kern="1200" dirty="0" smtClean="0">
                        <a:solidFill>
                          <a:schemeClr val="dk1"/>
                        </a:solidFill>
                        <a:latin typeface="+mn-lt"/>
                        <a:ea typeface="+mn-ea"/>
                        <a:cs typeface="+mn-cs"/>
                      </a:endParaRPr>
                    </a:p>
                    <a:p>
                      <a:r>
                        <a:rPr lang="ru-RU" sz="1800" kern="1200" dirty="0" smtClean="0">
                          <a:solidFill>
                            <a:schemeClr val="dk1"/>
                          </a:solidFill>
                          <a:latin typeface="+mn-lt"/>
                          <a:ea typeface="+mn-ea"/>
                          <a:cs typeface="+mn-cs"/>
                        </a:rPr>
                        <a:t>Потребность в квалифицированном персонале для эксплуатации и техобслуживания.</a:t>
                      </a:r>
                      <a:endParaRPr lang="uk-UA" sz="1800" kern="1200" dirty="0" smtClean="0">
                        <a:solidFill>
                          <a:schemeClr val="dk1"/>
                        </a:solidFill>
                        <a:latin typeface="+mn-lt"/>
                        <a:ea typeface="+mn-ea"/>
                        <a:cs typeface="+mn-cs"/>
                      </a:endParaRPr>
                    </a:p>
                    <a:p>
                      <a:endParaRPr lang="uk-UA" dirty="0"/>
                    </a:p>
                  </a:txBody>
                  <a:tcPr/>
                </a:tc>
              </a:tr>
            </a:tbl>
          </a:graphicData>
        </a:graphic>
      </p:graphicFrame>
    </p:spTree>
    <p:extLst>
      <p:ext uri="{BB962C8B-B14F-4D97-AF65-F5344CB8AC3E}">
        <p14:creationId xmlns:p14="http://schemas.microsoft.com/office/powerpoint/2010/main" val="18731051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30</a:t>
            </a:fld>
            <a:endParaRPr lang="en-US" sz="1200" dirty="0"/>
          </a:p>
        </p:txBody>
      </p:sp>
      <p:graphicFrame>
        <p:nvGraphicFramePr>
          <p:cNvPr id="9" name="Таблица 8"/>
          <p:cNvGraphicFramePr>
            <a:graphicFrameLocks noGrp="1"/>
          </p:cNvGraphicFramePr>
          <p:nvPr>
            <p:extLst>
              <p:ext uri="{D42A27DB-BD31-4B8C-83A1-F6EECF244321}">
                <p14:modId xmlns:p14="http://schemas.microsoft.com/office/powerpoint/2010/main" val="1011239667"/>
              </p:ext>
            </p:extLst>
          </p:nvPr>
        </p:nvGraphicFramePr>
        <p:xfrm>
          <a:off x="444376" y="811293"/>
          <a:ext cx="8451800" cy="5677376"/>
        </p:xfrm>
        <a:graphic>
          <a:graphicData uri="http://schemas.openxmlformats.org/drawingml/2006/table">
            <a:tbl>
              <a:tblPr firstRow="1" bandRow="1">
                <a:tableStyleId>{5C22544A-7EE6-4342-B048-85BDC9FD1C3A}</a:tableStyleId>
              </a:tblPr>
              <a:tblGrid>
                <a:gridCol w="8451800"/>
              </a:tblGrid>
              <a:tr h="5677376">
                <a:tc>
                  <a:txBody>
                    <a:bodyPr/>
                    <a:lstStyle/>
                    <a:p>
                      <a:r>
                        <a:rPr lang="ru-RU" sz="2800" b="0" kern="1200" dirty="0" smtClean="0">
                          <a:solidFill>
                            <a:schemeClr val="tx1"/>
                          </a:solidFill>
                          <a:effectLst/>
                          <a:latin typeface="+mn-lt"/>
                          <a:ea typeface="+mn-ea"/>
                          <a:cs typeface="+mn-cs"/>
                        </a:rPr>
                        <a:t>При выборе механизмов необходимо учитывать общие цели транспортной политики города, а также существующую и планируемую (ожидаемую) инфраструктуру, потребности в услугах и их доступность. Без учета этих факторов выбрать эффективный механизм невозможно.</a:t>
                      </a:r>
                    </a:p>
                    <a:p>
                      <a:endParaRPr lang="uk-UA" sz="2800" b="0" kern="1200" dirty="0" smtClean="0">
                        <a:solidFill>
                          <a:schemeClr val="tx1"/>
                        </a:solidFill>
                        <a:effectLst/>
                        <a:latin typeface="+mn-lt"/>
                        <a:ea typeface="+mn-ea"/>
                        <a:cs typeface="+mn-cs"/>
                      </a:endParaRPr>
                    </a:p>
                    <a:p>
                      <a:r>
                        <a:rPr lang="ru-RU" sz="2800" b="0" kern="1200" dirty="0" smtClean="0">
                          <a:solidFill>
                            <a:schemeClr val="tx1"/>
                          </a:solidFill>
                          <a:effectLst/>
                          <a:latin typeface="+mn-lt"/>
                          <a:ea typeface="+mn-ea"/>
                          <a:cs typeface="+mn-cs"/>
                        </a:rPr>
                        <a:t>Политика в сфере сокращения выбросов должна реализовываться с учетом таких конкурирующих целей, как доступность технологий, затраты со стороны общества, преимущества (эффективность) механизмов в данных условиях, взаимосвязь между группами механизмов и пр.</a:t>
                      </a:r>
                      <a:endParaRPr lang="uk-UA" sz="2800" b="0" kern="1200" dirty="0">
                        <a:solidFill>
                          <a:schemeClr val="tx1"/>
                        </a:solidFill>
                        <a:effectLst/>
                        <a:latin typeface="+mn-lt"/>
                        <a:ea typeface="+mn-ea"/>
                        <a:cs typeface="+mn-cs"/>
                      </a:endParaRPr>
                    </a:p>
                  </a:txBody>
                  <a:tcPr marL="68580" marR="68580" marT="0" marB="0">
                    <a:solidFill>
                      <a:srgbClr val="C7E7E3"/>
                    </a:solidFill>
                  </a:tcPr>
                </a:tc>
              </a:tr>
            </a:tbl>
          </a:graphicData>
        </a:graphic>
      </p:graphicFrame>
      <p:sp>
        <p:nvSpPr>
          <p:cNvPr id="5" name="Text Box 5"/>
          <p:cNvSpPr txBox="1">
            <a:spLocks noChangeArrowheads="1"/>
          </p:cNvSpPr>
          <p:nvPr/>
        </p:nvSpPr>
        <p:spPr bwMode="auto">
          <a:xfrm>
            <a:off x="119422" y="15645"/>
            <a:ext cx="9144000" cy="646331"/>
          </a:xfrm>
          <a:prstGeom prst="rect">
            <a:avLst/>
          </a:prstGeom>
          <a:noFill/>
          <a:ln w="9525">
            <a:noFill/>
            <a:miter lim="800000"/>
            <a:headEnd/>
            <a:tailEnd/>
          </a:ln>
        </p:spPr>
        <p:txBody>
          <a:bodyPr wrap="square">
            <a:spAutoFit/>
          </a:bodyPr>
          <a:lstStyle/>
          <a:p>
            <a:pPr marL="0" lvl="2" algn="ctr">
              <a:spcBef>
                <a:spcPct val="50000"/>
              </a:spcBef>
            </a:pPr>
            <a:r>
              <a:rPr lang="ru-RU" sz="3600" b="1" dirty="0" smtClean="0">
                <a:solidFill>
                  <a:srgbClr val="002060"/>
                </a:solidFill>
              </a:rPr>
              <a:t>Заключение</a:t>
            </a:r>
            <a:r>
              <a:rPr lang="en-US" sz="3600" b="1" dirty="0" smtClean="0">
                <a:solidFill>
                  <a:srgbClr val="002060"/>
                </a:solidFill>
              </a:rPr>
              <a:t> (1</a:t>
            </a:r>
            <a:r>
              <a:rPr lang="en-US" sz="3600" b="1" dirty="0" smtClean="0">
                <a:solidFill>
                  <a:srgbClr val="002060"/>
                </a:solidFill>
              </a:rPr>
              <a:t>)</a:t>
            </a:r>
          </a:p>
        </p:txBody>
      </p:sp>
    </p:spTree>
    <p:extLst>
      <p:ext uri="{BB962C8B-B14F-4D97-AF65-F5344CB8AC3E}">
        <p14:creationId xmlns:p14="http://schemas.microsoft.com/office/powerpoint/2010/main" val="335946462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31</a:t>
            </a:fld>
            <a:endParaRPr lang="en-US" sz="1200" dirty="0"/>
          </a:p>
        </p:txBody>
      </p:sp>
      <p:graphicFrame>
        <p:nvGraphicFramePr>
          <p:cNvPr id="9" name="Таблица 8"/>
          <p:cNvGraphicFramePr>
            <a:graphicFrameLocks noGrp="1"/>
          </p:cNvGraphicFramePr>
          <p:nvPr>
            <p:extLst>
              <p:ext uri="{D42A27DB-BD31-4B8C-83A1-F6EECF244321}">
                <p14:modId xmlns:p14="http://schemas.microsoft.com/office/powerpoint/2010/main" val="2797692952"/>
              </p:ext>
            </p:extLst>
          </p:nvPr>
        </p:nvGraphicFramePr>
        <p:xfrm>
          <a:off x="444376" y="811293"/>
          <a:ext cx="8451800" cy="5677376"/>
        </p:xfrm>
        <a:graphic>
          <a:graphicData uri="http://schemas.openxmlformats.org/drawingml/2006/table">
            <a:tbl>
              <a:tblPr firstRow="1" bandRow="1">
                <a:tableStyleId>{5C22544A-7EE6-4342-B048-85BDC9FD1C3A}</a:tableStyleId>
              </a:tblPr>
              <a:tblGrid>
                <a:gridCol w="8451800"/>
              </a:tblGrid>
              <a:tr h="5677376">
                <a:tc>
                  <a:txBody>
                    <a:bodyPr/>
                    <a:lstStyle/>
                    <a:p>
                      <a:r>
                        <a:rPr lang="ru-RU" sz="2400" b="0" kern="1200" dirty="0" smtClean="0">
                          <a:solidFill>
                            <a:schemeClr val="tx1"/>
                          </a:solidFill>
                          <a:effectLst/>
                          <a:latin typeface="+mn-lt"/>
                          <a:ea typeface="+mn-ea"/>
                          <a:cs typeface="+mn-cs"/>
                        </a:rPr>
                        <a:t>Проводя сокращение выбросов городского пассажирского транспорта, основные усилия следует направлять на выведение АЛП (работающих на традиционном ископаемом топливе) из транспортного потока, а в случае отсутствия альтернативы автотранспорту – на использование эффекта масштаба за счет введения </a:t>
                      </a:r>
                      <a:r>
                        <a:rPr lang="ru-RU" sz="2400" b="0" kern="1200" dirty="0" err="1" smtClean="0">
                          <a:solidFill>
                            <a:schemeClr val="tx1"/>
                          </a:solidFill>
                          <a:effectLst/>
                          <a:latin typeface="+mn-lt"/>
                          <a:ea typeface="+mn-ea"/>
                          <a:cs typeface="+mn-cs"/>
                        </a:rPr>
                        <a:t>бóльших</a:t>
                      </a:r>
                      <a:r>
                        <a:rPr lang="ru-RU" sz="2400" b="0" kern="1200" dirty="0" smtClean="0">
                          <a:solidFill>
                            <a:schemeClr val="tx1"/>
                          </a:solidFill>
                          <a:effectLst/>
                          <a:latin typeface="+mn-lt"/>
                          <a:ea typeface="+mn-ea"/>
                          <a:cs typeface="+mn-cs"/>
                        </a:rPr>
                        <a:t> транспортных единиц с приемлемыми коэффициентами загрузки.  Как правило, это приводит к беспроигрышной ситуации, когда по сравнению с традиционными АЛП уменьшается общая стоимость предоставления услуг, сокращаются затраты других участников движения благодаря уменьшению загрязненности и заторов, а также снижается потребность в расширении инфраструктуры.</a:t>
                      </a:r>
                      <a:endParaRPr lang="uk-UA" sz="2400" b="0" kern="1200" dirty="0">
                        <a:solidFill>
                          <a:schemeClr val="tx1"/>
                        </a:solidFill>
                        <a:effectLst/>
                        <a:latin typeface="+mn-lt"/>
                        <a:ea typeface="+mn-ea"/>
                        <a:cs typeface="+mn-cs"/>
                      </a:endParaRPr>
                    </a:p>
                  </a:txBody>
                  <a:tcPr marL="68580" marR="68580" marT="0" marB="0">
                    <a:solidFill>
                      <a:srgbClr val="C7E7E3"/>
                    </a:solidFill>
                  </a:tcPr>
                </a:tc>
              </a:tr>
            </a:tbl>
          </a:graphicData>
        </a:graphic>
      </p:graphicFrame>
      <p:sp>
        <p:nvSpPr>
          <p:cNvPr id="5" name="Text Box 5"/>
          <p:cNvSpPr txBox="1">
            <a:spLocks noChangeArrowheads="1"/>
          </p:cNvSpPr>
          <p:nvPr/>
        </p:nvSpPr>
        <p:spPr bwMode="auto">
          <a:xfrm>
            <a:off x="119422" y="15645"/>
            <a:ext cx="9144000" cy="646331"/>
          </a:xfrm>
          <a:prstGeom prst="rect">
            <a:avLst/>
          </a:prstGeom>
          <a:noFill/>
          <a:ln w="9525">
            <a:noFill/>
            <a:miter lim="800000"/>
            <a:headEnd/>
            <a:tailEnd/>
          </a:ln>
        </p:spPr>
        <p:txBody>
          <a:bodyPr wrap="square">
            <a:spAutoFit/>
          </a:bodyPr>
          <a:lstStyle/>
          <a:p>
            <a:pPr marL="0" lvl="2" algn="ctr">
              <a:spcBef>
                <a:spcPct val="50000"/>
              </a:spcBef>
            </a:pPr>
            <a:r>
              <a:rPr lang="ru-RU" sz="3600" b="1" dirty="0">
                <a:solidFill>
                  <a:srgbClr val="002060"/>
                </a:solidFill>
              </a:rPr>
              <a:t>Заключение</a:t>
            </a:r>
            <a:r>
              <a:rPr lang="en-US" sz="3600" b="1" dirty="0" smtClean="0">
                <a:solidFill>
                  <a:srgbClr val="002060"/>
                </a:solidFill>
              </a:rPr>
              <a:t>(2)</a:t>
            </a:r>
            <a:endParaRPr lang="en-US" sz="3600" b="1" dirty="0" smtClean="0">
              <a:solidFill>
                <a:srgbClr val="002060"/>
              </a:solidFill>
            </a:endParaRPr>
          </a:p>
        </p:txBody>
      </p:sp>
    </p:spTree>
    <p:extLst>
      <p:ext uri="{BB962C8B-B14F-4D97-AF65-F5344CB8AC3E}">
        <p14:creationId xmlns:p14="http://schemas.microsoft.com/office/powerpoint/2010/main" val="258060460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32</a:t>
            </a:fld>
            <a:endParaRPr lang="en-US" sz="1200" dirty="0"/>
          </a:p>
        </p:txBody>
      </p:sp>
      <p:graphicFrame>
        <p:nvGraphicFramePr>
          <p:cNvPr id="9" name="Таблица 8"/>
          <p:cNvGraphicFramePr>
            <a:graphicFrameLocks noGrp="1"/>
          </p:cNvGraphicFramePr>
          <p:nvPr>
            <p:extLst>
              <p:ext uri="{D42A27DB-BD31-4B8C-83A1-F6EECF244321}">
                <p14:modId xmlns:p14="http://schemas.microsoft.com/office/powerpoint/2010/main" val="2993675924"/>
              </p:ext>
            </p:extLst>
          </p:nvPr>
        </p:nvGraphicFramePr>
        <p:xfrm>
          <a:off x="119422" y="567172"/>
          <a:ext cx="8947634" cy="5677376"/>
        </p:xfrm>
        <a:graphic>
          <a:graphicData uri="http://schemas.openxmlformats.org/drawingml/2006/table">
            <a:tbl>
              <a:tblPr firstRow="1" bandRow="1">
                <a:tableStyleId>{5C22544A-7EE6-4342-B048-85BDC9FD1C3A}</a:tableStyleId>
              </a:tblPr>
              <a:tblGrid>
                <a:gridCol w="8947634"/>
              </a:tblGrid>
              <a:tr h="5677376">
                <a:tc>
                  <a:txBody>
                    <a:bodyPr/>
                    <a:lstStyle/>
                    <a:p>
                      <a:r>
                        <a:rPr lang="ru-RU" sz="2300" b="0" kern="1200" dirty="0" smtClean="0">
                          <a:solidFill>
                            <a:schemeClr val="tx1"/>
                          </a:solidFill>
                          <a:effectLst/>
                          <a:latin typeface="+mn-lt"/>
                          <a:ea typeface="+mn-ea"/>
                          <a:cs typeface="+mn-cs"/>
                        </a:rPr>
                        <a:t>Сокращение выбросов во всех случаях требует изменения поведенческих моделей. В этой связи ключевыми факторами успеха являются сильная поддержка со стороны общества и разработка четких стратегий на национальном или муниципальном уровне. Вместе с тем перемен можно достичь и на уровне небольших организаций или на индивидуальном уровне. Обе сферы важны и требуют мотивации или, как это часто наблюдается при изменении поведенческих моделей, </a:t>
                      </a:r>
                      <a:r>
                        <a:rPr lang="ru-RU" sz="2300" b="0" kern="1200" dirty="0" err="1" smtClean="0">
                          <a:solidFill>
                            <a:schemeClr val="tx1"/>
                          </a:solidFill>
                          <a:effectLst/>
                          <a:latin typeface="+mn-lt"/>
                          <a:ea typeface="+mn-ea"/>
                          <a:cs typeface="+mn-cs"/>
                        </a:rPr>
                        <a:t>правоприменения</a:t>
                      </a:r>
                      <a:r>
                        <a:rPr lang="ru-RU" sz="2300" b="0" kern="1200" smtClean="0">
                          <a:solidFill>
                            <a:schemeClr val="tx1"/>
                          </a:solidFill>
                          <a:effectLst/>
                          <a:latin typeface="+mn-lt"/>
                          <a:ea typeface="+mn-ea"/>
                          <a:cs typeface="+mn-cs"/>
                        </a:rPr>
                        <a:t>.</a:t>
                      </a:r>
                    </a:p>
                    <a:p>
                      <a:endParaRPr lang="uk-UA" sz="2300" b="0" kern="1200" dirty="0" smtClean="0">
                        <a:solidFill>
                          <a:schemeClr val="tx1"/>
                        </a:solidFill>
                        <a:effectLst/>
                        <a:latin typeface="+mn-lt"/>
                        <a:ea typeface="+mn-ea"/>
                        <a:cs typeface="+mn-cs"/>
                      </a:endParaRPr>
                    </a:p>
                    <a:p>
                      <a:r>
                        <a:rPr lang="ru-RU" sz="2300" b="0" kern="1200" dirty="0" smtClean="0">
                          <a:solidFill>
                            <a:schemeClr val="tx1"/>
                          </a:solidFill>
                          <a:effectLst/>
                          <a:latin typeface="+mn-lt"/>
                          <a:ea typeface="+mn-ea"/>
                          <a:cs typeface="+mn-cs"/>
                        </a:rPr>
                        <a:t>Внедрению механизмов сокращения выбросов способствуют профессиональный технический контроль и обеспечение соблюдения обоснованных технических стандартов, а также понятное и устойчивое правовое поле. В то же время успеха можно достичь за счет повышения информированности, образования и подготовки, особенно с учетом того, что контроль и </a:t>
                      </a:r>
                      <a:r>
                        <a:rPr lang="ru-RU" sz="2300" b="0" kern="1200" dirty="0" err="1" smtClean="0">
                          <a:solidFill>
                            <a:schemeClr val="tx1"/>
                          </a:solidFill>
                          <a:effectLst/>
                          <a:latin typeface="+mn-lt"/>
                          <a:ea typeface="+mn-ea"/>
                          <a:cs typeface="+mn-cs"/>
                        </a:rPr>
                        <a:t>правоприменение</a:t>
                      </a:r>
                      <a:r>
                        <a:rPr lang="ru-RU" sz="2300" b="0" kern="1200" dirty="0" smtClean="0">
                          <a:solidFill>
                            <a:schemeClr val="tx1"/>
                          </a:solidFill>
                          <a:effectLst/>
                          <a:latin typeface="+mn-lt"/>
                          <a:ea typeface="+mn-ea"/>
                          <a:cs typeface="+mn-cs"/>
                        </a:rPr>
                        <a:t> не могут полностью изменить поведение человека.</a:t>
                      </a:r>
                      <a:endParaRPr lang="uk-UA" sz="2300" b="0" kern="1200" dirty="0">
                        <a:solidFill>
                          <a:schemeClr val="tx1"/>
                        </a:solidFill>
                        <a:effectLst/>
                        <a:latin typeface="+mn-lt"/>
                        <a:ea typeface="+mn-ea"/>
                        <a:cs typeface="+mn-cs"/>
                      </a:endParaRPr>
                    </a:p>
                  </a:txBody>
                  <a:tcPr marL="68580" marR="68580" marT="0" marB="0">
                    <a:solidFill>
                      <a:srgbClr val="C7E7E3"/>
                    </a:solidFill>
                  </a:tcPr>
                </a:tc>
              </a:tr>
            </a:tbl>
          </a:graphicData>
        </a:graphic>
      </p:graphicFrame>
      <p:sp>
        <p:nvSpPr>
          <p:cNvPr id="5" name="Text Box 5"/>
          <p:cNvSpPr txBox="1">
            <a:spLocks noChangeArrowheads="1"/>
          </p:cNvSpPr>
          <p:nvPr/>
        </p:nvSpPr>
        <p:spPr bwMode="auto">
          <a:xfrm>
            <a:off x="119422" y="15645"/>
            <a:ext cx="9144000" cy="646331"/>
          </a:xfrm>
          <a:prstGeom prst="rect">
            <a:avLst/>
          </a:prstGeom>
          <a:noFill/>
          <a:ln w="9525">
            <a:noFill/>
            <a:miter lim="800000"/>
            <a:headEnd/>
            <a:tailEnd/>
          </a:ln>
        </p:spPr>
        <p:txBody>
          <a:bodyPr wrap="square">
            <a:spAutoFit/>
          </a:bodyPr>
          <a:lstStyle/>
          <a:p>
            <a:pPr marL="0" lvl="2" algn="ctr">
              <a:spcBef>
                <a:spcPct val="50000"/>
              </a:spcBef>
            </a:pPr>
            <a:r>
              <a:rPr lang="ru-RU" sz="3600" b="1" dirty="0">
                <a:solidFill>
                  <a:srgbClr val="002060"/>
                </a:solidFill>
              </a:rPr>
              <a:t>Заключение</a:t>
            </a:r>
            <a:r>
              <a:rPr lang="en-US" sz="3600" b="1" dirty="0" smtClean="0">
                <a:solidFill>
                  <a:srgbClr val="002060"/>
                </a:solidFill>
              </a:rPr>
              <a:t>(3)</a:t>
            </a:r>
            <a:endParaRPr lang="en-US" sz="3600" b="1" dirty="0" smtClean="0">
              <a:solidFill>
                <a:srgbClr val="002060"/>
              </a:solidFill>
            </a:endParaRPr>
          </a:p>
        </p:txBody>
      </p:sp>
    </p:spTree>
    <p:extLst>
      <p:ext uri="{BB962C8B-B14F-4D97-AF65-F5344CB8AC3E}">
        <p14:creationId xmlns:p14="http://schemas.microsoft.com/office/powerpoint/2010/main" val="275982443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3471143"/>
            <a:ext cx="7772400" cy="1470025"/>
          </a:xfrm>
        </p:spPr>
        <p:txBody>
          <a:bodyPr>
            <a:noAutofit/>
          </a:bodyPr>
          <a:lstStyle/>
          <a:p>
            <a:r>
              <a:rPr lang="ru-RU" sz="4000" dirty="0" smtClean="0"/>
              <a:t>Спасибо за внимание. </a:t>
            </a:r>
            <a:r>
              <a:rPr lang="en-US" sz="4000" dirty="0" smtClean="0"/>
              <a:t/>
            </a:r>
            <a:br>
              <a:rPr lang="en-US" sz="4000" dirty="0" smtClean="0"/>
            </a:br>
            <a:r>
              <a:rPr lang="en-US" sz="4000" dirty="0" smtClean="0"/>
              <a:t/>
            </a:r>
            <a:br>
              <a:rPr lang="en-US" sz="4000" dirty="0" smtClean="0"/>
            </a:br>
            <a:r>
              <a:rPr lang="ru-RU" sz="4000" dirty="0" smtClean="0"/>
              <a:t>Вопросы</a:t>
            </a:r>
            <a:r>
              <a:rPr lang="en-US" sz="4000" b="1" dirty="0" smtClean="0"/>
              <a:t>?</a:t>
            </a:r>
            <a:endParaRPr lang="en-US" sz="3600" b="1" dirty="0"/>
          </a:p>
        </p:txBody>
      </p:sp>
    </p:spTree>
    <p:extLst>
      <p:ext uri="{BB962C8B-B14F-4D97-AF65-F5344CB8AC3E}">
        <p14:creationId xmlns:p14="http://schemas.microsoft.com/office/powerpoint/2010/main" val="421252430"/>
      </p:ext>
    </p:extLst>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5"/>
          <p:cNvSpPr txBox="1">
            <a:spLocks noChangeArrowheads="1"/>
          </p:cNvSpPr>
          <p:nvPr/>
        </p:nvSpPr>
        <p:spPr bwMode="auto">
          <a:xfrm>
            <a:off x="251520" y="404664"/>
            <a:ext cx="8496944" cy="1323439"/>
          </a:xfrm>
          <a:prstGeom prst="rect">
            <a:avLst/>
          </a:prstGeom>
          <a:noFill/>
          <a:ln w="9525">
            <a:noFill/>
            <a:miter lim="800000"/>
            <a:headEnd/>
            <a:tailEnd/>
          </a:ln>
        </p:spPr>
        <p:txBody>
          <a:bodyPr wrap="square">
            <a:spAutoFit/>
          </a:bodyPr>
          <a:lstStyle/>
          <a:p>
            <a:pPr algn="ctr">
              <a:spcBef>
                <a:spcPct val="50000"/>
              </a:spcBef>
            </a:pPr>
            <a:r>
              <a:rPr lang="ru-RU" sz="4000" dirty="0" smtClean="0">
                <a:solidFill>
                  <a:srgbClr val="002060"/>
                </a:solidFill>
              </a:rPr>
              <a:t>Управление спросом на перевозки</a:t>
            </a:r>
            <a:r>
              <a:rPr lang="en-US" sz="4000" dirty="0" smtClean="0">
                <a:solidFill>
                  <a:srgbClr val="002060"/>
                </a:solidFill>
              </a:rPr>
              <a:t> (2)</a:t>
            </a:r>
            <a:r>
              <a:rPr lang="ru-RU" sz="4000" dirty="0" smtClean="0">
                <a:solidFill>
                  <a:srgbClr val="002060"/>
                </a:solidFill>
              </a:rPr>
              <a:t> </a:t>
            </a:r>
            <a:r>
              <a:rPr lang="uk-UA" sz="4000" dirty="0" smtClean="0">
                <a:solidFill>
                  <a:srgbClr val="002060"/>
                </a:solidFill>
              </a:rPr>
              <a:t> </a:t>
            </a:r>
            <a:r>
              <a:rPr lang="en-US" sz="4000" dirty="0" smtClean="0">
                <a:solidFill>
                  <a:srgbClr val="002060"/>
                </a:solidFill>
              </a:rPr>
              <a:t>(2)</a:t>
            </a:r>
            <a:endParaRPr lang="en-GB" sz="400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4</a:t>
            </a:fld>
            <a:endParaRPr lang="en-US" sz="1200" dirty="0"/>
          </a:p>
        </p:txBody>
      </p:sp>
      <p:graphicFrame>
        <p:nvGraphicFramePr>
          <p:cNvPr id="9" name="Таблица 8"/>
          <p:cNvGraphicFramePr>
            <a:graphicFrameLocks noGrp="1"/>
          </p:cNvGraphicFramePr>
          <p:nvPr/>
        </p:nvGraphicFramePr>
        <p:xfrm>
          <a:off x="395536" y="1124744"/>
          <a:ext cx="8352928" cy="4840156"/>
        </p:xfrm>
        <a:graphic>
          <a:graphicData uri="http://schemas.openxmlformats.org/drawingml/2006/table">
            <a:tbl>
              <a:tblPr firstRow="1" bandRow="1">
                <a:tableStyleId>{5C22544A-7EE6-4342-B048-85BDC9FD1C3A}</a:tableStyleId>
              </a:tblPr>
              <a:tblGrid>
                <a:gridCol w="8352928"/>
              </a:tblGrid>
              <a:tr h="615188">
                <a:tc>
                  <a:txBody>
                    <a:bodyPr/>
                    <a:lstStyle/>
                    <a:p>
                      <a:pPr algn="ctr"/>
                      <a:r>
                        <a:rPr lang="ru-RU" sz="2800" b="1" kern="1200" dirty="0" smtClean="0">
                          <a:solidFill>
                            <a:schemeClr val="lt1"/>
                          </a:solidFill>
                          <a:latin typeface="+mn-lt"/>
                          <a:ea typeface="+mn-ea"/>
                          <a:cs typeface="+mn-cs"/>
                        </a:rPr>
                        <a:t>Плата за стоянку</a:t>
                      </a:r>
                      <a:endParaRPr lang="uk-UA" sz="2800" b="1" kern="1200" dirty="0" smtClean="0">
                        <a:solidFill>
                          <a:schemeClr val="lt1"/>
                        </a:solidFill>
                        <a:latin typeface="+mn-lt"/>
                        <a:ea typeface="+mn-ea"/>
                        <a:cs typeface="+mn-cs"/>
                      </a:endParaRPr>
                    </a:p>
                  </a:txBody>
                  <a:tcPr/>
                </a:tc>
              </a:tr>
              <a:tr h="976502">
                <a:tc>
                  <a:txBody>
                    <a:bodyPr/>
                    <a:lstStyle/>
                    <a:p>
                      <a:pPr algn="just">
                        <a:lnSpc>
                          <a:spcPct val="92000"/>
                        </a:lnSpc>
                        <a:spcBef>
                          <a:spcPts val="300"/>
                        </a:spcBef>
                        <a:spcAft>
                          <a:spcPts val="300"/>
                        </a:spcAft>
                      </a:pPr>
                      <a:r>
                        <a:rPr lang="ru-RU" sz="2000">
                          <a:latin typeface="Calibri"/>
                          <a:ea typeface="Calibri"/>
                        </a:rPr>
                        <a:t>Плата за стоянку устанавливается на уровне, который влияет на использование автомобилей личного пользования (АЛП) в определенных районах.</a:t>
                      </a:r>
                      <a:endParaRPr lang="uk-UA" sz="2000">
                        <a:latin typeface="Calibri"/>
                        <a:ea typeface="Calibri"/>
                      </a:endParaRPr>
                    </a:p>
                  </a:txBody>
                  <a:tcPr marL="68580" marR="68580" marT="0" marB="0"/>
                </a:tc>
              </a:tr>
              <a:tr h="424534">
                <a:tc>
                  <a:txBody>
                    <a:bodyPr/>
                    <a:lstStyle/>
                    <a:p>
                      <a:pPr algn="just">
                        <a:lnSpc>
                          <a:spcPct val="92000"/>
                        </a:lnSpc>
                        <a:spcBef>
                          <a:spcPts val="300"/>
                        </a:spcBef>
                        <a:spcAft>
                          <a:spcPts val="300"/>
                        </a:spcAft>
                      </a:pPr>
                      <a:r>
                        <a:rPr lang="ru-RU" sz="2000" dirty="0">
                          <a:latin typeface="Calibri"/>
                          <a:ea typeface="Calibri"/>
                        </a:rPr>
                        <a:t>Совет </a:t>
                      </a:r>
                      <a:r>
                        <a:rPr lang="ru-RU" sz="2000" dirty="0" smtClean="0">
                          <a:latin typeface="Calibri"/>
                          <a:ea typeface="Calibri"/>
                        </a:rPr>
                        <a:t>северного </a:t>
                      </a:r>
                      <a:r>
                        <a:rPr lang="ru-RU" sz="2000" dirty="0">
                          <a:latin typeface="Calibri"/>
                          <a:ea typeface="Calibri"/>
                        </a:rPr>
                        <a:t>Сиднея (Австралия).</a:t>
                      </a:r>
                      <a:endParaRPr lang="uk-UA" sz="2000" dirty="0">
                        <a:latin typeface="Calibri"/>
                        <a:ea typeface="Calibri"/>
                      </a:endParaRPr>
                    </a:p>
                  </a:txBody>
                  <a:tcPr marL="68580" marR="68580" marT="0" marB="0"/>
                </a:tc>
              </a:tr>
              <a:tr h="1269452">
                <a:tc>
                  <a:txBody>
                    <a:bodyPr/>
                    <a:lstStyle/>
                    <a:p>
                      <a:pPr algn="just">
                        <a:lnSpc>
                          <a:spcPct val="92000"/>
                        </a:lnSpc>
                        <a:spcBef>
                          <a:spcPts val="300"/>
                        </a:spcBef>
                        <a:spcAft>
                          <a:spcPts val="300"/>
                        </a:spcAft>
                      </a:pPr>
                      <a:r>
                        <a:rPr lang="ru-RU" sz="2000">
                          <a:latin typeface="Calibri"/>
                          <a:ea typeface="Calibri"/>
                        </a:rPr>
                        <a:t>Относительно легко применимо.</a:t>
                      </a:r>
                      <a:endParaRPr lang="uk-UA" sz="2000">
                        <a:latin typeface="Calibri"/>
                        <a:ea typeface="Calibri"/>
                      </a:endParaRPr>
                    </a:p>
                    <a:p>
                      <a:pPr algn="just">
                        <a:lnSpc>
                          <a:spcPct val="92000"/>
                        </a:lnSpc>
                        <a:spcBef>
                          <a:spcPts val="300"/>
                        </a:spcBef>
                        <a:spcAft>
                          <a:spcPts val="300"/>
                        </a:spcAft>
                      </a:pPr>
                      <a:r>
                        <a:rPr lang="ru-RU" sz="2000">
                          <a:latin typeface="Calibri"/>
                          <a:ea typeface="Calibri"/>
                        </a:rPr>
                        <a:t>Широко распространенная практика. </a:t>
                      </a:r>
                      <a:endParaRPr lang="uk-UA" sz="2000">
                        <a:latin typeface="Calibri"/>
                        <a:ea typeface="Calibri"/>
                      </a:endParaRPr>
                    </a:p>
                    <a:p>
                      <a:pPr algn="just">
                        <a:lnSpc>
                          <a:spcPct val="92000"/>
                        </a:lnSpc>
                        <a:spcBef>
                          <a:spcPts val="300"/>
                        </a:spcBef>
                        <a:spcAft>
                          <a:spcPts val="300"/>
                        </a:spcAft>
                      </a:pPr>
                      <a:r>
                        <a:rPr lang="ru-RU" sz="2000">
                          <a:latin typeface="Calibri"/>
                          <a:ea typeface="Calibri"/>
                        </a:rPr>
                        <a:t>Известная технология, рынок предлагает множество схем.</a:t>
                      </a:r>
                      <a:endParaRPr lang="uk-UA" sz="2000">
                        <a:latin typeface="Calibri"/>
                        <a:ea typeface="Calibri"/>
                      </a:endParaRPr>
                    </a:p>
                  </a:txBody>
                  <a:tcPr marL="68580" marR="68580" marT="0" marB="0"/>
                </a:tc>
              </a:tr>
              <a:tr h="1269452">
                <a:tc>
                  <a:txBody>
                    <a:bodyPr/>
                    <a:lstStyle/>
                    <a:p>
                      <a:pPr algn="just">
                        <a:lnSpc>
                          <a:spcPct val="92000"/>
                        </a:lnSpc>
                        <a:spcBef>
                          <a:spcPts val="300"/>
                        </a:spcBef>
                        <a:spcAft>
                          <a:spcPts val="300"/>
                        </a:spcAft>
                      </a:pPr>
                      <a:r>
                        <a:rPr lang="ru-RU" sz="2000" dirty="0">
                          <a:latin typeface="Calibri"/>
                          <a:ea typeface="Calibri"/>
                        </a:rPr>
                        <a:t>Отсутствие влияния на транзитные перевозки.</a:t>
                      </a:r>
                      <a:endParaRPr lang="uk-UA" sz="2000" dirty="0">
                        <a:latin typeface="Calibri"/>
                        <a:ea typeface="Calibri"/>
                      </a:endParaRPr>
                    </a:p>
                    <a:p>
                      <a:pPr algn="just">
                        <a:lnSpc>
                          <a:spcPct val="92000"/>
                        </a:lnSpc>
                        <a:spcBef>
                          <a:spcPts val="300"/>
                        </a:spcBef>
                        <a:spcAft>
                          <a:spcPts val="300"/>
                        </a:spcAft>
                      </a:pPr>
                      <a:r>
                        <a:rPr lang="ru-RU" sz="2000" dirty="0">
                          <a:latin typeface="Calibri"/>
                          <a:ea typeface="Calibri"/>
                        </a:rPr>
                        <a:t>Риск отклонения движения и переезд компаний (в долгосрочной перспективе).</a:t>
                      </a:r>
                      <a:endParaRPr lang="uk-UA" sz="2000" dirty="0">
                        <a:latin typeface="Calibri"/>
                        <a:ea typeface="Calibri"/>
                      </a:endParaRPr>
                    </a:p>
                    <a:p>
                      <a:pPr algn="just">
                        <a:lnSpc>
                          <a:spcPct val="92000"/>
                        </a:lnSpc>
                        <a:spcBef>
                          <a:spcPts val="300"/>
                        </a:spcBef>
                        <a:spcAft>
                          <a:spcPts val="300"/>
                        </a:spcAft>
                      </a:pPr>
                      <a:r>
                        <a:rPr lang="ru-RU" sz="2000" dirty="0">
                          <a:latin typeface="Calibri"/>
                          <a:ea typeface="Calibri"/>
                        </a:rPr>
                        <a:t>Отсутствие прямой связи с фактическим использованием транспортных средств.</a:t>
                      </a:r>
                      <a:endParaRPr lang="uk-UA" sz="2000" dirty="0">
                        <a:latin typeface="Calibri"/>
                        <a:ea typeface="Calibri"/>
                      </a:endParaRPr>
                    </a:p>
                  </a:txBody>
                  <a:tcPr marL="68580" marR="68580" marT="0" marB="0"/>
                </a:tc>
              </a:tr>
            </a:tbl>
          </a:graphicData>
        </a:graphic>
      </p:graphicFrame>
    </p:spTree>
    <p:extLst>
      <p:ext uri="{BB962C8B-B14F-4D97-AF65-F5344CB8AC3E}">
        <p14:creationId xmlns:p14="http://schemas.microsoft.com/office/powerpoint/2010/main" val="18731051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5"/>
          <p:cNvSpPr txBox="1">
            <a:spLocks noChangeArrowheads="1"/>
          </p:cNvSpPr>
          <p:nvPr/>
        </p:nvSpPr>
        <p:spPr bwMode="auto">
          <a:xfrm>
            <a:off x="251520" y="404664"/>
            <a:ext cx="8496944" cy="1323439"/>
          </a:xfrm>
          <a:prstGeom prst="rect">
            <a:avLst/>
          </a:prstGeom>
          <a:noFill/>
          <a:ln w="9525">
            <a:noFill/>
            <a:miter lim="800000"/>
            <a:headEnd/>
            <a:tailEnd/>
          </a:ln>
        </p:spPr>
        <p:txBody>
          <a:bodyPr wrap="square">
            <a:spAutoFit/>
          </a:bodyPr>
          <a:lstStyle/>
          <a:p>
            <a:pPr algn="ctr">
              <a:spcBef>
                <a:spcPct val="50000"/>
              </a:spcBef>
            </a:pPr>
            <a:r>
              <a:rPr lang="ru-RU" sz="4000" dirty="0" smtClean="0">
                <a:solidFill>
                  <a:srgbClr val="002060"/>
                </a:solidFill>
              </a:rPr>
              <a:t>Управление спросом на перевозки</a:t>
            </a:r>
            <a:r>
              <a:rPr lang="en-US" sz="4000" dirty="0" smtClean="0">
                <a:solidFill>
                  <a:srgbClr val="002060"/>
                </a:solidFill>
              </a:rPr>
              <a:t> (3)</a:t>
            </a:r>
            <a:r>
              <a:rPr lang="ru-RU" sz="4000" dirty="0" smtClean="0">
                <a:solidFill>
                  <a:srgbClr val="002060"/>
                </a:solidFill>
              </a:rPr>
              <a:t> </a:t>
            </a:r>
            <a:r>
              <a:rPr lang="uk-UA" sz="4000" dirty="0" smtClean="0">
                <a:solidFill>
                  <a:srgbClr val="002060"/>
                </a:solidFill>
              </a:rPr>
              <a:t> </a:t>
            </a:r>
            <a:r>
              <a:rPr lang="en-US" sz="4000" dirty="0" smtClean="0">
                <a:solidFill>
                  <a:srgbClr val="002060"/>
                </a:solidFill>
              </a:rPr>
              <a:t>(3)</a:t>
            </a:r>
            <a:endParaRPr lang="en-GB" sz="400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5</a:t>
            </a:fld>
            <a:endParaRPr lang="en-US" sz="1200" dirty="0"/>
          </a:p>
        </p:txBody>
      </p:sp>
      <p:graphicFrame>
        <p:nvGraphicFramePr>
          <p:cNvPr id="9" name="Таблица 8"/>
          <p:cNvGraphicFramePr>
            <a:graphicFrameLocks noGrp="1"/>
          </p:cNvGraphicFramePr>
          <p:nvPr/>
        </p:nvGraphicFramePr>
        <p:xfrm>
          <a:off x="395536" y="1124744"/>
          <a:ext cx="8424936" cy="5408827"/>
        </p:xfrm>
        <a:graphic>
          <a:graphicData uri="http://schemas.openxmlformats.org/drawingml/2006/table">
            <a:tbl>
              <a:tblPr firstRow="1" bandRow="1">
                <a:tableStyleId>{5C22544A-7EE6-4342-B048-85BDC9FD1C3A}</a:tableStyleId>
              </a:tblPr>
              <a:tblGrid>
                <a:gridCol w="8424936"/>
              </a:tblGrid>
              <a:tr h="615188">
                <a:tc>
                  <a:txBody>
                    <a:bodyPr/>
                    <a:lstStyle/>
                    <a:p>
                      <a:pPr algn="ctr"/>
                      <a:r>
                        <a:rPr lang="ru-RU" sz="2000" b="1" kern="1200" dirty="0" smtClean="0">
                          <a:solidFill>
                            <a:schemeClr val="lt1"/>
                          </a:solidFill>
                          <a:latin typeface="+mn-lt"/>
                          <a:ea typeface="+mn-ea"/>
                          <a:cs typeface="+mn-cs"/>
                        </a:rPr>
                        <a:t>Налоговая политика, </a:t>
                      </a:r>
                      <a:br>
                        <a:rPr lang="ru-RU" sz="2000" b="1" kern="1200" dirty="0" smtClean="0">
                          <a:solidFill>
                            <a:schemeClr val="lt1"/>
                          </a:solidFill>
                          <a:latin typeface="+mn-lt"/>
                          <a:ea typeface="+mn-ea"/>
                          <a:cs typeface="+mn-cs"/>
                        </a:rPr>
                      </a:br>
                      <a:r>
                        <a:rPr lang="ru-RU" sz="2000" b="1" kern="1200" dirty="0" smtClean="0">
                          <a:solidFill>
                            <a:schemeClr val="lt1"/>
                          </a:solidFill>
                          <a:latin typeface="+mn-lt"/>
                          <a:ea typeface="+mn-ea"/>
                          <a:cs typeface="+mn-cs"/>
                        </a:rPr>
                        <a:t>ориентированная на сокращение выбросов</a:t>
                      </a:r>
                      <a:endParaRPr lang="uk-UA" sz="2000" b="1" kern="1200" dirty="0" smtClean="0">
                        <a:solidFill>
                          <a:schemeClr val="lt1"/>
                        </a:solidFill>
                        <a:latin typeface="+mn-lt"/>
                        <a:ea typeface="+mn-ea"/>
                        <a:cs typeface="+mn-cs"/>
                      </a:endParaRPr>
                    </a:p>
                  </a:txBody>
                  <a:tcPr/>
                </a:tc>
              </a:tr>
              <a:tr h="976502">
                <a:tc>
                  <a:txBody>
                    <a:bodyPr/>
                    <a:lstStyle/>
                    <a:p>
                      <a:pPr algn="just">
                        <a:lnSpc>
                          <a:spcPct val="97000"/>
                        </a:lnSpc>
                        <a:spcBef>
                          <a:spcPts val="400"/>
                        </a:spcBef>
                        <a:spcAft>
                          <a:spcPts val="400"/>
                        </a:spcAft>
                      </a:pPr>
                      <a:r>
                        <a:rPr lang="ru-RU" sz="2000" kern="1200" dirty="0" smtClean="0">
                          <a:solidFill>
                            <a:schemeClr val="dk1"/>
                          </a:solidFill>
                          <a:latin typeface="+mn-lt"/>
                          <a:ea typeface="+mn-ea"/>
                          <a:cs typeface="+mn-cs"/>
                        </a:rPr>
                        <a:t>Во многих странах на топливо выделяются субсидии, а плата за стоянки освобождена от дополнительных льгот. Отказ от таких субсидий может сдерживать использование автомобилей. При этом освобождение от уплаты налога при применении технологий с низким уровнем выбросов может увеличить использование автомобилей.</a:t>
                      </a:r>
                      <a:endParaRPr lang="uk-UA" sz="2000" dirty="0">
                        <a:latin typeface="Calibri"/>
                        <a:ea typeface="Calibri"/>
                      </a:endParaRPr>
                    </a:p>
                  </a:txBody>
                  <a:tcPr marL="68580" marR="68580" marT="0" marB="0"/>
                </a:tc>
              </a:tr>
              <a:tr h="269970">
                <a:tc>
                  <a:txBody>
                    <a:bodyPr/>
                    <a:lstStyle/>
                    <a:p>
                      <a:pPr algn="just">
                        <a:lnSpc>
                          <a:spcPct val="97000"/>
                        </a:lnSpc>
                        <a:spcBef>
                          <a:spcPts val="400"/>
                        </a:spcBef>
                        <a:spcAft>
                          <a:spcPts val="400"/>
                        </a:spcAft>
                      </a:pPr>
                      <a:endParaRPr lang="en-GB" sz="2400" dirty="0">
                        <a:latin typeface="Calibri"/>
                        <a:ea typeface="Calibri"/>
                      </a:endParaRPr>
                    </a:p>
                  </a:txBody>
                  <a:tcPr marL="68580" marR="68580" marT="0" marB="0"/>
                </a:tc>
              </a:tr>
              <a:tr h="1269452">
                <a:tc>
                  <a:txBody>
                    <a:bodyPr/>
                    <a:lstStyle/>
                    <a:p>
                      <a:pPr algn="just">
                        <a:lnSpc>
                          <a:spcPct val="92000"/>
                        </a:lnSpc>
                        <a:spcBef>
                          <a:spcPts val="400"/>
                        </a:spcBef>
                        <a:spcAft>
                          <a:spcPts val="400"/>
                        </a:spcAft>
                      </a:pPr>
                      <a:r>
                        <a:rPr lang="ru-RU" sz="2000">
                          <a:latin typeface="Calibri"/>
                          <a:ea typeface="Calibri"/>
                        </a:rPr>
                        <a:t>Не требуются инвестиции.</a:t>
                      </a:r>
                      <a:endParaRPr lang="uk-UA" sz="2000">
                        <a:latin typeface="Calibri"/>
                        <a:ea typeface="Calibri"/>
                      </a:endParaRPr>
                    </a:p>
                    <a:p>
                      <a:pPr algn="just">
                        <a:lnSpc>
                          <a:spcPct val="92000"/>
                        </a:lnSpc>
                        <a:spcBef>
                          <a:spcPts val="400"/>
                        </a:spcBef>
                        <a:spcAft>
                          <a:spcPts val="400"/>
                        </a:spcAft>
                      </a:pPr>
                      <a:r>
                        <a:rPr lang="ru-RU" sz="2000">
                          <a:latin typeface="Calibri"/>
                          <a:ea typeface="Calibri"/>
                        </a:rPr>
                        <a:t>Легко применимо на центральном уровне.</a:t>
                      </a:r>
                      <a:endParaRPr lang="uk-UA" sz="2000">
                        <a:latin typeface="Calibri"/>
                        <a:ea typeface="Calibri"/>
                      </a:endParaRPr>
                    </a:p>
                    <a:p>
                      <a:pPr algn="just">
                        <a:lnSpc>
                          <a:spcPct val="92000"/>
                        </a:lnSpc>
                        <a:spcBef>
                          <a:spcPts val="400"/>
                        </a:spcBef>
                        <a:spcAft>
                          <a:spcPts val="400"/>
                        </a:spcAft>
                      </a:pPr>
                      <a:r>
                        <a:rPr lang="ru-RU" sz="2000">
                          <a:latin typeface="Calibri"/>
                          <a:ea typeface="Calibri"/>
                        </a:rPr>
                        <a:t>Отсутствуют официальные ограничения к выбору технологии.</a:t>
                      </a:r>
                      <a:endParaRPr lang="uk-UA" sz="2000">
                        <a:latin typeface="Calibri"/>
                        <a:ea typeface="Calibri"/>
                      </a:endParaRPr>
                    </a:p>
                  </a:txBody>
                  <a:tcPr marL="68580" marR="68580" marT="0" marB="0"/>
                </a:tc>
              </a:tr>
              <a:tr h="1269452">
                <a:tc>
                  <a:txBody>
                    <a:bodyPr/>
                    <a:lstStyle/>
                    <a:p>
                      <a:pPr algn="just">
                        <a:lnSpc>
                          <a:spcPct val="92000"/>
                        </a:lnSpc>
                        <a:spcBef>
                          <a:spcPts val="400"/>
                        </a:spcBef>
                        <a:spcAft>
                          <a:spcPts val="400"/>
                        </a:spcAft>
                      </a:pPr>
                      <a:r>
                        <a:rPr lang="ru-RU" sz="2000" dirty="0">
                          <a:latin typeface="Calibri"/>
                          <a:ea typeface="Calibri"/>
                        </a:rPr>
                        <a:t>Цены на топливо, как правило, крайне неэластичны, поэтому ожидается незначительное влияние на спрос.</a:t>
                      </a:r>
                      <a:endParaRPr lang="uk-UA" sz="2000" dirty="0">
                        <a:latin typeface="Calibri"/>
                        <a:ea typeface="Calibri"/>
                      </a:endParaRPr>
                    </a:p>
                    <a:p>
                      <a:pPr algn="just">
                        <a:lnSpc>
                          <a:spcPct val="92000"/>
                        </a:lnSpc>
                        <a:spcBef>
                          <a:spcPts val="400"/>
                        </a:spcBef>
                        <a:spcAft>
                          <a:spcPts val="400"/>
                        </a:spcAft>
                      </a:pPr>
                      <a:r>
                        <a:rPr lang="ru-RU" sz="2000" dirty="0">
                          <a:latin typeface="Calibri"/>
                          <a:ea typeface="Calibri"/>
                        </a:rPr>
                        <a:t>Паркование не связано с фактическим использованием транспортных средств.</a:t>
                      </a:r>
                      <a:endParaRPr lang="uk-UA" sz="2000" dirty="0">
                        <a:latin typeface="Calibri"/>
                        <a:ea typeface="Calibri"/>
                      </a:endParaRPr>
                    </a:p>
                    <a:p>
                      <a:pPr algn="just">
                        <a:lnSpc>
                          <a:spcPct val="92000"/>
                        </a:lnSpc>
                        <a:spcBef>
                          <a:spcPts val="400"/>
                        </a:spcBef>
                        <a:spcAft>
                          <a:spcPts val="400"/>
                        </a:spcAft>
                      </a:pPr>
                      <a:r>
                        <a:rPr lang="ru-RU" sz="2000" dirty="0">
                          <a:latin typeface="Calibri"/>
                          <a:ea typeface="Calibri"/>
                        </a:rPr>
                        <a:t>Необходимость наличия эффективной налоговой системы.</a:t>
                      </a:r>
                      <a:endParaRPr lang="uk-UA" sz="2000" dirty="0">
                        <a:latin typeface="Calibri"/>
                        <a:ea typeface="Calibri"/>
                      </a:endParaRPr>
                    </a:p>
                  </a:txBody>
                  <a:tcPr marL="68580" marR="68580" marT="0" marB="0"/>
                </a:tc>
              </a:tr>
            </a:tbl>
          </a:graphicData>
        </a:graphic>
      </p:graphicFrame>
    </p:spTree>
    <p:extLst>
      <p:ext uri="{BB962C8B-B14F-4D97-AF65-F5344CB8AC3E}">
        <p14:creationId xmlns:p14="http://schemas.microsoft.com/office/powerpoint/2010/main" val="18731051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5"/>
          <p:cNvSpPr txBox="1">
            <a:spLocks noChangeArrowheads="1"/>
          </p:cNvSpPr>
          <p:nvPr/>
        </p:nvSpPr>
        <p:spPr bwMode="auto">
          <a:xfrm>
            <a:off x="251520" y="404664"/>
            <a:ext cx="8496944" cy="707886"/>
          </a:xfrm>
          <a:prstGeom prst="rect">
            <a:avLst/>
          </a:prstGeom>
          <a:noFill/>
          <a:ln w="9525">
            <a:noFill/>
            <a:miter lim="800000"/>
            <a:headEnd/>
            <a:tailEnd/>
          </a:ln>
        </p:spPr>
        <p:txBody>
          <a:bodyPr wrap="square">
            <a:spAutoFit/>
          </a:bodyPr>
          <a:lstStyle/>
          <a:p>
            <a:pPr algn="ctr">
              <a:spcBef>
                <a:spcPct val="50000"/>
              </a:spcBef>
            </a:pPr>
            <a:r>
              <a:rPr lang="ru-RU" sz="4000" dirty="0" smtClean="0">
                <a:solidFill>
                  <a:srgbClr val="002060"/>
                </a:solidFill>
              </a:rPr>
              <a:t>Управление спросом на перевозки</a:t>
            </a:r>
            <a:r>
              <a:rPr lang="en-US" sz="4000" dirty="0" smtClean="0">
                <a:solidFill>
                  <a:srgbClr val="002060"/>
                </a:solidFill>
              </a:rPr>
              <a:t>(4)</a:t>
            </a:r>
            <a:endParaRPr lang="en-GB" sz="400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6</a:t>
            </a:fld>
            <a:endParaRPr lang="en-US" sz="1200" dirty="0"/>
          </a:p>
        </p:txBody>
      </p:sp>
      <p:graphicFrame>
        <p:nvGraphicFramePr>
          <p:cNvPr id="9" name="Таблица 8"/>
          <p:cNvGraphicFramePr>
            <a:graphicFrameLocks noGrp="1"/>
          </p:cNvGraphicFramePr>
          <p:nvPr/>
        </p:nvGraphicFramePr>
        <p:xfrm>
          <a:off x="395536" y="1124744"/>
          <a:ext cx="8352928" cy="5116662"/>
        </p:xfrm>
        <a:graphic>
          <a:graphicData uri="http://schemas.openxmlformats.org/drawingml/2006/table">
            <a:tbl>
              <a:tblPr firstRow="1" bandRow="1">
                <a:tableStyleId>{5C22544A-7EE6-4342-B048-85BDC9FD1C3A}</a:tableStyleId>
              </a:tblPr>
              <a:tblGrid>
                <a:gridCol w="8352928"/>
              </a:tblGrid>
              <a:tr h="615188">
                <a:tc>
                  <a:txBody>
                    <a:bodyPr/>
                    <a:lstStyle/>
                    <a:p>
                      <a:pPr algn="ctr"/>
                      <a:r>
                        <a:rPr lang="ru-RU" sz="2400" b="1" kern="1200" dirty="0" smtClean="0">
                          <a:solidFill>
                            <a:schemeClr val="lt1"/>
                          </a:solidFill>
                          <a:latin typeface="+mn-lt"/>
                          <a:ea typeface="+mn-ea"/>
                          <a:cs typeface="+mn-cs"/>
                        </a:rPr>
                        <a:t>Совместное пользование автомобилем</a:t>
                      </a:r>
                      <a:endParaRPr lang="uk-UA" sz="2400" b="1" kern="1200" dirty="0" smtClean="0">
                        <a:solidFill>
                          <a:schemeClr val="lt1"/>
                        </a:solidFill>
                        <a:latin typeface="+mn-lt"/>
                        <a:ea typeface="+mn-ea"/>
                        <a:cs typeface="+mn-cs"/>
                      </a:endParaRPr>
                    </a:p>
                  </a:txBody>
                  <a:tcPr/>
                </a:tc>
              </a:tr>
              <a:tr h="976502">
                <a:tc>
                  <a:txBody>
                    <a:bodyPr/>
                    <a:lstStyle/>
                    <a:p>
                      <a:pPr algn="just">
                        <a:lnSpc>
                          <a:spcPct val="95000"/>
                        </a:lnSpc>
                        <a:spcBef>
                          <a:spcPts val="300"/>
                        </a:spcBef>
                        <a:spcAft>
                          <a:spcPts val="300"/>
                        </a:spcAft>
                      </a:pPr>
                      <a:r>
                        <a:rPr lang="ru-RU" sz="2000" dirty="0">
                          <a:latin typeface="Calibri"/>
                          <a:ea typeface="Calibri"/>
                        </a:rPr>
                        <a:t>Одно транспортное средство используется несколькими лицами в индивидуальном порядке или через </a:t>
                      </a:r>
                      <a:r>
                        <a:rPr lang="ru-RU" sz="2000" dirty="0" smtClean="0">
                          <a:latin typeface="Calibri"/>
                          <a:ea typeface="Calibri"/>
                        </a:rPr>
                        <a:t>коммерческие </a:t>
                      </a:r>
                      <a:r>
                        <a:rPr lang="ru-RU" sz="2000" dirty="0">
                          <a:latin typeface="Calibri"/>
                          <a:ea typeface="Calibri"/>
                        </a:rPr>
                        <a:t>компании.</a:t>
                      </a:r>
                      <a:endParaRPr lang="uk-UA" sz="2000" dirty="0">
                        <a:latin typeface="Calibri"/>
                        <a:ea typeface="Calibri"/>
                      </a:endParaRPr>
                    </a:p>
                  </a:txBody>
                  <a:tcPr marL="68580" marR="68580" marT="0" marB="0"/>
                </a:tc>
              </a:tr>
              <a:tr h="269970">
                <a:tc>
                  <a:txBody>
                    <a:bodyPr/>
                    <a:lstStyle/>
                    <a:p>
                      <a:pPr algn="just">
                        <a:lnSpc>
                          <a:spcPct val="95000"/>
                        </a:lnSpc>
                        <a:spcBef>
                          <a:spcPts val="300"/>
                        </a:spcBef>
                        <a:spcAft>
                          <a:spcPts val="300"/>
                        </a:spcAft>
                      </a:pPr>
                      <a:r>
                        <a:rPr lang="ru-RU" sz="2000" dirty="0">
                          <a:latin typeface="Calibri"/>
                          <a:ea typeface="Calibri"/>
                        </a:rPr>
                        <a:t>Парковочные места для нескольких водителей (</a:t>
                      </a:r>
                      <a:r>
                        <a:rPr lang="ru-RU" sz="2000" dirty="0" smtClean="0">
                          <a:latin typeface="Calibri"/>
                          <a:ea typeface="Calibri"/>
                        </a:rPr>
                        <a:t>Германия</a:t>
                      </a:r>
                      <a:r>
                        <a:rPr lang="ru-RU" sz="2000" dirty="0">
                          <a:latin typeface="Calibri"/>
                          <a:ea typeface="Calibri"/>
                        </a:rPr>
                        <a:t>).</a:t>
                      </a:r>
                      <a:endParaRPr lang="uk-UA" sz="2000" dirty="0">
                        <a:latin typeface="Calibri"/>
                        <a:ea typeface="Calibri"/>
                      </a:endParaRPr>
                    </a:p>
                    <a:p>
                      <a:pPr algn="just">
                        <a:lnSpc>
                          <a:spcPct val="95000"/>
                        </a:lnSpc>
                        <a:spcBef>
                          <a:spcPts val="300"/>
                        </a:spcBef>
                        <a:spcAft>
                          <a:spcPts val="300"/>
                        </a:spcAft>
                      </a:pPr>
                      <a:r>
                        <a:rPr lang="ru-RU" sz="2000" dirty="0" err="1">
                          <a:latin typeface="Calibri"/>
                          <a:ea typeface="Calibri"/>
                        </a:rPr>
                        <a:t>Интернет-площадки</a:t>
                      </a:r>
                      <a:r>
                        <a:rPr lang="ru-RU" sz="2000" dirty="0">
                          <a:latin typeface="Calibri"/>
                          <a:ea typeface="Calibri"/>
                        </a:rPr>
                        <a:t> совместного пользования автомобилями, например  </a:t>
                      </a:r>
                      <a:r>
                        <a:rPr lang="ru-RU" sz="2000" u="sng" dirty="0" err="1">
                          <a:solidFill>
                            <a:srgbClr val="0000FF"/>
                          </a:solidFill>
                          <a:latin typeface="Calibri"/>
                          <a:ea typeface="Calibri"/>
                          <a:hlinkClick r:id="rId3" tooltip="http://www.carpooling.com"/>
                        </a:rPr>
                        <a:t>www.carpooling.com</a:t>
                      </a:r>
                      <a:r>
                        <a:rPr lang="ru-RU" sz="2000" dirty="0">
                          <a:latin typeface="Calibri"/>
                          <a:ea typeface="Calibri"/>
                        </a:rPr>
                        <a:t> или </a:t>
                      </a:r>
                      <a:r>
                        <a:rPr lang="ru-RU" sz="2000" u="sng" dirty="0" err="1">
                          <a:solidFill>
                            <a:srgbClr val="0000FF"/>
                          </a:solidFill>
                          <a:latin typeface="Calibri"/>
                          <a:ea typeface="Calibri"/>
                          <a:hlinkClick r:id="rId4"/>
                        </a:rPr>
                        <a:t>www.erideshare.com</a:t>
                      </a:r>
                      <a:r>
                        <a:rPr lang="ru-RU" sz="2000" dirty="0">
                          <a:latin typeface="Calibri"/>
                          <a:ea typeface="Calibri"/>
                        </a:rPr>
                        <a:t>.</a:t>
                      </a:r>
                      <a:endParaRPr lang="uk-UA" sz="2000" dirty="0">
                        <a:latin typeface="Calibri"/>
                        <a:ea typeface="Calibri"/>
                      </a:endParaRPr>
                    </a:p>
                  </a:txBody>
                  <a:tcPr marL="68580" marR="68580" marT="0" marB="0"/>
                </a:tc>
              </a:tr>
              <a:tr h="1269452">
                <a:tc>
                  <a:txBody>
                    <a:bodyPr/>
                    <a:lstStyle/>
                    <a:p>
                      <a:pPr algn="just">
                        <a:lnSpc>
                          <a:spcPct val="95000"/>
                        </a:lnSpc>
                        <a:spcBef>
                          <a:spcPts val="300"/>
                        </a:spcBef>
                        <a:spcAft>
                          <a:spcPts val="300"/>
                        </a:spcAft>
                      </a:pPr>
                      <a:r>
                        <a:rPr lang="ru-RU" sz="2000">
                          <a:latin typeface="Calibri"/>
                          <a:ea typeface="Calibri"/>
                        </a:rPr>
                        <a:t>Относительная простота  применения.</a:t>
                      </a:r>
                      <a:endParaRPr lang="uk-UA" sz="2000">
                        <a:latin typeface="Calibri"/>
                        <a:ea typeface="Calibri"/>
                      </a:endParaRPr>
                    </a:p>
                    <a:p>
                      <a:pPr algn="just">
                        <a:lnSpc>
                          <a:spcPct val="95000"/>
                        </a:lnSpc>
                        <a:spcBef>
                          <a:spcPts val="300"/>
                        </a:spcBef>
                        <a:spcAft>
                          <a:spcPts val="300"/>
                        </a:spcAft>
                      </a:pPr>
                      <a:r>
                        <a:rPr lang="ru-RU" sz="2000">
                          <a:latin typeface="Calibri"/>
                          <a:ea typeface="Calibri"/>
                        </a:rPr>
                        <a:t>Небольшие инвестиции / отсутствие необходимости в них.</a:t>
                      </a:r>
                      <a:endParaRPr lang="uk-UA" sz="2000">
                        <a:latin typeface="Calibri"/>
                        <a:ea typeface="Calibri"/>
                      </a:endParaRPr>
                    </a:p>
                    <a:p>
                      <a:pPr algn="just">
                        <a:lnSpc>
                          <a:spcPct val="95000"/>
                        </a:lnSpc>
                        <a:spcBef>
                          <a:spcPts val="300"/>
                        </a:spcBef>
                        <a:spcAft>
                          <a:spcPts val="300"/>
                        </a:spcAft>
                      </a:pPr>
                      <a:r>
                        <a:rPr lang="ru-RU" sz="2000">
                          <a:latin typeface="Calibri"/>
                          <a:ea typeface="Calibri"/>
                        </a:rPr>
                        <a:t>Необходим доступ к интернету.</a:t>
                      </a:r>
                      <a:endParaRPr lang="uk-UA" sz="2000">
                        <a:latin typeface="Calibri"/>
                        <a:ea typeface="Calibri"/>
                      </a:endParaRPr>
                    </a:p>
                  </a:txBody>
                  <a:tcPr marL="68580" marR="68580" marT="0" marB="0"/>
                </a:tc>
              </a:tr>
              <a:tr h="1269452">
                <a:tc>
                  <a:txBody>
                    <a:bodyPr/>
                    <a:lstStyle/>
                    <a:p>
                      <a:pPr algn="just">
                        <a:lnSpc>
                          <a:spcPct val="95000"/>
                        </a:lnSpc>
                        <a:spcBef>
                          <a:spcPts val="300"/>
                        </a:spcBef>
                        <a:spcAft>
                          <a:spcPts val="300"/>
                        </a:spcAft>
                      </a:pPr>
                      <a:r>
                        <a:rPr lang="ru-RU" sz="2000" dirty="0">
                          <a:latin typeface="Calibri"/>
                          <a:ea typeface="Calibri"/>
                        </a:rPr>
                        <a:t>Необходимость информирования участников.</a:t>
                      </a:r>
                      <a:endParaRPr lang="uk-UA" sz="2000" dirty="0">
                        <a:latin typeface="Calibri"/>
                        <a:ea typeface="Calibri"/>
                      </a:endParaRPr>
                    </a:p>
                    <a:p>
                      <a:pPr algn="just">
                        <a:lnSpc>
                          <a:spcPct val="95000"/>
                        </a:lnSpc>
                        <a:spcBef>
                          <a:spcPts val="300"/>
                        </a:spcBef>
                        <a:spcAft>
                          <a:spcPts val="300"/>
                        </a:spcAft>
                      </a:pPr>
                      <a:r>
                        <a:rPr lang="ru-RU" sz="2000" dirty="0">
                          <a:latin typeface="Calibri"/>
                          <a:ea typeface="Calibri"/>
                        </a:rPr>
                        <a:t>Ограничения относительно  характера индивидуальных поездок (потеря гибкости).</a:t>
                      </a:r>
                      <a:endParaRPr lang="uk-UA" sz="2000" dirty="0">
                        <a:latin typeface="Calibri"/>
                        <a:ea typeface="Calibri"/>
                      </a:endParaRPr>
                    </a:p>
                    <a:p>
                      <a:pPr algn="just">
                        <a:lnSpc>
                          <a:spcPct val="95000"/>
                        </a:lnSpc>
                        <a:spcBef>
                          <a:spcPts val="300"/>
                        </a:spcBef>
                        <a:spcAft>
                          <a:spcPts val="300"/>
                        </a:spcAft>
                      </a:pPr>
                      <a:r>
                        <a:rPr lang="ru-RU" sz="2000" dirty="0">
                          <a:latin typeface="Calibri"/>
                          <a:ea typeface="Calibri"/>
                        </a:rPr>
                        <a:t>Возможные проблемы с безопасностью и надежностью.</a:t>
                      </a:r>
                      <a:endParaRPr lang="uk-UA" sz="2000" dirty="0">
                        <a:latin typeface="Calibri"/>
                        <a:ea typeface="Calibri"/>
                      </a:endParaRPr>
                    </a:p>
                  </a:txBody>
                  <a:tcPr marL="68580" marR="68580" marT="0" marB="0"/>
                </a:tc>
              </a:tr>
            </a:tbl>
          </a:graphicData>
        </a:graphic>
      </p:graphicFrame>
    </p:spTree>
    <p:extLst>
      <p:ext uri="{BB962C8B-B14F-4D97-AF65-F5344CB8AC3E}">
        <p14:creationId xmlns:p14="http://schemas.microsoft.com/office/powerpoint/2010/main" val="18731051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5"/>
          <p:cNvSpPr txBox="1">
            <a:spLocks noChangeArrowheads="1"/>
          </p:cNvSpPr>
          <p:nvPr/>
        </p:nvSpPr>
        <p:spPr bwMode="auto">
          <a:xfrm>
            <a:off x="251520" y="404664"/>
            <a:ext cx="8496944" cy="1323439"/>
          </a:xfrm>
          <a:prstGeom prst="rect">
            <a:avLst/>
          </a:prstGeom>
          <a:noFill/>
          <a:ln w="9525">
            <a:noFill/>
            <a:miter lim="800000"/>
            <a:headEnd/>
            <a:tailEnd/>
          </a:ln>
        </p:spPr>
        <p:txBody>
          <a:bodyPr wrap="square">
            <a:spAutoFit/>
          </a:bodyPr>
          <a:lstStyle/>
          <a:p>
            <a:pPr algn="ctr">
              <a:spcBef>
                <a:spcPct val="50000"/>
              </a:spcBef>
            </a:pPr>
            <a:r>
              <a:rPr lang="ru-RU" sz="4000" dirty="0" smtClean="0">
                <a:solidFill>
                  <a:srgbClr val="002060"/>
                </a:solidFill>
              </a:rPr>
              <a:t>Управление спросом на перевозки</a:t>
            </a:r>
            <a:r>
              <a:rPr lang="en-US" sz="4000" dirty="0" smtClean="0">
                <a:solidFill>
                  <a:srgbClr val="002060"/>
                </a:solidFill>
              </a:rPr>
              <a:t> (5)</a:t>
            </a:r>
            <a:r>
              <a:rPr lang="ru-RU" sz="4000" dirty="0" smtClean="0">
                <a:solidFill>
                  <a:srgbClr val="002060"/>
                </a:solidFill>
              </a:rPr>
              <a:t> </a:t>
            </a:r>
            <a:r>
              <a:rPr lang="uk-UA" sz="4000" dirty="0" smtClean="0">
                <a:solidFill>
                  <a:srgbClr val="002060"/>
                </a:solidFill>
              </a:rPr>
              <a:t> </a:t>
            </a:r>
            <a:r>
              <a:rPr lang="en-US" sz="4000" dirty="0" smtClean="0">
                <a:solidFill>
                  <a:srgbClr val="002060"/>
                </a:solidFill>
              </a:rPr>
              <a:t>(5)</a:t>
            </a:r>
            <a:endParaRPr lang="en-GB" sz="400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7</a:t>
            </a:fld>
            <a:endParaRPr lang="en-US" sz="1200" dirty="0"/>
          </a:p>
        </p:txBody>
      </p:sp>
      <p:graphicFrame>
        <p:nvGraphicFramePr>
          <p:cNvPr id="9" name="Таблица 8"/>
          <p:cNvGraphicFramePr>
            <a:graphicFrameLocks noGrp="1"/>
          </p:cNvGraphicFramePr>
          <p:nvPr/>
        </p:nvGraphicFramePr>
        <p:xfrm>
          <a:off x="395536" y="1124744"/>
          <a:ext cx="8352928" cy="4811314"/>
        </p:xfrm>
        <a:graphic>
          <a:graphicData uri="http://schemas.openxmlformats.org/drawingml/2006/table">
            <a:tbl>
              <a:tblPr firstRow="1" bandRow="1">
                <a:tableStyleId>{5C22544A-7EE6-4342-B048-85BDC9FD1C3A}</a:tableStyleId>
              </a:tblPr>
              <a:tblGrid>
                <a:gridCol w="8352928"/>
              </a:tblGrid>
              <a:tr h="615188">
                <a:tc>
                  <a:txBody>
                    <a:bodyPr/>
                    <a:lstStyle/>
                    <a:p>
                      <a:pPr algn="ctr"/>
                      <a:r>
                        <a:rPr lang="ru-RU" sz="2400" b="1" kern="1200" dirty="0" smtClean="0">
                          <a:solidFill>
                            <a:schemeClr val="lt1"/>
                          </a:solidFill>
                          <a:latin typeface="+mn-lt"/>
                          <a:ea typeface="+mn-ea"/>
                          <a:cs typeface="+mn-cs"/>
                        </a:rPr>
                        <a:t>Перевозки служебными автобусами</a:t>
                      </a:r>
                      <a:endParaRPr lang="uk-UA" sz="2400" b="1" kern="1200" dirty="0" smtClean="0">
                        <a:solidFill>
                          <a:schemeClr val="lt1"/>
                        </a:solidFill>
                        <a:latin typeface="+mn-lt"/>
                        <a:ea typeface="+mn-ea"/>
                        <a:cs typeface="+mn-cs"/>
                      </a:endParaRPr>
                    </a:p>
                  </a:txBody>
                  <a:tcPr/>
                </a:tc>
              </a:tr>
              <a:tr h="976502">
                <a:tc>
                  <a:txBody>
                    <a:bodyPr/>
                    <a:lstStyle/>
                    <a:p>
                      <a:pPr algn="just">
                        <a:lnSpc>
                          <a:spcPct val="95000"/>
                        </a:lnSpc>
                        <a:spcBef>
                          <a:spcPts val="400"/>
                        </a:spcBef>
                        <a:spcAft>
                          <a:spcPts val="400"/>
                        </a:spcAft>
                      </a:pPr>
                      <a:r>
                        <a:rPr lang="ru-RU" sz="2000">
                          <a:latin typeface="Calibri"/>
                          <a:ea typeface="Calibri"/>
                        </a:rPr>
                        <a:t>Согласно графику работы служебные автобусы компаний по установленным маршрутам доставляют сотрудников к месту работы и обратно.</a:t>
                      </a:r>
                      <a:endParaRPr lang="uk-UA" sz="2000">
                        <a:latin typeface="Calibri"/>
                        <a:ea typeface="Calibri"/>
                      </a:endParaRPr>
                    </a:p>
                  </a:txBody>
                  <a:tcPr marL="68580" marR="68580" marT="0" marB="0"/>
                </a:tc>
              </a:tr>
              <a:tr h="269970">
                <a:tc>
                  <a:txBody>
                    <a:bodyPr/>
                    <a:lstStyle/>
                    <a:p>
                      <a:pPr algn="just">
                        <a:lnSpc>
                          <a:spcPct val="95000"/>
                        </a:lnSpc>
                        <a:spcBef>
                          <a:spcPts val="400"/>
                        </a:spcBef>
                        <a:spcAft>
                          <a:spcPts val="400"/>
                        </a:spcAft>
                      </a:pPr>
                      <a:r>
                        <a:rPr lang="ru-RU" sz="2000">
                          <a:latin typeface="Calibri"/>
                          <a:ea typeface="Calibri"/>
                        </a:rPr>
                        <a:t>Компания Siemens (Мехико).</a:t>
                      </a:r>
                      <a:endParaRPr lang="uk-UA" sz="2000">
                        <a:latin typeface="Calibri"/>
                        <a:ea typeface="Calibri"/>
                      </a:endParaRPr>
                    </a:p>
                    <a:p>
                      <a:pPr algn="just">
                        <a:lnSpc>
                          <a:spcPct val="95000"/>
                        </a:lnSpc>
                        <a:spcBef>
                          <a:spcPts val="400"/>
                        </a:spcBef>
                        <a:spcAft>
                          <a:spcPts val="400"/>
                        </a:spcAft>
                      </a:pPr>
                      <a:r>
                        <a:rPr lang="ru-RU" sz="2000">
                          <a:latin typeface="Calibri"/>
                          <a:ea typeface="Calibri"/>
                        </a:rPr>
                        <a:t>Концерн BASF Rhine, район Неккар (Германия).</a:t>
                      </a:r>
                      <a:endParaRPr lang="uk-UA" sz="2000">
                        <a:latin typeface="Calibri"/>
                        <a:ea typeface="Calibri"/>
                      </a:endParaRPr>
                    </a:p>
                  </a:txBody>
                  <a:tcPr marL="68580" marR="68580" marT="0" marB="0"/>
                </a:tc>
              </a:tr>
              <a:tr h="1269452">
                <a:tc>
                  <a:txBody>
                    <a:bodyPr/>
                    <a:lstStyle/>
                    <a:p>
                      <a:pPr algn="just">
                        <a:lnSpc>
                          <a:spcPct val="95000"/>
                        </a:lnSpc>
                        <a:spcBef>
                          <a:spcPts val="400"/>
                        </a:spcBef>
                        <a:spcAft>
                          <a:spcPts val="400"/>
                        </a:spcAft>
                      </a:pPr>
                      <a:r>
                        <a:rPr lang="ru-RU" sz="2000" dirty="0">
                          <a:latin typeface="Calibri"/>
                          <a:ea typeface="Calibri"/>
                        </a:rPr>
                        <a:t>Снижение потребности в индивидуальном транспорте.</a:t>
                      </a:r>
                      <a:endParaRPr lang="uk-UA" sz="2000" dirty="0">
                        <a:latin typeface="Calibri"/>
                        <a:ea typeface="Calibri"/>
                      </a:endParaRPr>
                    </a:p>
                    <a:p>
                      <a:pPr algn="just">
                        <a:lnSpc>
                          <a:spcPct val="95000"/>
                        </a:lnSpc>
                        <a:spcBef>
                          <a:spcPts val="400"/>
                        </a:spcBef>
                        <a:spcAft>
                          <a:spcPts val="400"/>
                        </a:spcAft>
                      </a:pPr>
                      <a:r>
                        <a:rPr lang="ru-RU" sz="2000" dirty="0">
                          <a:latin typeface="Calibri"/>
                          <a:ea typeface="Calibri"/>
                        </a:rPr>
                        <a:t>Отсутствие затрат для государственного сектора.</a:t>
                      </a:r>
                      <a:endParaRPr lang="uk-UA" sz="2000" dirty="0">
                        <a:latin typeface="Calibri"/>
                        <a:ea typeface="Calibri"/>
                      </a:endParaRPr>
                    </a:p>
                    <a:p>
                      <a:pPr algn="just">
                        <a:lnSpc>
                          <a:spcPct val="95000"/>
                        </a:lnSpc>
                        <a:spcBef>
                          <a:spcPts val="400"/>
                        </a:spcBef>
                        <a:spcAft>
                          <a:spcPts val="400"/>
                        </a:spcAft>
                      </a:pPr>
                      <a:r>
                        <a:rPr lang="ru-RU" sz="2000" dirty="0">
                          <a:latin typeface="Calibri"/>
                          <a:ea typeface="Calibri"/>
                        </a:rPr>
                        <a:t>Повышение пунктуальности работников.</a:t>
                      </a:r>
                      <a:endParaRPr lang="uk-UA" sz="2000" dirty="0">
                        <a:latin typeface="Calibri"/>
                        <a:ea typeface="Calibri"/>
                      </a:endParaRPr>
                    </a:p>
                  </a:txBody>
                  <a:tcPr marL="68580" marR="68580" marT="0" marB="0"/>
                </a:tc>
              </a:tr>
              <a:tr h="1269452">
                <a:tc>
                  <a:txBody>
                    <a:bodyPr/>
                    <a:lstStyle/>
                    <a:p>
                      <a:pPr algn="just">
                        <a:lnSpc>
                          <a:spcPct val="95000"/>
                        </a:lnSpc>
                        <a:spcBef>
                          <a:spcPts val="400"/>
                        </a:spcBef>
                        <a:spcAft>
                          <a:spcPts val="400"/>
                        </a:spcAft>
                      </a:pPr>
                      <a:r>
                        <a:rPr lang="ru-RU" sz="2000" dirty="0">
                          <a:latin typeface="Calibri"/>
                          <a:ea typeface="Calibri"/>
                        </a:rPr>
                        <a:t>Применимо только для крупных компаний, которые имеют на это средства. </a:t>
                      </a:r>
                      <a:endParaRPr lang="uk-UA" sz="2000" dirty="0">
                        <a:latin typeface="Calibri"/>
                        <a:ea typeface="Calibri"/>
                      </a:endParaRPr>
                    </a:p>
                    <a:p>
                      <a:pPr algn="just">
                        <a:lnSpc>
                          <a:spcPct val="95000"/>
                        </a:lnSpc>
                        <a:spcBef>
                          <a:spcPts val="400"/>
                        </a:spcBef>
                        <a:spcAft>
                          <a:spcPts val="400"/>
                        </a:spcAft>
                      </a:pPr>
                      <a:r>
                        <a:rPr lang="ru-RU" sz="2000" dirty="0">
                          <a:latin typeface="Calibri"/>
                          <a:ea typeface="Calibri"/>
                        </a:rPr>
                        <a:t>Необходима достаточная географическая концентрация проживания персонала.</a:t>
                      </a:r>
                      <a:endParaRPr lang="uk-UA" sz="2000" dirty="0">
                        <a:latin typeface="Calibri"/>
                        <a:ea typeface="Calibri"/>
                      </a:endParaRPr>
                    </a:p>
                  </a:txBody>
                  <a:tcPr marL="68580" marR="68580" marT="0" marB="0"/>
                </a:tc>
              </a:tr>
            </a:tbl>
          </a:graphicData>
        </a:graphic>
      </p:graphicFrame>
    </p:spTree>
    <p:extLst>
      <p:ext uri="{BB962C8B-B14F-4D97-AF65-F5344CB8AC3E}">
        <p14:creationId xmlns:p14="http://schemas.microsoft.com/office/powerpoint/2010/main" val="18731051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5"/>
          <p:cNvSpPr txBox="1">
            <a:spLocks noChangeArrowheads="1"/>
          </p:cNvSpPr>
          <p:nvPr/>
        </p:nvSpPr>
        <p:spPr bwMode="auto">
          <a:xfrm>
            <a:off x="251520" y="404664"/>
            <a:ext cx="8496944" cy="1323439"/>
          </a:xfrm>
          <a:prstGeom prst="rect">
            <a:avLst/>
          </a:prstGeom>
          <a:noFill/>
          <a:ln w="9525">
            <a:noFill/>
            <a:miter lim="800000"/>
            <a:headEnd/>
            <a:tailEnd/>
          </a:ln>
        </p:spPr>
        <p:txBody>
          <a:bodyPr wrap="square">
            <a:spAutoFit/>
          </a:bodyPr>
          <a:lstStyle/>
          <a:p>
            <a:pPr algn="ctr">
              <a:spcBef>
                <a:spcPct val="50000"/>
              </a:spcBef>
            </a:pPr>
            <a:r>
              <a:rPr lang="ru-RU" sz="4000" dirty="0" smtClean="0">
                <a:solidFill>
                  <a:srgbClr val="002060"/>
                </a:solidFill>
              </a:rPr>
              <a:t>Управление спросом на перевозки</a:t>
            </a:r>
            <a:r>
              <a:rPr lang="en-US" sz="4000" dirty="0" smtClean="0">
                <a:solidFill>
                  <a:srgbClr val="002060"/>
                </a:solidFill>
              </a:rPr>
              <a:t> (6)</a:t>
            </a:r>
            <a:r>
              <a:rPr lang="ru-RU" sz="4000" dirty="0" smtClean="0">
                <a:solidFill>
                  <a:srgbClr val="002060"/>
                </a:solidFill>
              </a:rPr>
              <a:t> </a:t>
            </a:r>
            <a:r>
              <a:rPr lang="uk-UA" sz="4000" dirty="0" smtClean="0">
                <a:solidFill>
                  <a:srgbClr val="002060"/>
                </a:solidFill>
              </a:rPr>
              <a:t> </a:t>
            </a:r>
            <a:r>
              <a:rPr lang="en-US" sz="4000" dirty="0" smtClean="0">
                <a:solidFill>
                  <a:srgbClr val="002060"/>
                </a:solidFill>
              </a:rPr>
              <a:t>(6)</a:t>
            </a:r>
            <a:endParaRPr lang="en-GB" sz="400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8</a:t>
            </a:fld>
            <a:endParaRPr lang="en-US" sz="1200" dirty="0"/>
          </a:p>
        </p:txBody>
      </p:sp>
      <p:graphicFrame>
        <p:nvGraphicFramePr>
          <p:cNvPr id="9" name="Таблица 8"/>
          <p:cNvGraphicFramePr>
            <a:graphicFrameLocks noGrp="1"/>
          </p:cNvGraphicFramePr>
          <p:nvPr/>
        </p:nvGraphicFramePr>
        <p:xfrm>
          <a:off x="395536" y="1124744"/>
          <a:ext cx="8352928" cy="5639308"/>
        </p:xfrm>
        <a:graphic>
          <a:graphicData uri="http://schemas.openxmlformats.org/drawingml/2006/table">
            <a:tbl>
              <a:tblPr firstRow="1" bandRow="1">
                <a:tableStyleId>{5C22544A-7EE6-4342-B048-85BDC9FD1C3A}</a:tableStyleId>
              </a:tblPr>
              <a:tblGrid>
                <a:gridCol w="8352928"/>
              </a:tblGrid>
              <a:tr h="615188">
                <a:tc>
                  <a:txBody>
                    <a:bodyPr/>
                    <a:lstStyle/>
                    <a:p>
                      <a:pPr algn="ctr"/>
                      <a:r>
                        <a:rPr lang="ru-RU" sz="2400" b="1" kern="1200" dirty="0" smtClean="0">
                          <a:solidFill>
                            <a:schemeClr val="lt1"/>
                          </a:solidFill>
                          <a:latin typeface="+mn-lt"/>
                          <a:ea typeface="+mn-ea"/>
                          <a:cs typeface="+mn-cs"/>
                        </a:rPr>
                        <a:t>Прокат общественных велосипедов</a:t>
                      </a:r>
                      <a:endParaRPr lang="uk-UA" sz="2400" b="1" kern="1200" dirty="0" smtClean="0">
                        <a:solidFill>
                          <a:schemeClr val="lt1"/>
                        </a:solidFill>
                        <a:latin typeface="+mn-lt"/>
                        <a:ea typeface="+mn-ea"/>
                        <a:cs typeface="+mn-cs"/>
                      </a:endParaRPr>
                    </a:p>
                  </a:txBody>
                  <a:tcPr/>
                </a:tc>
              </a:tr>
              <a:tr h="680956">
                <a:tc>
                  <a:txBody>
                    <a:bodyPr/>
                    <a:lstStyle/>
                    <a:p>
                      <a:pPr algn="just">
                        <a:lnSpc>
                          <a:spcPct val="95000"/>
                        </a:lnSpc>
                        <a:spcBef>
                          <a:spcPts val="400"/>
                        </a:spcBef>
                        <a:spcAft>
                          <a:spcPts val="400"/>
                        </a:spcAft>
                      </a:pPr>
                      <a:r>
                        <a:rPr lang="ru-RU" sz="2000">
                          <a:latin typeface="Calibri"/>
                          <a:ea typeface="Calibri"/>
                        </a:rPr>
                        <a:t>В часто посещаемых местах зарегистрированным пользователям предлагаются  за плату специальные велосипеды, которые могут быть возвращены на специальные станции.</a:t>
                      </a:r>
                      <a:endParaRPr lang="uk-UA" sz="2000">
                        <a:latin typeface="Calibri"/>
                        <a:ea typeface="Calibri"/>
                      </a:endParaRPr>
                    </a:p>
                  </a:txBody>
                  <a:tcPr marL="68580" marR="68580" marT="0" marB="0"/>
                </a:tc>
              </a:tr>
              <a:tr h="269970">
                <a:tc>
                  <a:txBody>
                    <a:bodyPr/>
                    <a:lstStyle/>
                    <a:p>
                      <a:pPr algn="just">
                        <a:lnSpc>
                          <a:spcPct val="95000"/>
                        </a:lnSpc>
                        <a:spcBef>
                          <a:spcPts val="400"/>
                        </a:spcBef>
                        <a:spcAft>
                          <a:spcPts val="400"/>
                        </a:spcAft>
                      </a:pPr>
                      <a:r>
                        <a:rPr lang="ru-RU" sz="2000" dirty="0">
                          <a:latin typeface="Calibri"/>
                          <a:ea typeface="Calibri"/>
                        </a:rPr>
                        <a:t>Станция </a:t>
                      </a:r>
                      <a:r>
                        <a:rPr lang="ru-RU" sz="2000" dirty="0" err="1">
                          <a:latin typeface="Calibri"/>
                          <a:ea typeface="Calibri"/>
                        </a:rPr>
                        <a:t>Vélib</a:t>
                      </a:r>
                      <a:r>
                        <a:rPr lang="ru-RU" sz="2000" dirty="0">
                          <a:latin typeface="Calibri"/>
                          <a:ea typeface="Calibri"/>
                        </a:rPr>
                        <a:t> в </a:t>
                      </a:r>
                      <a:r>
                        <a:rPr lang="ru-RU" sz="2000" dirty="0" smtClean="0">
                          <a:latin typeface="Calibri"/>
                          <a:ea typeface="Calibri"/>
                        </a:rPr>
                        <a:t>Париже</a:t>
                      </a:r>
                      <a:r>
                        <a:rPr lang="en-US" sz="2000" dirty="0" smtClean="0">
                          <a:latin typeface="Calibri"/>
                          <a:ea typeface="Calibri"/>
                        </a:rPr>
                        <a:t>;</a:t>
                      </a:r>
                      <a:r>
                        <a:rPr lang="en-US" sz="2000" baseline="0" dirty="0" smtClean="0">
                          <a:latin typeface="Calibri"/>
                          <a:ea typeface="Calibri"/>
                        </a:rPr>
                        <a:t> </a:t>
                      </a:r>
                      <a:r>
                        <a:rPr lang="ru-RU" sz="2000" dirty="0" smtClean="0">
                          <a:latin typeface="Calibri"/>
                          <a:ea typeface="Calibri"/>
                        </a:rPr>
                        <a:t>Система </a:t>
                      </a:r>
                      <a:r>
                        <a:rPr lang="ru-RU" sz="2000" dirty="0">
                          <a:latin typeface="Calibri"/>
                          <a:ea typeface="Calibri"/>
                        </a:rPr>
                        <a:t>проката велосипедов </a:t>
                      </a:r>
                      <a:r>
                        <a:rPr lang="ru-RU" sz="2000" dirty="0" err="1">
                          <a:latin typeface="Calibri"/>
                          <a:ea typeface="Calibri"/>
                        </a:rPr>
                        <a:t>Call</a:t>
                      </a:r>
                      <a:r>
                        <a:rPr lang="ru-RU" sz="2000" dirty="0">
                          <a:latin typeface="Calibri"/>
                          <a:ea typeface="Calibri"/>
                        </a:rPr>
                        <a:t> </a:t>
                      </a:r>
                      <a:r>
                        <a:rPr lang="ru-RU" sz="2000" dirty="0" err="1">
                          <a:latin typeface="Calibri"/>
                          <a:ea typeface="Calibri"/>
                        </a:rPr>
                        <a:t>a</a:t>
                      </a:r>
                      <a:r>
                        <a:rPr lang="ru-RU" sz="2000" dirty="0">
                          <a:latin typeface="Calibri"/>
                          <a:ea typeface="Calibri"/>
                        </a:rPr>
                        <a:t> </a:t>
                      </a:r>
                      <a:r>
                        <a:rPr lang="ru-RU" sz="2000" dirty="0" err="1">
                          <a:latin typeface="Calibri"/>
                          <a:ea typeface="Calibri"/>
                        </a:rPr>
                        <a:t>Bike</a:t>
                      </a:r>
                      <a:r>
                        <a:rPr lang="ru-RU" sz="2000" dirty="0">
                          <a:latin typeface="Calibri"/>
                          <a:ea typeface="Calibri"/>
                        </a:rPr>
                        <a:t> (</a:t>
                      </a:r>
                      <a:r>
                        <a:rPr lang="ru-RU" sz="2000" dirty="0" smtClean="0">
                          <a:latin typeface="Calibri"/>
                          <a:ea typeface="Calibri"/>
                        </a:rPr>
                        <a:t>Германия)</a:t>
                      </a:r>
                      <a:r>
                        <a:rPr lang="en-US" sz="2000" dirty="0" smtClean="0">
                          <a:latin typeface="Calibri"/>
                          <a:ea typeface="Calibri"/>
                        </a:rPr>
                        <a:t>;</a:t>
                      </a:r>
                      <a:r>
                        <a:rPr lang="en-US" sz="2000" baseline="0" dirty="0" smtClean="0">
                          <a:latin typeface="Calibri"/>
                          <a:ea typeface="Calibri"/>
                        </a:rPr>
                        <a:t> </a:t>
                      </a:r>
                      <a:r>
                        <a:rPr lang="ru-RU" sz="2000" dirty="0" smtClean="0">
                          <a:latin typeface="Calibri"/>
                          <a:ea typeface="Calibri"/>
                        </a:rPr>
                        <a:t>Проект </a:t>
                      </a:r>
                      <a:r>
                        <a:rPr lang="ru-RU" sz="2000" dirty="0">
                          <a:latin typeface="Calibri"/>
                          <a:ea typeface="Calibri"/>
                        </a:rPr>
                        <a:t>совместного пользования велосипедами </a:t>
                      </a:r>
                      <a:r>
                        <a:rPr lang="ru-RU" sz="2000" dirty="0" err="1">
                          <a:latin typeface="Calibri"/>
                          <a:ea typeface="Calibri"/>
                        </a:rPr>
                        <a:t>Homeport</a:t>
                      </a:r>
                      <a:r>
                        <a:rPr lang="ru-RU" sz="2000" dirty="0">
                          <a:latin typeface="Calibri"/>
                          <a:ea typeface="Calibri"/>
                        </a:rPr>
                        <a:t> (Прага, Чешская Республика).</a:t>
                      </a:r>
                      <a:endParaRPr lang="uk-UA" sz="2000" dirty="0">
                        <a:latin typeface="Calibri"/>
                        <a:ea typeface="Calibri"/>
                      </a:endParaRPr>
                    </a:p>
                  </a:txBody>
                  <a:tcPr marL="68580" marR="68580" marT="0" marB="0"/>
                </a:tc>
              </a:tr>
              <a:tr h="1269452">
                <a:tc>
                  <a:txBody>
                    <a:bodyPr/>
                    <a:lstStyle/>
                    <a:p>
                      <a:pPr algn="just">
                        <a:lnSpc>
                          <a:spcPct val="95000"/>
                        </a:lnSpc>
                        <a:spcBef>
                          <a:spcPts val="400"/>
                        </a:spcBef>
                        <a:spcAft>
                          <a:spcPts val="400"/>
                        </a:spcAft>
                      </a:pPr>
                      <a:r>
                        <a:rPr lang="ru-RU" sz="2000" dirty="0">
                          <a:latin typeface="Calibri"/>
                          <a:ea typeface="Calibri"/>
                        </a:rPr>
                        <a:t>Относительная простота применения</a:t>
                      </a:r>
                      <a:r>
                        <a:rPr lang="ru-RU" sz="2000" dirty="0" smtClean="0">
                          <a:latin typeface="Calibri"/>
                          <a:ea typeface="Calibri"/>
                        </a:rPr>
                        <a:t>.</a:t>
                      </a:r>
                      <a:r>
                        <a:rPr lang="en-US" sz="2000" dirty="0" smtClean="0">
                          <a:latin typeface="Calibri"/>
                          <a:ea typeface="Calibri"/>
                        </a:rPr>
                        <a:t>     </a:t>
                      </a:r>
                      <a:r>
                        <a:rPr lang="ru-RU" sz="2000" dirty="0" smtClean="0">
                          <a:latin typeface="Calibri"/>
                          <a:ea typeface="Calibri"/>
                        </a:rPr>
                        <a:t>Широко </a:t>
                      </a:r>
                      <a:r>
                        <a:rPr lang="ru-RU" sz="2000" dirty="0">
                          <a:latin typeface="Calibri"/>
                          <a:ea typeface="Calibri"/>
                        </a:rPr>
                        <a:t>распространенная практика</a:t>
                      </a:r>
                      <a:r>
                        <a:rPr lang="ru-RU" sz="2000" dirty="0" smtClean="0">
                          <a:latin typeface="Calibri"/>
                          <a:ea typeface="Calibri"/>
                        </a:rPr>
                        <a:t>.</a:t>
                      </a:r>
                      <a:r>
                        <a:rPr lang="en-US" sz="2000" dirty="0" smtClean="0">
                          <a:latin typeface="Calibri"/>
                          <a:ea typeface="Calibri"/>
                        </a:rPr>
                        <a:t>    </a:t>
                      </a:r>
                      <a:r>
                        <a:rPr lang="ru-RU" sz="2000" dirty="0" smtClean="0">
                          <a:latin typeface="Calibri"/>
                          <a:ea typeface="Calibri"/>
                        </a:rPr>
                        <a:t>Физические </a:t>
                      </a:r>
                      <a:r>
                        <a:rPr lang="ru-RU" sz="2000" dirty="0">
                          <a:latin typeface="Calibri"/>
                          <a:ea typeface="Calibri"/>
                        </a:rPr>
                        <a:t>упражнения для пользователей. </a:t>
                      </a:r>
                      <a:r>
                        <a:rPr lang="ru-RU" sz="2000" dirty="0" smtClean="0">
                          <a:latin typeface="Calibri"/>
                          <a:ea typeface="Calibri"/>
                        </a:rPr>
                        <a:t>Пользователю </a:t>
                      </a:r>
                      <a:r>
                        <a:rPr lang="ru-RU" sz="2000" dirty="0">
                          <a:latin typeface="Calibri"/>
                          <a:ea typeface="Calibri"/>
                        </a:rPr>
                        <a:t>не надо думать об </a:t>
                      </a:r>
                      <a:r>
                        <a:rPr lang="ru-RU" sz="2000" spc="-30" dirty="0">
                          <a:latin typeface="Calibri"/>
                          <a:ea typeface="Calibri"/>
                        </a:rPr>
                        <a:t>эксплуатации и техобслуживании</a:t>
                      </a:r>
                      <a:r>
                        <a:rPr lang="ru-RU" sz="2000" dirty="0" smtClean="0">
                          <a:latin typeface="Calibri"/>
                          <a:ea typeface="Calibri"/>
                        </a:rPr>
                        <a:t>.</a:t>
                      </a:r>
                      <a:r>
                        <a:rPr lang="en-US" sz="2000" dirty="0" smtClean="0">
                          <a:latin typeface="Calibri"/>
                          <a:ea typeface="Calibri"/>
                        </a:rPr>
                        <a:t>   </a:t>
                      </a:r>
                      <a:r>
                        <a:rPr lang="ru-RU" sz="2000" dirty="0" smtClean="0">
                          <a:latin typeface="Calibri"/>
                          <a:ea typeface="Calibri"/>
                        </a:rPr>
                        <a:t>Известная </a:t>
                      </a:r>
                      <a:r>
                        <a:rPr lang="ru-RU" sz="2000" dirty="0">
                          <a:latin typeface="Calibri"/>
                          <a:ea typeface="Calibri"/>
                        </a:rPr>
                        <a:t>технология со многими системами на рынке</a:t>
                      </a:r>
                      <a:r>
                        <a:rPr lang="ru-RU" sz="2000" dirty="0" smtClean="0">
                          <a:latin typeface="Calibri"/>
                          <a:ea typeface="Calibri"/>
                        </a:rPr>
                        <a:t>.</a:t>
                      </a:r>
                      <a:r>
                        <a:rPr lang="en-US" sz="2000" dirty="0" smtClean="0">
                          <a:latin typeface="Calibri"/>
                          <a:ea typeface="Calibri"/>
                        </a:rPr>
                        <a:t>    </a:t>
                      </a:r>
                      <a:r>
                        <a:rPr lang="ru-RU" sz="2000" dirty="0" smtClean="0">
                          <a:latin typeface="Calibri"/>
                          <a:ea typeface="Calibri"/>
                        </a:rPr>
                        <a:t>Отсутствует </a:t>
                      </a:r>
                      <a:r>
                        <a:rPr lang="ru-RU" sz="2000" dirty="0">
                          <a:latin typeface="Calibri"/>
                          <a:ea typeface="Calibri"/>
                        </a:rPr>
                        <a:t>необходимость в собственном месте для хранения велосипеда. </a:t>
                      </a:r>
                      <a:r>
                        <a:rPr lang="en-US" sz="2000" dirty="0" smtClean="0">
                          <a:latin typeface="Calibri"/>
                          <a:ea typeface="Calibri"/>
                        </a:rPr>
                        <a:t> </a:t>
                      </a:r>
                      <a:r>
                        <a:rPr lang="ru-RU" sz="2000" dirty="0" smtClean="0">
                          <a:latin typeface="Calibri"/>
                          <a:ea typeface="Calibri"/>
                        </a:rPr>
                        <a:t>Нет </a:t>
                      </a:r>
                      <a:r>
                        <a:rPr lang="ru-RU" sz="2000" dirty="0">
                          <a:latin typeface="Calibri"/>
                          <a:ea typeface="Calibri"/>
                        </a:rPr>
                        <a:t>необходимости возвращаться в пункт выезда.</a:t>
                      </a:r>
                      <a:endParaRPr lang="uk-UA" sz="2000" dirty="0">
                        <a:latin typeface="Calibri"/>
                        <a:ea typeface="Calibri"/>
                      </a:endParaRPr>
                    </a:p>
                  </a:txBody>
                  <a:tcPr marL="68580" marR="68580" marT="0" marB="0"/>
                </a:tc>
              </a:tr>
              <a:tr h="1269452">
                <a:tc>
                  <a:txBody>
                    <a:bodyPr/>
                    <a:lstStyle/>
                    <a:p>
                      <a:pPr algn="just">
                        <a:lnSpc>
                          <a:spcPct val="95000"/>
                        </a:lnSpc>
                        <a:spcBef>
                          <a:spcPts val="400"/>
                        </a:spcBef>
                        <a:spcAft>
                          <a:spcPts val="400"/>
                        </a:spcAft>
                      </a:pPr>
                      <a:r>
                        <a:rPr lang="ru-RU" sz="2000" dirty="0">
                          <a:latin typeface="Calibri"/>
                          <a:ea typeface="Calibri"/>
                        </a:rPr>
                        <a:t>Большая зависимость от погодных условий. </a:t>
                      </a:r>
                      <a:r>
                        <a:rPr lang="en-US" sz="2000" dirty="0" smtClean="0">
                          <a:latin typeface="Calibri"/>
                          <a:ea typeface="Calibri"/>
                        </a:rPr>
                        <a:t>   </a:t>
                      </a:r>
                      <a:r>
                        <a:rPr lang="ru-RU" sz="2000" dirty="0" smtClean="0">
                          <a:latin typeface="Calibri"/>
                          <a:ea typeface="Calibri"/>
                        </a:rPr>
                        <a:t>Требуются </a:t>
                      </a:r>
                      <a:r>
                        <a:rPr lang="ru-RU" sz="2000" dirty="0">
                          <a:latin typeface="Calibri"/>
                          <a:ea typeface="Calibri"/>
                        </a:rPr>
                        <a:t>физические усилия пользователя. </a:t>
                      </a:r>
                      <a:r>
                        <a:rPr lang="en-US" sz="2000" dirty="0" smtClean="0">
                          <a:latin typeface="Calibri"/>
                          <a:ea typeface="Calibri"/>
                        </a:rPr>
                        <a:t>   </a:t>
                      </a:r>
                      <a:r>
                        <a:rPr lang="ru-RU" sz="2000" dirty="0" smtClean="0">
                          <a:latin typeface="Calibri"/>
                          <a:ea typeface="Calibri"/>
                        </a:rPr>
                        <a:t>Нецелесообразно </a:t>
                      </a:r>
                      <a:r>
                        <a:rPr lang="ru-RU" sz="2000" dirty="0">
                          <a:latin typeface="Calibri"/>
                          <a:ea typeface="Calibri"/>
                        </a:rPr>
                        <a:t>для больших расстояний </a:t>
                      </a:r>
                      <a:endParaRPr lang="uk-UA" sz="2000" dirty="0">
                        <a:latin typeface="Calibri"/>
                        <a:ea typeface="Calibri"/>
                      </a:endParaRPr>
                    </a:p>
                    <a:p>
                      <a:pPr algn="just">
                        <a:lnSpc>
                          <a:spcPct val="95000"/>
                        </a:lnSpc>
                        <a:spcBef>
                          <a:spcPts val="400"/>
                        </a:spcBef>
                        <a:spcAft>
                          <a:spcPts val="400"/>
                        </a:spcAft>
                      </a:pPr>
                      <a:r>
                        <a:rPr lang="ru-RU" sz="2000" dirty="0">
                          <a:latin typeface="Calibri"/>
                          <a:ea typeface="Calibri"/>
                        </a:rPr>
                        <a:t>Необходимы инвестиции, а </a:t>
                      </a:r>
                      <a:r>
                        <a:rPr lang="ru-RU" sz="2000" dirty="0" smtClean="0">
                          <a:latin typeface="Calibri"/>
                          <a:ea typeface="Calibri"/>
                        </a:rPr>
                        <a:t>т</a:t>
                      </a:r>
                      <a:r>
                        <a:rPr lang="uk-UA" sz="2000" dirty="0" smtClean="0">
                          <a:latin typeface="Calibri"/>
                          <a:ea typeface="Calibri"/>
                        </a:rPr>
                        <a:t>а</a:t>
                      </a:r>
                      <a:r>
                        <a:rPr lang="ru-RU" sz="2000" dirty="0" err="1" smtClean="0">
                          <a:latin typeface="Calibri"/>
                          <a:ea typeface="Calibri"/>
                        </a:rPr>
                        <a:t>кже</a:t>
                      </a:r>
                      <a:r>
                        <a:rPr lang="ru-RU" sz="2000" dirty="0" smtClean="0">
                          <a:latin typeface="Calibri"/>
                          <a:ea typeface="Calibri"/>
                        </a:rPr>
                        <a:t> </a:t>
                      </a:r>
                      <a:r>
                        <a:rPr lang="ru-RU" sz="2000" spc="-30" dirty="0">
                          <a:latin typeface="Calibri"/>
                          <a:ea typeface="Calibri"/>
                        </a:rPr>
                        <a:t>эксплуатация и техобслуживание</a:t>
                      </a:r>
                      <a:r>
                        <a:rPr lang="ru-RU" sz="2000" dirty="0">
                          <a:latin typeface="Calibri"/>
                          <a:ea typeface="Calibri"/>
                        </a:rPr>
                        <a:t> (</a:t>
                      </a:r>
                      <a:r>
                        <a:rPr lang="uk-UA" sz="2000" dirty="0" err="1">
                          <a:latin typeface="Calibri"/>
                          <a:ea typeface="Calibri"/>
                        </a:rPr>
                        <a:t>со</a:t>
                      </a:r>
                      <a:r>
                        <a:rPr lang="uk-UA" sz="2000" dirty="0">
                          <a:latin typeface="Calibri"/>
                          <a:ea typeface="Calibri"/>
                        </a:rPr>
                        <a:t> </a:t>
                      </a:r>
                      <a:r>
                        <a:rPr lang="uk-UA" sz="2000" dirty="0" err="1">
                          <a:latin typeface="Calibri"/>
                          <a:ea typeface="Calibri"/>
                        </a:rPr>
                        <a:t>стороны</a:t>
                      </a:r>
                      <a:r>
                        <a:rPr lang="uk-UA" sz="2000" dirty="0">
                          <a:latin typeface="Calibri"/>
                          <a:ea typeface="Calibri"/>
                        </a:rPr>
                        <a:t> </a:t>
                      </a:r>
                      <a:r>
                        <a:rPr lang="ru-RU" sz="2000" dirty="0">
                          <a:latin typeface="Calibri"/>
                          <a:ea typeface="Calibri"/>
                        </a:rPr>
                        <a:t>поставщика услуг</a:t>
                      </a:r>
                      <a:r>
                        <a:rPr lang="ru-RU" sz="2000" dirty="0" smtClean="0">
                          <a:latin typeface="Calibri"/>
                          <a:ea typeface="Calibri"/>
                        </a:rPr>
                        <a:t>).</a:t>
                      </a:r>
                      <a:r>
                        <a:rPr lang="en-US" sz="2000" dirty="0" smtClean="0">
                          <a:latin typeface="Calibri"/>
                          <a:ea typeface="Calibri"/>
                        </a:rPr>
                        <a:t>   </a:t>
                      </a:r>
                      <a:r>
                        <a:rPr lang="ru-RU" sz="2000" dirty="0" smtClean="0">
                          <a:latin typeface="Calibri"/>
                          <a:ea typeface="Calibri"/>
                        </a:rPr>
                        <a:t>Требуется </a:t>
                      </a:r>
                      <a:r>
                        <a:rPr lang="ru-RU" sz="2000" dirty="0">
                          <a:latin typeface="Calibri"/>
                          <a:ea typeface="Calibri"/>
                        </a:rPr>
                        <a:t>инфраструктура для езды на велосипеде.</a:t>
                      </a:r>
                      <a:endParaRPr lang="uk-UA" sz="2000" dirty="0">
                        <a:latin typeface="Calibri"/>
                        <a:ea typeface="Calibri"/>
                      </a:endParaRPr>
                    </a:p>
                  </a:txBody>
                  <a:tcPr marL="68580" marR="68580" marT="0" marB="0"/>
                </a:tc>
              </a:tr>
            </a:tbl>
          </a:graphicData>
        </a:graphic>
      </p:graphicFrame>
    </p:spTree>
    <p:extLst>
      <p:ext uri="{BB962C8B-B14F-4D97-AF65-F5344CB8AC3E}">
        <p14:creationId xmlns:p14="http://schemas.microsoft.com/office/powerpoint/2010/main" val="18731051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5"/>
          <p:cNvSpPr txBox="1">
            <a:spLocks noChangeArrowheads="1"/>
          </p:cNvSpPr>
          <p:nvPr/>
        </p:nvSpPr>
        <p:spPr bwMode="auto">
          <a:xfrm>
            <a:off x="251520" y="404664"/>
            <a:ext cx="8496944" cy="2246769"/>
          </a:xfrm>
          <a:prstGeom prst="rect">
            <a:avLst/>
          </a:prstGeom>
          <a:noFill/>
          <a:ln w="9525">
            <a:noFill/>
            <a:miter lim="800000"/>
            <a:headEnd/>
            <a:tailEnd/>
          </a:ln>
        </p:spPr>
        <p:txBody>
          <a:bodyPr wrap="square">
            <a:spAutoFit/>
          </a:bodyPr>
          <a:lstStyle/>
          <a:p>
            <a:pPr algn="ctr">
              <a:spcBef>
                <a:spcPct val="50000"/>
              </a:spcBef>
            </a:pPr>
            <a:r>
              <a:rPr lang="ru-RU" sz="4000" dirty="0" smtClean="0">
                <a:solidFill>
                  <a:srgbClr val="002060"/>
                </a:solidFill>
              </a:rPr>
              <a:t>Управление спросом на перевозки</a:t>
            </a:r>
            <a:r>
              <a:rPr lang="en-US" sz="4000" dirty="0" smtClean="0">
                <a:solidFill>
                  <a:srgbClr val="002060"/>
                </a:solidFill>
              </a:rPr>
              <a:t> (7)</a:t>
            </a:r>
            <a:r>
              <a:rPr lang="ru-RU" sz="4000" dirty="0" smtClean="0">
                <a:solidFill>
                  <a:srgbClr val="002060"/>
                </a:solidFill>
              </a:rPr>
              <a:t> </a:t>
            </a:r>
            <a:r>
              <a:rPr lang="uk-UA" sz="4000" dirty="0" smtClean="0">
                <a:solidFill>
                  <a:srgbClr val="002060"/>
                </a:solidFill>
              </a:rPr>
              <a:t> </a:t>
            </a:r>
            <a:r>
              <a:rPr lang="en-US" sz="4000" dirty="0" smtClean="0">
                <a:solidFill>
                  <a:srgbClr val="002060"/>
                </a:solidFill>
              </a:rPr>
              <a:t>(7)</a:t>
            </a:r>
            <a:endParaRPr lang="en-GB" sz="4000" dirty="0" smtClean="0">
              <a:solidFill>
                <a:srgbClr val="002060"/>
              </a:solidFill>
            </a:endParaRPr>
          </a:p>
          <a:p>
            <a:pPr algn="ctr">
              <a:spcBef>
                <a:spcPct val="50000"/>
              </a:spcBef>
            </a:pPr>
            <a:endParaRPr lang="en-GB" sz="400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9</a:t>
            </a:fld>
            <a:endParaRPr lang="en-US" sz="1200" dirty="0"/>
          </a:p>
        </p:txBody>
      </p:sp>
      <p:graphicFrame>
        <p:nvGraphicFramePr>
          <p:cNvPr id="9" name="Таблица 8"/>
          <p:cNvGraphicFramePr>
            <a:graphicFrameLocks noGrp="1"/>
          </p:cNvGraphicFramePr>
          <p:nvPr/>
        </p:nvGraphicFramePr>
        <p:xfrm>
          <a:off x="395536" y="1124744"/>
          <a:ext cx="8352928" cy="5273000"/>
        </p:xfrm>
        <a:graphic>
          <a:graphicData uri="http://schemas.openxmlformats.org/drawingml/2006/table">
            <a:tbl>
              <a:tblPr firstRow="1" bandRow="1">
                <a:tableStyleId>{5C22544A-7EE6-4342-B048-85BDC9FD1C3A}</a:tableStyleId>
              </a:tblPr>
              <a:tblGrid>
                <a:gridCol w="8352928"/>
              </a:tblGrid>
              <a:tr h="61518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k-UA" sz="2400" b="1" kern="1200" dirty="0" err="1" smtClean="0">
                          <a:solidFill>
                            <a:schemeClr val="lt1"/>
                          </a:solidFill>
                          <a:latin typeface="+mn-lt"/>
                          <a:ea typeface="+mn-ea"/>
                          <a:cs typeface="+mn-cs"/>
                        </a:rPr>
                        <a:t>Территориальное</a:t>
                      </a:r>
                      <a:r>
                        <a:rPr lang="uk-UA" sz="2400" b="1" kern="1200" baseline="0" dirty="0" smtClean="0">
                          <a:solidFill>
                            <a:schemeClr val="lt1"/>
                          </a:solidFill>
                          <a:latin typeface="+mn-lt"/>
                          <a:ea typeface="+mn-ea"/>
                          <a:cs typeface="+mn-cs"/>
                        </a:rPr>
                        <a:t> </a:t>
                      </a:r>
                      <a:r>
                        <a:rPr lang="uk-UA" sz="2400" b="1" kern="1200" baseline="0" dirty="0" err="1" smtClean="0">
                          <a:solidFill>
                            <a:schemeClr val="lt1"/>
                          </a:solidFill>
                          <a:latin typeface="+mn-lt"/>
                          <a:ea typeface="+mn-ea"/>
                          <a:cs typeface="+mn-cs"/>
                        </a:rPr>
                        <a:t>планирование</a:t>
                      </a:r>
                      <a:endParaRPr lang="uk-UA" sz="2400" b="1" kern="1200" dirty="0" smtClean="0">
                        <a:solidFill>
                          <a:schemeClr val="lt1"/>
                        </a:solidFill>
                        <a:latin typeface="+mn-lt"/>
                        <a:ea typeface="+mn-ea"/>
                        <a:cs typeface="+mn-cs"/>
                      </a:endParaRPr>
                    </a:p>
                  </a:txBody>
                  <a:tcPr/>
                </a:tc>
              </a:tr>
              <a:tr h="680956">
                <a:tc>
                  <a:txBody>
                    <a:bodyPr/>
                    <a:lstStyle/>
                    <a:p>
                      <a:pPr algn="just">
                        <a:lnSpc>
                          <a:spcPct val="95000"/>
                        </a:lnSpc>
                        <a:spcBef>
                          <a:spcPts val="400"/>
                        </a:spcBef>
                        <a:spcAft>
                          <a:spcPts val="400"/>
                        </a:spcAft>
                      </a:pPr>
                      <a:r>
                        <a:rPr lang="ru-RU" sz="2000">
                          <a:latin typeface="Calibri"/>
                          <a:ea typeface="Calibri"/>
                        </a:rPr>
                        <a:t>Спрос на АЛП можно структурно сократить и сохранить площади для соответствующих объектов за счет эффективной организации жилых и торговых районов, а также зон отдыха. В центре внимания должны быть плотность населения, близость общественного транспорта и привлекательность немоторизованного транспорта (НМТ).</a:t>
                      </a:r>
                      <a:endParaRPr lang="uk-UA" sz="2000">
                        <a:latin typeface="Calibri"/>
                        <a:ea typeface="Calibri"/>
                      </a:endParaRPr>
                    </a:p>
                  </a:txBody>
                  <a:tcPr marL="68580" marR="68580" marT="0" marB="0"/>
                </a:tc>
              </a:tr>
              <a:tr h="269970">
                <a:tc>
                  <a:txBody>
                    <a:bodyPr/>
                    <a:lstStyle/>
                    <a:p>
                      <a:pPr algn="just">
                        <a:lnSpc>
                          <a:spcPct val="95000"/>
                        </a:lnSpc>
                        <a:spcBef>
                          <a:spcPts val="400"/>
                        </a:spcBef>
                        <a:spcAft>
                          <a:spcPts val="400"/>
                        </a:spcAft>
                      </a:pPr>
                      <a:r>
                        <a:rPr lang="ru-RU" sz="2000" dirty="0">
                          <a:latin typeface="Calibri"/>
                          <a:ea typeface="Calibri"/>
                        </a:rPr>
                        <a:t>Оттава (Канада</a:t>
                      </a:r>
                      <a:r>
                        <a:rPr lang="ru-RU" sz="2000" dirty="0" smtClean="0">
                          <a:latin typeface="Calibri"/>
                          <a:ea typeface="Calibri"/>
                        </a:rPr>
                        <a:t>);</a:t>
                      </a:r>
                      <a:r>
                        <a:rPr lang="ru-RU" sz="2000" baseline="0" dirty="0" smtClean="0">
                          <a:latin typeface="Calibri"/>
                          <a:ea typeface="Calibri"/>
                        </a:rPr>
                        <a:t> </a:t>
                      </a:r>
                      <a:r>
                        <a:rPr lang="ru-RU" sz="2000" dirty="0" smtClean="0">
                          <a:latin typeface="Calibri"/>
                          <a:ea typeface="Calibri"/>
                        </a:rPr>
                        <a:t>Нант </a:t>
                      </a:r>
                      <a:r>
                        <a:rPr lang="ru-RU" sz="2000" dirty="0">
                          <a:latin typeface="Calibri"/>
                          <a:ea typeface="Calibri"/>
                        </a:rPr>
                        <a:t>(Франция</a:t>
                      </a:r>
                      <a:r>
                        <a:rPr lang="ru-RU" sz="2000" dirty="0" smtClean="0">
                          <a:latin typeface="Calibri"/>
                          <a:ea typeface="Calibri"/>
                        </a:rPr>
                        <a:t>); </a:t>
                      </a:r>
                      <a:r>
                        <a:rPr lang="ru-RU" sz="2000" dirty="0" err="1" smtClean="0">
                          <a:latin typeface="Calibri"/>
                          <a:ea typeface="Calibri"/>
                        </a:rPr>
                        <a:t>Фрайбург</a:t>
                      </a:r>
                      <a:r>
                        <a:rPr lang="ru-RU" sz="2000" dirty="0" smtClean="0">
                          <a:latin typeface="Calibri"/>
                          <a:ea typeface="Calibri"/>
                        </a:rPr>
                        <a:t> </a:t>
                      </a:r>
                      <a:r>
                        <a:rPr lang="ru-RU" sz="2000" dirty="0">
                          <a:latin typeface="Calibri"/>
                          <a:ea typeface="Calibri"/>
                        </a:rPr>
                        <a:t>(Германия</a:t>
                      </a:r>
                      <a:r>
                        <a:rPr lang="ru-RU" sz="2000" dirty="0" smtClean="0">
                          <a:latin typeface="Calibri"/>
                          <a:ea typeface="Calibri"/>
                        </a:rPr>
                        <a:t>); Манчестер </a:t>
                      </a:r>
                      <a:r>
                        <a:rPr lang="ru-RU" sz="2000" dirty="0">
                          <a:latin typeface="Calibri"/>
                          <a:ea typeface="Calibri"/>
                        </a:rPr>
                        <a:t>и Шеффилд (Великобритания</a:t>
                      </a:r>
                      <a:r>
                        <a:rPr lang="ru-RU" sz="2000" dirty="0" smtClean="0">
                          <a:latin typeface="Calibri"/>
                          <a:ea typeface="Calibri"/>
                        </a:rPr>
                        <a:t>).</a:t>
                      </a:r>
                      <a:endParaRPr lang="uk-UA" sz="2000" dirty="0">
                        <a:latin typeface="Calibri"/>
                        <a:ea typeface="Calibri"/>
                      </a:endParaRPr>
                    </a:p>
                  </a:txBody>
                  <a:tcPr marL="68580" marR="68580" marT="0" marB="0"/>
                </a:tc>
              </a:tr>
              <a:tr h="1269452">
                <a:tc>
                  <a:txBody>
                    <a:bodyPr/>
                    <a:lstStyle/>
                    <a:p>
                      <a:pPr algn="just">
                        <a:lnSpc>
                          <a:spcPct val="95000"/>
                        </a:lnSpc>
                        <a:spcBef>
                          <a:spcPts val="400"/>
                        </a:spcBef>
                        <a:spcAft>
                          <a:spcPts val="400"/>
                        </a:spcAft>
                      </a:pPr>
                      <a:r>
                        <a:rPr lang="ru-RU" sz="2000">
                          <a:latin typeface="Calibri"/>
                          <a:ea typeface="Calibri"/>
                        </a:rPr>
                        <a:t>Устойчивый и радикальный подход. </a:t>
                      </a:r>
                      <a:endParaRPr lang="uk-UA" sz="2000">
                        <a:latin typeface="Calibri"/>
                        <a:ea typeface="Calibri"/>
                      </a:endParaRPr>
                    </a:p>
                    <a:p>
                      <a:pPr algn="just">
                        <a:lnSpc>
                          <a:spcPct val="95000"/>
                        </a:lnSpc>
                        <a:spcBef>
                          <a:spcPts val="400"/>
                        </a:spcBef>
                        <a:spcAft>
                          <a:spcPts val="400"/>
                        </a:spcAft>
                      </a:pPr>
                      <a:r>
                        <a:rPr lang="ru-RU" sz="2000">
                          <a:latin typeface="Calibri"/>
                          <a:ea typeface="Calibri"/>
                        </a:rPr>
                        <a:t>Нет необходимости в больших инвестициях.</a:t>
                      </a:r>
                      <a:endParaRPr lang="uk-UA" sz="2000">
                        <a:latin typeface="Calibri"/>
                        <a:ea typeface="Calibri"/>
                      </a:endParaRPr>
                    </a:p>
                    <a:p>
                      <a:pPr algn="just">
                        <a:lnSpc>
                          <a:spcPct val="95000"/>
                        </a:lnSpc>
                        <a:spcBef>
                          <a:spcPts val="400"/>
                        </a:spcBef>
                        <a:spcAft>
                          <a:spcPts val="400"/>
                        </a:spcAft>
                      </a:pPr>
                      <a:r>
                        <a:rPr lang="ru-RU" sz="2000">
                          <a:latin typeface="Calibri"/>
                          <a:ea typeface="Calibri"/>
                        </a:rPr>
                        <a:t>Возможность учета многочисленных механизмов на этапе планирования.</a:t>
                      </a:r>
                      <a:endParaRPr lang="uk-UA" sz="2000">
                        <a:latin typeface="Calibri"/>
                        <a:ea typeface="Calibri"/>
                      </a:endParaRPr>
                    </a:p>
                  </a:txBody>
                  <a:tcPr marL="68580" marR="68580" marT="0" marB="0"/>
                </a:tc>
              </a:tr>
              <a:tr h="1269452">
                <a:tc>
                  <a:txBody>
                    <a:bodyPr/>
                    <a:lstStyle/>
                    <a:p>
                      <a:pPr algn="just">
                        <a:lnSpc>
                          <a:spcPct val="95000"/>
                        </a:lnSpc>
                        <a:spcBef>
                          <a:spcPts val="400"/>
                        </a:spcBef>
                        <a:spcAft>
                          <a:spcPts val="400"/>
                        </a:spcAft>
                      </a:pPr>
                      <a:r>
                        <a:rPr lang="ru-RU" sz="2000" dirty="0">
                          <a:latin typeface="Calibri"/>
                          <a:ea typeface="Calibri"/>
                        </a:rPr>
                        <a:t>Требуется видение долгосрочной перспективы и политическая поддержка.</a:t>
                      </a:r>
                      <a:endParaRPr lang="uk-UA" sz="2000" dirty="0">
                        <a:latin typeface="Calibri"/>
                        <a:ea typeface="Calibri"/>
                      </a:endParaRPr>
                    </a:p>
                    <a:p>
                      <a:pPr algn="just">
                        <a:lnSpc>
                          <a:spcPct val="95000"/>
                        </a:lnSpc>
                        <a:spcBef>
                          <a:spcPts val="400"/>
                        </a:spcBef>
                        <a:spcAft>
                          <a:spcPts val="400"/>
                        </a:spcAft>
                      </a:pPr>
                      <a:r>
                        <a:rPr lang="ru-RU" sz="2000" dirty="0">
                          <a:latin typeface="Calibri"/>
                          <a:ea typeface="Calibri"/>
                        </a:rPr>
                        <a:t>Необходима надежная и стабильная правовая база. </a:t>
                      </a:r>
                      <a:endParaRPr lang="uk-UA" sz="2000" dirty="0">
                        <a:latin typeface="Calibri"/>
                        <a:ea typeface="Calibri"/>
                      </a:endParaRPr>
                    </a:p>
                    <a:p>
                      <a:pPr algn="just">
                        <a:lnSpc>
                          <a:spcPct val="95000"/>
                        </a:lnSpc>
                        <a:spcBef>
                          <a:spcPts val="400"/>
                        </a:spcBef>
                        <a:spcAft>
                          <a:spcPts val="400"/>
                        </a:spcAft>
                      </a:pPr>
                      <a:r>
                        <a:rPr lang="ru-RU" sz="2000" dirty="0">
                          <a:latin typeface="Calibri"/>
                          <a:ea typeface="Calibri"/>
                        </a:rPr>
                        <a:t>Применение в застроенной окружающей среде нередко сопряжено с трудностями.</a:t>
                      </a:r>
                      <a:endParaRPr lang="uk-UA" sz="2000" dirty="0">
                        <a:latin typeface="Calibri"/>
                        <a:ea typeface="Calibri"/>
                      </a:endParaRPr>
                    </a:p>
                  </a:txBody>
                  <a:tcPr marL="68580" marR="68580" marT="0" marB="0"/>
                </a:tc>
              </a:tr>
            </a:tbl>
          </a:graphicData>
        </a:graphic>
      </p:graphicFrame>
    </p:spTree>
    <p:extLst>
      <p:ext uri="{BB962C8B-B14F-4D97-AF65-F5344CB8AC3E}">
        <p14:creationId xmlns:p14="http://schemas.microsoft.com/office/powerpoint/2010/main" val="18731051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5514</TotalTime>
  <Words>3001</Words>
  <Application>Microsoft Office PowerPoint</Application>
  <PresentationFormat>Экран (4:3)</PresentationFormat>
  <Paragraphs>300</Paragraphs>
  <Slides>33</Slides>
  <Notes>33</Notes>
  <HiddenSlides>0</HiddenSlides>
  <MMClips>0</MMClips>
  <ScaleCrop>false</ScaleCrop>
  <HeadingPairs>
    <vt:vector size="4" baseType="variant">
      <vt:variant>
        <vt:lpstr>Тема</vt:lpstr>
      </vt:variant>
      <vt:variant>
        <vt:i4>1</vt:i4>
      </vt:variant>
      <vt:variant>
        <vt:lpstr>Заголовки слайдов</vt:lpstr>
      </vt:variant>
      <vt:variant>
        <vt:i4>33</vt:i4>
      </vt:variant>
    </vt:vector>
  </HeadingPairs>
  <TitlesOfParts>
    <vt:vector size="34" baseType="lpstr">
      <vt:lpstr>Office Theme</vt:lpstr>
      <vt:lpstr>Презентация PowerPoint</vt:lpstr>
      <vt:lpstr>Многочисленные механизмы, используемые правительствами и частным сектором для снижения выбросов, можно условно поделить на три большие категории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Спасибо за внимание.   Вопросы?</vt:lpstr>
    </vt:vector>
  </TitlesOfParts>
  <Company>MWH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Barbara de Campos</dc:creator>
  <cp:lastModifiedBy>Nataliia</cp:lastModifiedBy>
  <cp:revision>468</cp:revision>
  <cp:lastPrinted>2013-02-19T13:53:57Z</cp:lastPrinted>
  <dcterms:created xsi:type="dcterms:W3CDTF">2011-10-12T15:30:18Z</dcterms:created>
  <dcterms:modified xsi:type="dcterms:W3CDTF">2014-10-14T08:54:53Z</dcterms:modified>
</cp:coreProperties>
</file>