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365" r:id="rId2"/>
    <p:sldId id="423" r:id="rId3"/>
    <p:sldId id="425" r:id="rId4"/>
    <p:sldId id="432" r:id="rId5"/>
    <p:sldId id="433" r:id="rId6"/>
    <p:sldId id="434" r:id="rId7"/>
    <p:sldId id="407" r:id="rId8"/>
    <p:sldId id="424" r:id="rId9"/>
    <p:sldId id="426" r:id="rId10"/>
    <p:sldId id="352"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E9E53B"/>
    <a:srgbClr val="FF5050"/>
    <a:srgbClr val="FFFF99"/>
    <a:srgbClr val="FFCC66"/>
    <a:srgbClr val="FFF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82" autoAdjust="0"/>
    <p:restoredTop sz="94707" autoAdjust="0"/>
  </p:normalViewPr>
  <p:slideViewPr>
    <p:cSldViewPr>
      <p:cViewPr varScale="1">
        <p:scale>
          <a:sx n="77" d="100"/>
          <a:sy n="77" d="100"/>
        </p:scale>
        <p:origin x="-141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972"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10023899-E46B-46DE-9D02-0164906A2790}" type="slidenum">
              <a:rPr lang="en-US" smtClean="0"/>
              <a:pPr/>
              <a:t>‹#›</a:t>
            </a:fld>
            <a:endParaRPr lang="en-US"/>
          </a:p>
        </p:txBody>
      </p:sp>
    </p:spTree>
    <p:extLst>
      <p:ext uri="{BB962C8B-B14F-4D97-AF65-F5344CB8AC3E}">
        <p14:creationId xmlns:p14="http://schemas.microsoft.com/office/powerpoint/2010/main" val="91447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6332"/>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0"/>
            <a:ext cx="2945660" cy="496332"/>
          </a:xfrm>
          <a:prstGeom prst="rect">
            <a:avLst/>
          </a:prstGeom>
        </p:spPr>
        <p:txBody>
          <a:bodyPr vert="horz" lIns="92108" tIns="46054" rIns="92108" bIns="46054" rtlCol="0"/>
          <a:lstStyle>
            <a:lvl1pPr algn="r">
              <a:defRPr sz="1200"/>
            </a:lvl1pPr>
          </a:lstStyle>
          <a:p>
            <a:fld id="{D5F3A010-5C24-4441-AA09-F84D667FBE29}" type="datetimeFigureOut">
              <a:rPr lang="en-GB" smtClean="0"/>
              <a:pPr/>
              <a:t>15/10/2014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60" cy="496332"/>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428583"/>
            <a:ext cx="2945660" cy="496332"/>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val="21012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211847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10</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1855504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2</a:t>
            </a:fld>
            <a:endParaRPr lang="en-GB"/>
          </a:p>
        </p:txBody>
      </p:sp>
    </p:spTree>
    <p:extLst>
      <p:ext uri="{BB962C8B-B14F-4D97-AF65-F5344CB8AC3E}">
        <p14:creationId xmlns:p14="http://schemas.microsoft.com/office/powerpoint/2010/main" val="548647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3</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4</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5</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6</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7</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8</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9</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cs-CZ"/>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cs-CZ"/>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B98E55BF-95E0-4CAA-ADAA-2F3953F8BCB0}" type="slidenum">
              <a:rPr lang="cs-CZ"/>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ED63F-EBE3-42E5-807B-7C5B8724F34A}" type="datetimeFigureOut">
              <a:rPr lang="en-GB" smtClean="0"/>
              <a:pPr/>
              <a:t>15/10/2014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ECED63F-EBE3-42E5-807B-7C5B8724F34A}" type="datetimeFigureOut">
              <a:rPr lang="en-GB" smtClean="0"/>
              <a:pPr/>
              <a:t>15/10/2014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package" Target="../embeddings/Microsoft_Word_Document1.docx"/></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package" Target="../embeddings/Microsoft_Word_Document2.docx"/></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package" Target="../embeddings/Microsoft_Word_Document3.docx"/></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8.emf"/><Relationship Id="rId4" Type="http://schemas.openxmlformats.org/officeDocument/2006/relationships/package" Target="../embeddings/Microsoft_Word_Document4.docx"/></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9"/>
          <p:cNvSpPr>
            <a:spLocks noGrp="1"/>
          </p:cNvSpPr>
          <p:nvPr>
            <p:ph type="subTitle" idx="1"/>
          </p:nvPr>
        </p:nvSpPr>
        <p:spPr>
          <a:xfrm>
            <a:off x="546268" y="4221088"/>
            <a:ext cx="8064896" cy="1296144"/>
          </a:xfrm>
        </p:spPr>
        <p:txBody>
          <a:bodyPr>
            <a:noAutofit/>
          </a:bodyPr>
          <a:lstStyle/>
          <a:p>
            <a:r>
              <a:rPr lang="en-GB" sz="2800" dirty="0"/>
              <a:t>Workshop on EU Air Quality Policy and the use of Economic Instruments for Sustainable Urban Transport Development </a:t>
            </a:r>
          </a:p>
          <a:p>
            <a:r>
              <a:rPr lang="en-GB" sz="2800" i="1" dirty="0"/>
              <a:t>October 21-22, 2014 (Chisinau, Moldova)</a:t>
            </a:r>
          </a:p>
          <a:p>
            <a:endParaRPr lang="en-GB" sz="2800" dirty="0"/>
          </a:p>
        </p:txBody>
      </p:sp>
      <p:sp>
        <p:nvSpPr>
          <p:cNvPr id="4" name="Title 7"/>
          <p:cNvSpPr txBox="1">
            <a:spLocks/>
          </p:cNvSpPr>
          <p:nvPr/>
        </p:nvSpPr>
        <p:spPr>
          <a:xfrm>
            <a:off x="186228" y="1412776"/>
            <a:ext cx="8784976" cy="1224136"/>
          </a:xfrm>
          <a:prstGeom prst="rect">
            <a:avLst/>
          </a:prstGeom>
        </p:spPr>
        <p:txBody>
          <a:bodyPr vert="horz" lIns="91440" tIns="45720" rIns="91440" bIns="45720" rtlCol="0" anchor="ctr">
            <a:noAutofit/>
          </a:bodyPr>
          <a:lstStyle/>
          <a:p>
            <a:pPr algn="ctr"/>
            <a:r>
              <a:rPr lang="en-GB" sz="3200" dirty="0">
                <a:solidFill>
                  <a:srgbClr val="FFFFE1"/>
                </a:solidFill>
                <a:effectLst>
                  <a:outerShdw blurRad="38100" dist="38100" dir="2700000" algn="tl">
                    <a:srgbClr val="000000">
                      <a:alpha val="43137"/>
                    </a:srgbClr>
                  </a:outerShdw>
                </a:effectLst>
                <a:latin typeface="Calibri" pitchFamily="34" charset="0"/>
                <a:ea typeface="+mj-ea"/>
                <a:cs typeface="+mj-cs"/>
              </a:rPr>
              <a:t>Air Quality Governance</a:t>
            </a:r>
            <a:br>
              <a:rPr lang="en-GB" sz="3200" dirty="0">
                <a:solidFill>
                  <a:srgbClr val="FFFFE1"/>
                </a:solidFill>
                <a:effectLst>
                  <a:outerShdw blurRad="38100" dist="38100" dir="2700000" algn="tl">
                    <a:srgbClr val="000000">
                      <a:alpha val="43137"/>
                    </a:srgbClr>
                  </a:outerShdw>
                </a:effectLst>
                <a:latin typeface="Calibri" pitchFamily="34" charset="0"/>
                <a:ea typeface="+mj-ea"/>
                <a:cs typeface="+mj-cs"/>
              </a:rPr>
            </a:br>
            <a:r>
              <a:rPr lang="en-GB" sz="3200" dirty="0">
                <a:solidFill>
                  <a:srgbClr val="FFFFE1"/>
                </a:solidFill>
                <a:effectLst>
                  <a:outerShdw blurRad="38100" dist="38100" dir="2700000" algn="tl">
                    <a:srgbClr val="000000">
                      <a:alpha val="43137"/>
                    </a:srgbClr>
                  </a:outerShdw>
                </a:effectLst>
                <a:latin typeface="Calibri" pitchFamily="34" charset="0"/>
                <a:ea typeface="+mj-ea"/>
                <a:cs typeface="+mj-cs"/>
              </a:rPr>
              <a:t>in the ENPI East Countries</a:t>
            </a:r>
          </a:p>
          <a:p>
            <a:pPr algn="ctr"/>
            <a:endParaRPr lang="en-US" sz="3500" b="1" dirty="0">
              <a:solidFill>
                <a:srgbClr val="FFFFE1"/>
              </a:solidFill>
              <a:latin typeface="Eras Light ITC" pitchFamily="34" charset="0"/>
              <a:ea typeface="+mj-ea"/>
              <a:cs typeface="+mj-cs"/>
            </a:endParaRPr>
          </a:p>
          <a:p>
            <a:pPr algn="ctr"/>
            <a:r>
              <a:rPr lang="en-US" sz="3600" b="1" dirty="0" smtClean="0">
                <a:solidFill>
                  <a:srgbClr val="FFFFE1"/>
                </a:solidFill>
                <a:ea typeface="+mj-ea"/>
                <a:cs typeface="+mj-cs"/>
              </a:rPr>
              <a:t>Project activities </a:t>
            </a:r>
            <a:endParaRPr lang="uk-UA" sz="3600" b="1" dirty="0">
              <a:solidFill>
                <a:srgbClr val="FFFFE1"/>
              </a:solidFill>
              <a:ea typeface="+mj-ea"/>
              <a:cs typeface="+mj-cs"/>
            </a:endParaRPr>
          </a:p>
          <a:p>
            <a:pPr algn="ctr"/>
            <a:endParaRPr lang="ru-RU" sz="3500" b="1" dirty="0" smtClean="0">
              <a:solidFill>
                <a:srgbClr val="FFFFE1"/>
              </a:solidFill>
              <a:latin typeface="Eras Light ITC" pitchFamily="34" charset="0"/>
              <a:ea typeface="+mj-ea"/>
              <a:cs typeface="+mj-cs"/>
            </a:endParaRPr>
          </a:p>
          <a:p>
            <a:pPr algn="ctr"/>
            <a:r>
              <a:rPr lang="en-US" sz="4000" dirty="0">
                <a:solidFill>
                  <a:srgbClr val="FFFFE1"/>
                </a:solidFill>
                <a:latin typeface="+mj-lt"/>
                <a:ea typeface="+mj-ea"/>
                <a:cs typeface="+mj-cs"/>
              </a:rPr>
              <a:t>Component</a:t>
            </a:r>
            <a:r>
              <a:rPr lang="ru-RU" sz="4000" dirty="0">
                <a:solidFill>
                  <a:srgbClr val="FFFFE1"/>
                </a:solidFill>
                <a:latin typeface="+mj-lt"/>
                <a:ea typeface="+mj-ea"/>
                <a:cs typeface="+mj-cs"/>
              </a:rPr>
              <a:t> </a:t>
            </a:r>
            <a:r>
              <a:rPr lang="en-US" sz="4000" dirty="0">
                <a:solidFill>
                  <a:srgbClr val="FFFFE1"/>
                </a:solidFill>
                <a:latin typeface="+mj-lt"/>
                <a:ea typeface="+mj-ea"/>
                <a:cs typeface="+mj-cs"/>
              </a:rPr>
              <a:t>3</a:t>
            </a:r>
            <a:r>
              <a:rPr lang="ru-RU" sz="4000" dirty="0">
                <a:solidFill>
                  <a:srgbClr val="FFFFE1"/>
                </a:solidFill>
                <a:latin typeface="+mj-lt"/>
                <a:ea typeface="+mj-ea"/>
                <a:cs typeface="+mj-cs"/>
              </a:rPr>
              <a:t> -</a:t>
            </a:r>
            <a:r>
              <a:rPr lang="en-US" sz="4000" dirty="0">
                <a:solidFill>
                  <a:srgbClr val="FFFFE1"/>
                </a:solidFill>
                <a:latin typeface="+mj-lt"/>
                <a:ea typeface="+mj-ea"/>
                <a:cs typeface="+mj-cs"/>
              </a:rPr>
              <a:t> Transport</a:t>
            </a:r>
            <a:endParaRPr lang="en-GB" sz="4000" dirty="0">
              <a:solidFill>
                <a:srgbClr val="FFFFE1"/>
              </a:solidFill>
              <a:latin typeface="+mj-lt"/>
              <a:ea typeface="+mj-ea"/>
              <a:cs typeface="+mj-cs"/>
            </a:endParaRPr>
          </a:p>
        </p:txBody>
      </p:sp>
    </p:spTree>
    <p:extLst>
      <p:ext uri="{BB962C8B-B14F-4D97-AF65-F5344CB8AC3E}">
        <p14:creationId xmlns:p14="http://schemas.microsoft.com/office/powerpoint/2010/main" val="1696046533"/>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471143"/>
            <a:ext cx="7772400" cy="1470025"/>
          </a:xfrm>
        </p:spPr>
        <p:txBody>
          <a:bodyPr>
            <a:noAutofit/>
          </a:bodyPr>
          <a:lstStyle/>
          <a:p>
            <a:r>
              <a:rPr lang="en-US" sz="4000" dirty="0" smtClean="0">
                <a:latin typeface="Calibri Light" pitchFamily="34" charset="0"/>
              </a:rPr>
              <a:t>Thank you for your attention</a:t>
            </a:r>
            <a:r>
              <a:rPr lang="ru-RU" sz="4000" dirty="0" smtClean="0">
                <a:latin typeface="Calibri Light" pitchFamily="34" charset="0"/>
              </a:rPr>
              <a:t>. </a:t>
            </a:r>
            <a:r>
              <a:rPr lang="en-US" sz="4000" dirty="0" smtClean="0">
                <a:latin typeface="Calibri Light" pitchFamily="34" charset="0"/>
              </a:rPr>
              <a:t/>
            </a:r>
            <a:br>
              <a:rPr lang="en-US" sz="4000" dirty="0" smtClean="0">
                <a:latin typeface="Calibri Light" pitchFamily="34" charset="0"/>
              </a:rPr>
            </a:br>
            <a:r>
              <a:rPr lang="en-US" sz="4000" dirty="0" smtClean="0">
                <a:latin typeface="Calibri Light" pitchFamily="34" charset="0"/>
              </a:rPr>
              <a:t/>
            </a:r>
            <a:br>
              <a:rPr lang="en-US" sz="4000" dirty="0" smtClean="0">
                <a:latin typeface="Calibri Light" pitchFamily="34" charset="0"/>
              </a:rPr>
            </a:br>
            <a:r>
              <a:rPr lang="en-US" sz="4000" dirty="0" smtClean="0">
                <a:latin typeface="Calibri Light" pitchFamily="34" charset="0"/>
              </a:rPr>
              <a:t>Any questions</a:t>
            </a:r>
            <a:r>
              <a:rPr lang="ru-RU" sz="4000" dirty="0" smtClean="0">
                <a:latin typeface="Calibri Light" pitchFamily="34" charset="0"/>
              </a:rPr>
              <a:t>?</a:t>
            </a:r>
            <a:endParaRPr lang="en-US" sz="3600" dirty="0">
              <a:latin typeface="Calibri Light" pitchFamily="34" charset="0"/>
            </a:endParaRPr>
          </a:p>
        </p:txBody>
      </p:sp>
    </p:spTree>
    <p:extLst>
      <p:ext uri="{BB962C8B-B14F-4D97-AF65-F5344CB8AC3E}">
        <p14:creationId xmlns:p14="http://schemas.microsoft.com/office/powerpoint/2010/main" val="421252430"/>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188640"/>
            <a:ext cx="8496944" cy="792088"/>
          </a:xfrm>
        </p:spPr>
        <p:txBody>
          <a:bodyPr>
            <a:normAutofit fontScale="90000"/>
          </a:bodyPr>
          <a:lstStyle/>
          <a:p>
            <a:r>
              <a:rPr lang="en-US" sz="3200" dirty="0">
                <a:solidFill>
                  <a:srgbClr val="002060"/>
                </a:solidFill>
                <a:latin typeface="+mn-lt"/>
                <a:ea typeface="+mn-ea"/>
                <a:cs typeface="+mn-cs"/>
              </a:rPr>
              <a:t>Project activity in the </a:t>
            </a:r>
            <a:r>
              <a:rPr lang="en-US" sz="3200" dirty="0" smtClean="0">
                <a:solidFill>
                  <a:srgbClr val="002060"/>
                </a:solidFill>
                <a:latin typeface="+mn-lt"/>
                <a:ea typeface="+mn-ea"/>
                <a:cs typeface="+mn-cs"/>
              </a:rPr>
              <a:t>frame </a:t>
            </a:r>
            <a:r>
              <a:rPr lang="en-US" sz="3200" dirty="0">
                <a:solidFill>
                  <a:srgbClr val="002060"/>
                </a:solidFill>
                <a:latin typeface="+mn-lt"/>
                <a:ea typeface="+mn-ea"/>
                <a:cs typeface="+mn-cs"/>
              </a:rPr>
              <a:t>of Transport </a:t>
            </a:r>
            <a:r>
              <a:rPr lang="en-US" sz="3200" dirty="0" smtClean="0">
                <a:solidFill>
                  <a:srgbClr val="002060"/>
                </a:solidFill>
                <a:latin typeface="+mn-lt"/>
                <a:ea typeface="+mn-ea"/>
                <a:cs typeface="+mn-cs"/>
              </a:rPr>
              <a:t>component</a:t>
            </a:r>
            <a:endParaRPr lang="uk-UA" sz="3200" dirty="0">
              <a:solidFill>
                <a:srgbClr val="002060"/>
              </a:solidFill>
              <a:latin typeface="+mn-lt"/>
              <a:ea typeface="+mn-ea"/>
              <a:cs typeface="+mn-cs"/>
            </a:endParaRPr>
          </a:p>
        </p:txBody>
      </p:sp>
      <p:sp>
        <p:nvSpPr>
          <p:cNvPr id="4" name="Номер слайда 3"/>
          <p:cNvSpPr>
            <a:spLocks noGrp="1"/>
          </p:cNvSpPr>
          <p:nvPr>
            <p:ph type="sldNum" sz="quarter" idx="12"/>
          </p:nvPr>
        </p:nvSpPr>
        <p:spPr/>
        <p:txBody>
          <a:bodyPr/>
          <a:lstStyle/>
          <a:p>
            <a:fld id="{957505A1-0D79-4501-8057-91F0F4624B08}" type="slidenum">
              <a:rPr lang="en-GB" smtClean="0"/>
              <a:pPr/>
              <a:t>2</a:t>
            </a:fld>
            <a:endParaRPr lang="en-GB"/>
          </a:p>
        </p:txBody>
      </p:sp>
      <p:graphicFrame>
        <p:nvGraphicFramePr>
          <p:cNvPr id="5" name="Объект 4"/>
          <p:cNvGraphicFramePr>
            <a:graphicFrameLocks noGrp="1" noChangeAspect="1"/>
          </p:cNvGraphicFramePr>
          <p:nvPr>
            <p:ph idx="1"/>
            <p:extLst>
              <p:ext uri="{D42A27DB-BD31-4B8C-83A1-F6EECF244321}">
                <p14:modId xmlns:p14="http://schemas.microsoft.com/office/powerpoint/2010/main" val="3317685245"/>
              </p:ext>
            </p:extLst>
          </p:nvPr>
        </p:nvGraphicFramePr>
        <p:xfrm>
          <a:off x="611560" y="851552"/>
          <a:ext cx="8264827" cy="5530199"/>
        </p:xfrm>
        <a:graphic>
          <a:graphicData uri="http://schemas.openxmlformats.org/presentationml/2006/ole">
            <mc:AlternateContent xmlns:mc="http://schemas.openxmlformats.org/markup-compatibility/2006">
              <mc:Choice xmlns:v="urn:schemas-microsoft-com:vml" Requires="v">
                <p:oleObj spid="_x0000_s4131" name="Документ" r:id="rId4" imgW="10579967" imgH="7080283" progId="Word.Document.12">
                  <p:embed/>
                </p:oleObj>
              </mc:Choice>
              <mc:Fallback>
                <p:oleObj name="Документ" r:id="rId4" imgW="10579967" imgH="7080283" progId="Word.Document.12">
                  <p:embed/>
                  <p:pic>
                    <p:nvPicPr>
                      <p:cNvPr id="0" name=""/>
                      <p:cNvPicPr/>
                      <p:nvPr/>
                    </p:nvPicPr>
                    <p:blipFill>
                      <a:blip r:embed="rId5"/>
                      <a:stretch>
                        <a:fillRect/>
                      </a:stretch>
                    </p:blipFill>
                    <p:spPr>
                      <a:xfrm>
                        <a:off x="611560" y="851552"/>
                        <a:ext cx="8264827" cy="5530199"/>
                      </a:xfrm>
                      <a:prstGeom prst="rect">
                        <a:avLst/>
                      </a:prstGeom>
                    </p:spPr>
                  </p:pic>
                </p:oleObj>
              </mc:Fallback>
            </mc:AlternateContent>
          </a:graphicData>
        </a:graphic>
      </p:graphicFrame>
    </p:spTree>
    <p:extLst>
      <p:ext uri="{BB962C8B-B14F-4D97-AF65-F5344CB8AC3E}">
        <p14:creationId xmlns:p14="http://schemas.microsoft.com/office/powerpoint/2010/main" val="230189453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33176" y="1412776"/>
            <a:ext cx="8763000" cy="5214390"/>
          </a:xfrm>
        </p:spPr>
        <p:txBody>
          <a:bodyPr>
            <a:normAutofit/>
          </a:bodyPr>
          <a:lstStyle/>
          <a:p>
            <a:pPr lvl="0">
              <a:spcAft>
                <a:spcPts val="1800"/>
              </a:spcAft>
            </a:pPr>
            <a:r>
              <a:rPr lang="uk-UA" sz="2400" i="0" dirty="0">
                <a:solidFill>
                  <a:srgbClr val="002060"/>
                </a:solidFill>
                <a:sym typeface="Symbol"/>
              </a:rPr>
              <a:t> </a:t>
            </a:r>
            <a:r>
              <a:rPr lang="ru-RU" sz="3200" b="1" i="0" dirty="0">
                <a:solidFill>
                  <a:srgbClr val="002060"/>
                </a:solidFill>
                <a:sym typeface="Symbol"/>
              </a:rPr>
              <a:t>· </a:t>
            </a:r>
            <a:r>
              <a:rPr lang="en-US" sz="3200" i="0" dirty="0">
                <a:solidFill>
                  <a:srgbClr val="002060"/>
                </a:solidFill>
                <a:sym typeface="Symbol"/>
              </a:rPr>
              <a:t>C</a:t>
            </a:r>
            <a:r>
              <a:rPr lang="en-US" sz="3200" i="0" dirty="0" smtClean="0">
                <a:solidFill>
                  <a:srgbClr val="002060"/>
                </a:solidFill>
                <a:sym typeface="Symbol"/>
              </a:rPr>
              <a:t>oncordance </a:t>
            </a:r>
            <a:r>
              <a:rPr lang="en-US" sz="3200" i="0" dirty="0">
                <a:solidFill>
                  <a:srgbClr val="002060"/>
                </a:solidFill>
                <a:sym typeface="Symbol"/>
              </a:rPr>
              <a:t>table of national and EU legislation and recommendations for improving the legislation in the transport </a:t>
            </a:r>
            <a:r>
              <a:rPr lang="en-US" sz="3200" i="0" dirty="0" smtClean="0">
                <a:solidFill>
                  <a:srgbClr val="002060"/>
                </a:solidFill>
                <a:sym typeface="Symbol"/>
              </a:rPr>
              <a:t>sector is prepared . </a:t>
            </a:r>
            <a:r>
              <a:rPr lang="en-US" sz="3200" i="0" dirty="0">
                <a:solidFill>
                  <a:srgbClr val="002060"/>
                </a:solidFill>
                <a:sym typeface="Symbol"/>
              </a:rPr>
              <a:t>Now placed on the project web-site.</a:t>
            </a:r>
            <a:br>
              <a:rPr lang="en-US" sz="3200" i="0" dirty="0">
                <a:solidFill>
                  <a:srgbClr val="002060"/>
                </a:solidFill>
                <a:sym typeface="Symbol"/>
              </a:rPr>
            </a:br>
            <a:r>
              <a:rPr lang="en-US" sz="3200" i="0" dirty="0">
                <a:solidFill>
                  <a:srgbClr val="002060"/>
                </a:solidFill>
                <a:sym typeface="Symbol"/>
              </a:rPr>
              <a:t/>
            </a:r>
            <a:br>
              <a:rPr lang="en-US" sz="3200" i="0" dirty="0">
                <a:solidFill>
                  <a:srgbClr val="002060"/>
                </a:solidFill>
                <a:sym typeface="Symbol"/>
              </a:rPr>
            </a:br>
            <a:r>
              <a:rPr lang="en-US" sz="3200" i="0" dirty="0">
                <a:solidFill>
                  <a:srgbClr val="002060"/>
                </a:solidFill>
                <a:sym typeface="Symbol"/>
              </a:rPr>
              <a:t/>
            </a:r>
            <a:br>
              <a:rPr lang="en-US" sz="3200" i="0" dirty="0">
                <a:solidFill>
                  <a:srgbClr val="002060"/>
                </a:solidFill>
                <a:sym typeface="Symbol"/>
              </a:rPr>
            </a:br>
            <a:r>
              <a:rPr lang="uk-UA" sz="3200" b="1" i="0" dirty="0">
                <a:solidFill>
                  <a:srgbClr val="002060"/>
                </a:solidFill>
                <a:sym typeface="Symbol"/>
              </a:rPr>
              <a:t> </a:t>
            </a:r>
            <a:r>
              <a:rPr lang="ru-RU" sz="3200" b="1" i="0" dirty="0">
                <a:solidFill>
                  <a:srgbClr val="002060"/>
                </a:solidFill>
                <a:sym typeface="Symbol"/>
              </a:rPr>
              <a:t>· </a:t>
            </a:r>
            <a:r>
              <a:rPr lang="en-US" sz="3200" i="0" dirty="0">
                <a:solidFill>
                  <a:srgbClr val="002060"/>
                </a:solidFill>
                <a:sym typeface="Symbol"/>
              </a:rPr>
              <a:t>Providing project support for the development of draft legislative acts or regulations. </a:t>
            </a:r>
            <a:r>
              <a:rPr lang="en-US" sz="3200" i="0" dirty="0" smtClean="0">
                <a:solidFill>
                  <a:srgbClr val="002060"/>
                </a:solidFill>
                <a:sym typeface="Symbol"/>
              </a:rPr>
              <a:t/>
            </a:r>
            <a:br>
              <a:rPr lang="en-US" sz="3200" i="0" dirty="0" smtClean="0">
                <a:solidFill>
                  <a:srgbClr val="002060"/>
                </a:solidFill>
                <a:sym typeface="Symbol"/>
              </a:rPr>
            </a:br>
            <a:r>
              <a:rPr lang="en-US" sz="3200" i="0" dirty="0" smtClean="0">
                <a:solidFill>
                  <a:srgbClr val="002060"/>
                </a:solidFill>
                <a:sym typeface="Symbol"/>
              </a:rPr>
              <a:t>	 Delays</a:t>
            </a:r>
            <a:br>
              <a:rPr lang="en-US" sz="3200" i="0" dirty="0" smtClean="0">
                <a:solidFill>
                  <a:srgbClr val="002060"/>
                </a:solidFill>
                <a:sym typeface="Symbol"/>
              </a:rPr>
            </a:br>
            <a:r>
              <a:rPr lang="en-US" sz="3200" i="0" dirty="0" smtClean="0">
                <a:solidFill>
                  <a:srgbClr val="002060"/>
                </a:solidFill>
                <a:sym typeface="Symbol"/>
              </a:rPr>
              <a:t>	 Different choices</a:t>
            </a:r>
            <a:endParaRPr lang="en-GB" sz="3200" dirty="0">
              <a:solidFill>
                <a:srgbClr val="002060"/>
              </a:solidFill>
            </a:endParaRPr>
          </a:p>
        </p:txBody>
      </p:sp>
      <p:sp>
        <p:nvSpPr>
          <p:cNvPr id="5125" name="Text Box 5"/>
          <p:cNvSpPr txBox="1">
            <a:spLocks noChangeArrowheads="1"/>
          </p:cNvSpPr>
          <p:nvPr/>
        </p:nvSpPr>
        <p:spPr bwMode="auto">
          <a:xfrm>
            <a:off x="251520" y="395953"/>
            <a:ext cx="7992888" cy="584775"/>
          </a:xfrm>
          <a:prstGeom prst="rect">
            <a:avLst/>
          </a:prstGeom>
          <a:noFill/>
          <a:ln w="9525">
            <a:noFill/>
            <a:miter lim="800000"/>
            <a:headEnd/>
            <a:tailEnd/>
          </a:ln>
        </p:spPr>
        <p:txBody>
          <a:bodyPr wrap="square">
            <a:spAutoFit/>
          </a:bodyPr>
          <a:lstStyle/>
          <a:p>
            <a:pPr algn="ctr">
              <a:spcBef>
                <a:spcPct val="50000"/>
              </a:spcBef>
            </a:pPr>
            <a:r>
              <a:rPr lang="en-US" sz="3200" dirty="0" smtClean="0">
                <a:solidFill>
                  <a:srgbClr val="002060"/>
                </a:solidFill>
              </a:rPr>
              <a:t>Task</a:t>
            </a:r>
            <a:r>
              <a:rPr lang="ru-RU" sz="3200" dirty="0" smtClean="0">
                <a:solidFill>
                  <a:srgbClr val="002060"/>
                </a:solidFill>
              </a:rPr>
              <a:t> </a:t>
            </a:r>
            <a:r>
              <a:rPr lang="en-GB" sz="3200" dirty="0" smtClean="0">
                <a:solidFill>
                  <a:srgbClr val="002060"/>
                </a:solidFill>
              </a:rPr>
              <a:t>3.</a:t>
            </a:r>
            <a:r>
              <a:rPr lang="ru-RU" sz="3200" dirty="0" smtClean="0">
                <a:solidFill>
                  <a:srgbClr val="002060"/>
                </a:solidFill>
              </a:rPr>
              <a:t>1</a:t>
            </a:r>
            <a:r>
              <a:rPr lang="en-US" sz="3200" dirty="0">
                <a:solidFill>
                  <a:srgbClr val="002060"/>
                </a:solidFill>
              </a:rPr>
              <a:t> </a:t>
            </a:r>
            <a:r>
              <a:rPr lang="en-US" sz="3200" dirty="0" smtClean="0">
                <a:solidFill>
                  <a:srgbClr val="002060"/>
                </a:solidFill>
              </a:rPr>
              <a:t>Legal </a:t>
            </a:r>
            <a:r>
              <a:rPr lang="en-US" sz="3200" dirty="0">
                <a:solidFill>
                  <a:srgbClr val="002060"/>
                </a:solidFill>
              </a:rPr>
              <a:t>framework and Standards</a:t>
            </a:r>
            <a:endParaRPr lang="en-GB" sz="32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3</a:t>
            </a:fld>
            <a:endParaRPr lang="en-US" sz="1200" dirty="0"/>
          </a:p>
        </p:txBody>
      </p:sp>
      <p:sp>
        <p:nvSpPr>
          <p:cNvPr id="2" name="Стрелка вправо 1"/>
          <p:cNvSpPr/>
          <p:nvPr/>
        </p:nvSpPr>
        <p:spPr>
          <a:xfrm>
            <a:off x="905232" y="5229200"/>
            <a:ext cx="28239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Стрелка вправо 6"/>
          <p:cNvSpPr/>
          <p:nvPr/>
        </p:nvSpPr>
        <p:spPr>
          <a:xfrm>
            <a:off x="899592" y="5609994"/>
            <a:ext cx="28803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958160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051720" y="395953"/>
            <a:ext cx="4824536" cy="584775"/>
          </a:xfrm>
          <a:prstGeom prst="rect">
            <a:avLst/>
          </a:prstGeom>
          <a:noFill/>
          <a:ln w="9525">
            <a:noFill/>
            <a:miter lim="800000"/>
            <a:headEnd/>
            <a:tailEnd/>
          </a:ln>
        </p:spPr>
        <p:txBody>
          <a:bodyPr wrap="square">
            <a:spAutoFit/>
          </a:bodyPr>
          <a:lstStyle/>
          <a:p>
            <a:pPr algn="ctr">
              <a:spcBef>
                <a:spcPct val="50000"/>
              </a:spcBef>
            </a:pPr>
            <a:r>
              <a:rPr lang="en-US" sz="3200" dirty="0" smtClean="0">
                <a:solidFill>
                  <a:srgbClr val="002060"/>
                </a:solidFill>
              </a:rPr>
              <a:t>Concordance table(1)</a:t>
            </a:r>
            <a:endParaRPr lang="en-GB" sz="32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4</a:t>
            </a:fld>
            <a:endParaRPr lang="en-US" sz="1200" dirty="0"/>
          </a:p>
        </p:txBody>
      </p:sp>
      <p:graphicFrame>
        <p:nvGraphicFramePr>
          <p:cNvPr id="2" name="Объект 1"/>
          <p:cNvGraphicFramePr>
            <a:graphicFrameLocks noChangeAspect="1"/>
          </p:cNvGraphicFramePr>
          <p:nvPr>
            <p:extLst>
              <p:ext uri="{D42A27DB-BD31-4B8C-83A1-F6EECF244321}">
                <p14:modId xmlns:p14="http://schemas.microsoft.com/office/powerpoint/2010/main" val="4154564508"/>
              </p:ext>
            </p:extLst>
          </p:nvPr>
        </p:nvGraphicFramePr>
        <p:xfrm>
          <a:off x="136525" y="1338262"/>
          <a:ext cx="8759651" cy="4539010"/>
        </p:xfrm>
        <a:graphic>
          <a:graphicData uri="http://schemas.openxmlformats.org/presentationml/2006/ole">
            <mc:AlternateContent xmlns:mc="http://schemas.openxmlformats.org/markup-compatibility/2006">
              <mc:Choice xmlns:v="urn:schemas-microsoft-com:vml" Requires="v">
                <p:oleObj spid="_x0000_s5156" name="Документ" r:id="rId4" imgW="9773363" imgH="3732144" progId="Word.Document.12">
                  <p:embed/>
                </p:oleObj>
              </mc:Choice>
              <mc:Fallback>
                <p:oleObj name="Документ" r:id="rId4" imgW="9773363" imgH="3732144" progId="Word.Document.12">
                  <p:embed/>
                  <p:pic>
                    <p:nvPicPr>
                      <p:cNvPr id="0" name=""/>
                      <p:cNvPicPr/>
                      <p:nvPr/>
                    </p:nvPicPr>
                    <p:blipFill>
                      <a:blip r:embed="rId5"/>
                      <a:stretch>
                        <a:fillRect/>
                      </a:stretch>
                    </p:blipFill>
                    <p:spPr>
                      <a:xfrm>
                        <a:off x="136525" y="1338262"/>
                        <a:ext cx="8759651" cy="4539010"/>
                      </a:xfrm>
                      <a:prstGeom prst="rect">
                        <a:avLst/>
                      </a:prstGeom>
                    </p:spPr>
                  </p:pic>
                </p:oleObj>
              </mc:Fallback>
            </mc:AlternateContent>
          </a:graphicData>
        </a:graphic>
      </p:graphicFrame>
      <p:sp>
        <p:nvSpPr>
          <p:cNvPr id="5" name="TextBox 4"/>
          <p:cNvSpPr txBox="1"/>
          <p:nvPr/>
        </p:nvSpPr>
        <p:spPr>
          <a:xfrm>
            <a:off x="1043608" y="6237312"/>
            <a:ext cx="1224136" cy="246221"/>
          </a:xfrm>
          <a:prstGeom prst="rect">
            <a:avLst/>
          </a:prstGeom>
          <a:noFill/>
        </p:spPr>
        <p:txBody>
          <a:bodyPr wrap="square" rtlCol="0" anchor="ctr">
            <a:spAutoFit/>
          </a:bodyPr>
          <a:lstStyle/>
          <a:p>
            <a:r>
              <a:rPr lang="en-US" sz="1000" dirty="0" smtClean="0"/>
              <a:t>No</a:t>
            </a:r>
            <a:endParaRPr lang="uk-UA" sz="1000" dirty="0"/>
          </a:p>
        </p:txBody>
      </p:sp>
      <p:sp>
        <p:nvSpPr>
          <p:cNvPr id="7" name="Прямоугольник 6"/>
          <p:cNvSpPr/>
          <p:nvPr/>
        </p:nvSpPr>
        <p:spPr>
          <a:xfrm>
            <a:off x="683568" y="6237312"/>
            <a:ext cx="360040" cy="25135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TextBox 7"/>
          <p:cNvSpPr txBox="1"/>
          <p:nvPr/>
        </p:nvSpPr>
        <p:spPr>
          <a:xfrm>
            <a:off x="2494740" y="6273083"/>
            <a:ext cx="781116" cy="246221"/>
          </a:xfrm>
          <a:prstGeom prst="rect">
            <a:avLst/>
          </a:prstGeom>
          <a:noFill/>
        </p:spPr>
        <p:txBody>
          <a:bodyPr wrap="square" rtlCol="0" anchor="ctr">
            <a:spAutoFit/>
          </a:bodyPr>
          <a:lstStyle/>
          <a:p>
            <a:r>
              <a:rPr lang="en-US" sz="1000" dirty="0" smtClean="0"/>
              <a:t>Partially</a:t>
            </a:r>
            <a:endParaRPr lang="uk-UA" sz="1000" dirty="0"/>
          </a:p>
        </p:txBody>
      </p:sp>
      <p:sp>
        <p:nvSpPr>
          <p:cNvPr id="9" name="Прямоугольник 8"/>
          <p:cNvSpPr/>
          <p:nvPr/>
        </p:nvSpPr>
        <p:spPr>
          <a:xfrm>
            <a:off x="2134700" y="6273082"/>
            <a:ext cx="360040" cy="25135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TextBox 9"/>
          <p:cNvSpPr txBox="1"/>
          <p:nvPr/>
        </p:nvSpPr>
        <p:spPr>
          <a:xfrm>
            <a:off x="3491880" y="6282132"/>
            <a:ext cx="1224136" cy="246221"/>
          </a:xfrm>
          <a:prstGeom prst="rect">
            <a:avLst/>
          </a:prstGeom>
          <a:noFill/>
        </p:spPr>
        <p:txBody>
          <a:bodyPr wrap="square" rtlCol="0" anchor="ctr">
            <a:spAutoFit/>
          </a:bodyPr>
          <a:lstStyle/>
          <a:p>
            <a:r>
              <a:rPr lang="en-US" sz="1000" dirty="0" smtClean="0"/>
              <a:t>Completely</a:t>
            </a:r>
            <a:endParaRPr lang="uk-UA" sz="1000" dirty="0"/>
          </a:p>
        </p:txBody>
      </p:sp>
      <p:sp>
        <p:nvSpPr>
          <p:cNvPr id="11" name="Прямоугольник 10"/>
          <p:cNvSpPr/>
          <p:nvPr/>
        </p:nvSpPr>
        <p:spPr>
          <a:xfrm>
            <a:off x="3131840" y="6282132"/>
            <a:ext cx="360040" cy="2513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1984907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051720" y="395953"/>
            <a:ext cx="4824536" cy="584775"/>
          </a:xfrm>
          <a:prstGeom prst="rect">
            <a:avLst/>
          </a:prstGeom>
          <a:noFill/>
          <a:ln w="9525">
            <a:noFill/>
            <a:miter lim="800000"/>
            <a:headEnd/>
            <a:tailEnd/>
          </a:ln>
        </p:spPr>
        <p:txBody>
          <a:bodyPr wrap="square">
            <a:spAutoFit/>
          </a:bodyPr>
          <a:lstStyle/>
          <a:p>
            <a:pPr algn="ctr">
              <a:spcBef>
                <a:spcPct val="50000"/>
              </a:spcBef>
            </a:pPr>
            <a:r>
              <a:rPr lang="en-US" sz="3200" dirty="0">
                <a:solidFill>
                  <a:srgbClr val="002060"/>
                </a:solidFill>
              </a:rPr>
              <a:t>Concordance table </a:t>
            </a:r>
            <a:r>
              <a:rPr lang="en-US" sz="3200" dirty="0" smtClean="0">
                <a:solidFill>
                  <a:srgbClr val="002060"/>
                </a:solidFill>
              </a:rPr>
              <a:t>(2)</a:t>
            </a:r>
            <a:endParaRPr lang="en-GB" sz="32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5</a:t>
            </a:fld>
            <a:endParaRPr lang="en-US" sz="1200" dirty="0"/>
          </a:p>
        </p:txBody>
      </p:sp>
      <p:graphicFrame>
        <p:nvGraphicFramePr>
          <p:cNvPr id="3" name="Объект 2"/>
          <p:cNvGraphicFramePr>
            <a:graphicFrameLocks noChangeAspect="1"/>
          </p:cNvGraphicFramePr>
          <p:nvPr>
            <p:extLst>
              <p:ext uri="{D42A27DB-BD31-4B8C-83A1-F6EECF244321}">
                <p14:modId xmlns:p14="http://schemas.microsoft.com/office/powerpoint/2010/main" val="1547052726"/>
              </p:ext>
            </p:extLst>
          </p:nvPr>
        </p:nvGraphicFramePr>
        <p:xfrm>
          <a:off x="382588" y="1201738"/>
          <a:ext cx="8513588" cy="4387502"/>
        </p:xfrm>
        <a:graphic>
          <a:graphicData uri="http://schemas.openxmlformats.org/presentationml/2006/ole">
            <mc:AlternateContent xmlns:mc="http://schemas.openxmlformats.org/markup-compatibility/2006">
              <mc:Choice xmlns:v="urn:schemas-microsoft-com:vml" Requires="v">
                <p:oleObj spid="_x0000_s6182" name="Документ" r:id="rId4" imgW="9773363" imgH="3560352" progId="Word.Document.12">
                  <p:embed/>
                </p:oleObj>
              </mc:Choice>
              <mc:Fallback>
                <p:oleObj name="Документ" r:id="rId4" imgW="9773363" imgH="3560352" progId="Word.Document.12">
                  <p:embed/>
                  <p:pic>
                    <p:nvPicPr>
                      <p:cNvPr id="0" name=""/>
                      <p:cNvPicPr/>
                      <p:nvPr/>
                    </p:nvPicPr>
                    <p:blipFill>
                      <a:blip r:embed="rId5"/>
                      <a:stretch>
                        <a:fillRect/>
                      </a:stretch>
                    </p:blipFill>
                    <p:spPr>
                      <a:xfrm>
                        <a:off x="382588" y="1201738"/>
                        <a:ext cx="8513588" cy="4387502"/>
                      </a:xfrm>
                      <a:prstGeom prst="rect">
                        <a:avLst/>
                      </a:prstGeom>
                    </p:spPr>
                  </p:pic>
                </p:oleObj>
              </mc:Fallback>
            </mc:AlternateContent>
          </a:graphicData>
        </a:graphic>
      </p:graphicFrame>
      <p:sp>
        <p:nvSpPr>
          <p:cNvPr id="5" name="TextBox 4"/>
          <p:cNvSpPr txBox="1"/>
          <p:nvPr/>
        </p:nvSpPr>
        <p:spPr>
          <a:xfrm>
            <a:off x="1043608" y="6237312"/>
            <a:ext cx="1224136" cy="246221"/>
          </a:xfrm>
          <a:prstGeom prst="rect">
            <a:avLst/>
          </a:prstGeom>
          <a:noFill/>
        </p:spPr>
        <p:txBody>
          <a:bodyPr wrap="square" rtlCol="0" anchor="ctr">
            <a:spAutoFit/>
          </a:bodyPr>
          <a:lstStyle/>
          <a:p>
            <a:r>
              <a:rPr lang="en-US" sz="1000" dirty="0" smtClean="0"/>
              <a:t>No</a:t>
            </a:r>
            <a:endParaRPr lang="uk-UA" sz="1000" dirty="0"/>
          </a:p>
        </p:txBody>
      </p:sp>
      <p:sp>
        <p:nvSpPr>
          <p:cNvPr id="7" name="Прямоугольник 6"/>
          <p:cNvSpPr/>
          <p:nvPr/>
        </p:nvSpPr>
        <p:spPr>
          <a:xfrm>
            <a:off x="683568" y="6237312"/>
            <a:ext cx="360040" cy="25135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TextBox 7"/>
          <p:cNvSpPr txBox="1"/>
          <p:nvPr/>
        </p:nvSpPr>
        <p:spPr>
          <a:xfrm>
            <a:off x="2494740" y="6273083"/>
            <a:ext cx="781116" cy="246221"/>
          </a:xfrm>
          <a:prstGeom prst="rect">
            <a:avLst/>
          </a:prstGeom>
          <a:noFill/>
        </p:spPr>
        <p:txBody>
          <a:bodyPr wrap="square" rtlCol="0" anchor="ctr">
            <a:spAutoFit/>
          </a:bodyPr>
          <a:lstStyle/>
          <a:p>
            <a:r>
              <a:rPr lang="en-US" sz="1000" dirty="0" smtClean="0"/>
              <a:t>Partially</a:t>
            </a:r>
            <a:endParaRPr lang="uk-UA" sz="1000" dirty="0"/>
          </a:p>
        </p:txBody>
      </p:sp>
      <p:sp>
        <p:nvSpPr>
          <p:cNvPr id="9" name="Прямоугольник 8"/>
          <p:cNvSpPr/>
          <p:nvPr/>
        </p:nvSpPr>
        <p:spPr>
          <a:xfrm>
            <a:off x="2134700" y="6273082"/>
            <a:ext cx="360040" cy="25135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TextBox 9"/>
          <p:cNvSpPr txBox="1"/>
          <p:nvPr/>
        </p:nvSpPr>
        <p:spPr>
          <a:xfrm>
            <a:off x="3491880" y="6282132"/>
            <a:ext cx="1224136" cy="246221"/>
          </a:xfrm>
          <a:prstGeom prst="rect">
            <a:avLst/>
          </a:prstGeom>
          <a:noFill/>
        </p:spPr>
        <p:txBody>
          <a:bodyPr wrap="square" rtlCol="0" anchor="ctr">
            <a:spAutoFit/>
          </a:bodyPr>
          <a:lstStyle/>
          <a:p>
            <a:r>
              <a:rPr lang="en-US" sz="1000" dirty="0" smtClean="0"/>
              <a:t>Completely</a:t>
            </a:r>
            <a:endParaRPr lang="uk-UA" sz="1000" dirty="0"/>
          </a:p>
        </p:txBody>
      </p:sp>
      <p:sp>
        <p:nvSpPr>
          <p:cNvPr id="11" name="Прямоугольник 10"/>
          <p:cNvSpPr/>
          <p:nvPr/>
        </p:nvSpPr>
        <p:spPr>
          <a:xfrm>
            <a:off x="3131840" y="6282132"/>
            <a:ext cx="360040" cy="2513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521481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051720" y="395953"/>
            <a:ext cx="4824536" cy="584775"/>
          </a:xfrm>
          <a:prstGeom prst="rect">
            <a:avLst/>
          </a:prstGeom>
          <a:noFill/>
          <a:ln w="9525">
            <a:noFill/>
            <a:miter lim="800000"/>
            <a:headEnd/>
            <a:tailEnd/>
          </a:ln>
        </p:spPr>
        <p:txBody>
          <a:bodyPr wrap="square">
            <a:spAutoFit/>
          </a:bodyPr>
          <a:lstStyle/>
          <a:p>
            <a:pPr algn="ctr">
              <a:spcBef>
                <a:spcPct val="50000"/>
              </a:spcBef>
            </a:pPr>
            <a:r>
              <a:rPr lang="en-US" sz="3200" dirty="0">
                <a:solidFill>
                  <a:srgbClr val="002060"/>
                </a:solidFill>
              </a:rPr>
              <a:t>Concordance </a:t>
            </a:r>
            <a:r>
              <a:rPr lang="en-US" sz="3200" dirty="0" smtClean="0">
                <a:solidFill>
                  <a:srgbClr val="002060"/>
                </a:solidFill>
              </a:rPr>
              <a:t>table (3)</a:t>
            </a:r>
            <a:endParaRPr lang="en-GB" sz="32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6</a:t>
            </a:fld>
            <a:endParaRPr lang="en-US" sz="1200" dirty="0"/>
          </a:p>
        </p:txBody>
      </p:sp>
      <p:graphicFrame>
        <p:nvGraphicFramePr>
          <p:cNvPr id="3" name="Объект 2"/>
          <p:cNvGraphicFramePr>
            <a:graphicFrameLocks noChangeAspect="1"/>
          </p:cNvGraphicFramePr>
          <p:nvPr>
            <p:extLst>
              <p:ext uri="{D42A27DB-BD31-4B8C-83A1-F6EECF244321}">
                <p14:modId xmlns:p14="http://schemas.microsoft.com/office/powerpoint/2010/main" val="829422268"/>
              </p:ext>
            </p:extLst>
          </p:nvPr>
        </p:nvGraphicFramePr>
        <p:xfrm>
          <a:off x="150812" y="1416050"/>
          <a:ext cx="8745363" cy="3381102"/>
        </p:xfrm>
        <a:graphic>
          <a:graphicData uri="http://schemas.openxmlformats.org/presentationml/2006/ole">
            <mc:AlternateContent xmlns:mc="http://schemas.openxmlformats.org/markup-compatibility/2006">
              <mc:Choice xmlns:v="urn:schemas-microsoft-com:vml" Requires="v">
                <p:oleObj spid="_x0000_s7203" name="Документ" r:id="rId4" imgW="9773363" imgH="2651587" progId="Word.Document.12">
                  <p:embed/>
                </p:oleObj>
              </mc:Choice>
              <mc:Fallback>
                <p:oleObj name="Документ" r:id="rId4" imgW="9773363" imgH="2651587" progId="Word.Document.12">
                  <p:embed/>
                  <p:pic>
                    <p:nvPicPr>
                      <p:cNvPr id="0" name=""/>
                      <p:cNvPicPr/>
                      <p:nvPr/>
                    </p:nvPicPr>
                    <p:blipFill>
                      <a:blip r:embed="rId5"/>
                      <a:stretch>
                        <a:fillRect/>
                      </a:stretch>
                    </p:blipFill>
                    <p:spPr>
                      <a:xfrm>
                        <a:off x="150812" y="1416050"/>
                        <a:ext cx="8745363" cy="3381102"/>
                      </a:xfrm>
                      <a:prstGeom prst="rect">
                        <a:avLst/>
                      </a:prstGeom>
                    </p:spPr>
                  </p:pic>
                </p:oleObj>
              </mc:Fallback>
            </mc:AlternateContent>
          </a:graphicData>
        </a:graphic>
      </p:graphicFrame>
      <p:sp>
        <p:nvSpPr>
          <p:cNvPr id="5" name="TextBox 4"/>
          <p:cNvSpPr txBox="1"/>
          <p:nvPr/>
        </p:nvSpPr>
        <p:spPr>
          <a:xfrm>
            <a:off x="1043608" y="6237312"/>
            <a:ext cx="1224136" cy="246221"/>
          </a:xfrm>
          <a:prstGeom prst="rect">
            <a:avLst/>
          </a:prstGeom>
          <a:noFill/>
        </p:spPr>
        <p:txBody>
          <a:bodyPr wrap="square" rtlCol="0" anchor="ctr">
            <a:spAutoFit/>
          </a:bodyPr>
          <a:lstStyle/>
          <a:p>
            <a:r>
              <a:rPr lang="en-US" sz="1000" dirty="0" smtClean="0"/>
              <a:t>No</a:t>
            </a:r>
            <a:endParaRPr lang="uk-UA" sz="1000" dirty="0"/>
          </a:p>
        </p:txBody>
      </p:sp>
      <p:sp>
        <p:nvSpPr>
          <p:cNvPr id="7" name="Прямоугольник 6"/>
          <p:cNvSpPr/>
          <p:nvPr/>
        </p:nvSpPr>
        <p:spPr>
          <a:xfrm>
            <a:off x="683568" y="6237312"/>
            <a:ext cx="360040" cy="25135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TextBox 7"/>
          <p:cNvSpPr txBox="1"/>
          <p:nvPr/>
        </p:nvSpPr>
        <p:spPr>
          <a:xfrm>
            <a:off x="2494740" y="6273083"/>
            <a:ext cx="781116" cy="246221"/>
          </a:xfrm>
          <a:prstGeom prst="rect">
            <a:avLst/>
          </a:prstGeom>
          <a:noFill/>
        </p:spPr>
        <p:txBody>
          <a:bodyPr wrap="square" rtlCol="0" anchor="ctr">
            <a:spAutoFit/>
          </a:bodyPr>
          <a:lstStyle/>
          <a:p>
            <a:r>
              <a:rPr lang="en-US" sz="1000" dirty="0" smtClean="0"/>
              <a:t>Partially</a:t>
            </a:r>
            <a:endParaRPr lang="uk-UA" sz="1000" dirty="0"/>
          </a:p>
        </p:txBody>
      </p:sp>
      <p:sp>
        <p:nvSpPr>
          <p:cNvPr id="9" name="Прямоугольник 8"/>
          <p:cNvSpPr/>
          <p:nvPr/>
        </p:nvSpPr>
        <p:spPr>
          <a:xfrm>
            <a:off x="2134700" y="6273082"/>
            <a:ext cx="360040" cy="25135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TextBox 9"/>
          <p:cNvSpPr txBox="1"/>
          <p:nvPr/>
        </p:nvSpPr>
        <p:spPr>
          <a:xfrm>
            <a:off x="3491880" y="6282132"/>
            <a:ext cx="1224136" cy="246221"/>
          </a:xfrm>
          <a:prstGeom prst="rect">
            <a:avLst/>
          </a:prstGeom>
          <a:noFill/>
        </p:spPr>
        <p:txBody>
          <a:bodyPr wrap="square" rtlCol="0" anchor="ctr">
            <a:spAutoFit/>
          </a:bodyPr>
          <a:lstStyle/>
          <a:p>
            <a:r>
              <a:rPr lang="en-US" sz="1000" dirty="0" smtClean="0"/>
              <a:t>Completely</a:t>
            </a:r>
            <a:endParaRPr lang="uk-UA" sz="1000" dirty="0"/>
          </a:p>
        </p:txBody>
      </p:sp>
      <p:sp>
        <p:nvSpPr>
          <p:cNvPr id="11" name="Прямоугольник 10"/>
          <p:cNvSpPr/>
          <p:nvPr/>
        </p:nvSpPr>
        <p:spPr>
          <a:xfrm>
            <a:off x="3131840" y="6282132"/>
            <a:ext cx="360040" cy="251356"/>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1541267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33176" y="1484784"/>
            <a:ext cx="8763000" cy="5003884"/>
          </a:xfrm>
        </p:spPr>
        <p:txBody>
          <a:bodyPr>
            <a:normAutofit fontScale="90000"/>
          </a:bodyPr>
          <a:lstStyle/>
          <a:p>
            <a:pPr indent="-457200">
              <a:lnSpc>
                <a:spcPct val="100000"/>
              </a:lnSpc>
              <a:spcBef>
                <a:spcPts val="0"/>
              </a:spcBef>
              <a:spcAft>
                <a:spcPts val="1800"/>
              </a:spcAft>
            </a:pPr>
            <a:r>
              <a:rPr lang="ru-RU" sz="2400" b="1" i="0" dirty="0">
                <a:solidFill>
                  <a:srgbClr val="002060"/>
                </a:solidFill>
                <a:sym typeface="Symbol"/>
              </a:rPr>
              <a:t></a:t>
            </a:r>
            <a:r>
              <a:rPr lang="ru-RU" sz="2400" i="0" dirty="0">
                <a:solidFill>
                  <a:srgbClr val="002060"/>
                </a:solidFill>
                <a:sym typeface="Symbol"/>
              </a:rPr>
              <a:t> </a:t>
            </a:r>
            <a:r>
              <a:rPr lang="en-US" sz="2400" i="0" dirty="0" smtClean="0">
                <a:solidFill>
                  <a:srgbClr val="002060"/>
                </a:solidFill>
                <a:sym typeface="Symbol"/>
              </a:rPr>
              <a:t> The project financed the participation of representatives of project countries in the COPERT training in Beograd, Serbia (May 2012)</a:t>
            </a:r>
            <a:br>
              <a:rPr lang="en-US" sz="2400" i="0" dirty="0" smtClean="0">
                <a:solidFill>
                  <a:srgbClr val="002060"/>
                </a:solidFill>
                <a:sym typeface="Symbol"/>
              </a:rPr>
            </a:br>
            <a:r>
              <a:rPr lang="en-US" sz="2400" i="0" dirty="0" smtClean="0">
                <a:solidFill>
                  <a:srgbClr val="002060"/>
                </a:solidFill>
                <a:sym typeface="Symbol"/>
              </a:rPr>
              <a:t/>
            </a:r>
            <a:br>
              <a:rPr lang="en-US" sz="2400" i="0" dirty="0" smtClean="0">
                <a:solidFill>
                  <a:srgbClr val="002060"/>
                </a:solidFill>
                <a:sym typeface="Symbol"/>
              </a:rPr>
            </a:br>
            <a:r>
              <a:rPr lang="ru-RU" sz="2400" b="1" i="0" dirty="0">
                <a:solidFill>
                  <a:srgbClr val="002060"/>
                </a:solidFill>
                <a:sym typeface="Symbol"/>
              </a:rPr>
              <a:t></a:t>
            </a:r>
            <a:r>
              <a:rPr lang="ru-RU" sz="2400" i="0" dirty="0">
                <a:solidFill>
                  <a:srgbClr val="002060"/>
                </a:solidFill>
                <a:sym typeface="Symbol"/>
              </a:rPr>
              <a:t> </a:t>
            </a:r>
            <a:r>
              <a:rPr lang="en-US" sz="2400" i="0" dirty="0" smtClean="0">
                <a:solidFill>
                  <a:srgbClr val="002060"/>
                </a:solidFill>
              </a:rPr>
              <a:t>The </a:t>
            </a:r>
            <a:r>
              <a:rPr lang="en-US" sz="2400" i="0" dirty="0">
                <a:solidFill>
                  <a:srgbClr val="002060"/>
                </a:solidFill>
              </a:rPr>
              <a:t>project held a Workshop in Chisinau </a:t>
            </a:r>
            <a:r>
              <a:rPr lang="en-US" sz="2400" i="0" dirty="0" smtClean="0">
                <a:solidFill>
                  <a:srgbClr val="002060"/>
                </a:solidFill>
              </a:rPr>
              <a:t>in </a:t>
            </a:r>
            <a:r>
              <a:rPr lang="en-US" sz="2400" i="0" dirty="0">
                <a:solidFill>
                  <a:srgbClr val="002060"/>
                </a:solidFill>
              </a:rPr>
              <a:t>September 2012 </a:t>
            </a:r>
            <a:r>
              <a:rPr lang="en-US" sz="2400" i="0" dirty="0" smtClean="0">
                <a:solidFill>
                  <a:srgbClr val="002060"/>
                </a:solidFill>
              </a:rPr>
              <a:t> </a:t>
            </a:r>
            <a:r>
              <a:rPr lang="en-US" sz="2400" i="0" dirty="0">
                <a:solidFill>
                  <a:srgbClr val="002060"/>
                </a:solidFill>
              </a:rPr>
              <a:t>on methods of calculating emissions from stationary and mobile sources. </a:t>
            </a:r>
            <a:r>
              <a:rPr lang="ru-RU" sz="2400" i="0" dirty="0" smtClean="0">
                <a:solidFill>
                  <a:srgbClr val="002060"/>
                </a:solidFill>
              </a:rPr>
              <a:t> </a:t>
            </a:r>
            <a:r>
              <a:rPr lang="en-US" sz="2400" i="0" dirty="0" smtClean="0">
                <a:solidFill>
                  <a:srgbClr val="002060"/>
                </a:solidFill>
              </a:rPr>
              <a:t>The </a:t>
            </a:r>
            <a:r>
              <a:rPr lang="en-US" sz="2400" i="0" dirty="0">
                <a:solidFill>
                  <a:srgbClr val="002060"/>
                </a:solidFill>
              </a:rPr>
              <a:t>main attention focused on the practical application of the latest COPERT software developed by experts from </a:t>
            </a:r>
            <a:r>
              <a:rPr lang="en-US" sz="2400" i="0" dirty="0" err="1">
                <a:solidFill>
                  <a:srgbClr val="002060"/>
                </a:solidFill>
              </a:rPr>
              <a:t>Emisia</a:t>
            </a:r>
            <a:r>
              <a:rPr lang="en-US" sz="2400" i="0" dirty="0">
                <a:solidFill>
                  <a:srgbClr val="002060"/>
                </a:solidFill>
              </a:rPr>
              <a:t> SA who conducted trainings during the workshop. </a:t>
            </a:r>
            <a:r>
              <a:rPr lang="ru-RU" sz="2400" i="0" dirty="0" smtClean="0">
                <a:solidFill>
                  <a:srgbClr val="002060"/>
                </a:solidFill>
              </a:rPr>
              <a:t> </a:t>
            </a:r>
            <a:r>
              <a:rPr lang="en-US" sz="2400" i="0" dirty="0" smtClean="0">
                <a:solidFill>
                  <a:srgbClr val="002060"/>
                </a:solidFill>
                <a:sym typeface="Symbol"/>
              </a:rPr>
              <a:t>L</a:t>
            </a:r>
            <a:r>
              <a:rPr lang="en-US" sz="2400" i="0" dirty="0" smtClean="0">
                <a:solidFill>
                  <a:srgbClr val="002060"/>
                </a:solidFill>
              </a:rPr>
              <a:t>ocal </a:t>
            </a:r>
            <a:r>
              <a:rPr lang="en-US" sz="2400" i="0" dirty="0">
                <a:solidFill>
                  <a:srgbClr val="002060"/>
                </a:solidFill>
              </a:rPr>
              <a:t>experts from Belarus, the Russian Federation and Moldova </a:t>
            </a:r>
            <a:r>
              <a:rPr lang="en-US" sz="2400" i="0" dirty="0" smtClean="0">
                <a:solidFill>
                  <a:srgbClr val="002060"/>
                </a:solidFill>
              </a:rPr>
              <a:t>presented </a:t>
            </a:r>
            <a:r>
              <a:rPr lang="en-US" sz="2400" i="0" dirty="0">
                <a:solidFill>
                  <a:srgbClr val="002060"/>
                </a:solidFill>
              </a:rPr>
              <a:t>their preliminary estimates of road transport emissions utilizing COPERT4. </a:t>
            </a:r>
            <a:r>
              <a:rPr lang="en-US" sz="2400" i="0" dirty="0" smtClean="0">
                <a:solidFill>
                  <a:srgbClr val="002060"/>
                </a:solidFill>
              </a:rPr>
              <a:t/>
            </a:r>
            <a:br>
              <a:rPr lang="en-US" sz="2400" i="0" dirty="0" smtClean="0">
                <a:solidFill>
                  <a:srgbClr val="002060"/>
                </a:solidFill>
              </a:rPr>
            </a:br>
            <a:r>
              <a:rPr lang="en-US" sz="2400" i="0" dirty="0" smtClean="0">
                <a:solidFill>
                  <a:srgbClr val="002060"/>
                </a:solidFill>
              </a:rPr>
              <a:t/>
            </a:r>
            <a:br>
              <a:rPr lang="en-US" sz="2400" i="0" dirty="0" smtClean="0">
                <a:solidFill>
                  <a:srgbClr val="002060"/>
                </a:solidFill>
              </a:rPr>
            </a:br>
            <a:r>
              <a:rPr lang="ru-RU" sz="2400" b="1" i="0" dirty="0">
                <a:solidFill>
                  <a:srgbClr val="002060"/>
                </a:solidFill>
                <a:sym typeface="Symbol"/>
              </a:rPr>
              <a:t></a:t>
            </a:r>
            <a:r>
              <a:rPr lang="ru-RU" sz="2400" i="0" dirty="0">
                <a:solidFill>
                  <a:srgbClr val="002060"/>
                </a:solidFill>
                <a:sym typeface="Symbol"/>
              </a:rPr>
              <a:t> </a:t>
            </a:r>
            <a:r>
              <a:rPr lang="en-US" sz="2400" i="0" dirty="0" smtClean="0">
                <a:solidFill>
                  <a:srgbClr val="002060"/>
                </a:solidFill>
              </a:rPr>
              <a:t>At </a:t>
            </a:r>
            <a:r>
              <a:rPr lang="en-US" sz="2400" i="0" dirty="0">
                <a:solidFill>
                  <a:srgbClr val="002060"/>
                </a:solidFill>
              </a:rPr>
              <a:t>the present time the </a:t>
            </a:r>
            <a:r>
              <a:rPr lang="en-US" sz="2400" i="0" dirty="0" smtClean="0">
                <a:solidFill>
                  <a:srgbClr val="002060"/>
                </a:solidFill>
              </a:rPr>
              <a:t>all</a:t>
            </a:r>
            <a:r>
              <a:rPr lang="en-US" sz="2400" i="0" dirty="0" smtClean="0">
                <a:solidFill>
                  <a:srgbClr val="002060"/>
                </a:solidFill>
              </a:rPr>
              <a:t> </a:t>
            </a:r>
            <a:r>
              <a:rPr lang="en-US" sz="2400" i="0" dirty="0">
                <a:solidFill>
                  <a:srgbClr val="002060"/>
                </a:solidFill>
              </a:rPr>
              <a:t>countries, </a:t>
            </a:r>
            <a:r>
              <a:rPr lang="en-US" sz="2400" i="0" dirty="0" smtClean="0">
                <a:solidFill>
                  <a:srgbClr val="002060"/>
                </a:solidFill>
              </a:rPr>
              <a:t>except Georgia</a:t>
            </a:r>
            <a:r>
              <a:rPr lang="en-US" sz="2400" i="0" dirty="0" smtClean="0">
                <a:solidFill>
                  <a:srgbClr val="002060"/>
                </a:solidFill>
              </a:rPr>
              <a:t>, </a:t>
            </a:r>
            <a:r>
              <a:rPr lang="en-US" sz="2400" i="0" dirty="0">
                <a:solidFill>
                  <a:srgbClr val="002060"/>
                </a:solidFill>
              </a:rPr>
              <a:t>have completed their respective reports. These contain a thorough description of the methods used in calculating road transport emissions, the results of COPERT4 application for this purpose and the comparison of results and explanations of possible reasons for any discrepancies</a:t>
            </a:r>
            <a:r>
              <a:rPr lang="en-US" sz="2400" i="0" dirty="0" smtClean="0">
                <a:solidFill>
                  <a:srgbClr val="002060"/>
                </a:solidFill>
              </a:rPr>
              <a:t>. Consolidated report was prepared and placed at the project web-site.</a:t>
            </a:r>
            <a:r>
              <a:rPr lang="en-US" sz="2400" i="0" dirty="0" smtClean="0">
                <a:solidFill>
                  <a:srgbClr val="002060"/>
                </a:solidFill>
              </a:rPr>
              <a:t/>
            </a:r>
            <a:br>
              <a:rPr lang="en-US" sz="2400" i="0" dirty="0" smtClean="0">
                <a:solidFill>
                  <a:srgbClr val="002060"/>
                </a:solidFill>
              </a:rPr>
            </a:br>
            <a:r>
              <a:rPr lang="en-US" sz="2400" i="0" dirty="0" smtClean="0">
                <a:solidFill>
                  <a:srgbClr val="002060"/>
                </a:solidFill>
              </a:rPr>
              <a:t/>
            </a:r>
            <a:br>
              <a:rPr lang="en-US" sz="2400" i="0" dirty="0" smtClean="0">
                <a:solidFill>
                  <a:srgbClr val="002060"/>
                </a:solidFill>
              </a:rPr>
            </a:br>
            <a:endParaRPr lang="en-GB" sz="2400" dirty="0">
              <a:solidFill>
                <a:srgbClr val="002060"/>
              </a:solidFill>
            </a:endParaRPr>
          </a:p>
        </p:txBody>
      </p:sp>
      <p:sp>
        <p:nvSpPr>
          <p:cNvPr id="5125" name="Text Box 5"/>
          <p:cNvSpPr txBox="1">
            <a:spLocks noChangeArrowheads="1"/>
          </p:cNvSpPr>
          <p:nvPr/>
        </p:nvSpPr>
        <p:spPr bwMode="auto">
          <a:xfrm>
            <a:off x="251520" y="260648"/>
            <a:ext cx="7632848" cy="584775"/>
          </a:xfrm>
          <a:prstGeom prst="rect">
            <a:avLst/>
          </a:prstGeom>
          <a:noFill/>
          <a:ln w="9525">
            <a:noFill/>
            <a:miter lim="800000"/>
            <a:headEnd/>
            <a:tailEnd/>
          </a:ln>
        </p:spPr>
        <p:txBody>
          <a:bodyPr wrap="square">
            <a:spAutoFit/>
          </a:bodyPr>
          <a:lstStyle/>
          <a:p>
            <a:pPr algn="ctr">
              <a:spcBef>
                <a:spcPct val="50000"/>
              </a:spcBef>
            </a:pPr>
            <a:r>
              <a:rPr lang="en-US" sz="3200" dirty="0">
                <a:solidFill>
                  <a:srgbClr val="002060"/>
                </a:solidFill>
              </a:rPr>
              <a:t>Task</a:t>
            </a:r>
            <a:r>
              <a:rPr lang="ru-RU" sz="3200" dirty="0">
                <a:solidFill>
                  <a:srgbClr val="002060"/>
                </a:solidFill>
              </a:rPr>
              <a:t> </a:t>
            </a:r>
            <a:r>
              <a:rPr lang="en-GB" sz="3200" dirty="0" smtClean="0">
                <a:solidFill>
                  <a:srgbClr val="002060"/>
                </a:solidFill>
              </a:rPr>
              <a:t>3.</a:t>
            </a:r>
            <a:r>
              <a:rPr lang="ru-RU" sz="3200" dirty="0" smtClean="0">
                <a:solidFill>
                  <a:srgbClr val="002060"/>
                </a:solidFill>
              </a:rPr>
              <a:t>2</a:t>
            </a:r>
            <a:r>
              <a:rPr lang="en-US" sz="3200" dirty="0">
                <a:solidFill>
                  <a:srgbClr val="002060"/>
                </a:solidFill>
              </a:rPr>
              <a:t> </a:t>
            </a:r>
            <a:r>
              <a:rPr lang="en-US" sz="3200" dirty="0" smtClean="0">
                <a:solidFill>
                  <a:srgbClr val="002060"/>
                </a:solidFill>
              </a:rPr>
              <a:t>Develop </a:t>
            </a:r>
            <a:r>
              <a:rPr lang="en-US" sz="3200" dirty="0">
                <a:solidFill>
                  <a:srgbClr val="002060"/>
                </a:solidFill>
              </a:rPr>
              <a:t>Emission </a:t>
            </a:r>
            <a:r>
              <a:rPr lang="en-US" sz="3200" dirty="0" smtClean="0">
                <a:solidFill>
                  <a:srgbClr val="002060"/>
                </a:solidFill>
              </a:rPr>
              <a:t>Inventories</a:t>
            </a:r>
            <a:endParaRPr lang="en-GB" sz="32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7</a:t>
            </a:fld>
            <a:endParaRPr lang="en-US"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90500" y="1196752"/>
            <a:ext cx="8763000" cy="4824536"/>
          </a:xfrm>
        </p:spPr>
        <p:txBody>
          <a:bodyPr>
            <a:normAutofit fontScale="90000"/>
          </a:bodyPr>
          <a:lstStyle/>
          <a:p>
            <a:r>
              <a:rPr lang="ru-RU" sz="2400" b="1" i="0" dirty="0">
                <a:solidFill>
                  <a:srgbClr val="002060"/>
                </a:solidFill>
                <a:sym typeface="Symbol"/>
              </a:rPr>
              <a:t></a:t>
            </a:r>
            <a:r>
              <a:rPr lang="ru-RU" sz="2400" i="0" dirty="0">
                <a:solidFill>
                  <a:srgbClr val="002060"/>
                </a:solidFill>
                <a:sym typeface="Symbol"/>
              </a:rPr>
              <a:t> </a:t>
            </a:r>
            <a:r>
              <a:rPr lang="en-US" sz="2400" i="0" dirty="0" smtClean="0">
                <a:solidFill>
                  <a:srgbClr val="002060"/>
                </a:solidFill>
              </a:rPr>
              <a:t>Emission </a:t>
            </a:r>
            <a:r>
              <a:rPr lang="en-US" sz="2400" i="0" dirty="0">
                <a:solidFill>
                  <a:srgbClr val="002060"/>
                </a:solidFill>
              </a:rPr>
              <a:t>projections with use of COPERT4 software at the national level for different scenarios of transport development. </a:t>
            </a:r>
            <a:r>
              <a:rPr lang="en-US" sz="2400" i="0" dirty="0" smtClean="0">
                <a:solidFill>
                  <a:srgbClr val="002060"/>
                </a:solidFill>
              </a:rPr>
              <a:t/>
            </a:r>
            <a:br>
              <a:rPr lang="en-US" sz="2400" i="0" dirty="0" smtClean="0">
                <a:solidFill>
                  <a:srgbClr val="002060"/>
                </a:solidFill>
              </a:rPr>
            </a:br>
            <a:r>
              <a:rPr lang="en-US" sz="2400" i="0" dirty="0" smtClean="0">
                <a:solidFill>
                  <a:srgbClr val="002060"/>
                </a:solidFill>
              </a:rPr>
              <a:t/>
            </a:r>
            <a:br>
              <a:rPr lang="en-US" sz="2400" i="0" dirty="0" smtClean="0">
                <a:solidFill>
                  <a:srgbClr val="002060"/>
                </a:solidFill>
              </a:rPr>
            </a:br>
            <a:r>
              <a:rPr lang="ru-RU" sz="2400" i="0" dirty="0" smtClean="0">
                <a:solidFill>
                  <a:srgbClr val="002060"/>
                </a:solidFill>
                <a:sym typeface="Symbol"/>
              </a:rPr>
              <a:t></a:t>
            </a:r>
            <a:r>
              <a:rPr lang="en-US" sz="2400" i="0" dirty="0" smtClean="0">
                <a:solidFill>
                  <a:srgbClr val="002060"/>
                </a:solidFill>
                <a:sym typeface="Symbol"/>
              </a:rPr>
              <a:t> Different aspects of </a:t>
            </a:r>
            <a:r>
              <a:rPr lang="en-US" sz="2400" i="0" dirty="0" smtClean="0">
                <a:solidFill>
                  <a:srgbClr val="002060"/>
                </a:solidFill>
              </a:rPr>
              <a:t>emission </a:t>
            </a:r>
            <a:r>
              <a:rPr lang="en-US" sz="2400" i="0" dirty="0">
                <a:solidFill>
                  <a:srgbClr val="002060"/>
                </a:solidFill>
              </a:rPr>
              <a:t>projections with use of COPERT4 software at the national </a:t>
            </a:r>
            <a:r>
              <a:rPr lang="en-US" sz="2400" i="0" dirty="0" smtClean="0">
                <a:solidFill>
                  <a:srgbClr val="002060"/>
                </a:solidFill>
              </a:rPr>
              <a:t>level were studied in Beograd (May 2012), at the project Training Workshop in Chisinau (September 2012) and regional project trainings in Tbilisi (December 2013) and Chisinau (January 2014).</a:t>
            </a:r>
            <a:br>
              <a:rPr lang="en-US" sz="2400" i="0" dirty="0" smtClean="0">
                <a:solidFill>
                  <a:srgbClr val="002060"/>
                </a:solidFill>
              </a:rPr>
            </a:br>
            <a:r>
              <a:rPr lang="en-US" sz="2400" i="0" dirty="0">
                <a:solidFill>
                  <a:srgbClr val="002060"/>
                </a:solidFill>
              </a:rPr>
              <a:t/>
            </a:r>
            <a:br>
              <a:rPr lang="en-US" sz="2400" i="0" dirty="0">
                <a:solidFill>
                  <a:srgbClr val="002060"/>
                </a:solidFill>
              </a:rPr>
            </a:br>
            <a:r>
              <a:rPr lang="ru-RU" sz="2400" i="0" dirty="0" smtClean="0">
                <a:solidFill>
                  <a:srgbClr val="002060"/>
                </a:solidFill>
                <a:sym typeface="Symbol"/>
              </a:rPr>
              <a:t></a:t>
            </a:r>
            <a:r>
              <a:rPr lang="en-US" sz="2400" i="0" dirty="0" smtClean="0">
                <a:solidFill>
                  <a:srgbClr val="002060"/>
                </a:solidFill>
                <a:sym typeface="Symbol"/>
              </a:rPr>
              <a:t> In the frames of RPP2 project organized GAINS training (Kyiv, October 2014 and planned November 2014) for Ukraine.</a:t>
            </a:r>
            <a:r>
              <a:rPr lang="en-US" sz="2400" b="1" i="0" dirty="0">
                <a:solidFill>
                  <a:srgbClr val="002060"/>
                </a:solidFill>
                <a:sym typeface="Symbol"/>
              </a:rPr>
              <a:t/>
            </a:r>
            <a:br>
              <a:rPr lang="en-US" sz="2400" b="1" i="0" dirty="0">
                <a:solidFill>
                  <a:srgbClr val="002060"/>
                </a:solidFill>
                <a:sym typeface="Symbol"/>
              </a:rPr>
            </a:br>
            <a:r>
              <a:rPr lang="en-US" sz="2400" b="1" i="0" dirty="0" smtClean="0">
                <a:solidFill>
                  <a:srgbClr val="002060"/>
                </a:solidFill>
                <a:sym typeface="Symbol"/>
              </a:rPr>
              <a:t/>
            </a:r>
            <a:br>
              <a:rPr lang="en-US" sz="2400" b="1" i="0" dirty="0" smtClean="0">
                <a:solidFill>
                  <a:srgbClr val="002060"/>
                </a:solidFill>
                <a:sym typeface="Symbol"/>
              </a:rPr>
            </a:br>
            <a:r>
              <a:rPr lang="ru-RU" sz="2400" b="1" i="0" dirty="0" smtClean="0">
                <a:solidFill>
                  <a:srgbClr val="002060"/>
                </a:solidFill>
                <a:sym typeface="Symbol"/>
              </a:rPr>
              <a:t></a:t>
            </a:r>
            <a:r>
              <a:rPr lang="ru-RU" sz="2400" i="0" dirty="0" smtClean="0">
                <a:solidFill>
                  <a:srgbClr val="002060"/>
                </a:solidFill>
                <a:sym typeface="Symbol"/>
              </a:rPr>
              <a:t> </a:t>
            </a:r>
            <a:r>
              <a:rPr lang="en-US" sz="2400" i="0" dirty="0">
                <a:solidFill>
                  <a:srgbClr val="002060"/>
                </a:solidFill>
              </a:rPr>
              <a:t>Modelling tools for projection of urban pollution are currently being developed within the framework of a regional pilot project #3.</a:t>
            </a:r>
            <a:r>
              <a:rPr lang="en-US" sz="2400" b="1" i="0" dirty="0" smtClean="0">
                <a:solidFill>
                  <a:srgbClr val="002060"/>
                </a:solidFill>
                <a:sym typeface="Symbol"/>
              </a:rPr>
              <a:t/>
            </a:r>
            <a:br>
              <a:rPr lang="en-US" sz="2400" b="1" i="0" dirty="0" smtClean="0">
                <a:solidFill>
                  <a:srgbClr val="002060"/>
                </a:solidFill>
                <a:sym typeface="Symbol"/>
              </a:rPr>
            </a:br>
            <a:r>
              <a:rPr lang="en-US" sz="2400" b="1" i="0" dirty="0" smtClean="0">
                <a:solidFill>
                  <a:srgbClr val="002060"/>
                </a:solidFill>
                <a:sym typeface="Symbol"/>
              </a:rPr>
              <a:t/>
            </a:r>
            <a:br>
              <a:rPr lang="en-US" sz="2400" b="1" i="0" dirty="0" smtClean="0">
                <a:solidFill>
                  <a:srgbClr val="002060"/>
                </a:solidFill>
                <a:sym typeface="Symbol"/>
              </a:rPr>
            </a:br>
            <a:r>
              <a:rPr lang="ru-RU" sz="2400" i="0" dirty="0" smtClean="0">
                <a:solidFill>
                  <a:srgbClr val="002060"/>
                </a:solidFill>
                <a:sym typeface="Symbol"/>
              </a:rPr>
              <a:t></a:t>
            </a:r>
            <a:r>
              <a:rPr lang="en-US" sz="2400" i="0" dirty="0" smtClean="0">
                <a:solidFill>
                  <a:srgbClr val="002060"/>
                </a:solidFill>
                <a:sym typeface="Symbol"/>
              </a:rPr>
              <a:t> Different aspects of software (RPP3) were studied at the regional seminars and study tour in Copenhagen.</a:t>
            </a:r>
            <a:br>
              <a:rPr lang="en-US" sz="2400" i="0" dirty="0" smtClean="0">
                <a:solidFill>
                  <a:srgbClr val="002060"/>
                </a:solidFill>
                <a:sym typeface="Symbol"/>
              </a:rPr>
            </a:br>
            <a:endParaRPr lang="en-GB" sz="2400" dirty="0">
              <a:solidFill>
                <a:srgbClr val="002060"/>
              </a:solidFill>
            </a:endParaRPr>
          </a:p>
        </p:txBody>
      </p:sp>
      <p:sp>
        <p:nvSpPr>
          <p:cNvPr id="5125" name="Text Box 5"/>
          <p:cNvSpPr txBox="1">
            <a:spLocks noChangeArrowheads="1"/>
          </p:cNvSpPr>
          <p:nvPr/>
        </p:nvSpPr>
        <p:spPr bwMode="auto">
          <a:xfrm>
            <a:off x="323528" y="395953"/>
            <a:ext cx="8208912" cy="553998"/>
          </a:xfrm>
          <a:prstGeom prst="rect">
            <a:avLst/>
          </a:prstGeom>
          <a:noFill/>
          <a:ln w="9525">
            <a:noFill/>
            <a:miter lim="800000"/>
            <a:headEnd/>
            <a:tailEnd/>
          </a:ln>
        </p:spPr>
        <p:txBody>
          <a:bodyPr wrap="square">
            <a:spAutoFit/>
          </a:bodyPr>
          <a:lstStyle/>
          <a:p>
            <a:pPr algn="ctr">
              <a:spcBef>
                <a:spcPct val="50000"/>
              </a:spcBef>
            </a:pPr>
            <a:r>
              <a:rPr lang="en-US" sz="3000" dirty="0">
                <a:solidFill>
                  <a:srgbClr val="002060"/>
                </a:solidFill>
              </a:rPr>
              <a:t>Task</a:t>
            </a:r>
            <a:r>
              <a:rPr lang="ru-RU" sz="3000" dirty="0">
                <a:solidFill>
                  <a:srgbClr val="002060"/>
                </a:solidFill>
              </a:rPr>
              <a:t> </a:t>
            </a:r>
            <a:r>
              <a:rPr lang="en-GB" sz="3000" dirty="0" smtClean="0">
                <a:solidFill>
                  <a:srgbClr val="002060"/>
                </a:solidFill>
              </a:rPr>
              <a:t>3.</a:t>
            </a:r>
            <a:r>
              <a:rPr lang="ru-RU" sz="3000" dirty="0" smtClean="0">
                <a:solidFill>
                  <a:srgbClr val="002060"/>
                </a:solidFill>
              </a:rPr>
              <a:t>3</a:t>
            </a:r>
            <a:r>
              <a:rPr lang="en-US" sz="3000" dirty="0">
                <a:solidFill>
                  <a:srgbClr val="002060"/>
                </a:solidFill>
              </a:rPr>
              <a:t> </a:t>
            </a:r>
            <a:r>
              <a:rPr lang="en-US" sz="3000" dirty="0" smtClean="0">
                <a:solidFill>
                  <a:srgbClr val="002060"/>
                </a:solidFill>
              </a:rPr>
              <a:t>Introduction </a:t>
            </a:r>
            <a:r>
              <a:rPr lang="en-US" sz="3000" dirty="0">
                <a:solidFill>
                  <a:srgbClr val="002060"/>
                </a:solidFill>
              </a:rPr>
              <a:t>of transport-planning tools</a:t>
            </a:r>
            <a:endParaRPr lang="en-GB" sz="30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8</a:t>
            </a:fld>
            <a:endParaRPr lang="en-US" sz="1200" dirty="0"/>
          </a:p>
        </p:txBody>
      </p:sp>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33176" y="1700808"/>
            <a:ext cx="8763000" cy="5400600"/>
          </a:xfrm>
        </p:spPr>
        <p:txBody>
          <a:bodyPr>
            <a:normAutofit fontScale="90000"/>
          </a:bodyPr>
          <a:lstStyle/>
          <a:p>
            <a:r>
              <a:rPr lang="ru-RU" sz="2400" b="1" i="0" dirty="0">
                <a:solidFill>
                  <a:srgbClr val="002060"/>
                </a:solidFill>
                <a:sym typeface="Symbol"/>
              </a:rPr>
              <a:t></a:t>
            </a:r>
            <a:r>
              <a:rPr lang="ru-RU" sz="2400" i="0" dirty="0">
                <a:solidFill>
                  <a:srgbClr val="002060"/>
                </a:solidFill>
                <a:sym typeface="Symbol"/>
              </a:rPr>
              <a:t> </a:t>
            </a:r>
            <a:r>
              <a:rPr lang="en-US" sz="3200" i="0" dirty="0" smtClean="0">
                <a:solidFill>
                  <a:srgbClr val="002060"/>
                </a:solidFill>
              </a:rPr>
              <a:t>A </a:t>
            </a:r>
            <a:r>
              <a:rPr lang="en-US" sz="3200" i="0" dirty="0">
                <a:solidFill>
                  <a:srgbClr val="002060"/>
                </a:solidFill>
              </a:rPr>
              <a:t>report containing a structured and detailed description of economic instruments, including a detailed list of best practices in major European and world cities most appropriate for the Partner Countries was finalized and posted to the project </a:t>
            </a:r>
            <a:r>
              <a:rPr lang="en-US" sz="3200" i="0" dirty="0" smtClean="0">
                <a:solidFill>
                  <a:srgbClr val="002060"/>
                </a:solidFill>
              </a:rPr>
              <a:t>website</a:t>
            </a:r>
            <a:r>
              <a:rPr lang="en-US" sz="3200" i="0" dirty="0" smtClean="0">
                <a:solidFill>
                  <a:srgbClr val="002060"/>
                </a:solidFill>
              </a:rPr>
              <a:t/>
            </a:r>
            <a:br>
              <a:rPr lang="en-US" sz="3200" i="0" dirty="0" smtClean="0">
                <a:solidFill>
                  <a:srgbClr val="002060"/>
                </a:solidFill>
              </a:rPr>
            </a:br>
            <a:r>
              <a:rPr lang="ru-RU" sz="3200" i="0" dirty="0" smtClean="0">
                <a:solidFill>
                  <a:srgbClr val="002060"/>
                </a:solidFill>
              </a:rPr>
              <a:t/>
            </a:r>
            <a:br>
              <a:rPr lang="ru-RU" sz="3200" i="0" dirty="0" smtClean="0">
                <a:solidFill>
                  <a:srgbClr val="002060"/>
                </a:solidFill>
              </a:rPr>
            </a:br>
            <a:r>
              <a:rPr lang="ru-RU" sz="3200" b="1" i="0" dirty="0">
                <a:solidFill>
                  <a:srgbClr val="002060"/>
                </a:solidFill>
                <a:sym typeface="Symbol"/>
              </a:rPr>
              <a:t></a:t>
            </a:r>
            <a:r>
              <a:rPr lang="ru-RU" sz="3200" i="0" dirty="0">
                <a:solidFill>
                  <a:srgbClr val="002060"/>
                </a:solidFill>
                <a:sym typeface="Symbol"/>
              </a:rPr>
              <a:t> </a:t>
            </a:r>
            <a:r>
              <a:rPr lang="en-US" sz="3200" i="0" dirty="0" smtClean="0">
                <a:solidFill>
                  <a:srgbClr val="002060"/>
                </a:solidFill>
                <a:sym typeface="Symbol"/>
              </a:rPr>
              <a:t>Support in developing legislation (including transport strategies) is combined with Task </a:t>
            </a:r>
            <a:r>
              <a:rPr lang="ru-RU" sz="3200" i="0" dirty="0" smtClean="0">
                <a:solidFill>
                  <a:srgbClr val="002060"/>
                </a:solidFill>
              </a:rPr>
              <a:t>3.1</a:t>
            </a:r>
            <a:r>
              <a:rPr lang="en-GB" sz="3200" i="0" dirty="0">
                <a:solidFill>
                  <a:srgbClr val="002060"/>
                </a:solidFill>
              </a:rPr>
              <a:t>.</a:t>
            </a:r>
            <a:br>
              <a:rPr lang="en-GB" sz="3200" i="0" dirty="0">
                <a:solidFill>
                  <a:srgbClr val="002060"/>
                </a:solidFill>
              </a:rPr>
            </a:br>
            <a:r>
              <a:rPr lang="en-US" sz="3200" i="0" dirty="0" smtClean="0">
                <a:solidFill>
                  <a:srgbClr val="002060"/>
                </a:solidFill>
              </a:rPr>
              <a:t/>
            </a:r>
            <a:br>
              <a:rPr lang="en-US" sz="3200" i="0" dirty="0" smtClean="0">
                <a:solidFill>
                  <a:srgbClr val="002060"/>
                </a:solidFill>
              </a:rPr>
            </a:br>
            <a:r>
              <a:rPr lang="ru-RU" sz="3200" b="1" i="0" dirty="0">
                <a:solidFill>
                  <a:srgbClr val="002060"/>
                </a:solidFill>
                <a:sym typeface="Symbol"/>
              </a:rPr>
              <a:t></a:t>
            </a:r>
            <a:r>
              <a:rPr lang="ru-RU" sz="3200" i="0" dirty="0">
                <a:solidFill>
                  <a:srgbClr val="002060"/>
                </a:solidFill>
                <a:sym typeface="Symbol"/>
              </a:rPr>
              <a:t> </a:t>
            </a:r>
            <a:r>
              <a:rPr lang="en-US" sz="3200" i="0" dirty="0" smtClean="0">
                <a:solidFill>
                  <a:srgbClr val="002060"/>
                </a:solidFill>
              </a:rPr>
              <a:t>In </a:t>
            </a:r>
            <a:r>
              <a:rPr lang="en-US" sz="3200" i="0" dirty="0">
                <a:solidFill>
                  <a:srgbClr val="002060"/>
                </a:solidFill>
              </a:rPr>
              <a:t>addition, information on the CIVITAS network is </a:t>
            </a:r>
            <a:r>
              <a:rPr lang="en-US" sz="3200" i="0" dirty="0" smtClean="0">
                <a:solidFill>
                  <a:srgbClr val="002060"/>
                </a:solidFill>
              </a:rPr>
              <a:t>finalized.</a:t>
            </a:r>
            <a:r>
              <a:rPr lang="uk-UA" sz="3200" i="0" dirty="0">
                <a:solidFill>
                  <a:srgbClr val="002060"/>
                </a:solidFill>
              </a:rPr>
              <a:t/>
            </a:r>
            <a:br>
              <a:rPr lang="uk-UA" sz="3200" i="0" dirty="0">
                <a:solidFill>
                  <a:srgbClr val="002060"/>
                </a:solidFill>
              </a:rPr>
            </a:br>
            <a:r>
              <a:rPr lang="uk-UA" sz="3200" i="0" dirty="0">
                <a:solidFill>
                  <a:srgbClr val="002060"/>
                </a:solidFill>
              </a:rPr>
              <a:t/>
            </a:r>
            <a:br>
              <a:rPr lang="uk-UA" sz="3200" i="0" dirty="0">
                <a:solidFill>
                  <a:srgbClr val="002060"/>
                </a:solidFill>
              </a:rPr>
            </a:br>
            <a:endParaRPr lang="en-GB" sz="3200" i="0" dirty="0">
              <a:solidFill>
                <a:srgbClr val="002060"/>
              </a:solidFill>
            </a:endParaRPr>
          </a:p>
        </p:txBody>
      </p:sp>
      <p:sp>
        <p:nvSpPr>
          <p:cNvPr id="5125" name="Text Box 5"/>
          <p:cNvSpPr txBox="1">
            <a:spLocks noChangeArrowheads="1"/>
          </p:cNvSpPr>
          <p:nvPr/>
        </p:nvSpPr>
        <p:spPr bwMode="auto">
          <a:xfrm>
            <a:off x="179512" y="395953"/>
            <a:ext cx="8545784" cy="1077218"/>
          </a:xfrm>
          <a:prstGeom prst="rect">
            <a:avLst/>
          </a:prstGeom>
          <a:noFill/>
          <a:ln w="9525">
            <a:noFill/>
            <a:miter lim="800000"/>
            <a:headEnd/>
            <a:tailEnd/>
          </a:ln>
        </p:spPr>
        <p:txBody>
          <a:bodyPr wrap="square">
            <a:spAutoFit/>
          </a:bodyPr>
          <a:lstStyle/>
          <a:p>
            <a:pPr>
              <a:spcBef>
                <a:spcPct val="50000"/>
              </a:spcBef>
            </a:pPr>
            <a:r>
              <a:rPr lang="en-US" sz="3200" dirty="0" smtClean="0">
                <a:solidFill>
                  <a:srgbClr val="002060"/>
                </a:solidFill>
              </a:rPr>
              <a:t>Task </a:t>
            </a:r>
            <a:r>
              <a:rPr lang="en-GB" sz="3200" dirty="0" smtClean="0">
                <a:solidFill>
                  <a:srgbClr val="002060"/>
                </a:solidFill>
              </a:rPr>
              <a:t>3.</a:t>
            </a:r>
            <a:r>
              <a:rPr lang="ru-RU" sz="3200" dirty="0" smtClean="0">
                <a:solidFill>
                  <a:srgbClr val="002060"/>
                </a:solidFill>
              </a:rPr>
              <a:t>4 </a:t>
            </a:r>
            <a:r>
              <a:rPr lang="en-US" sz="3200" dirty="0" smtClean="0">
                <a:solidFill>
                  <a:srgbClr val="002060"/>
                </a:solidFill>
              </a:rPr>
              <a:t>Introduction </a:t>
            </a:r>
            <a:r>
              <a:rPr lang="en-US" sz="3200" dirty="0">
                <a:solidFill>
                  <a:srgbClr val="002060"/>
                </a:solidFill>
              </a:rPr>
              <a:t>of Economic instruments </a:t>
            </a:r>
            <a:r>
              <a:rPr lang="en-US" sz="3200" dirty="0" smtClean="0">
                <a:solidFill>
                  <a:srgbClr val="002060"/>
                </a:solidFill>
              </a:rPr>
              <a:t>Task</a:t>
            </a:r>
            <a:r>
              <a:rPr lang="ru-RU" sz="3200" dirty="0" smtClean="0">
                <a:solidFill>
                  <a:srgbClr val="002060"/>
                </a:solidFill>
              </a:rPr>
              <a:t> 3.5</a:t>
            </a:r>
            <a:r>
              <a:rPr lang="en-US" sz="3200" dirty="0">
                <a:solidFill>
                  <a:srgbClr val="002060"/>
                </a:solidFill>
              </a:rPr>
              <a:t> Support of policies and measures</a:t>
            </a:r>
            <a:endParaRPr lang="en-GB" sz="32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9</a:t>
            </a:fld>
            <a:endParaRPr lang="en-US" sz="1200" dirty="0"/>
          </a:p>
        </p:txBody>
      </p:sp>
    </p:spTree>
    <p:extLst>
      <p:ext uri="{BB962C8B-B14F-4D97-AF65-F5344CB8AC3E}">
        <p14:creationId xmlns:p14="http://schemas.microsoft.com/office/powerpoint/2010/main" val="40273322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4600</TotalTime>
  <Words>228</Words>
  <Application>Microsoft Office PowerPoint</Application>
  <PresentationFormat>Экран (4:3)</PresentationFormat>
  <Paragraphs>47</Paragraphs>
  <Slides>10</Slides>
  <Notes>10</Notes>
  <HiddenSlides>0</HiddenSlides>
  <MMClips>0</MMClips>
  <ScaleCrop>false</ScaleCrop>
  <HeadingPairs>
    <vt:vector size="6" baseType="variant">
      <vt:variant>
        <vt:lpstr>Тема</vt:lpstr>
      </vt:variant>
      <vt:variant>
        <vt:i4>1</vt:i4>
      </vt:variant>
      <vt:variant>
        <vt:lpstr>Внедренные серверы OLE</vt:lpstr>
      </vt:variant>
      <vt:variant>
        <vt:i4>2</vt:i4>
      </vt:variant>
      <vt:variant>
        <vt:lpstr>Заголовки слайдов</vt:lpstr>
      </vt:variant>
      <vt:variant>
        <vt:i4>10</vt:i4>
      </vt:variant>
    </vt:vector>
  </HeadingPairs>
  <TitlesOfParts>
    <vt:vector size="13" baseType="lpstr">
      <vt:lpstr>Office Theme</vt:lpstr>
      <vt:lpstr>Документ</vt:lpstr>
      <vt:lpstr>Microsoft Word Document</vt:lpstr>
      <vt:lpstr>Презентация PowerPoint</vt:lpstr>
      <vt:lpstr>Project activity in the frame of Transport component</vt:lpstr>
      <vt:lpstr> · Concordance table of national and EU legislation and recommendations for improving the legislation in the transport sector is prepared . Now placed on the project web-site.    · Providing project support for the development of draft legislative acts or regulations.    Delays   Different choices</vt:lpstr>
      <vt:lpstr>Презентация PowerPoint</vt:lpstr>
      <vt:lpstr>Презентация PowerPoint</vt:lpstr>
      <vt:lpstr>Презентация PowerPoint</vt:lpstr>
      <vt:lpstr>  The project financed the participation of representatives of project countries in the COPERT training in Beograd, Serbia (May 2012)   The project held a Workshop in Chisinau in September 2012  on methods of calculating emissions from stationary and mobile sources.  The main attention focused on the practical application of the latest COPERT software developed by experts from Emisia SA who conducted trainings during the workshop.  Local experts from Belarus, the Russian Federation and Moldova presented their preliminary estimates of road transport emissions utilizing COPERT4.    At the present time the all countries, except Georgia, have completed their respective reports. These contain a thorough description of the methods used in calculating road transport emissions, the results of COPERT4 application for this purpose and the comparison of results and explanations of possible reasons for any discrepancies. Consolidated report was prepared and placed at the project web-site.  </vt:lpstr>
      <vt:lpstr> Emission projections with use of COPERT4 software at the national level for different scenarios of transport development.    Different aspects of emission projections with use of COPERT4 software at the national level were studied in Beograd (May 2012), at the project Training Workshop in Chisinau (September 2012) and regional project trainings in Tbilisi (December 2013) and Chisinau (January 2014).   In the frames of RPP2 project organized GAINS training (Kyiv, October 2014 and planned November 2014) for Ukraine.   Modelling tools for projection of urban pollution are currently being developed within the framework of a regional pilot project #3.   Different aspects of software (RPP3) were studied at the regional seminars and study tour in Copenhagen. </vt:lpstr>
      <vt:lpstr> A report containing a structured and detailed description of economic instruments, including a detailed list of best practices in major European and world cities most appropriate for the Partner Countries was finalized and posted to the project website   Support in developing legislation (including transport strategies) is combined with Task 3.1.   In addition, information on the CIVITAS network is finalized.  </vt:lpstr>
      <vt:lpstr>Thank you for your attention.   Any questions?</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de Campos</dc:creator>
  <cp:lastModifiedBy>Nataliia</cp:lastModifiedBy>
  <cp:revision>411</cp:revision>
  <cp:lastPrinted>2013-02-21T14:36:42Z</cp:lastPrinted>
  <dcterms:created xsi:type="dcterms:W3CDTF">2011-10-12T15:30:18Z</dcterms:created>
  <dcterms:modified xsi:type="dcterms:W3CDTF">2014-10-15T08:25:07Z</dcterms:modified>
</cp:coreProperties>
</file>