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65" r:id="rId2"/>
    <p:sldId id="423" r:id="rId3"/>
    <p:sldId id="425" r:id="rId4"/>
    <p:sldId id="435" r:id="rId5"/>
    <p:sldId id="436" r:id="rId6"/>
    <p:sldId id="437" r:id="rId7"/>
    <p:sldId id="407" r:id="rId8"/>
    <p:sldId id="424" r:id="rId9"/>
    <p:sldId id="426" r:id="rId10"/>
    <p:sldId id="352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E9E53B"/>
    <a:srgbClr val="FF5050"/>
    <a:srgbClr val="FFFF99"/>
    <a:srgbClr val="FFCC66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82" autoAdjust="0"/>
    <p:restoredTop sz="94707" autoAdjust="0"/>
  </p:normalViewPr>
  <p:slideViewPr>
    <p:cSldViewPr>
      <p:cViewPr varScale="1">
        <p:scale>
          <a:sx n="77" d="100"/>
          <a:sy n="77" d="100"/>
        </p:scale>
        <p:origin x="-14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23899-E46B-46DE-9D02-0164906A27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6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7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8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9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8E55BF-95E0-4CAA-ADAA-2F3953F8BCB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15/10/2014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2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3.doc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539552" y="4077072"/>
            <a:ext cx="8064896" cy="1296144"/>
          </a:xfrm>
        </p:spPr>
        <p:txBody>
          <a:bodyPr>
            <a:noAutofit/>
          </a:bodyPr>
          <a:lstStyle/>
          <a:p>
            <a:r>
              <a:rPr lang="ru-RU" sz="2800" dirty="0"/>
              <a:t>Семинар по политике ЕС и использованию экономических инструментов для обеспечения устойчивого развития городского транспорта </a:t>
            </a:r>
            <a:endParaRPr lang="en-US" sz="2800" dirty="0"/>
          </a:p>
          <a:p>
            <a:r>
              <a:rPr lang="ru-RU" sz="2800" i="1" dirty="0"/>
              <a:t>21-22 октября, 2014 г. (г. Кишинев, Молдова)</a:t>
            </a:r>
            <a:endParaRPr lang="uk-UA" sz="2800" i="1" dirty="0"/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79512" y="1124744"/>
            <a:ext cx="878497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endParaRPr lang="en-US" sz="3500" b="1" dirty="0" smtClean="0">
              <a:solidFill>
                <a:srgbClr val="FFFFE1"/>
              </a:solidFill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32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Управление качеством воздуха в странах Восточного региона ЕИСП </a:t>
            </a:r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3600" b="1" dirty="0" smtClean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Обзор </a:t>
            </a:r>
            <a:r>
              <a:rPr lang="ru-RU" sz="3600" b="1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деятельности </a:t>
            </a:r>
            <a:r>
              <a:rPr lang="ru-RU" sz="3600" b="1" dirty="0" smtClean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проекта</a:t>
            </a:r>
            <a:endParaRPr lang="ru-RU" sz="3600" b="1" dirty="0" smtClean="0">
              <a:solidFill>
                <a:srgbClr val="FFFFE1"/>
              </a:solidFill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4000" dirty="0">
                <a:solidFill>
                  <a:srgbClr val="FFFFE1"/>
                </a:solidFill>
                <a:ea typeface="+mj-ea"/>
                <a:cs typeface="+mj-cs"/>
              </a:rPr>
              <a:t>Компонент </a:t>
            </a:r>
            <a:r>
              <a:rPr lang="en-US" sz="4000" dirty="0">
                <a:solidFill>
                  <a:srgbClr val="FFFFE1"/>
                </a:solidFill>
                <a:ea typeface="+mj-ea"/>
                <a:cs typeface="+mj-cs"/>
              </a:rPr>
              <a:t>3</a:t>
            </a:r>
            <a:r>
              <a:rPr lang="ru-RU" sz="4000" dirty="0">
                <a:solidFill>
                  <a:srgbClr val="FFFFE1"/>
                </a:solidFill>
                <a:ea typeface="+mj-ea"/>
                <a:cs typeface="+mj-cs"/>
              </a:rPr>
              <a:t> -</a:t>
            </a:r>
            <a:r>
              <a:rPr lang="en-US" sz="4000" dirty="0">
                <a:solidFill>
                  <a:srgbClr val="FFFFE1"/>
                </a:solidFill>
                <a:ea typeface="+mj-ea"/>
                <a:cs typeface="+mj-cs"/>
              </a:rPr>
              <a:t> </a:t>
            </a:r>
            <a:r>
              <a:rPr lang="ru-RU" sz="4000" dirty="0">
                <a:solidFill>
                  <a:srgbClr val="FFFFE1"/>
                </a:solidFill>
                <a:ea typeface="+mj-ea"/>
                <a:cs typeface="+mj-cs"/>
              </a:rPr>
              <a:t>Транспорт</a:t>
            </a:r>
            <a:endParaRPr lang="en-GB" sz="4000" dirty="0">
              <a:solidFill>
                <a:srgbClr val="FFFFE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471143"/>
            <a:ext cx="7772400" cy="1470025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Спасибо за внимание.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Вопросы</a:t>
            </a:r>
            <a:r>
              <a:rPr lang="en-US" sz="40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1252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96944" cy="79208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План деятельности по транспорту</a:t>
            </a:r>
            <a:endParaRPr lang="uk-UA" sz="3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76" name="Объект 7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08571"/>
            <a:ext cx="8424936" cy="5832648"/>
          </a:xfrm>
        </p:spPr>
      </p:pic>
    </p:spTree>
    <p:extLst>
      <p:ext uri="{BB962C8B-B14F-4D97-AF65-F5344CB8AC3E}">
        <p14:creationId xmlns:p14="http://schemas.microsoft.com/office/powerpoint/2010/main" val="23018945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79208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Задача </a:t>
            </a:r>
            <a:r>
              <a:rPr lang="en-GB" sz="3200" dirty="0" smtClean="0">
                <a:solidFill>
                  <a:srgbClr val="002060"/>
                </a:solidFill>
              </a:rPr>
              <a:t>3.</a:t>
            </a:r>
            <a:r>
              <a:rPr lang="ru-RU" sz="3200" dirty="0" smtClean="0">
                <a:solidFill>
                  <a:srgbClr val="002060"/>
                </a:solidFill>
              </a:rPr>
              <a:t>1 Законодательная и нормативно-правовая база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3</a:t>
            </a:fld>
            <a:endParaRPr lang="en-US" sz="12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23528" y="1988840"/>
            <a:ext cx="8876556" cy="4176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indent="-457200">
              <a:spcAft>
                <a:spcPts val="1800"/>
              </a:spcAft>
            </a:pPr>
            <a:r>
              <a:rPr kumimoji="0" lang="ru-RU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·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На веб-сайте проекта опубликован отчет с анализом соответствия законодательства ЕС национальным законодательным актам в области транспорта и рекомендациями по совершенствованию национальных законодательных баз.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</a:br>
            <a:r>
              <a:rPr lang="ru-RU" sz="6000" b="1" dirty="0" smtClean="0">
                <a:solidFill>
                  <a:srgbClr val="002060"/>
                </a:solidFill>
                <a:sym typeface="Symbol"/>
              </a:rPr>
              <a:t>· </a:t>
            </a:r>
            <a:r>
              <a:rPr lang="uk-UA" sz="2800" dirty="0" smtClean="0">
                <a:solidFill>
                  <a:srgbClr val="002060"/>
                </a:solidFill>
                <a:sym typeface="Symbol"/>
              </a:rPr>
              <a:t>О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казание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 помощи странам в подготовке законодательных или нормативно-правовых актов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.</a:t>
            </a:r>
          </a:p>
          <a:p>
            <a:pPr lvl="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+mj-lt"/>
                <a:ea typeface="+mj-ea"/>
                <a:cs typeface="+mj-cs"/>
                <a:sym typeface="Symbol"/>
              </a:rPr>
              <a:t>Большие задержки</a:t>
            </a:r>
          </a:p>
          <a:p>
            <a:pPr lvl="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Разная тематика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/>
            </a:r>
            <a:b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</a:b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95816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051720" y="395953"/>
            <a:ext cx="48245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Таблица соответствия</a:t>
            </a:r>
            <a:r>
              <a:rPr lang="en-US" sz="3200" dirty="0" smtClean="0">
                <a:solidFill>
                  <a:srgbClr val="002060"/>
                </a:solidFill>
              </a:rPr>
              <a:t> (1)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4</a:t>
            </a:fld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6237312"/>
            <a:ext cx="122413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Не соответствует</a:t>
            </a:r>
            <a:endParaRPr lang="uk-UA" sz="1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37312"/>
            <a:ext cx="360040" cy="2513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2494740" y="6273083"/>
            <a:ext cx="78111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Частично</a:t>
            </a:r>
            <a:endParaRPr lang="uk-UA" sz="1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34700" y="6273082"/>
            <a:ext cx="360040" cy="2513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3491880" y="6282132"/>
            <a:ext cx="122413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Соответствует</a:t>
            </a:r>
            <a:endParaRPr lang="uk-UA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31840" y="6282132"/>
            <a:ext cx="360040" cy="2513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712018"/>
              </p:ext>
            </p:extLst>
          </p:nvPr>
        </p:nvGraphicFramePr>
        <p:xfrm>
          <a:off x="147392" y="980728"/>
          <a:ext cx="8759825" cy="453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Документ" r:id="rId4" imgW="9773363" imgH="3751272" progId="Word.Document.12">
                  <p:embed/>
                </p:oleObj>
              </mc:Choice>
              <mc:Fallback>
                <p:oleObj name="Документ" r:id="rId4" imgW="9773363" imgH="3751272" progId="Word.Document.12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92" y="980728"/>
                        <a:ext cx="8759825" cy="453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417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051720" y="395953"/>
            <a:ext cx="48245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Таблица соответствия</a:t>
            </a:r>
            <a:r>
              <a:rPr lang="en-US" sz="3200" dirty="0" smtClean="0">
                <a:solidFill>
                  <a:srgbClr val="002060"/>
                </a:solidFill>
              </a:rPr>
              <a:t> (2)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5</a:t>
            </a:fld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6237312"/>
            <a:ext cx="122413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Не соответствует</a:t>
            </a:r>
            <a:endParaRPr lang="uk-UA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237312"/>
            <a:ext cx="360040" cy="2513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2494740" y="6273083"/>
            <a:ext cx="78111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Частично</a:t>
            </a:r>
            <a:endParaRPr lang="uk-UA" sz="1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34700" y="6273082"/>
            <a:ext cx="360040" cy="2513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3491880" y="6282132"/>
            <a:ext cx="122413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Соответствует</a:t>
            </a:r>
            <a:endParaRPr lang="uk-UA" sz="1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31840" y="6282132"/>
            <a:ext cx="360040" cy="2513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875562"/>
              </p:ext>
            </p:extLst>
          </p:nvPr>
        </p:nvGraphicFramePr>
        <p:xfrm>
          <a:off x="382588" y="1201738"/>
          <a:ext cx="8513588" cy="3955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Документ" r:id="rId4" imgW="9773363" imgH="3569736" progId="Word.Document.12">
                  <p:embed/>
                </p:oleObj>
              </mc:Choice>
              <mc:Fallback>
                <p:oleObj name="Документ" r:id="rId4" imgW="9773363" imgH="3569736" progId="Word.Document.12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1201738"/>
                        <a:ext cx="8513588" cy="39554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57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051720" y="395953"/>
            <a:ext cx="48245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Таблица соответствия</a:t>
            </a:r>
            <a:r>
              <a:rPr lang="en-US" sz="3200" dirty="0" smtClean="0">
                <a:solidFill>
                  <a:srgbClr val="002060"/>
                </a:solidFill>
              </a:rPr>
              <a:t> (3)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6</a:t>
            </a:fld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6237312"/>
            <a:ext cx="122413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Не соответствует</a:t>
            </a:r>
            <a:endParaRPr lang="uk-UA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237312"/>
            <a:ext cx="360040" cy="2513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2494740" y="6273083"/>
            <a:ext cx="78111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Частично</a:t>
            </a:r>
            <a:endParaRPr lang="uk-UA" sz="1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34700" y="6273082"/>
            <a:ext cx="360040" cy="2513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3491880" y="6282132"/>
            <a:ext cx="122413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 smtClean="0"/>
              <a:t>Соответствует</a:t>
            </a:r>
            <a:endParaRPr lang="uk-UA" sz="1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31840" y="6282132"/>
            <a:ext cx="360040" cy="2513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205691"/>
              </p:ext>
            </p:extLst>
          </p:nvPr>
        </p:nvGraphicFramePr>
        <p:xfrm>
          <a:off x="150813" y="1416050"/>
          <a:ext cx="8745537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Документ" r:id="rId4" imgW="9773363" imgH="2657723" progId="Word.Document.12">
                  <p:embed/>
                </p:oleObj>
              </mc:Choice>
              <mc:Fallback>
                <p:oleObj name="Документ" r:id="rId4" imgW="9773363" imgH="2657723" progId="Word.Document.12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1416050"/>
                        <a:ext cx="8745537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99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76" y="1196751"/>
            <a:ext cx="8763000" cy="5430415"/>
          </a:xfrm>
        </p:spPr>
        <p:txBody>
          <a:bodyPr>
            <a:normAutofit fontScale="90000"/>
          </a:bodyPr>
          <a:lstStyle/>
          <a:p>
            <a:pPr indent="-4572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ru-RU" sz="2400" b="1" i="0" dirty="0" smtClean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200" i="0" dirty="0">
                <a:solidFill>
                  <a:srgbClr val="002060"/>
                </a:solidFill>
                <a:sym typeface="Symbol"/>
              </a:rPr>
              <a:t>В </a:t>
            </a:r>
            <a:r>
              <a:rPr lang="ru-RU" sz="2200" i="0" dirty="0" smtClean="0">
                <a:solidFill>
                  <a:srgbClr val="002060"/>
                </a:solidFill>
                <a:sym typeface="Symbol"/>
              </a:rPr>
              <a:t>мае 2012 года было финансировано обучение по </a:t>
            </a:r>
            <a:r>
              <a:rPr lang="en-GB" sz="2200" i="0" dirty="0" smtClean="0">
                <a:solidFill>
                  <a:srgbClr val="002060"/>
                </a:solidFill>
              </a:rPr>
              <a:t>COPERT</a:t>
            </a:r>
            <a:r>
              <a:rPr lang="ru-RU" sz="2200" i="0" dirty="0" smtClean="0">
                <a:solidFill>
                  <a:srgbClr val="002060"/>
                </a:solidFill>
              </a:rPr>
              <a:t> в Белграде (Сербия).</a:t>
            </a:r>
            <a:br>
              <a:rPr lang="ru-RU" sz="2200" i="0" dirty="0" smtClean="0">
                <a:solidFill>
                  <a:srgbClr val="002060"/>
                </a:solidFill>
              </a:rPr>
            </a:br>
            <a:r>
              <a:rPr lang="ru-RU" sz="2200" i="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0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200" i="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200" i="0" dirty="0" smtClean="0">
                <a:solidFill>
                  <a:srgbClr val="002060"/>
                </a:solidFill>
              </a:rPr>
              <a:t>В </a:t>
            </a:r>
            <a:r>
              <a:rPr lang="ru-RU" sz="2200" i="0" dirty="0">
                <a:solidFill>
                  <a:srgbClr val="002060"/>
                </a:solidFill>
              </a:rPr>
              <a:t>сентябре 2012 года в Кишиневе (Молдова) проектом был проведен семинар по методологиям расчета </a:t>
            </a:r>
            <a:r>
              <a:rPr lang="ru-RU" sz="2200" i="0" dirty="0" smtClean="0">
                <a:solidFill>
                  <a:srgbClr val="002060"/>
                </a:solidFill>
              </a:rPr>
              <a:t>выбросов. </a:t>
            </a:r>
            <a:r>
              <a:rPr lang="ru-RU" sz="2200" b="1" i="0" dirty="0" smtClean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200" i="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200" i="0" dirty="0" smtClean="0">
                <a:solidFill>
                  <a:srgbClr val="002060"/>
                </a:solidFill>
              </a:rPr>
              <a:t>Для </a:t>
            </a:r>
            <a:r>
              <a:rPr lang="ru-RU" sz="2200" i="0" dirty="0">
                <a:solidFill>
                  <a:srgbClr val="002060"/>
                </a:solidFill>
              </a:rPr>
              <a:t>мобильных источников основное внимание было уделено практическому применению последней версии программного обеспечения </a:t>
            </a:r>
            <a:r>
              <a:rPr lang="en-GB" sz="2200" i="0" dirty="0">
                <a:solidFill>
                  <a:srgbClr val="002060"/>
                </a:solidFill>
              </a:rPr>
              <a:t>COPERT</a:t>
            </a:r>
            <a:r>
              <a:rPr lang="ru-RU" sz="2200" i="0" dirty="0">
                <a:solidFill>
                  <a:srgbClr val="002060"/>
                </a:solidFill>
              </a:rPr>
              <a:t>. Отчет о семинаре доступен на веб-сайте </a:t>
            </a:r>
            <a:r>
              <a:rPr lang="ru-RU" sz="2200" i="0" dirty="0" smtClean="0">
                <a:solidFill>
                  <a:srgbClr val="002060"/>
                </a:solidFill>
              </a:rPr>
              <a:t>проекта</a:t>
            </a:r>
            <a:r>
              <a:rPr lang="ru-RU" sz="2200" i="0" dirty="0" smtClean="0">
                <a:solidFill>
                  <a:srgbClr val="002060"/>
                </a:solidFill>
              </a:rPr>
              <a:t>. На </a:t>
            </a:r>
            <a:r>
              <a:rPr lang="ru-RU" sz="2200" i="0" dirty="0">
                <a:solidFill>
                  <a:srgbClr val="002060"/>
                </a:solidFill>
              </a:rPr>
              <a:t>семинаре выступили локальные краткосрочные эксперты из Беларуси, РФ и Молдовы, которые представили свои предварительные расчеты выбросов от транспорта по  </a:t>
            </a:r>
            <a:r>
              <a:rPr lang="en-GB" sz="2200" i="0" dirty="0">
                <a:solidFill>
                  <a:srgbClr val="002060"/>
                </a:solidFill>
              </a:rPr>
              <a:t>COPERT</a:t>
            </a:r>
            <a:r>
              <a:rPr lang="ru-RU" sz="2200" i="0" dirty="0">
                <a:solidFill>
                  <a:srgbClr val="002060"/>
                </a:solidFill>
              </a:rPr>
              <a:t>4. Разработчики из </a:t>
            </a:r>
            <a:r>
              <a:rPr lang="ru-RU" sz="2200" i="0" dirty="0" err="1">
                <a:solidFill>
                  <a:srgbClr val="002060"/>
                </a:solidFill>
              </a:rPr>
              <a:t>Emisia</a:t>
            </a:r>
            <a:r>
              <a:rPr lang="ru-RU" sz="2200" i="0" dirty="0">
                <a:solidFill>
                  <a:srgbClr val="002060"/>
                </a:solidFill>
              </a:rPr>
              <a:t> S.A. отметили высокий уровень проведенных </a:t>
            </a:r>
            <a:r>
              <a:rPr lang="ru-RU" sz="2200" i="0" dirty="0" smtClean="0">
                <a:solidFill>
                  <a:srgbClr val="002060"/>
                </a:solidFill>
              </a:rPr>
              <a:t>работ. </a:t>
            </a:r>
            <a:r>
              <a:rPr lang="en-US" sz="2200" i="0" dirty="0" smtClean="0">
                <a:solidFill>
                  <a:srgbClr val="002060"/>
                </a:solidFill>
              </a:rPr>
              <a:t/>
            </a:r>
            <a:br>
              <a:rPr lang="en-US" sz="2200" i="0" dirty="0" smtClean="0">
                <a:solidFill>
                  <a:srgbClr val="002060"/>
                </a:solidFill>
              </a:rPr>
            </a:br>
            <a:r>
              <a:rPr lang="en-US" sz="2200" i="0" dirty="0" smtClean="0">
                <a:solidFill>
                  <a:srgbClr val="002060"/>
                </a:solidFill>
              </a:rPr>
              <a:t/>
            </a:r>
            <a:br>
              <a:rPr lang="en-US" sz="2200" i="0" dirty="0" smtClean="0">
                <a:solidFill>
                  <a:srgbClr val="002060"/>
                </a:solidFill>
              </a:rPr>
            </a:br>
            <a:r>
              <a:rPr lang="ru-RU" sz="2200" b="1" i="0" dirty="0" smtClean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200" i="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200" i="0" dirty="0" smtClean="0">
                <a:solidFill>
                  <a:srgbClr val="002060"/>
                </a:solidFill>
              </a:rPr>
              <a:t>На </a:t>
            </a:r>
            <a:r>
              <a:rPr lang="ru-RU" sz="2200" i="0" dirty="0">
                <a:solidFill>
                  <a:srgbClr val="002060"/>
                </a:solidFill>
              </a:rPr>
              <a:t>текущий момент эксперты из </a:t>
            </a:r>
            <a:r>
              <a:rPr lang="ru-RU" sz="2200" i="0" dirty="0" smtClean="0">
                <a:solidFill>
                  <a:srgbClr val="002060"/>
                </a:solidFill>
              </a:rPr>
              <a:t>всех стран, кроме Грузии, представили </a:t>
            </a:r>
            <a:r>
              <a:rPr lang="ru-RU" sz="2200" i="0" dirty="0">
                <a:solidFill>
                  <a:srgbClr val="002060"/>
                </a:solidFill>
              </a:rPr>
              <a:t>свои отчеты, в которых содержится описание национальных методологий расчета выбросов от дорожного транспорта, результаты применения для этих целей </a:t>
            </a:r>
            <a:r>
              <a:rPr lang="en-GB" sz="2200" i="0" dirty="0">
                <a:solidFill>
                  <a:srgbClr val="002060"/>
                </a:solidFill>
              </a:rPr>
              <a:t>COPERT</a:t>
            </a:r>
            <a:r>
              <a:rPr lang="ru-RU" sz="2200" i="0" dirty="0">
                <a:solidFill>
                  <a:srgbClr val="002060"/>
                </a:solidFill>
              </a:rPr>
              <a:t>4, сравнение полученных результатов и объяснение возможных причин расхождений. </a:t>
            </a:r>
            <a:r>
              <a:rPr lang="ru-RU" sz="2200" i="0" dirty="0" smtClean="0">
                <a:solidFill>
                  <a:srgbClr val="002060"/>
                </a:solidFill>
              </a:rPr>
              <a:t> Был подготовлен и размещен на веб-сайте проекта консолидированный отчет.</a:t>
            </a:r>
            <a:r>
              <a:rPr lang="uk-UA" sz="2200" dirty="0">
                <a:solidFill>
                  <a:srgbClr val="002060"/>
                </a:solidFill>
              </a:rPr>
              <a:t/>
            </a:r>
            <a:br>
              <a:rPr lang="uk-UA" sz="2200" dirty="0">
                <a:solidFill>
                  <a:srgbClr val="002060"/>
                </a:solidFill>
              </a:rPr>
            </a:br>
            <a:endParaRPr lang="en-GB" sz="22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79208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Задача </a:t>
            </a:r>
            <a:r>
              <a:rPr lang="en-GB" sz="3200" dirty="0" smtClean="0">
                <a:solidFill>
                  <a:srgbClr val="002060"/>
                </a:solidFill>
              </a:rPr>
              <a:t>3.</a:t>
            </a:r>
            <a:r>
              <a:rPr lang="ru-RU" sz="3200" dirty="0" smtClean="0">
                <a:solidFill>
                  <a:srgbClr val="002060"/>
                </a:solidFill>
              </a:rPr>
              <a:t>2 Инвентаризация выбросов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7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1196752"/>
            <a:ext cx="8763000" cy="5291916"/>
          </a:xfrm>
        </p:spPr>
        <p:txBody>
          <a:bodyPr>
            <a:normAutofit fontScale="90000"/>
          </a:bodyPr>
          <a:lstStyle/>
          <a:p>
            <a:r>
              <a:rPr lang="ru-RU" sz="18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18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П</a:t>
            </a:r>
            <a:r>
              <a:rPr lang="ru-RU" sz="2400" i="0" dirty="0">
                <a:solidFill>
                  <a:srgbClr val="002060"/>
                </a:solidFill>
              </a:rPr>
              <a:t>рогнозы выбросов загрязняющих веществ от транспорта на основе различных сценариев развития транспортного сектора в стране. </a:t>
            </a:r>
            <a:r>
              <a:rPr lang="en-US" sz="2400" i="0" dirty="0" smtClean="0">
                <a:solidFill>
                  <a:srgbClr val="002060"/>
                </a:solidFill>
              </a:rPr>
              <a:t/>
            </a:r>
            <a:br>
              <a:rPr lang="en-US" sz="2400" i="0" dirty="0" smtClean="0">
                <a:solidFill>
                  <a:srgbClr val="002060"/>
                </a:solidFill>
              </a:rPr>
            </a:br>
            <a:r>
              <a:rPr lang="en-US" sz="2400" i="0" dirty="0" smtClean="0">
                <a:solidFill>
                  <a:srgbClr val="002060"/>
                </a:solidFill>
              </a:rPr>
              <a:t/>
            </a:r>
            <a:br>
              <a:rPr lang="en-US" sz="2400" i="0" dirty="0" smtClean="0">
                <a:solidFill>
                  <a:srgbClr val="002060"/>
                </a:solidFill>
              </a:rPr>
            </a:br>
            <a:r>
              <a:rPr lang="ru-RU" sz="2400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en-US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Различные </a:t>
            </a:r>
            <a:r>
              <a:rPr lang="ru-RU" sz="2400" i="0" dirty="0" smtClean="0">
                <a:solidFill>
                  <a:srgbClr val="002060"/>
                </a:solidFill>
                <a:sym typeface="Symbol"/>
              </a:rPr>
              <a:t>аспекты прогнозирования </a:t>
            </a:r>
            <a:r>
              <a:rPr lang="ru-RU" sz="2400" i="0" dirty="0">
                <a:solidFill>
                  <a:srgbClr val="002060"/>
                </a:solidFill>
              </a:rPr>
              <a:t>выбросов загрязняющих веществ от транспорта </a:t>
            </a:r>
            <a:r>
              <a:rPr lang="ru-RU" sz="2400" i="0" dirty="0" smtClean="0">
                <a:solidFill>
                  <a:srgbClr val="002060"/>
                </a:solidFill>
              </a:rPr>
              <a:t> на национальном уровне с использованием </a:t>
            </a:r>
            <a:r>
              <a:rPr lang="en-US" sz="2400" i="0" dirty="0" smtClean="0">
                <a:solidFill>
                  <a:srgbClr val="002060"/>
                </a:solidFill>
              </a:rPr>
              <a:t>COPERT4 </a:t>
            </a:r>
            <a:r>
              <a:rPr lang="ru-RU" sz="2400" i="0" dirty="0" smtClean="0">
                <a:solidFill>
                  <a:srgbClr val="002060"/>
                </a:solidFill>
              </a:rPr>
              <a:t>были рассмотрены в Белграде (май 2012 г.), проектном семинаре в Кишиневе (сентябрь 2012 г.) и региональный семинарах проекта в Тбилиси (декабрь 2013 г.) и Кишиневе (январь 2014 г.)</a:t>
            </a:r>
            <a:r>
              <a:rPr lang="en-US" sz="2400" i="0" dirty="0">
                <a:solidFill>
                  <a:srgbClr val="002060"/>
                </a:solidFill>
              </a:rPr>
              <a:t/>
            </a:r>
            <a:br>
              <a:rPr lang="en-US" sz="2400" i="0" dirty="0">
                <a:solidFill>
                  <a:srgbClr val="002060"/>
                </a:solidFill>
              </a:rPr>
            </a:br>
            <a:r>
              <a:rPr lang="en-US" sz="2400" i="0" dirty="0">
                <a:solidFill>
                  <a:srgbClr val="002060"/>
                </a:solidFill>
              </a:rPr>
              <a:t/>
            </a:r>
            <a:br>
              <a:rPr lang="en-US" sz="2400" i="0" dirty="0">
                <a:solidFill>
                  <a:srgbClr val="002060"/>
                </a:solidFill>
              </a:rPr>
            </a:br>
            <a:r>
              <a:rPr lang="ru-RU" sz="2400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en-US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400" i="0" dirty="0" smtClean="0">
                <a:solidFill>
                  <a:srgbClr val="002060"/>
                </a:solidFill>
                <a:sym typeface="Symbol"/>
              </a:rPr>
              <a:t>В рамках второго регионального пилотного проекта для Украины был организован </a:t>
            </a:r>
            <a:r>
              <a:rPr lang="ru-RU" sz="2400" i="0" dirty="0" err="1" smtClean="0">
                <a:solidFill>
                  <a:srgbClr val="002060"/>
                </a:solidFill>
                <a:sym typeface="Symbol"/>
              </a:rPr>
              <a:t>трейнинг</a:t>
            </a:r>
            <a:r>
              <a:rPr lang="ru-RU" sz="2400" i="0" dirty="0" smtClean="0">
                <a:solidFill>
                  <a:srgbClr val="002060"/>
                </a:solidFill>
                <a:sym typeface="Symbol"/>
              </a:rPr>
              <a:t> по </a:t>
            </a:r>
            <a:r>
              <a:rPr lang="en-US" sz="2400" i="0" dirty="0" smtClean="0">
                <a:solidFill>
                  <a:srgbClr val="002060"/>
                </a:solidFill>
                <a:sym typeface="Symbol"/>
              </a:rPr>
              <a:t>GAINS </a:t>
            </a:r>
            <a:r>
              <a:rPr lang="en-US" sz="2400" i="0" dirty="0">
                <a:solidFill>
                  <a:srgbClr val="002060"/>
                </a:solidFill>
                <a:sym typeface="Symbol"/>
              </a:rPr>
              <a:t>training </a:t>
            </a:r>
            <a:r>
              <a:rPr lang="en-US" sz="2400" i="0" dirty="0" smtClean="0">
                <a:solidFill>
                  <a:srgbClr val="002060"/>
                </a:solidFill>
                <a:sym typeface="Symbol"/>
              </a:rPr>
              <a:t>(</a:t>
            </a:r>
            <a:r>
              <a:rPr lang="ru-RU" sz="2400" i="0" dirty="0" smtClean="0">
                <a:solidFill>
                  <a:srgbClr val="002060"/>
                </a:solidFill>
                <a:sym typeface="Symbol"/>
              </a:rPr>
              <a:t>Киев, 3 октября 2014 г. и запланирован на 3-6 ноября 2014 г.).</a:t>
            </a:r>
            <a:r>
              <a:rPr lang="en-US" sz="2400" i="0" dirty="0">
                <a:solidFill>
                  <a:srgbClr val="002060"/>
                </a:solidFill>
              </a:rPr>
              <a:t/>
            </a:r>
            <a:br>
              <a:rPr lang="en-US" sz="2400" i="0" dirty="0">
                <a:solidFill>
                  <a:srgbClr val="002060"/>
                </a:solidFill>
              </a:rPr>
            </a:br>
            <a:r>
              <a:rPr lang="en-US" sz="2400" i="0" dirty="0">
                <a:solidFill>
                  <a:srgbClr val="002060"/>
                </a:solidFill>
              </a:rPr>
              <a:t/>
            </a:r>
            <a:br>
              <a:rPr lang="en-US" sz="2400" i="0" dirty="0">
                <a:solidFill>
                  <a:srgbClr val="002060"/>
                </a:solidFill>
              </a:rPr>
            </a:br>
            <a:r>
              <a:rPr lang="uk-UA" sz="2400" i="0" dirty="0">
                <a:solidFill>
                  <a:srgbClr val="002060"/>
                </a:solidFill>
              </a:rPr>
              <a:t/>
            </a:r>
            <a:br>
              <a:rPr lang="uk-UA" sz="2400" i="0" dirty="0">
                <a:solidFill>
                  <a:srgbClr val="002060"/>
                </a:solidFill>
              </a:rPr>
            </a:br>
            <a:r>
              <a:rPr lang="ru-RU" sz="24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400" i="0" dirty="0">
                <a:solidFill>
                  <a:srgbClr val="002060"/>
                </a:solidFill>
              </a:rPr>
              <a:t>Моделирование уровней загрязнения на городском уровне осуществляется в рамках регионального пилотного проекта №3</a:t>
            </a:r>
            <a:r>
              <a:rPr lang="ru-RU" sz="2400" i="0" dirty="0" smtClean="0">
                <a:solidFill>
                  <a:srgbClr val="002060"/>
                </a:solidFill>
              </a:rPr>
              <a:t>.</a:t>
            </a:r>
            <a:br>
              <a:rPr lang="ru-RU" sz="2400" i="0" dirty="0" smtClean="0">
                <a:solidFill>
                  <a:srgbClr val="002060"/>
                </a:solidFill>
              </a:rPr>
            </a:br>
            <a:r>
              <a:rPr lang="ru-RU" sz="2400" i="0" dirty="0">
                <a:solidFill>
                  <a:srgbClr val="002060"/>
                </a:solidFill>
              </a:rPr>
              <a:t/>
            </a:r>
            <a:br>
              <a:rPr lang="ru-RU" sz="2400" i="0" dirty="0">
                <a:solidFill>
                  <a:srgbClr val="002060"/>
                </a:solidFill>
              </a:rPr>
            </a:br>
            <a:r>
              <a:rPr lang="ru-RU" sz="2400" i="0" dirty="0">
                <a:solidFill>
                  <a:srgbClr val="002060"/>
                </a:solidFill>
                <a:sym typeface="Symbol"/>
              </a:rPr>
              <a:t> Вопросы применения </a:t>
            </a:r>
            <a:r>
              <a:rPr lang="ru-RU" sz="2400" i="0" dirty="0" smtClean="0">
                <a:solidFill>
                  <a:srgbClr val="002060"/>
                </a:solidFill>
                <a:sym typeface="Symbol"/>
              </a:rPr>
              <a:t>моделей (третий региональный проект) были рассмотрены на региональных проектных семинарах и во время учебного тура в Копенгагене.</a:t>
            </a:r>
            <a:r>
              <a:rPr lang="uk-UA" sz="2400" dirty="0">
                <a:solidFill>
                  <a:srgbClr val="002060"/>
                </a:solidFill>
              </a:rPr>
              <a:t/>
            </a:r>
            <a:br>
              <a:rPr lang="uk-UA" sz="2400" dirty="0">
                <a:solidFill>
                  <a:srgbClr val="002060"/>
                </a:solidFill>
              </a:rPr>
            </a:b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80648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Задача </a:t>
            </a:r>
            <a:r>
              <a:rPr lang="en-GB" sz="3200" dirty="0" smtClean="0">
                <a:solidFill>
                  <a:srgbClr val="002060"/>
                </a:solidFill>
              </a:rPr>
              <a:t>3.</a:t>
            </a:r>
            <a:r>
              <a:rPr lang="ru-RU" sz="3200" dirty="0" smtClean="0">
                <a:solidFill>
                  <a:srgbClr val="002060"/>
                </a:solidFill>
              </a:rPr>
              <a:t>3 Прогнозирование выбросов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8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76" y="1580414"/>
            <a:ext cx="8763000" cy="5291916"/>
          </a:xfrm>
        </p:spPr>
        <p:txBody>
          <a:bodyPr>
            <a:normAutofit/>
          </a:bodyPr>
          <a:lstStyle/>
          <a:p>
            <a:r>
              <a:rPr lang="ru-RU" sz="24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400" i="0" dirty="0" smtClean="0">
                <a:solidFill>
                  <a:srgbClr val="002060"/>
                </a:solidFill>
              </a:rPr>
              <a:t>Отчет </a:t>
            </a:r>
            <a:r>
              <a:rPr lang="ru-RU" sz="2400" i="0" dirty="0">
                <a:solidFill>
                  <a:srgbClr val="002060"/>
                </a:solidFill>
              </a:rPr>
              <a:t>со структурированным и подробным описанием экономических </a:t>
            </a:r>
            <a:r>
              <a:rPr lang="en-US" sz="2400" i="0" dirty="0" smtClean="0">
                <a:solidFill>
                  <a:srgbClr val="002060"/>
                </a:solidFill>
              </a:rPr>
              <a:t>  </a:t>
            </a:r>
            <a:r>
              <a:rPr lang="ru-RU" sz="2400" i="0" dirty="0" smtClean="0">
                <a:solidFill>
                  <a:srgbClr val="002060"/>
                </a:solidFill>
              </a:rPr>
              <a:t>инструментов </a:t>
            </a:r>
            <a:r>
              <a:rPr lang="ru-RU" sz="2400" i="0" dirty="0">
                <a:solidFill>
                  <a:srgbClr val="002060"/>
                </a:solidFill>
              </a:rPr>
              <a:t>с  лучшими подходами в городах Европы и мира, </a:t>
            </a:r>
            <a:r>
              <a:rPr lang="en-US" sz="2400" i="0" dirty="0" smtClean="0">
                <a:solidFill>
                  <a:srgbClr val="002060"/>
                </a:solidFill>
              </a:rPr>
              <a:t> </a:t>
            </a:r>
            <a:r>
              <a:rPr lang="ru-RU" sz="2400" i="0" dirty="0" smtClean="0">
                <a:solidFill>
                  <a:srgbClr val="002060"/>
                </a:solidFill>
              </a:rPr>
              <a:t>которые </a:t>
            </a:r>
            <a:r>
              <a:rPr lang="ru-RU" sz="2400" i="0" dirty="0">
                <a:solidFill>
                  <a:srgbClr val="002060"/>
                </a:solidFill>
              </a:rPr>
              <a:t>являются наиболее подходящими для стран-партнеров, завершен и находится в </a:t>
            </a:r>
            <a:r>
              <a:rPr lang="ru-RU" sz="2400" i="0" dirty="0" smtClean="0">
                <a:solidFill>
                  <a:srgbClr val="002060"/>
                </a:solidFill>
              </a:rPr>
              <a:t>на веб-сайте </a:t>
            </a:r>
            <a:r>
              <a:rPr lang="ru-RU" sz="2400" i="0" dirty="0" smtClean="0">
                <a:solidFill>
                  <a:srgbClr val="002060"/>
                </a:solidFill>
              </a:rPr>
              <a:t>проекта. </a:t>
            </a:r>
            <a:r>
              <a:rPr lang="en-US" sz="2400" i="0" dirty="0" smtClean="0">
                <a:solidFill>
                  <a:srgbClr val="002060"/>
                </a:solidFill>
              </a:rPr>
              <a:t/>
            </a:r>
            <a:br>
              <a:rPr lang="en-US" sz="2400" i="0" dirty="0" smtClean="0">
                <a:solidFill>
                  <a:srgbClr val="002060"/>
                </a:solidFill>
              </a:rPr>
            </a:br>
            <a:r>
              <a:rPr lang="ru-RU" sz="2400" i="0" dirty="0" smtClean="0">
                <a:solidFill>
                  <a:srgbClr val="002060"/>
                </a:solidFill>
              </a:rPr>
              <a:t/>
            </a:r>
            <a:br>
              <a:rPr lang="ru-RU" sz="2400" i="0" dirty="0" smtClean="0">
                <a:solidFill>
                  <a:srgbClr val="002060"/>
                </a:solidFill>
              </a:rPr>
            </a:br>
            <a:r>
              <a:rPr lang="ru-RU" sz="24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400" i="0" dirty="0" smtClean="0">
                <a:solidFill>
                  <a:srgbClr val="002060"/>
                </a:solidFill>
              </a:rPr>
              <a:t>Помощь в разработке законодательных и нормативно-правовых актов (включая стратегии по транспорту) объединена с Задачей 3.1</a:t>
            </a:r>
            <a:r>
              <a:rPr lang="en-GB" sz="2400" i="0" dirty="0" smtClean="0">
                <a:solidFill>
                  <a:srgbClr val="002060"/>
                </a:solidFill>
              </a:rPr>
              <a:t>.</a:t>
            </a:r>
            <a:r>
              <a:rPr lang="en-GB" sz="2400" i="0" dirty="0" smtClean="0">
                <a:solidFill>
                  <a:srgbClr val="002060"/>
                </a:solidFill>
              </a:rPr>
              <a:t/>
            </a:r>
            <a:br>
              <a:rPr lang="en-GB" sz="2400" i="0" dirty="0" smtClean="0">
                <a:solidFill>
                  <a:srgbClr val="002060"/>
                </a:solidFill>
              </a:rPr>
            </a:br>
            <a:r>
              <a:rPr lang="uk-UA" sz="2400" i="0" dirty="0">
                <a:solidFill>
                  <a:srgbClr val="002060"/>
                </a:solidFill>
              </a:rPr>
              <a:t/>
            </a:r>
            <a:br>
              <a:rPr lang="uk-UA" sz="2400" i="0" dirty="0">
                <a:solidFill>
                  <a:srgbClr val="002060"/>
                </a:solidFill>
              </a:rPr>
            </a:br>
            <a:r>
              <a:rPr lang="ru-RU" sz="24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2400" i="0" dirty="0" smtClean="0">
                <a:solidFill>
                  <a:srgbClr val="002060"/>
                </a:solidFill>
              </a:rPr>
              <a:t>Информация </a:t>
            </a:r>
            <a:r>
              <a:rPr lang="ru-RU" sz="2400" i="0" dirty="0">
                <a:solidFill>
                  <a:srgbClr val="002060"/>
                </a:solidFill>
              </a:rPr>
              <a:t>по сети </a:t>
            </a:r>
            <a:r>
              <a:rPr lang="en-GB" sz="2400" i="0" dirty="0">
                <a:solidFill>
                  <a:srgbClr val="002060"/>
                </a:solidFill>
              </a:rPr>
              <a:t>CIVITAS </a:t>
            </a:r>
            <a:r>
              <a:rPr lang="ru-RU" sz="2400" i="0" dirty="0" smtClean="0">
                <a:solidFill>
                  <a:srgbClr val="002060"/>
                </a:solidFill>
              </a:rPr>
              <a:t>подготовлена.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>
                <a:solidFill>
                  <a:srgbClr val="002060"/>
                </a:solidFill>
              </a:rPr>
              <a:t/>
            </a:r>
            <a:br>
              <a:rPr lang="uk-UA" sz="2400" dirty="0">
                <a:solidFill>
                  <a:srgbClr val="002060"/>
                </a:solidFill>
              </a:rPr>
            </a:b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188640"/>
            <a:ext cx="881553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rgbClr val="002060"/>
                </a:solidFill>
              </a:rPr>
              <a:t>Задача </a:t>
            </a:r>
            <a:r>
              <a:rPr lang="en-GB" sz="2800" dirty="0">
                <a:solidFill>
                  <a:srgbClr val="002060"/>
                </a:solidFill>
              </a:rPr>
              <a:t>3.</a:t>
            </a:r>
            <a:r>
              <a:rPr lang="ru-RU" sz="2800" dirty="0">
                <a:solidFill>
                  <a:srgbClr val="002060"/>
                </a:solidFill>
              </a:rPr>
              <a:t>4 Экономические инструменты 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Задача 3.5 Поддержка политических и технических мероприятий</a:t>
            </a: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9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2733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4526</TotalTime>
  <Words>207</Words>
  <Application>Microsoft Office PowerPoint</Application>
  <PresentationFormat>Экран (4:3)</PresentationFormat>
  <Paragraphs>49</Paragraphs>
  <Slides>10</Slides>
  <Notes>10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Office Theme</vt:lpstr>
      <vt:lpstr>Microsoft Word Document</vt:lpstr>
      <vt:lpstr>Презентация PowerPoint</vt:lpstr>
      <vt:lpstr>План деятельности по транспорту</vt:lpstr>
      <vt:lpstr>Презентация PowerPoint</vt:lpstr>
      <vt:lpstr>Презентация PowerPoint</vt:lpstr>
      <vt:lpstr>Презентация PowerPoint</vt:lpstr>
      <vt:lpstr>Презентация PowerPoint</vt:lpstr>
      <vt:lpstr> В мае 2012 года было финансировано обучение по COPERT в Белграде (Сербия).   В сентябре 2012 года в Кишиневе (Молдова) проектом был проведен семинар по методологиям расчета выбросов.  Для мобильных источников основное внимание было уделено практическому применению последней версии программного обеспечения COPERT. Отчет о семинаре доступен на веб-сайте проекта. На семинаре выступили локальные краткосрочные эксперты из Беларуси, РФ и Молдовы, которые представили свои предварительные расчеты выбросов от транспорта по  COPERT4. Разработчики из Emisia S.A. отметили высокий уровень проведенных работ.    На текущий момент эксперты из всех стран, кроме Грузии, представили свои отчеты, в которых содержится описание национальных методологий расчета выбросов от дорожного транспорта, результаты применения для этих целей COPERT4, сравнение полученных результатов и объяснение возможных причин расхождений.  Был подготовлен и размещен на веб-сайте проекта консолидированный отчет. </vt:lpstr>
      <vt:lpstr> Прогнозы выбросов загрязняющих веществ от транспорта на основе различных сценариев развития транспортного сектора в стране.    Различные аспекты прогнозирования выбросов загрязняющих веществ от транспорта  на национальном уровне с использованием COPERT4 были рассмотрены в Белграде (май 2012 г.), проектном семинаре в Кишиневе (сентябрь 2012 г.) и региональный семинарах проекта в Тбилиси (декабрь 2013 г.) и Кишиневе (январь 2014 г.)   В рамках второго регионального пилотного проекта для Украины был организован трейнинг по GAINS training (Киев, 3 октября 2014 г. и запланирован на 3-6 ноября 2014 г.).    Моделирование уровней загрязнения на городском уровне осуществляется в рамках регионального пилотного проекта №3.   Вопросы применения моделей (третий региональный проект) были рассмотрены на региональных проектных семинарах и во время учебного тура в Копенгагене. </vt:lpstr>
      <vt:lpstr> Отчет со структурированным и подробным описанием экономических   инструментов с  лучшими подходами в городах Европы и мира,  которые являются наиболее подходящими для стран-партнеров, завершен и находится в на веб-сайте проекта.    Помощь в разработке законодательных и нормативно-правовых актов (включая стратегии по транспорту) объединена с Задачей 3.1.   Информация по сети CIVITAS подготовлена.  </vt:lpstr>
      <vt:lpstr>Спасибо за внимание.   Вопросы?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Nataliia</cp:lastModifiedBy>
  <cp:revision>398</cp:revision>
  <cp:lastPrinted>2013-02-19T13:53:57Z</cp:lastPrinted>
  <dcterms:created xsi:type="dcterms:W3CDTF">2011-10-12T15:30:18Z</dcterms:created>
  <dcterms:modified xsi:type="dcterms:W3CDTF">2014-10-15T08:25:21Z</dcterms:modified>
</cp:coreProperties>
</file>