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365" r:id="rId2"/>
    <p:sldId id="436" r:id="rId3"/>
    <p:sldId id="438" r:id="rId4"/>
    <p:sldId id="468" r:id="rId5"/>
    <p:sldId id="470" r:id="rId6"/>
    <p:sldId id="469" r:id="rId7"/>
    <p:sldId id="440" r:id="rId8"/>
    <p:sldId id="472" r:id="rId9"/>
    <p:sldId id="473" r:id="rId10"/>
    <p:sldId id="474" r:id="rId11"/>
    <p:sldId id="475" r:id="rId12"/>
    <p:sldId id="476" r:id="rId13"/>
    <p:sldId id="477" r:id="rId14"/>
    <p:sldId id="478" r:id="rId15"/>
    <p:sldId id="479" r:id="rId16"/>
    <p:sldId id="352" r:id="rId17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7354B360-428B-41F1-B37A-9920282C9BBE}">
          <p14:sldIdLst>
            <p14:sldId id="365"/>
            <p14:sldId id="436"/>
            <p14:sldId id="438"/>
            <p14:sldId id="468"/>
            <p14:sldId id="470"/>
            <p14:sldId id="469"/>
            <p14:sldId id="440"/>
            <p14:sldId id="472"/>
            <p14:sldId id="473"/>
            <p14:sldId id="474"/>
            <p14:sldId id="475"/>
            <p14:sldId id="476"/>
            <p14:sldId id="477"/>
            <p14:sldId id="478"/>
          </p14:sldIdLst>
        </p14:section>
        <p14:section name="Раздел без заголовка" id="{7B7B6B8E-A089-468A-A907-2F0C656958F5}">
          <p14:sldIdLst>
            <p14:sldId id="479"/>
            <p14:sldId id="352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E9E53B"/>
    <a:srgbClr val="FF5050"/>
    <a:srgbClr val="FFFF99"/>
    <a:srgbClr val="FFCC66"/>
    <a:srgbClr val="FFFF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482" autoAdjust="0"/>
    <p:restoredTop sz="94707" autoAdjust="0"/>
  </p:normalViewPr>
  <p:slideViewPr>
    <p:cSldViewPr>
      <p:cViewPr varScale="1">
        <p:scale>
          <a:sx n="113" d="100"/>
          <a:sy n="113" d="100"/>
        </p:scale>
        <p:origin x="-1596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1" d="100"/>
          <a:sy n="81" d="100"/>
        </p:scale>
        <p:origin x="-3972" y="-102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023899-E46B-46DE-9D02-0164906A27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475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2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D5F3A010-5C24-4441-AA09-F84D667FBE29}" type="datetimeFigureOut">
              <a:rPr lang="en-GB" smtClean="0"/>
              <a:pPr/>
              <a:t>18/10/2014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08" tIns="46054" rIns="92108" bIns="46054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2108" tIns="46054" rIns="92108" bIns="4605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2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F12E0633-D742-427C-95D8-0F1C541939B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1245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8471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2341DF-17B2-436A-95D2-60A78B8AD168}" type="slidenum">
              <a:rPr lang="ru-RU"/>
              <a:pPr/>
              <a:t>10</a:t>
            </a:fld>
            <a:endParaRPr lang="ru-RU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2341DF-17B2-436A-95D2-60A78B8AD168}" type="slidenum">
              <a:rPr lang="ru-RU"/>
              <a:pPr/>
              <a:t>11</a:t>
            </a:fld>
            <a:endParaRPr lang="ru-RU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2341DF-17B2-436A-95D2-60A78B8AD168}" type="slidenum">
              <a:rPr lang="ru-RU"/>
              <a:pPr/>
              <a:t>12</a:t>
            </a:fld>
            <a:endParaRPr lang="ru-RU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2341DF-17B2-436A-95D2-60A78B8AD168}" type="slidenum">
              <a:rPr lang="ru-RU"/>
              <a:pPr/>
              <a:t>13</a:t>
            </a:fld>
            <a:endParaRPr lang="ru-RU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2341DF-17B2-436A-95D2-60A78B8AD168}" type="slidenum">
              <a:rPr lang="ru-RU"/>
              <a:pPr/>
              <a:t>14</a:t>
            </a:fld>
            <a:endParaRPr lang="ru-RU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2341DF-17B2-436A-95D2-60A78B8AD168}" type="slidenum">
              <a:rPr lang="ru-RU"/>
              <a:pPr/>
              <a:t>15</a:t>
            </a:fld>
            <a:endParaRPr lang="ru-RU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5049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2341DF-17B2-436A-95D2-60A78B8AD168}" type="slidenum">
              <a:rPr lang="ru-RU"/>
              <a:pPr/>
              <a:t>2</a:t>
            </a:fld>
            <a:endParaRPr lang="ru-RU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2341DF-17B2-436A-95D2-60A78B8AD168}" type="slidenum">
              <a:rPr lang="ru-RU"/>
              <a:pPr/>
              <a:t>3</a:t>
            </a:fld>
            <a:endParaRPr lang="ru-RU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2341DF-17B2-436A-95D2-60A78B8AD168}" type="slidenum">
              <a:rPr lang="ru-RU"/>
              <a:pPr/>
              <a:t>4</a:t>
            </a:fld>
            <a:endParaRPr lang="ru-RU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2341DF-17B2-436A-95D2-60A78B8AD168}" type="slidenum">
              <a:rPr lang="ru-RU"/>
              <a:pPr/>
              <a:t>5</a:t>
            </a:fld>
            <a:endParaRPr lang="ru-RU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2341DF-17B2-436A-95D2-60A78B8AD168}" type="slidenum">
              <a:rPr lang="ru-RU"/>
              <a:pPr/>
              <a:t>6</a:t>
            </a:fld>
            <a:endParaRPr lang="ru-RU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2341DF-17B2-436A-95D2-60A78B8AD168}" type="slidenum">
              <a:rPr lang="ru-RU"/>
              <a:pPr/>
              <a:t>7</a:t>
            </a:fld>
            <a:endParaRPr lang="ru-RU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2341DF-17B2-436A-95D2-60A78B8AD168}" type="slidenum">
              <a:rPr lang="ru-RU"/>
              <a:pPr/>
              <a:t>8</a:t>
            </a:fld>
            <a:endParaRPr lang="ru-RU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2341DF-17B2-436A-95D2-60A78B8AD168}" type="slidenum">
              <a:rPr lang="ru-RU"/>
              <a:pPr/>
              <a:t>9</a:t>
            </a:fld>
            <a:endParaRPr lang="ru-RU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6992"/>
            <a:ext cx="7772400" cy="1470025"/>
          </a:xfrm>
        </p:spPr>
        <p:txBody>
          <a:bodyPr/>
          <a:lstStyle>
            <a:lvl1pPr algn="ctr">
              <a:defRPr b="0" i="0">
                <a:solidFill>
                  <a:srgbClr val="FFFFE1"/>
                </a:solidFill>
                <a:latin typeface="Eras Light ITC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41168"/>
            <a:ext cx="6400800" cy="144016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pic>
        <p:nvPicPr>
          <p:cNvPr id="8" name="Picture 2" descr="800px-Flag_of_Europe_sv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6093296"/>
            <a:ext cx="842184" cy="563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199806"/>
            <a:ext cx="7308304" cy="457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18/10/2014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18/10/2014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B98E55BF-95E0-4CAA-ADAA-2F3953F8BCB0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bg1"/>
          </a:solidFill>
          <a:ln>
            <a:noFill/>
          </a:ln>
          <a:effectLst>
            <a:outerShdw blurRad="279400" dist="38100" dir="5400000" algn="t" rotWithShape="0">
              <a:schemeClr val="accent2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lnSpc>
                <a:spcPct val="80000"/>
              </a:lnSpc>
              <a:defRPr sz="4000" i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464496"/>
          </a:xfrm>
        </p:spPr>
        <p:txBody>
          <a:bodyPr/>
          <a:lstStyle>
            <a:lvl1pPr>
              <a:spcBef>
                <a:spcPts val="1200"/>
              </a:spcBef>
              <a:defRPr sz="2800">
                <a:solidFill>
                  <a:schemeClr val="accent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>
              <a:defRPr sz="2400">
                <a:solidFill>
                  <a:schemeClr val="tx2"/>
                </a:solidFill>
              </a:defRPr>
            </a:lvl3pPr>
            <a:lvl4pPr>
              <a:defRPr sz="2400">
                <a:solidFill>
                  <a:schemeClr val="tx2"/>
                </a:solidFill>
              </a:defRPr>
            </a:lvl4pPr>
            <a:lvl5pPr>
              <a:defRPr sz="2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18/10/2014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18/10/2014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Document 7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18/10/2014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18/10/2014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Document 5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18/10/2014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18/10/2014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18/10/2014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18/10/2014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4ECED63F-EBE3-42E5-807B-7C5B8724F34A}" type="datetimeFigureOut">
              <a:rPr lang="en-GB" smtClean="0"/>
              <a:pPr/>
              <a:t>18/10/2014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i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btitle 9"/>
          <p:cNvSpPr>
            <a:spLocks noGrp="1"/>
          </p:cNvSpPr>
          <p:nvPr>
            <p:ph type="subTitle" idx="1"/>
          </p:nvPr>
        </p:nvSpPr>
        <p:spPr>
          <a:xfrm>
            <a:off x="539552" y="4149080"/>
            <a:ext cx="8064896" cy="1296144"/>
          </a:xfrm>
        </p:spPr>
        <p:txBody>
          <a:bodyPr>
            <a:noAutofit/>
          </a:bodyPr>
          <a:lstStyle/>
          <a:p>
            <a:r>
              <a:rPr lang="en-GB" dirty="0"/>
              <a:t>Workshop on EU Air Quality Policy and the use of Economic Instruments for Sustainable Urban Transport Development </a:t>
            </a:r>
            <a:endParaRPr lang="en-GB" dirty="0" smtClean="0"/>
          </a:p>
          <a:p>
            <a:r>
              <a:rPr lang="en-GB" dirty="0" smtClean="0"/>
              <a:t>21-22 October </a:t>
            </a:r>
            <a:r>
              <a:rPr lang="en-GB" dirty="0"/>
              <a:t>2014 </a:t>
            </a:r>
            <a:r>
              <a:rPr lang="en-GB" dirty="0" smtClean="0"/>
              <a:t>(</a:t>
            </a:r>
            <a:r>
              <a:rPr lang="vi-VN" i="1" dirty="0" smtClean="0">
                <a:latin typeface="Calibri" pitchFamily="34" charset="0"/>
              </a:rPr>
              <a:t>Chișinău</a:t>
            </a:r>
            <a:r>
              <a:rPr lang="en-GB" i="1" dirty="0" smtClean="0"/>
              <a:t>, </a:t>
            </a:r>
            <a:r>
              <a:rPr lang="en-GB" i="1" dirty="0"/>
              <a:t>Moldova</a:t>
            </a:r>
            <a:r>
              <a:rPr lang="en-GB" i="1" dirty="0" smtClean="0"/>
              <a:t>)</a:t>
            </a:r>
            <a:endParaRPr lang="en-GB" i="1" dirty="0"/>
          </a:p>
        </p:txBody>
      </p:sp>
      <p:sp>
        <p:nvSpPr>
          <p:cNvPr id="4" name="Title 7"/>
          <p:cNvSpPr txBox="1">
            <a:spLocks/>
          </p:cNvSpPr>
          <p:nvPr/>
        </p:nvSpPr>
        <p:spPr>
          <a:xfrm>
            <a:off x="186228" y="404664"/>
            <a:ext cx="8784976" cy="33843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GB" sz="3200" dirty="0">
                <a:solidFill>
                  <a:srgbClr val="FFFFE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+mj-ea"/>
                <a:cs typeface="+mj-cs"/>
              </a:rPr>
              <a:t>Air Quality Governance</a:t>
            </a:r>
            <a:br>
              <a:rPr lang="en-GB" sz="3200" dirty="0">
                <a:solidFill>
                  <a:srgbClr val="FFFFE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+mj-ea"/>
                <a:cs typeface="+mj-cs"/>
              </a:rPr>
            </a:br>
            <a:r>
              <a:rPr lang="en-GB" sz="3200" dirty="0">
                <a:solidFill>
                  <a:srgbClr val="FFFFE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+mj-ea"/>
                <a:cs typeface="+mj-cs"/>
              </a:rPr>
              <a:t>in the ENPI East Countries</a:t>
            </a:r>
          </a:p>
          <a:p>
            <a:pPr algn="ctr"/>
            <a:endParaRPr lang="en-US" sz="2400" b="1" dirty="0" smtClean="0">
              <a:solidFill>
                <a:srgbClr val="FFFFE1"/>
              </a:solidFill>
              <a:latin typeface="Eras Light ITC" pitchFamily="34" charset="0"/>
              <a:ea typeface="+mj-ea"/>
              <a:cs typeface="+mj-cs"/>
            </a:endParaRPr>
          </a:p>
          <a:p>
            <a:pPr algn="ctr"/>
            <a:endParaRPr lang="en-US" sz="2400" b="1" dirty="0">
              <a:solidFill>
                <a:srgbClr val="FFFFE1"/>
              </a:solidFill>
              <a:latin typeface="Eras Light ITC" pitchFamily="34" charset="0"/>
              <a:ea typeface="+mj-ea"/>
              <a:cs typeface="+mj-cs"/>
            </a:endParaRPr>
          </a:p>
          <a:p>
            <a:pPr algn="ctr"/>
            <a:r>
              <a:rPr lang="en-GB" sz="4000" dirty="0" smtClean="0">
                <a:solidFill>
                  <a:srgbClr val="FFFFE1"/>
                </a:solidFill>
                <a:latin typeface="+mj-lt"/>
                <a:ea typeface="+mj-ea"/>
                <a:cs typeface="+mj-cs"/>
              </a:rPr>
              <a:t>Economic Tools for Policy makers for stimulating environmental behaviour</a:t>
            </a:r>
            <a:endParaRPr lang="ru-RU" sz="4000" dirty="0">
              <a:solidFill>
                <a:srgbClr val="FFFFE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960465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725296" y="6488668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E16D9DE7-101D-4173-9FB6-AF72C7239E19}" type="slidenum">
              <a:rPr lang="cs-CZ" sz="1200" smtClean="0"/>
              <a:pPr/>
              <a:t>10</a:t>
            </a:fld>
            <a:endParaRPr lang="en-US" sz="1200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1618191"/>
              </p:ext>
            </p:extLst>
          </p:nvPr>
        </p:nvGraphicFramePr>
        <p:xfrm>
          <a:off x="0" y="844701"/>
          <a:ext cx="9144000" cy="43239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0"/>
              </a:tblGrid>
              <a:tr h="603407">
                <a:tc>
                  <a:txBody>
                    <a:bodyPr/>
                    <a:lstStyle/>
                    <a:p>
                      <a:pPr algn="ctr"/>
                      <a:r>
                        <a:rPr lang="en-GB" sz="3200" b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Economic and fiscal 3(3)</a:t>
                      </a:r>
                      <a:endParaRPr lang="uk-UA" sz="3200" b="0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684748">
                <a:tc>
                  <a:txBody>
                    <a:bodyPr/>
                    <a:lstStyle/>
                    <a:p>
                      <a:pPr marL="342900" indent="-3429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400" kern="1200" dirty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Support from </a:t>
                      </a:r>
                      <a:r>
                        <a:rPr lang="en-GB" sz="2400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The World </a:t>
                      </a:r>
                      <a:r>
                        <a:rPr lang="en-GB" sz="2400" kern="1200" dirty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Bank </a:t>
                      </a:r>
                    </a:p>
                  </a:txBody>
                  <a:tcPr marL="68580" marR="68580" marT="0" marB="0"/>
                </a:tc>
              </a:tr>
              <a:tr h="648072">
                <a:tc>
                  <a:txBody>
                    <a:bodyPr/>
                    <a:lstStyle/>
                    <a:p>
                      <a:pPr marL="342900" indent="-3429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400" kern="1200" dirty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Support from Global Environment </a:t>
                      </a:r>
                      <a:r>
                        <a:rPr lang="en-GB" sz="2400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Facility (</a:t>
                      </a:r>
                      <a:r>
                        <a:rPr lang="en-GB" sz="2400" kern="1200" dirty="0" err="1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GEF</a:t>
                      </a:r>
                      <a:r>
                        <a:rPr lang="en-GB" sz="2400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)</a:t>
                      </a:r>
                      <a:endParaRPr lang="en-GB" sz="2400" kern="1200" dirty="0">
                        <a:solidFill>
                          <a:schemeClr val="dk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20080">
                <a:tc>
                  <a:txBody>
                    <a:bodyPr/>
                    <a:lstStyle/>
                    <a:p>
                      <a:pPr marL="342900" indent="-3429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400" kern="1200" dirty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Support from Special Climate Change Fund</a:t>
                      </a:r>
                    </a:p>
                  </a:txBody>
                  <a:tcPr marL="68580" marR="68580" marT="0" marB="0"/>
                </a:tc>
              </a:tr>
              <a:tr h="936104">
                <a:tc>
                  <a:txBody>
                    <a:bodyPr/>
                    <a:lstStyle/>
                    <a:p>
                      <a:pPr marL="342900" indent="-3429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400" kern="1200" dirty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Support from European Bank for Reconstruction and </a:t>
                      </a:r>
                      <a:r>
                        <a:rPr lang="en-GB" sz="2400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Development (</a:t>
                      </a:r>
                      <a:r>
                        <a:rPr lang="en-GB" sz="2400" kern="1200" dirty="0" err="1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EBRD</a:t>
                      </a:r>
                      <a:r>
                        <a:rPr lang="en-GB" sz="2400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)</a:t>
                      </a:r>
                      <a:endParaRPr lang="en-GB" sz="2400" kern="1200" dirty="0">
                        <a:solidFill>
                          <a:schemeClr val="dk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31520">
                <a:tc>
                  <a:txBody>
                    <a:bodyPr/>
                    <a:lstStyle/>
                    <a:p>
                      <a:pPr marL="342900" indent="-3429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400" kern="1200" dirty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Support from European Investment </a:t>
                      </a:r>
                      <a:r>
                        <a:rPr lang="en-GB" sz="2400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Bank (</a:t>
                      </a:r>
                      <a:r>
                        <a:rPr lang="en-GB" sz="2400" kern="1200" dirty="0" err="1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EIB</a:t>
                      </a:r>
                      <a:r>
                        <a:rPr lang="en-GB" sz="2400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)</a:t>
                      </a:r>
                      <a:endParaRPr lang="en-GB" sz="2400" kern="1200" dirty="0">
                        <a:solidFill>
                          <a:schemeClr val="dk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118373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3600" dirty="0" smtClean="0">
                <a:solidFill>
                  <a:srgbClr val="002060"/>
                </a:solidFill>
              </a:rPr>
              <a:t>Instruments </a:t>
            </a:r>
            <a:r>
              <a:rPr lang="en-GB" sz="3600" dirty="0" smtClean="0">
                <a:solidFill>
                  <a:srgbClr val="002060"/>
                </a:solidFill>
              </a:rPr>
              <a:t>available to business</a:t>
            </a:r>
            <a:endParaRPr lang="en-GB" sz="3600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2703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725296" y="6488668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E16D9DE7-101D-4173-9FB6-AF72C7239E19}" type="slidenum">
              <a:rPr lang="cs-CZ" sz="1200" smtClean="0"/>
              <a:pPr/>
              <a:t>11</a:t>
            </a:fld>
            <a:endParaRPr lang="en-US" sz="1200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2964632"/>
              </p:ext>
            </p:extLst>
          </p:nvPr>
        </p:nvGraphicFramePr>
        <p:xfrm>
          <a:off x="0" y="844701"/>
          <a:ext cx="9144000" cy="54646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0"/>
              </a:tblGrid>
              <a:tr h="603407">
                <a:tc>
                  <a:txBody>
                    <a:bodyPr/>
                    <a:lstStyle/>
                    <a:p>
                      <a:pPr algn="ctr"/>
                      <a:r>
                        <a:rPr lang="en-GB" sz="3200" b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Reputational</a:t>
                      </a:r>
                      <a:endParaRPr lang="uk-UA" sz="3200" b="0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1908884">
                <a:tc>
                  <a:txBody>
                    <a:bodyPr/>
                    <a:lstStyle/>
                    <a:p>
                      <a:pPr marL="342900" indent="-3429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400" kern="120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Sustainability index scheme or equivalent voluntary mechanism indicating (or awarding) sustainable (environment-friendly) behaviour of the company, where general public can freely access information on participating companies’ sustainability index</a:t>
                      </a:r>
                    </a:p>
                  </a:txBody>
                  <a:tcPr marL="68580" marR="68580" marT="0" marB="0"/>
                </a:tc>
              </a:tr>
              <a:tr h="648072">
                <a:tc>
                  <a:txBody>
                    <a:bodyPr/>
                    <a:lstStyle/>
                    <a:p>
                      <a:pPr marL="342900" indent="-3429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400" kern="120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Eco-labelling scheme</a:t>
                      </a:r>
                    </a:p>
                  </a:txBody>
                  <a:tcPr marL="68580" marR="68580" marT="0" marB="0"/>
                </a:tc>
              </a:tr>
              <a:tr h="720080">
                <a:tc>
                  <a:txBody>
                    <a:bodyPr/>
                    <a:lstStyle/>
                    <a:p>
                      <a:pPr marL="342900" indent="-3429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400" kern="120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Environmental management scheme (e.g. ISO 14001)</a:t>
                      </a:r>
                    </a:p>
                  </a:txBody>
                  <a:tcPr marL="68580" marR="68580" marT="0" marB="0"/>
                </a:tc>
              </a:tr>
              <a:tr h="1584176">
                <a:tc>
                  <a:txBody>
                    <a:bodyPr/>
                    <a:lstStyle/>
                    <a:p>
                      <a:pPr marL="342900" indent="-3429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400" kern="1200" dirty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Organization of Green Week/events ensuring possibility for undertakings to take active part (incl. regional and local environmental events and ensuring involvement of regional and local authorities in organizations of such events)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118373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3600" dirty="0" smtClean="0">
                <a:solidFill>
                  <a:srgbClr val="002060"/>
                </a:solidFill>
              </a:rPr>
              <a:t>Instruments </a:t>
            </a:r>
            <a:r>
              <a:rPr lang="en-GB" sz="3600" dirty="0" smtClean="0">
                <a:solidFill>
                  <a:srgbClr val="002060"/>
                </a:solidFill>
              </a:rPr>
              <a:t>available to business</a:t>
            </a:r>
            <a:endParaRPr lang="en-GB" sz="3600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7396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725296" y="6488668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E16D9DE7-101D-4173-9FB6-AF72C7239E19}" type="slidenum">
              <a:rPr lang="cs-CZ" sz="1200" smtClean="0"/>
              <a:pPr/>
              <a:t>12</a:t>
            </a:fld>
            <a:endParaRPr lang="en-US" sz="1200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698753"/>
              </p:ext>
            </p:extLst>
          </p:nvPr>
        </p:nvGraphicFramePr>
        <p:xfrm>
          <a:off x="0" y="836676"/>
          <a:ext cx="9144000" cy="56449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0"/>
              </a:tblGrid>
              <a:tr h="1152128">
                <a:tc>
                  <a:txBody>
                    <a:bodyPr/>
                    <a:lstStyle/>
                    <a:p>
                      <a:pPr marL="342900" indent="-3429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400" b="0" kern="1200" dirty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Sophisticated informational campaigns oriented on resource efficiency, sustainable consumption, energy saving and environmental-friendly behaviour in general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</a:tr>
              <a:tr h="1152164">
                <a:tc>
                  <a:txBody>
                    <a:bodyPr/>
                    <a:lstStyle/>
                    <a:p>
                      <a:pPr marL="342900" indent="-3429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400" kern="1200" dirty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Organization of Green events (e.g., Green Mobility, </a:t>
                      </a:r>
                      <a:r>
                        <a:rPr lang="en-GB" sz="2400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en-GB" sz="2400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</a:br>
                      <a:r>
                        <a:rPr lang="en-GB" sz="2400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Big </a:t>
                      </a:r>
                      <a:r>
                        <a:rPr lang="en-GB" sz="2400" kern="1200" dirty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Clean-up, Earth Hour), as well as introduction of sustainability principles in other events (e.g. festivals, concerts)</a:t>
                      </a:r>
                    </a:p>
                  </a:txBody>
                  <a:tcPr marL="68580" marR="68580" marT="0" marB="0"/>
                </a:tc>
              </a:tr>
              <a:tr h="504056">
                <a:tc>
                  <a:txBody>
                    <a:bodyPr/>
                    <a:lstStyle/>
                    <a:p>
                      <a:pPr marL="342900" indent="-3429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400" kern="1200" dirty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Designation of low emission zones</a:t>
                      </a:r>
                    </a:p>
                  </a:txBody>
                  <a:tcPr marL="68580" marR="68580" marT="0" marB="0"/>
                </a:tc>
              </a:tr>
              <a:tr h="504056">
                <a:tc>
                  <a:txBody>
                    <a:bodyPr/>
                    <a:lstStyle/>
                    <a:p>
                      <a:pPr marL="342900" indent="-3429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400" kern="1200" dirty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Financial aid to households</a:t>
                      </a:r>
                    </a:p>
                  </a:txBody>
                  <a:tcPr marL="68580" marR="68580" marT="0" marB="0"/>
                </a:tc>
              </a:tr>
              <a:tr h="504056">
                <a:tc>
                  <a:txBody>
                    <a:bodyPr/>
                    <a:lstStyle/>
                    <a:p>
                      <a:pPr marL="342900" indent="-3429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400" kern="1200" dirty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Development of green mobility supporting infrastructure</a:t>
                      </a:r>
                    </a:p>
                  </a:txBody>
                  <a:tcPr marL="68580" marR="68580" marT="0" marB="0"/>
                </a:tc>
              </a:tr>
              <a:tr h="504092">
                <a:tc>
                  <a:txBody>
                    <a:bodyPr/>
                    <a:lstStyle/>
                    <a:p>
                      <a:pPr marL="342900" indent="-3429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400" kern="120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Popularization of “ecodriving”</a:t>
                      </a:r>
                    </a:p>
                  </a:txBody>
                  <a:tcPr marL="68580" marR="68580" marT="0" marB="0"/>
                </a:tc>
              </a:tr>
              <a:tr h="432048">
                <a:tc>
                  <a:txBody>
                    <a:bodyPr/>
                    <a:lstStyle/>
                    <a:p>
                      <a:pPr marL="342900" indent="-3429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400" kern="120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Impelling fiscal policy</a:t>
                      </a:r>
                    </a:p>
                  </a:txBody>
                  <a:tcPr marL="68580" marR="68580" marT="0" marB="0"/>
                </a:tc>
              </a:tr>
              <a:tr h="432048">
                <a:tc>
                  <a:txBody>
                    <a:bodyPr/>
                    <a:lstStyle/>
                    <a:p>
                      <a:pPr marL="342900" indent="-3429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400" kern="120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Promotion of healthy diet and local food</a:t>
                      </a:r>
                    </a:p>
                  </a:txBody>
                  <a:tcPr marL="68580" marR="68580" marT="0" marB="0"/>
                </a:tc>
              </a:tr>
              <a:tr h="460328">
                <a:tc>
                  <a:txBody>
                    <a:bodyPr/>
                    <a:lstStyle/>
                    <a:p>
                      <a:pPr marL="342900" indent="-3429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400" kern="1200" dirty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Promotion of installation of thermostats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118373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3600" dirty="0" smtClean="0">
                <a:solidFill>
                  <a:srgbClr val="002060"/>
                </a:solidFill>
              </a:rPr>
              <a:t>Instruments </a:t>
            </a:r>
            <a:r>
              <a:rPr lang="en-GB" sz="3600" dirty="0" smtClean="0">
                <a:solidFill>
                  <a:srgbClr val="002060"/>
                </a:solidFill>
              </a:rPr>
              <a:t>available to individuals</a:t>
            </a:r>
            <a:endParaRPr lang="en-GB" sz="3600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3842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725296" y="6488668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E16D9DE7-101D-4173-9FB6-AF72C7239E19}" type="slidenum">
              <a:rPr lang="cs-CZ" sz="1200" smtClean="0"/>
              <a:pPr/>
              <a:t>13</a:t>
            </a:fld>
            <a:endParaRPr lang="en-US" sz="1200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1710755"/>
              </p:ext>
            </p:extLst>
          </p:nvPr>
        </p:nvGraphicFramePr>
        <p:xfrm>
          <a:off x="0" y="692696"/>
          <a:ext cx="9144000" cy="5699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0"/>
              </a:tblGrid>
              <a:tr h="43953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dirty="0" smtClean="0"/>
                        <a:t> </a:t>
                      </a:r>
                      <a:r>
                        <a:rPr lang="en-GB" sz="3200" b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for business </a:t>
                      </a:r>
                      <a:r>
                        <a:rPr lang="en-GB" sz="3200" b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1(</a:t>
                      </a:r>
                      <a:r>
                        <a:rPr lang="ru-RU" sz="3200" b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en-GB" sz="3200" b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uk-UA" sz="3200" b="0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731520">
                <a:tc>
                  <a:txBody>
                    <a:bodyPr/>
                    <a:lstStyle/>
                    <a:p>
                      <a:pPr marL="342900" indent="-3429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400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Eco-labelling scheme</a:t>
                      </a:r>
                      <a:endParaRPr lang="en-GB" sz="2400" kern="1200" dirty="0">
                        <a:solidFill>
                          <a:schemeClr val="dk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31520">
                <a:tc>
                  <a:txBody>
                    <a:bodyPr/>
                    <a:lstStyle/>
                    <a:p>
                      <a:pPr marL="342900" lvl="0" indent="-3429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Extended permits for less polluting activities</a:t>
                      </a:r>
                      <a:endParaRPr lang="en-GB" sz="2400" kern="1200" dirty="0" smtClean="0">
                        <a:solidFill>
                          <a:schemeClr val="dk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31520">
                <a:tc>
                  <a:txBody>
                    <a:bodyPr/>
                    <a:lstStyle/>
                    <a:p>
                      <a:pPr marL="342900" lvl="0" indent="-3429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Reduced inspection frequency for less polluting activities</a:t>
                      </a:r>
                      <a:endParaRPr lang="en-GB" sz="2400" kern="1200" dirty="0" smtClean="0">
                        <a:solidFill>
                          <a:schemeClr val="dk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31520">
                <a:tc>
                  <a:txBody>
                    <a:bodyPr/>
                    <a:lstStyle/>
                    <a:p>
                      <a:pPr marL="342900" lvl="0" indent="-3429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Reduced charges for less polluting activities and products</a:t>
                      </a:r>
                      <a:endParaRPr lang="en-GB" sz="2400" kern="1200" dirty="0">
                        <a:solidFill>
                          <a:schemeClr val="dk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31520">
                <a:tc>
                  <a:txBody>
                    <a:bodyPr/>
                    <a:lstStyle/>
                    <a:p>
                      <a:pPr marL="342900" lvl="0" indent="-3429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Zero interest loan for implementation of “green” projects</a:t>
                      </a:r>
                      <a:endParaRPr lang="en-GB" sz="2400" kern="1200" dirty="0" smtClean="0">
                        <a:solidFill>
                          <a:schemeClr val="dk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31520">
                <a:tc>
                  <a:txBody>
                    <a:bodyPr/>
                    <a:lstStyle/>
                    <a:p>
                      <a:pPr marL="342900" lvl="0" indent="-3429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Green public procurement</a:t>
                      </a:r>
                      <a:endParaRPr lang="en-GB" sz="2400" kern="1200" dirty="0">
                        <a:solidFill>
                          <a:schemeClr val="dk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31520">
                <a:tc>
                  <a:txBody>
                    <a:bodyPr/>
                    <a:lstStyle/>
                    <a:p>
                      <a:pPr marL="342900" lvl="0" indent="-3429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400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Reduced insurance rates for environment friendly undertakings and technologies</a:t>
                      </a:r>
                      <a:endParaRPr lang="en-GB" sz="2400" kern="1200" dirty="0">
                        <a:solidFill>
                          <a:schemeClr val="dk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118373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3600" dirty="0">
                <a:solidFill>
                  <a:srgbClr val="002060"/>
                </a:solidFill>
              </a:rPr>
              <a:t>Recommendations on </a:t>
            </a:r>
            <a:r>
              <a:rPr lang="en-GB" sz="3600" dirty="0" smtClean="0">
                <a:solidFill>
                  <a:srgbClr val="002060"/>
                </a:solidFill>
              </a:rPr>
              <a:t>incentive </a:t>
            </a:r>
            <a:r>
              <a:rPr lang="en-GB" sz="3600" dirty="0" smtClean="0">
                <a:solidFill>
                  <a:srgbClr val="002060"/>
                </a:solidFill>
              </a:rPr>
              <a:t>instruments</a:t>
            </a:r>
            <a:endParaRPr lang="en-GB" sz="3600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1954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725296" y="6488668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E16D9DE7-101D-4173-9FB6-AF72C7239E19}" type="slidenum">
              <a:rPr lang="cs-CZ" sz="1200" smtClean="0"/>
              <a:pPr/>
              <a:t>14</a:t>
            </a:fld>
            <a:endParaRPr lang="en-US" sz="1200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7197797"/>
              </p:ext>
            </p:extLst>
          </p:nvPr>
        </p:nvGraphicFramePr>
        <p:xfrm>
          <a:off x="0" y="692696"/>
          <a:ext cx="9144000" cy="57000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0"/>
              </a:tblGrid>
              <a:tr h="43953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dirty="0" smtClean="0"/>
                        <a:t> </a:t>
                      </a:r>
                      <a:r>
                        <a:rPr lang="en-GB" sz="3200" b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for business </a:t>
                      </a:r>
                      <a:r>
                        <a:rPr lang="en-GB" sz="3200" b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2(</a:t>
                      </a:r>
                      <a:r>
                        <a:rPr lang="ru-RU" sz="3200" b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en-GB" sz="3200" b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uk-UA" sz="3200" b="0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122108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2400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Funding schemes (i.e. investment cost subsidies) for introduction of green technologies, establishment and/or operation of environment friendly businesses</a:t>
                      </a:r>
                      <a:endParaRPr lang="en-GB" sz="2400" kern="1200" dirty="0">
                        <a:solidFill>
                          <a:schemeClr val="dk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64096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2400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Free business support services for environment friendly undertakings</a:t>
                      </a:r>
                      <a:endParaRPr lang="en-GB" sz="2400" kern="1200" dirty="0">
                        <a:solidFill>
                          <a:schemeClr val="dk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76064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2400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Voluntary sectoral agreements</a:t>
                      </a:r>
                      <a:endParaRPr lang="en-GB" sz="2400" kern="1200" dirty="0">
                        <a:solidFill>
                          <a:schemeClr val="dk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76064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2400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Development of Good agricultural practice guide</a:t>
                      </a:r>
                      <a:endParaRPr lang="en-GB" sz="2400" kern="1200" dirty="0">
                        <a:solidFill>
                          <a:schemeClr val="dk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76064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2400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Development of Green Industry Guide</a:t>
                      </a:r>
                      <a:endParaRPr lang="en-GB" sz="2400" kern="1200" dirty="0">
                        <a:solidFill>
                          <a:schemeClr val="dk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76064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2400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Participation in Kyoto flexibility mechanisms</a:t>
                      </a:r>
                      <a:endParaRPr lang="en-GB" sz="2400" kern="1200" dirty="0">
                        <a:solidFill>
                          <a:schemeClr val="dk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3152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2400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Support from European Bank for Reconstruction and Development (</a:t>
                      </a:r>
                      <a:r>
                        <a:rPr lang="en-GB" sz="2400" kern="1200" dirty="0" err="1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EBRD</a:t>
                      </a:r>
                      <a:r>
                        <a:rPr lang="en-GB" sz="2400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)</a:t>
                      </a:r>
                      <a:endParaRPr lang="en-GB" sz="2400" kern="1200" dirty="0">
                        <a:solidFill>
                          <a:schemeClr val="dk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118373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3600" dirty="0">
                <a:solidFill>
                  <a:srgbClr val="002060"/>
                </a:solidFill>
              </a:rPr>
              <a:t>Recommendations on incentive instruments</a:t>
            </a:r>
            <a:endParaRPr lang="en-GB" sz="3600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4912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725296" y="6488668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E16D9DE7-101D-4173-9FB6-AF72C7239E19}" type="slidenum">
              <a:rPr lang="cs-CZ" sz="1200" smtClean="0"/>
              <a:pPr/>
              <a:t>15</a:t>
            </a:fld>
            <a:endParaRPr lang="en-US" sz="1200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638428"/>
              </p:ext>
            </p:extLst>
          </p:nvPr>
        </p:nvGraphicFramePr>
        <p:xfrm>
          <a:off x="0" y="692696"/>
          <a:ext cx="9144000" cy="56886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0"/>
              </a:tblGrid>
              <a:tr h="53948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dirty="0" smtClean="0"/>
                        <a:t> </a:t>
                      </a:r>
                      <a:r>
                        <a:rPr lang="en-GB" sz="3200" b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for individuals</a:t>
                      </a:r>
                      <a:endParaRPr lang="uk-UA" sz="3200" b="0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567724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2400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Informational campaigns</a:t>
                      </a:r>
                      <a:endParaRPr lang="en-GB" sz="2400" kern="1200" dirty="0">
                        <a:solidFill>
                          <a:schemeClr val="dk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67724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2400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“Green” events</a:t>
                      </a:r>
                    </a:p>
                  </a:txBody>
                  <a:tcPr marL="68580" marR="68580" marT="0" marB="0"/>
                </a:tc>
              </a:tr>
              <a:tr h="567724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2400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Low emission zones</a:t>
                      </a:r>
                      <a:endParaRPr lang="en-GB" sz="2400" kern="1200" dirty="0">
                        <a:solidFill>
                          <a:schemeClr val="dk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67724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2400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Financial aid to households</a:t>
                      </a:r>
                      <a:endParaRPr lang="en-GB" sz="2400" kern="1200" dirty="0">
                        <a:solidFill>
                          <a:schemeClr val="dk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67724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2400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Green mobility supporting infrastructure</a:t>
                      </a:r>
                      <a:endParaRPr lang="en-GB" sz="2400" kern="1200" dirty="0">
                        <a:solidFill>
                          <a:schemeClr val="dk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67724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2400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Popularization of “</a:t>
                      </a:r>
                      <a:r>
                        <a:rPr lang="en-GB" sz="2400" kern="1200" dirty="0" err="1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ecodriving</a:t>
                      </a:r>
                      <a:r>
                        <a:rPr lang="en-GB" sz="2400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”</a:t>
                      </a:r>
                      <a:endParaRPr lang="en-GB" sz="2400" kern="1200" dirty="0">
                        <a:solidFill>
                          <a:schemeClr val="dk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67724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2400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Impelling fiscal policy</a:t>
                      </a:r>
                    </a:p>
                  </a:txBody>
                  <a:tcPr marL="68580" marR="68580" marT="0" marB="0"/>
                </a:tc>
              </a:tr>
              <a:tr h="567724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2400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Promotion of healthy diet and local food</a:t>
                      </a:r>
                    </a:p>
                  </a:txBody>
                  <a:tcPr marL="68580" marR="68580" marT="0" marB="0"/>
                </a:tc>
              </a:tr>
              <a:tr h="567724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2400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Promotion of installation of thermostats</a:t>
                      </a:r>
                      <a:endParaRPr lang="en-GB" sz="2400" kern="1200" dirty="0">
                        <a:solidFill>
                          <a:schemeClr val="dk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118373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3600" dirty="0">
                <a:solidFill>
                  <a:srgbClr val="002060"/>
                </a:solidFill>
              </a:rPr>
              <a:t>Recommendations on incentive instruments</a:t>
            </a:r>
            <a:endParaRPr lang="en-GB" sz="3600" i="1" dirty="0">
              <a:solidFill>
                <a:srgbClr val="002060"/>
              </a:solidFill>
            </a:endParaRPr>
          </a:p>
        </p:txBody>
      </p:sp>
      <p:pic>
        <p:nvPicPr>
          <p:cNvPr id="7" name="Picture 2" descr="Description: ParkAndRideSignOxford2005091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37584" y="1881500"/>
            <a:ext cx="3342928" cy="2195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33604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472008" y="3111103"/>
            <a:ext cx="7772400" cy="1470025"/>
          </a:xfrm>
        </p:spPr>
        <p:txBody>
          <a:bodyPr>
            <a:noAutofit/>
          </a:bodyPr>
          <a:lstStyle/>
          <a:p>
            <a:r>
              <a:rPr lang="en-US" sz="4000" dirty="0" smtClean="0">
                <a:latin typeface="Calibri Light" pitchFamily="34" charset="0"/>
              </a:rPr>
              <a:t>Thank you</a:t>
            </a:r>
            <a:endParaRPr lang="en-US" sz="3600" dirty="0">
              <a:latin typeface="Calibri Ligh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25243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263931" y="692696"/>
            <a:ext cx="820891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spc="100" dirty="0" smtClean="0">
                <a:solidFill>
                  <a:srgbClr val="002060"/>
                </a:solidFill>
              </a:rPr>
              <a:t>Content</a:t>
            </a:r>
            <a:endParaRPr lang="en-GB" sz="4000" spc="100" dirty="0">
              <a:solidFill>
                <a:srgbClr val="00206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725296" y="6488668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E16D9DE7-101D-4173-9FB6-AF72C7239E19}" type="slidenum">
              <a:rPr lang="cs-CZ" sz="1200" smtClean="0"/>
              <a:pPr/>
              <a:t>2</a:t>
            </a:fld>
            <a:endParaRPr lang="en-US" sz="1200" dirty="0"/>
          </a:p>
        </p:txBody>
      </p:sp>
      <p:sp>
        <p:nvSpPr>
          <p:cNvPr id="5" name="TextBox 4"/>
          <p:cNvSpPr txBox="1"/>
          <p:nvPr/>
        </p:nvSpPr>
        <p:spPr>
          <a:xfrm>
            <a:off x="733541" y="1622117"/>
            <a:ext cx="7798899" cy="3247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GB" sz="3200" dirty="0" smtClean="0">
                <a:solidFill>
                  <a:srgbClr val="002060"/>
                </a:solidFill>
              </a:rPr>
              <a:t>International tools</a:t>
            </a:r>
            <a:endParaRPr lang="en-GB" sz="3200" dirty="0">
              <a:solidFill>
                <a:srgbClr val="002060"/>
              </a:solidFill>
            </a:endParaRPr>
          </a:p>
          <a:p>
            <a:pPr marL="457200" lvl="0" indent="-4572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002060"/>
                </a:solidFill>
              </a:rPr>
              <a:t>European </a:t>
            </a:r>
            <a:r>
              <a:rPr lang="en-GB" sz="3200" dirty="0" smtClean="0">
                <a:solidFill>
                  <a:srgbClr val="002060"/>
                </a:solidFill>
              </a:rPr>
              <a:t>tools</a:t>
            </a:r>
          </a:p>
          <a:p>
            <a:pPr marL="457200" lvl="0" indent="-4572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GB" sz="3200" dirty="0" smtClean="0">
                <a:solidFill>
                  <a:srgbClr val="002060"/>
                </a:solidFill>
              </a:rPr>
              <a:t>Available </a:t>
            </a:r>
            <a:r>
              <a:rPr lang="en-GB" sz="3200" dirty="0" smtClean="0">
                <a:solidFill>
                  <a:srgbClr val="002060"/>
                </a:solidFill>
              </a:rPr>
              <a:t>instruments</a:t>
            </a:r>
            <a:endParaRPr lang="en-GB" sz="3200" dirty="0">
              <a:solidFill>
                <a:srgbClr val="002060"/>
              </a:solidFill>
            </a:endParaRPr>
          </a:p>
          <a:p>
            <a:pPr marL="457200" lvl="0" indent="-4572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002060"/>
                </a:solidFill>
              </a:rPr>
              <a:t>Recommendations on appropriate </a:t>
            </a:r>
            <a:r>
              <a:rPr lang="en-GB" sz="3200" dirty="0" smtClean="0">
                <a:solidFill>
                  <a:srgbClr val="002060"/>
                </a:solidFill>
              </a:rPr>
              <a:t>incentives</a:t>
            </a:r>
            <a:r>
              <a:rPr lang="ru-RU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smtClean="0">
                <a:solidFill>
                  <a:srgbClr val="002060"/>
                </a:solidFill>
              </a:rPr>
              <a:t>use</a:t>
            </a:r>
            <a:endParaRPr lang="en-GB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3105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0" y="260648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3600" dirty="0">
                <a:solidFill>
                  <a:srgbClr val="002060"/>
                </a:solidFill>
              </a:rPr>
              <a:t>International </a:t>
            </a:r>
            <a:r>
              <a:rPr lang="en-GB" sz="3600" dirty="0" smtClean="0">
                <a:solidFill>
                  <a:srgbClr val="002060"/>
                </a:solidFill>
              </a:rPr>
              <a:t>tools</a:t>
            </a:r>
            <a:endParaRPr lang="en-GB" sz="3600" dirty="0">
              <a:solidFill>
                <a:srgbClr val="00206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725296" y="6488668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E16D9DE7-101D-4173-9FB6-AF72C7239E19}" type="slidenum">
              <a:rPr lang="cs-CZ" sz="1200" smtClean="0"/>
              <a:pPr/>
              <a:t>3</a:t>
            </a:fld>
            <a:endParaRPr lang="en-US" sz="1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052736"/>
            <a:ext cx="8640960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002060"/>
                </a:solidFill>
              </a:rPr>
              <a:t>Flexibility mechanisms under the Kyoto Protocol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002060"/>
                </a:solidFill>
              </a:rPr>
              <a:t>World </a:t>
            </a:r>
            <a:r>
              <a:rPr lang="en-GB" sz="3200" dirty="0" smtClean="0">
                <a:solidFill>
                  <a:srgbClr val="002060"/>
                </a:solidFill>
              </a:rPr>
              <a:t>Bank</a:t>
            </a:r>
          </a:p>
          <a:p>
            <a:pPr marL="720000" indent="-342900">
              <a:spcAft>
                <a:spcPts val="600"/>
              </a:spcAft>
              <a:buFont typeface="Calibri" panose="020F0502020204030204" pitchFamily="34" charset="0"/>
              <a:buChar char="–"/>
            </a:pPr>
            <a:r>
              <a:rPr lang="en-GB" sz="2400" dirty="0" smtClean="0">
                <a:solidFill>
                  <a:srgbClr val="002060"/>
                </a:solidFill>
              </a:rPr>
              <a:t>The International Bank for Reconstruction and Development (</a:t>
            </a:r>
            <a:r>
              <a:rPr lang="en-GB" sz="2400" dirty="0" err="1" smtClean="0">
                <a:solidFill>
                  <a:srgbClr val="002060"/>
                </a:solidFill>
              </a:rPr>
              <a:t>IBRD</a:t>
            </a:r>
            <a:r>
              <a:rPr lang="en-GB" sz="2400" dirty="0" smtClean="0">
                <a:solidFill>
                  <a:srgbClr val="002060"/>
                </a:solidFill>
              </a:rPr>
              <a:t>)</a:t>
            </a:r>
          </a:p>
          <a:p>
            <a:pPr marL="720000" indent="-342900">
              <a:spcAft>
                <a:spcPts val="600"/>
              </a:spcAft>
              <a:buFont typeface="Calibri" panose="020F0502020204030204" pitchFamily="34" charset="0"/>
              <a:buChar char="–"/>
            </a:pPr>
            <a:r>
              <a:rPr lang="en-GB" sz="2400" dirty="0" smtClean="0">
                <a:solidFill>
                  <a:srgbClr val="002060"/>
                </a:solidFill>
              </a:rPr>
              <a:t>The </a:t>
            </a:r>
            <a:r>
              <a:rPr lang="en-GB" sz="2400" dirty="0">
                <a:solidFill>
                  <a:srgbClr val="002060"/>
                </a:solidFill>
              </a:rPr>
              <a:t>International Development Association (IDA)</a:t>
            </a:r>
          </a:p>
          <a:p>
            <a:pPr marL="720000" indent="-342900">
              <a:spcAft>
                <a:spcPts val="600"/>
              </a:spcAft>
              <a:buFont typeface="Calibri" panose="020F0502020204030204" pitchFamily="34" charset="0"/>
              <a:buChar char="–"/>
            </a:pPr>
            <a:r>
              <a:rPr lang="en-GB" sz="2400" dirty="0">
                <a:solidFill>
                  <a:srgbClr val="002060"/>
                </a:solidFill>
              </a:rPr>
              <a:t>The International Finance Corporation (</a:t>
            </a:r>
            <a:r>
              <a:rPr lang="en-GB" sz="2400" dirty="0" err="1">
                <a:solidFill>
                  <a:srgbClr val="002060"/>
                </a:solidFill>
              </a:rPr>
              <a:t>IFC</a:t>
            </a:r>
            <a:r>
              <a:rPr lang="en-GB" sz="2400" dirty="0">
                <a:solidFill>
                  <a:srgbClr val="002060"/>
                </a:solidFill>
              </a:rPr>
              <a:t>)</a:t>
            </a:r>
          </a:p>
          <a:p>
            <a:pPr marL="720000" indent="-342900">
              <a:spcAft>
                <a:spcPts val="600"/>
              </a:spcAft>
              <a:buFont typeface="Calibri" panose="020F0502020204030204" pitchFamily="34" charset="0"/>
              <a:buChar char="–"/>
            </a:pPr>
            <a:r>
              <a:rPr lang="en-GB" sz="2400" dirty="0">
                <a:solidFill>
                  <a:srgbClr val="002060"/>
                </a:solidFill>
              </a:rPr>
              <a:t>The Multilateral Investment Guarantee Agency (</a:t>
            </a:r>
            <a:r>
              <a:rPr lang="en-GB" sz="2400" dirty="0" err="1">
                <a:solidFill>
                  <a:srgbClr val="002060"/>
                </a:solidFill>
              </a:rPr>
              <a:t>MIGA</a:t>
            </a:r>
            <a:r>
              <a:rPr lang="en-GB" sz="2400" dirty="0">
                <a:solidFill>
                  <a:srgbClr val="002060"/>
                </a:solidFill>
              </a:rPr>
              <a:t>)</a:t>
            </a:r>
          </a:p>
          <a:p>
            <a:pPr marL="720000" indent="-342900">
              <a:spcAft>
                <a:spcPts val="600"/>
              </a:spcAft>
              <a:buFont typeface="Calibri" panose="020F0502020204030204" pitchFamily="34" charset="0"/>
              <a:buChar char="–"/>
            </a:pPr>
            <a:r>
              <a:rPr lang="en-GB" sz="2400" dirty="0">
                <a:solidFill>
                  <a:srgbClr val="002060"/>
                </a:solidFill>
              </a:rPr>
              <a:t>The International Centre for Settlement of Investment Disputes (</a:t>
            </a:r>
            <a:r>
              <a:rPr lang="en-GB" sz="2400" dirty="0" err="1">
                <a:solidFill>
                  <a:srgbClr val="002060"/>
                </a:solidFill>
              </a:rPr>
              <a:t>ICSID</a:t>
            </a:r>
            <a:r>
              <a:rPr lang="en-GB" sz="2400" dirty="0">
                <a:solidFill>
                  <a:srgbClr val="002060"/>
                </a:solidFill>
              </a:rPr>
              <a:t>)</a:t>
            </a:r>
            <a:r>
              <a:rPr lang="uk-UA" sz="3200" i="1" dirty="0"/>
              <a:t> </a:t>
            </a:r>
            <a:endParaRPr lang="en-GB" sz="3200" dirty="0" smtClean="0"/>
          </a:p>
          <a:p>
            <a:pPr marL="285750" indent="-28575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GB" sz="3200" dirty="0" smtClean="0">
                <a:solidFill>
                  <a:srgbClr val="002060"/>
                </a:solidFill>
              </a:rPr>
              <a:t>Global Environment Facility 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3200" dirty="0" smtClean="0">
                <a:solidFill>
                  <a:srgbClr val="002060"/>
                </a:solidFill>
              </a:rPr>
              <a:t>Special </a:t>
            </a:r>
            <a:r>
              <a:rPr lang="en-GB" sz="3200" dirty="0">
                <a:solidFill>
                  <a:srgbClr val="002060"/>
                </a:solidFill>
              </a:rPr>
              <a:t>Climate Change Fund</a:t>
            </a:r>
          </a:p>
        </p:txBody>
      </p:sp>
    </p:spTree>
    <p:extLst>
      <p:ext uri="{BB962C8B-B14F-4D97-AF65-F5344CB8AC3E}">
        <p14:creationId xmlns:p14="http://schemas.microsoft.com/office/powerpoint/2010/main" val="1873105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0" y="260648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3600" dirty="0" smtClean="0">
                <a:solidFill>
                  <a:srgbClr val="002060"/>
                </a:solidFill>
              </a:rPr>
              <a:t>European tools</a:t>
            </a:r>
            <a:r>
              <a:rPr lang="uk-UA" sz="3600" dirty="0" smtClean="0">
                <a:solidFill>
                  <a:srgbClr val="002060"/>
                </a:solidFill>
              </a:rPr>
              <a:t> 1(3)</a:t>
            </a:r>
            <a:endParaRPr lang="en-GB" sz="3600" dirty="0">
              <a:solidFill>
                <a:srgbClr val="00206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725296" y="6488668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E16D9DE7-101D-4173-9FB6-AF72C7239E19}" type="slidenum">
              <a:rPr lang="cs-CZ" sz="1200" smtClean="0"/>
              <a:pPr/>
              <a:t>4</a:t>
            </a:fld>
            <a:endParaRPr lang="en-US" sz="1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167710"/>
            <a:ext cx="8599512" cy="39241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3200" dirty="0" smtClean="0">
                <a:solidFill>
                  <a:srgbClr val="002060"/>
                </a:solidFill>
              </a:rPr>
              <a:t>EU Emission Trading System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3200" dirty="0" err="1" smtClean="0">
                <a:solidFill>
                  <a:srgbClr val="002060"/>
                </a:solidFill>
              </a:rPr>
              <a:t>NER</a:t>
            </a:r>
            <a:r>
              <a:rPr lang="en-GB" sz="3200" dirty="0" smtClean="0">
                <a:solidFill>
                  <a:srgbClr val="002060"/>
                </a:solidFill>
              </a:rPr>
              <a:t> </a:t>
            </a:r>
            <a:r>
              <a:rPr lang="en-GB" sz="3200" dirty="0">
                <a:solidFill>
                  <a:srgbClr val="002060"/>
                </a:solidFill>
              </a:rPr>
              <a:t>300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002060"/>
                </a:solidFill>
              </a:rPr>
              <a:t>LIFE +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002060"/>
                </a:solidFill>
              </a:rPr>
              <a:t>Intelligent Energy Europe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002060"/>
                </a:solidFill>
              </a:rPr>
              <a:t>Seventh Framework Programme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002060"/>
                </a:solidFill>
              </a:rPr>
              <a:t>The EU Eco-Management and Audit Scheme (EMAS</a:t>
            </a:r>
            <a:r>
              <a:rPr lang="en-GB" sz="3200" dirty="0" smtClean="0">
                <a:solidFill>
                  <a:srgbClr val="002060"/>
                </a:solidFill>
              </a:rPr>
              <a:t>)</a:t>
            </a:r>
            <a:endParaRPr lang="en-GB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9338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0" y="260648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3600" dirty="0" smtClean="0">
                <a:solidFill>
                  <a:srgbClr val="002060"/>
                </a:solidFill>
              </a:rPr>
              <a:t>European tools</a:t>
            </a:r>
            <a:r>
              <a:rPr lang="uk-UA" sz="3600" dirty="0" smtClean="0">
                <a:solidFill>
                  <a:srgbClr val="002060"/>
                </a:solidFill>
              </a:rPr>
              <a:t> 2(3)</a:t>
            </a:r>
            <a:endParaRPr lang="en-GB" sz="3600" dirty="0">
              <a:solidFill>
                <a:srgbClr val="00206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725296" y="6488668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E16D9DE7-101D-4173-9FB6-AF72C7239E19}" type="slidenum">
              <a:rPr lang="cs-CZ" sz="1200" smtClean="0"/>
              <a:pPr/>
              <a:t>5</a:t>
            </a:fld>
            <a:endParaRPr lang="en-US" sz="1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20576" y="1149419"/>
            <a:ext cx="8515920" cy="34317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3200" dirty="0" smtClean="0">
                <a:solidFill>
                  <a:srgbClr val="002060"/>
                </a:solidFill>
              </a:rPr>
              <a:t>EU </a:t>
            </a:r>
            <a:r>
              <a:rPr lang="en-GB" sz="3200" dirty="0">
                <a:solidFill>
                  <a:srgbClr val="002060"/>
                </a:solidFill>
              </a:rPr>
              <a:t>Ecolabel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002060"/>
                </a:solidFill>
              </a:rPr>
              <a:t>Green Public Procurement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002060"/>
                </a:solidFill>
              </a:rPr>
              <a:t>IMPEL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002060"/>
                </a:solidFill>
              </a:rPr>
              <a:t>European Investment Bank (</a:t>
            </a:r>
            <a:r>
              <a:rPr lang="en-GB" sz="3200" dirty="0" err="1">
                <a:solidFill>
                  <a:srgbClr val="002060"/>
                </a:solidFill>
              </a:rPr>
              <a:t>EIB</a:t>
            </a:r>
            <a:r>
              <a:rPr lang="en-GB" sz="3200" dirty="0">
                <a:solidFill>
                  <a:srgbClr val="002060"/>
                </a:solidFill>
              </a:rPr>
              <a:t>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002060"/>
                </a:solidFill>
              </a:rPr>
              <a:t>EuropeAid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002060"/>
                </a:solidFill>
              </a:rPr>
              <a:t>Structural Funds</a:t>
            </a:r>
          </a:p>
        </p:txBody>
      </p:sp>
    </p:spTree>
    <p:extLst>
      <p:ext uri="{BB962C8B-B14F-4D97-AF65-F5344CB8AC3E}">
        <p14:creationId xmlns:p14="http://schemas.microsoft.com/office/powerpoint/2010/main" val="1237818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0" y="260648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3600" dirty="0">
                <a:solidFill>
                  <a:srgbClr val="002060"/>
                </a:solidFill>
              </a:rPr>
              <a:t>European tools</a:t>
            </a:r>
            <a:r>
              <a:rPr lang="uk-UA" sz="3600" dirty="0">
                <a:solidFill>
                  <a:srgbClr val="002060"/>
                </a:solidFill>
              </a:rPr>
              <a:t> </a:t>
            </a:r>
            <a:r>
              <a:rPr lang="uk-UA" sz="3600" dirty="0" smtClean="0">
                <a:solidFill>
                  <a:srgbClr val="002060"/>
                </a:solidFill>
              </a:rPr>
              <a:t>3(3)</a:t>
            </a:r>
            <a:endParaRPr lang="en-GB" sz="3600" dirty="0">
              <a:solidFill>
                <a:srgbClr val="00206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725296" y="6488668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E16D9DE7-101D-4173-9FB6-AF72C7239E19}" type="slidenum">
              <a:rPr lang="cs-CZ" sz="1200" smtClean="0"/>
              <a:pPr/>
              <a:t>6</a:t>
            </a:fld>
            <a:endParaRPr lang="en-US" sz="1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76560" y="1031532"/>
            <a:ext cx="8515920" cy="44473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3200" dirty="0" smtClean="0">
                <a:solidFill>
                  <a:srgbClr val="002060"/>
                </a:solidFill>
              </a:rPr>
              <a:t>Mobility </a:t>
            </a:r>
            <a:r>
              <a:rPr lang="en-GB" sz="3200" dirty="0">
                <a:solidFill>
                  <a:srgbClr val="002060"/>
                </a:solidFill>
              </a:rPr>
              <a:t>Week</a:t>
            </a:r>
          </a:p>
          <a:p>
            <a:pPr marL="720000" indent="-342900">
              <a:spcAft>
                <a:spcPts val="900"/>
              </a:spcAft>
              <a:buFont typeface="Calibri" panose="020F0502020204030204" pitchFamily="34" charset="0"/>
              <a:buChar char="–"/>
            </a:pPr>
            <a:r>
              <a:rPr lang="en-GB" sz="2400" dirty="0">
                <a:solidFill>
                  <a:srgbClr val="002060"/>
                </a:solidFill>
              </a:rPr>
              <a:t>An annual campaign on sustainable urban </a:t>
            </a:r>
            <a:r>
              <a:rPr lang="en-GB" sz="2400" dirty="0" smtClean="0">
                <a:solidFill>
                  <a:srgbClr val="002060"/>
                </a:solidFill>
              </a:rPr>
              <a:t>mobility</a:t>
            </a:r>
            <a:r>
              <a:rPr lang="uk-UA" sz="2400" dirty="0" smtClean="0">
                <a:solidFill>
                  <a:srgbClr val="002060"/>
                </a:solidFill>
              </a:rPr>
              <a:t> </a:t>
            </a:r>
            <a:r>
              <a:rPr lang="en-GB" sz="2400" dirty="0" smtClean="0">
                <a:solidFill>
                  <a:srgbClr val="002060"/>
                </a:solidFill>
              </a:rPr>
              <a:t>with </a:t>
            </a:r>
            <a:r>
              <a:rPr lang="en-GB" sz="2400" dirty="0">
                <a:solidFill>
                  <a:srgbClr val="002060"/>
                </a:solidFill>
              </a:rPr>
              <a:t>the political and financial support </a:t>
            </a:r>
            <a:r>
              <a:rPr lang="uk-UA" sz="2400" dirty="0" smtClean="0">
                <a:solidFill>
                  <a:srgbClr val="002060"/>
                </a:solidFill>
              </a:rPr>
              <a:t/>
            </a:r>
            <a:br>
              <a:rPr lang="uk-UA" sz="2400" dirty="0" smtClean="0">
                <a:solidFill>
                  <a:srgbClr val="002060"/>
                </a:solidFill>
              </a:rPr>
            </a:br>
            <a:r>
              <a:rPr lang="en-GB" sz="2400" dirty="0" smtClean="0">
                <a:solidFill>
                  <a:srgbClr val="002060"/>
                </a:solidFill>
              </a:rPr>
              <a:t>of </a:t>
            </a:r>
            <a:r>
              <a:rPr lang="en-GB" sz="2400" dirty="0">
                <a:solidFill>
                  <a:srgbClr val="002060"/>
                </a:solidFill>
              </a:rPr>
              <a:t>the Directorates-General for the Environment and Transport of the European Commission</a:t>
            </a:r>
          </a:p>
          <a:p>
            <a:pPr marL="720000" indent="-342900">
              <a:spcAft>
                <a:spcPts val="900"/>
              </a:spcAft>
              <a:buFont typeface="Calibri" panose="020F0502020204030204" pitchFamily="34" charset="0"/>
              <a:buChar char="–"/>
            </a:pPr>
            <a:r>
              <a:rPr lang="en-GB" sz="2400" dirty="0">
                <a:solidFill>
                  <a:srgbClr val="002060"/>
                </a:solidFill>
              </a:rPr>
              <a:t>It runs every </a:t>
            </a:r>
            <a:r>
              <a:rPr lang="en-GB" sz="2400" dirty="0" smtClean="0">
                <a:solidFill>
                  <a:srgbClr val="002060"/>
                </a:solidFill>
              </a:rPr>
              <a:t>year from </a:t>
            </a:r>
            <a:r>
              <a:rPr lang="en-GB" sz="2400" dirty="0">
                <a:solidFill>
                  <a:srgbClr val="002060"/>
                </a:solidFill>
              </a:rPr>
              <a:t>16 </a:t>
            </a:r>
            <a:r>
              <a:rPr lang="en-US" sz="2400" dirty="0" smtClean="0">
                <a:solidFill>
                  <a:srgbClr val="002060"/>
                </a:solidFill>
              </a:rPr>
              <a:t>through</a:t>
            </a:r>
            <a:r>
              <a:rPr lang="en-GB" sz="2400" dirty="0" smtClean="0">
                <a:solidFill>
                  <a:srgbClr val="002060"/>
                </a:solidFill>
              </a:rPr>
              <a:t> </a:t>
            </a:r>
            <a:r>
              <a:rPr lang="en-GB" sz="2400" dirty="0">
                <a:solidFill>
                  <a:srgbClr val="002060"/>
                </a:solidFill>
              </a:rPr>
              <a:t>22 </a:t>
            </a:r>
            <a:r>
              <a:rPr lang="en-GB" sz="2400" dirty="0" smtClean="0">
                <a:solidFill>
                  <a:srgbClr val="002060"/>
                </a:solidFill>
              </a:rPr>
              <a:t>September</a:t>
            </a:r>
            <a:endParaRPr lang="en-GB" sz="2400" dirty="0">
              <a:solidFill>
                <a:srgbClr val="002060"/>
              </a:solidFill>
            </a:endParaRPr>
          </a:p>
          <a:p>
            <a:pPr marL="720000" indent="-342900">
              <a:spcAft>
                <a:spcPts val="900"/>
              </a:spcAft>
              <a:buFont typeface="Calibri" panose="020F0502020204030204" pitchFamily="34" charset="0"/>
              <a:buChar char="–"/>
            </a:pPr>
            <a:r>
              <a:rPr lang="en-GB" sz="2400" dirty="0">
                <a:solidFill>
                  <a:srgbClr val="002060"/>
                </a:solidFill>
              </a:rPr>
              <a:t>Informative events, </a:t>
            </a:r>
            <a:r>
              <a:rPr lang="en-GB" sz="2400" dirty="0" smtClean="0">
                <a:solidFill>
                  <a:srgbClr val="002060"/>
                </a:solidFill>
              </a:rPr>
              <a:t>implementing </a:t>
            </a:r>
            <a:r>
              <a:rPr lang="en-GB" sz="2400" dirty="0">
                <a:solidFill>
                  <a:srgbClr val="002060"/>
                </a:solidFill>
              </a:rPr>
              <a:t>permanent measures</a:t>
            </a:r>
          </a:p>
          <a:p>
            <a:pPr marL="720000" indent="-342900">
              <a:spcAft>
                <a:spcPts val="900"/>
              </a:spcAft>
              <a:buFont typeface="Calibri" panose="020F0502020204030204" pitchFamily="34" charset="0"/>
              <a:buChar char="–"/>
            </a:pPr>
            <a:r>
              <a:rPr lang="en-GB" sz="2400" dirty="0" smtClean="0">
                <a:solidFill>
                  <a:srgbClr val="002060"/>
                </a:solidFill>
              </a:rPr>
              <a:t>Award </a:t>
            </a:r>
            <a:r>
              <a:rPr lang="en-GB" sz="2400" dirty="0">
                <a:solidFill>
                  <a:srgbClr val="002060"/>
                </a:solidFill>
              </a:rPr>
              <a:t>for the best local </a:t>
            </a:r>
            <a:r>
              <a:rPr lang="en-GB" sz="2400" dirty="0" smtClean="0">
                <a:solidFill>
                  <a:srgbClr val="002060"/>
                </a:solidFill>
              </a:rPr>
              <a:t>authority</a:t>
            </a:r>
          </a:p>
          <a:p>
            <a:pPr marL="720000" indent="-342900">
              <a:spcAft>
                <a:spcPts val="600"/>
              </a:spcAft>
              <a:buFont typeface="Calibri" panose="020F0502020204030204" pitchFamily="34" charset="0"/>
              <a:buChar char="–"/>
            </a:pPr>
            <a:r>
              <a:rPr lang="en-GB" sz="2400" dirty="0" smtClean="0">
                <a:solidFill>
                  <a:srgbClr val="002060"/>
                </a:solidFill>
              </a:rPr>
              <a:t>The </a:t>
            </a:r>
            <a:r>
              <a:rPr lang="en-GB" sz="2400" dirty="0">
                <a:solidFill>
                  <a:srgbClr val="002060"/>
                </a:solidFill>
              </a:rPr>
              <a:t>closing event of the week is </a:t>
            </a:r>
            <a:r>
              <a:rPr lang="en-GB" sz="2400" dirty="0" smtClean="0">
                <a:solidFill>
                  <a:srgbClr val="002060"/>
                </a:solidFill>
              </a:rPr>
              <a:t>entitled</a:t>
            </a:r>
            <a:br>
              <a:rPr lang="en-GB" sz="2400" dirty="0" smtClean="0">
                <a:solidFill>
                  <a:srgbClr val="002060"/>
                </a:solidFill>
              </a:rPr>
            </a:br>
            <a:r>
              <a:rPr lang="en-GB" sz="2400" dirty="0" smtClean="0">
                <a:solidFill>
                  <a:srgbClr val="002060"/>
                </a:solidFill>
              </a:rPr>
              <a:t>“</a:t>
            </a:r>
            <a:r>
              <a:rPr lang="en-GB" sz="2400" dirty="0">
                <a:solidFill>
                  <a:srgbClr val="002060"/>
                </a:solidFill>
              </a:rPr>
              <a:t>In Town Without My Car</a:t>
            </a:r>
            <a:r>
              <a:rPr lang="en-GB" sz="2400" dirty="0" smtClean="0">
                <a:solidFill>
                  <a:srgbClr val="002060"/>
                </a:solidFill>
              </a:rPr>
              <a:t>!”</a:t>
            </a:r>
            <a:endParaRPr lang="en-GB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6755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725296" y="6488668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E16D9DE7-101D-4173-9FB6-AF72C7239E19}" type="slidenum">
              <a:rPr lang="cs-CZ" sz="1200" smtClean="0"/>
              <a:pPr/>
              <a:t>7</a:t>
            </a:fld>
            <a:endParaRPr lang="en-US" sz="1200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1653658"/>
              </p:ext>
            </p:extLst>
          </p:nvPr>
        </p:nvGraphicFramePr>
        <p:xfrm>
          <a:off x="0" y="980728"/>
          <a:ext cx="9144000" cy="26808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0"/>
              </a:tblGrid>
              <a:tr h="648072">
                <a:tc>
                  <a:txBody>
                    <a:bodyPr/>
                    <a:lstStyle/>
                    <a:p>
                      <a:pPr algn="ctr"/>
                      <a:r>
                        <a:rPr lang="en-GB" sz="3200" b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Administrative</a:t>
                      </a:r>
                      <a:endParaRPr lang="uk-UA" sz="3200" b="0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1023234">
                <a:tc>
                  <a:txBody>
                    <a:bodyPr/>
                    <a:lstStyle/>
                    <a:p>
                      <a:pPr marL="342900" indent="-3429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4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Extended permits for less polluting activities </a:t>
                      </a:r>
                      <a:r>
                        <a:rPr lang="en-GB" sz="2400" dirty="0" smtClean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en-GB" sz="2400" dirty="0" smtClean="0">
                          <a:effectLst/>
                          <a:latin typeface="Arial"/>
                          <a:ea typeface="Times New Roman"/>
                          <a:cs typeface="Times New Roman"/>
                        </a:rPr>
                      </a:br>
                      <a:r>
                        <a:rPr lang="en-GB" sz="2400" dirty="0" smtClean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in </a:t>
                      </a:r>
                      <a:r>
                        <a:rPr lang="en-GB" sz="24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the framework of industrial pollution permitting system</a:t>
                      </a:r>
                    </a:p>
                  </a:txBody>
                  <a:tcPr marL="68580" marR="68580" marT="0" marB="0"/>
                </a:tc>
              </a:tr>
              <a:tr h="1009515">
                <a:tc>
                  <a:txBody>
                    <a:bodyPr/>
                    <a:lstStyle/>
                    <a:p>
                      <a:pPr marL="342900" indent="-3429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4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Reduced inspection frequency for less polluting activities in the framework of industrial pollution permitting system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116632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3600" dirty="0" smtClean="0">
                <a:solidFill>
                  <a:srgbClr val="002060"/>
                </a:solidFill>
              </a:rPr>
              <a:t>Instruments </a:t>
            </a:r>
            <a:r>
              <a:rPr lang="en-GB" sz="3600" dirty="0">
                <a:solidFill>
                  <a:srgbClr val="002060"/>
                </a:solidFill>
              </a:rPr>
              <a:t>available </a:t>
            </a:r>
            <a:r>
              <a:rPr lang="en-GB" sz="3600" dirty="0" smtClean="0">
                <a:solidFill>
                  <a:srgbClr val="002060"/>
                </a:solidFill>
              </a:rPr>
              <a:t>to </a:t>
            </a:r>
            <a:r>
              <a:rPr lang="en-GB" sz="3600" dirty="0">
                <a:solidFill>
                  <a:srgbClr val="002060"/>
                </a:solidFill>
              </a:rPr>
              <a:t>business</a:t>
            </a:r>
            <a:endParaRPr lang="en-GB" sz="3600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3105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725296" y="6488668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E16D9DE7-101D-4173-9FB6-AF72C7239E19}" type="slidenum">
              <a:rPr lang="cs-CZ" sz="1200" smtClean="0"/>
              <a:pPr/>
              <a:t>8</a:t>
            </a:fld>
            <a:endParaRPr lang="en-US" sz="1200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798531"/>
              </p:ext>
            </p:extLst>
          </p:nvPr>
        </p:nvGraphicFramePr>
        <p:xfrm>
          <a:off x="0" y="857090"/>
          <a:ext cx="9144000" cy="54522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0"/>
              </a:tblGrid>
              <a:tr h="603407">
                <a:tc>
                  <a:txBody>
                    <a:bodyPr/>
                    <a:lstStyle/>
                    <a:p>
                      <a:pPr algn="ctr"/>
                      <a:r>
                        <a:rPr lang="en-GB" sz="3200" b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Economic and fiscal 1(3)</a:t>
                      </a:r>
                      <a:endParaRPr lang="uk-UA" sz="3200" b="0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960391">
                <a:tc>
                  <a:txBody>
                    <a:bodyPr/>
                    <a:lstStyle/>
                    <a:p>
                      <a:pPr marL="342900" indent="-3429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4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Reduced charges for less polluting activities and/or increased charges/taxes/levies for especially polluting activities</a:t>
                      </a:r>
                    </a:p>
                  </a:txBody>
                  <a:tcPr marL="68580" marR="68580" marT="0" marB="0"/>
                </a:tc>
              </a:tr>
              <a:tr h="1296144">
                <a:tc>
                  <a:txBody>
                    <a:bodyPr/>
                    <a:lstStyle/>
                    <a:p>
                      <a:pPr marL="342900" indent="-3429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4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Special loan and grant programme for establishing environment-friendly businesses or introduction of innovative environmental technologies</a:t>
                      </a:r>
                    </a:p>
                  </a:txBody>
                  <a:tcPr marL="68580" marR="68580" marT="0" marB="0"/>
                </a:tc>
              </a:tr>
              <a:tr h="1656184">
                <a:tc>
                  <a:txBody>
                    <a:bodyPr/>
                    <a:lstStyle/>
                    <a:p>
                      <a:pPr marL="342900" indent="-3429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4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Preferred status for environment friendly undertakings/undertakings using less polluting technologies etc. in public procurement procedures (i.e. green public procurement)</a:t>
                      </a:r>
                    </a:p>
                  </a:txBody>
                  <a:tcPr marL="68580" marR="68580" marT="0" marB="0"/>
                </a:tc>
              </a:tr>
              <a:tr h="936104">
                <a:tc>
                  <a:txBody>
                    <a:bodyPr/>
                    <a:lstStyle/>
                    <a:p>
                      <a:pPr marL="342900" indent="-3429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4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Reduced insurance rates for environment friendly undertakings and technologies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118373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3600" dirty="0" smtClean="0">
                <a:solidFill>
                  <a:srgbClr val="002060"/>
                </a:solidFill>
              </a:rPr>
              <a:t>Instruments </a:t>
            </a:r>
            <a:r>
              <a:rPr lang="en-GB" sz="3600" dirty="0" smtClean="0">
                <a:solidFill>
                  <a:srgbClr val="002060"/>
                </a:solidFill>
              </a:rPr>
              <a:t>available to business</a:t>
            </a:r>
            <a:endParaRPr lang="en-GB" sz="3600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7610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725296" y="6488668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E16D9DE7-101D-4173-9FB6-AF72C7239E19}" type="slidenum">
              <a:rPr lang="cs-CZ" sz="1200" smtClean="0"/>
              <a:pPr/>
              <a:t>9</a:t>
            </a:fld>
            <a:endParaRPr lang="en-US" sz="1200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5643601"/>
              </p:ext>
            </p:extLst>
          </p:nvPr>
        </p:nvGraphicFramePr>
        <p:xfrm>
          <a:off x="0" y="844701"/>
          <a:ext cx="9144000" cy="56439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0"/>
              </a:tblGrid>
              <a:tr h="603407">
                <a:tc>
                  <a:txBody>
                    <a:bodyPr/>
                    <a:lstStyle/>
                    <a:p>
                      <a:pPr algn="ctr"/>
                      <a:r>
                        <a:rPr lang="en-GB" sz="3200" b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Economic and fiscal 2(3)</a:t>
                      </a:r>
                      <a:endParaRPr lang="uk-UA" sz="3200" b="0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1248423">
                <a:tc>
                  <a:txBody>
                    <a:bodyPr/>
                    <a:lstStyle/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2400" dirty="0" smtClean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Funding schemes for introduction of green technologies, establishment and/or operation of environment friendly businesses</a:t>
                      </a:r>
                      <a:endParaRPr lang="en-GB" sz="2400" kern="1200" dirty="0">
                        <a:solidFill>
                          <a:schemeClr val="dk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64096">
                <a:tc>
                  <a:txBody>
                    <a:bodyPr/>
                    <a:lstStyle/>
                    <a:p>
                      <a:pPr marL="342900" indent="-3429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400" kern="1200" dirty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Free business support services for environment friendly undertakings</a:t>
                      </a:r>
                    </a:p>
                  </a:txBody>
                  <a:tcPr marL="68580" marR="68580" marT="0" marB="0"/>
                </a:tc>
              </a:tr>
              <a:tr h="839809">
                <a:tc>
                  <a:txBody>
                    <a:bodyPr/>
                    <a:lstStyle/>
                    <a:p>
                      <a:pPr marL="342900" indent="-3429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400" kern="1200" dirty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Voluntary sectoral agreements between government (regions, local authorities) and operators</a:t>
                      </a:r>
                    </a:p>
                  </a:txBody>
                  <a:tcPr marL="68580" marR="68580" marT="0" marB="0"/>
                </a:tc>
              </a:tr>
              <a:tr h="731520">
                <a:tc>
                  <a:txBody>
                    <a:bodyPr/>
                    <a:lstStyle/>
                    <a:p>
                      <a:pPr marL="342900" indent="-3429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400" kern="1200" dirty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Development of Good agricultural practice guide</a:t>
                      </a:r>
                    </a:p>
                  </a:txBody>
                  <a:tcPr marL="68580" marR="68580" marT="0" marB="0"/>
                </a:tc>
              </a:tr>
              <a:tr h="731520">
                <a:tc>
                  <a:txBody>
                    <a:bodyPr/>
                    <a:lstStyle/>
                    <a:p>
                      <a:pPr marL="342900" indent="-3429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400" kern="1200" dirty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Development of Green Industry Guide</a:t>
                      </a:r>
                    </a:p>
                  </a:txBody>
                  <a:tcPr marL="68580" marR="68580" marT="0" marB="0"/>
                </a:tc>
              </a:tr>
              <a:tr h="625192">
                <a:tc>
                  <a:txBody>
                    <a:bodyPr/>
                    <a:lstStyle/>
                    <a:p>
                      <a:pPr marL="342900" indent="-3429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400" kern="1200" dirty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Participation in Kyoto flexibility mechanisms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118373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3600" dirty="0" smtClean="0">
                <a:solidFill>
                  <a:srgbClr val="002060"/>
                </a:solidFill>
              </a:rPr>
              <a:t>Instruments </a:t>
            </a:r>
            <a:r>
              <a:rPr lang="en-GB" sz="3600" dirty="0" smtClean="0">
                <a:solidFill>
                  <a:srgbClr val="002060"/>
                </a:solidFill>
              </a:rPr>
              <a:t>available to business</a:t>
            </a:r>
            <a:endParaRPr lang="en-GB" sz="3600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332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7677</TotalTime>
  <Words>713</Words>
  <Application>Microsoft Office PowerPoint</Application>
  <PresentationFormat>Экран (4:3)</PresentationFormat>
  <Paragraphs>143</Paragraphs>
  <Slides>16</Slides>
  <Notes>16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Thank you</vt:lpstr>
    </vt:vector>
  </TitlesOfParts>
  <Company>MWH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Barbara de Campos</dc:creator>
  <cp:lastModifiedBy>Vladimir Morozov</cp:lastModifiedBy>
  <cp:revision>500</cp:revision>
  <cp:lastPrinted>2014-02-06T08:53:16Z</cp:lastPrinted>
  <dcterms:created xsi:type="dcterms:W3CDTF">2011-10-12T15:30:18Z</dcterms:created>
  <dcterms:modified xsi:type="dcterms:W3CDTF">2014-10-18T08:36:29Z</dcterms:modified>
</cp:coreProperties>
</file>