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65" r:id="rId2"/>
    <p:sldId id="436" r:id="rId3"/>
    <p:sldId id="438" r:id="rId4"/>
    <p:sldId id="468" r:id="rId5"/>
    <p:sldId id="470" r:id="rId6"/>
    <p:sldId id="469" r:id="rId7"/>
    <p:sldId id="440" r:id="rId8"/>
    <p:sldId id="472" r:id="rId9"/>
    <p:sldId id="473" r:id="rId10"/>
    <p:sldId id="474" r:id="rId11"/>
    <p:sldId id="475" r:id="rId12"/>
    <p:sldId id="476" r:id="rId13"/>
    <p:sldId id="477" r:id="rId14"/>
    <p:sldId id="478" r:id="rId15"/>
    <p:sldId id="479" r:id="rId16"/>
    <p:sldId id="352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54B360-428B-41F1-B37A-9920282C9BBE}">
          <p14:sldIdLst>
            <p14:sldId id="365"/>
            <p14:sldId id="436"/>
            <p14:sldId id="438"/>
            <p14:sldId id="468"/>
            <p14:sldId id="470"/>
            <p14:sldId id="469"/>
            <p14:sldId id="440"/>
            <p14:sldId id="472"/>
            <p14:sldId id="473"/>
            <p14:sldId id="474"/>
            <p14:sldId id="475"/>
            <p14:sldId id="476"/>
            <p14:sldId id="477"/>
            <p14:sldId id="478"/>
          </p14:sldIdLst>
        </p14:section>
        <p14:section name="Раздел без заголовка" id="{7B7B6B8E-A089-468A-A907-2F0C656958F5}">
          <p14:sldIdLst>
            <p14:sldId id="479"/>
            <p14:sldId id="35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E9E53B"/>
    <a:srgbClr val="FF5050"/>
    <a:srgbClr val="FFFF99"/>
    <a:srgbClr val="FFCC66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2" autoAdjust="0"/>
    <p:restoredTop sz="94707" autoAdjust="0"/>
  </p:normalViewPr>
  <p:slideViewPr>
    <p:cSldViewPr>
      <p:cViewPr varScale="1">
        <p:scale>
          <a:sx n="113" d="100"/>
          <a:sy n="113" d="100"/>
        </p:scale>
        <p:origin x="-159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23899-E46B-46DE-9D02-0164906A27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7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10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11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12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13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14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15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2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3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4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5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6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7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8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9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98E55BF-95E0-4CAA-ADAA-2F3953F8BCB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18/10/2014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539552" y="4149080"/>
            <a:ext cx="8064896" cy="1296144"/>
          </a:xfrm>
        </p:spPr>
        <p:txBody>
          <a:bodyPr>
            <a:noAutofit/>
          </a:bodyPr>
          <a:lstStyle/>
          <a:p>
            <a:r>
              <a:rPr lang="en-GB" dirty="0"/>
              <a:t>Workshop on EU Air Quality Policy and the use of Economic Instruments for Sustainable Urban Transport Development </a:t>
            </a:r>
            <a:endParaRPr lang="en-GB" dirty="0" smtClean="0"/>
          </a:p>
          <a:p>
            <a:r>
              <a:rPr lang="en-GB" dirty="0" smtClean="0"/>
              <a:t>21-22 October </a:t>
            </a:r>
            <a:r>
              <a:rPr lang="en-GB" dirty="0"/>
              <a:t>2014 </a:t>
            </a:r>
            <a:r>
              <a:rPr lang="en-GB" dirty="0" smtClean="0"/>
              <a:t>(</a:t>
            </a:r>
            <a:r>
              <a:rPr lang="vi-VN" i="1" dirty="0" smtClean="0">
                <a:latin typeface="Calibri" pitchFamily="34" charset="0"/>
              </a:rPr>
              <a:t>Chișinău</a:t>
            </a:r>
            <a:r>
              <a:rPr lang="en-GB" i="1" dirty="0" smtClean="0"/>
              <a:t>, </a:t>
            </a:r>
            <a:r>
              <a:rPr lang="en-GB" i="1" dirty="0"/>
              <a:t>Moldova</a:t>
            </a:r>
            <a:r>
              <a:rPr lang="en-GB" i="1" dirty="0" smtClean="0"/>
              <a:t>)</a:t>
            </a:r>
            <a:endParaRPr lang="en-GB" i="1" dirty="0"/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186228" y="404664"/>
            <a:ext cx="8784976" cy="33843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GB" sz="3200" dirty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Air Quality Governance</a:t>
            </a:r>
            <a:br>
              <a:rPr lang="en-GB" sz="3200" dirty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</a:br>
            <a:r>
              <a:rPr lang="en-GB" sz="3200" dirty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in the ENPI East Countries</a:t>
            </a:r>
          </a:p>
          <a:p>
            <a:pPr algn="ctr"/>
            <a:endParaRPr lang="en-US" sz="2400" b="1" dirty="0" smtClean="0">
              <a:solidFill>
                <a:srgbClr val="FFFFE1"/>
              </a:solidFill>
              <a:latin typeface="Eras Light ITC" pitchFamily="34" charset="0"/>
              <a:ea typeface="+mj-ea"/>
              <a:cs typeface="+mj-cs"/>
            </a:endParaRPr>
          </a:p>
          <a:p>
            <a:pPr algn="ctr"/>
            <a:endParaRPr lang="en-US" sz="2400" b="1" dirty="0">
              <a:solidFill>
                <a:srgbClr val="FFFFE1"/>
              </a:solidFill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en-GB" sz="4000" dirty="0" smtClean="0">
                <a:solidFill>
                  <a:srgbClr val="FFFFE1"/>
                </a:solidFill>
                <a:latin typeface="+mj-lt"/>
                <a:ea typeface="+mj-ea"/>
                <a:cs typeface="+mj-cs"/>
              </a:rPr>
              <a:t>Economic Tools for Policy makers for stimulating environmental behaviour</a:t>
            </a:r>
            <a:endParaRPr lang="ru-RU" sz="4000" dirty="0">
              <a:solidFill>
                <a:srgbClr val="FFFFE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10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618191"/>
              </p:ext>
            </p:extLst>
          </p:nvPr>
        </p:nvGraphicFramePr>
        <p:xfrm>
          <a:off x="0" y="844701"/>
          <a:ext cx="9144000" cy="4323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03407">
                <a:tc>
                  <a:txBody>
                    <a:bodyPr/>
                    <a:lstStyle/>
                    <a:p>
                      <a:pPr algn="ctr"/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Economic and fiscal 3(3)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8474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Support from 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The World </a:t>
                      </a: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Bank </a:t>
                      </a: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Support from Global Environment 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Facility (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GEF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0080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Support from Special Climate Change Fund</a:t>
                      </a:r>
                    </a:p>
                  </a:txBody>
                  <a:tcPr marL="68580" marR="68580" marT="0" marB="0"/>
                </a:tc>
              </a:tr>
              <a:tr h="93610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Support from European Bank for Reconstruction and 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Development (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EBRD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Support from European Investment 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Bank (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EIB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 smtClean="0">
                <a:solidFill>
                  <a:srgbClr val="002060"/>
                </a:solidFill>
              </a:rPr>
              <a:t>Instruments </a:t>
            </a:r>
            <a:r>
              <a:rPr lang="en-GB" sz="3600" dirty="0" smtClean="0">
                <a:solidFill>
                  <a:srgbClr val="002060"/>
                </a:solidFill>
              </a:rPr>
              <a:t>available to business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70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11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64632"/>
              </p:ext>
            </p:extLst>
          </p:nvPr>
        </p:nvGraphicFramePr>
        <p:xfrm>
          <a:off x="0" y="844701"/>
          <a:ext cx="9144000" cy="5464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03407">
                <a:tc>
                  <a:txBody>
                    <a:bodyPr/>
                    <a:lstStyle/>
                    <a:p>
                      <a:pPr algn="ctr"/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Reputational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90888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Sustainability index scheme or equivalent voluntary mechanism indicating (or awarding) sustainable (environment-friendly) behaviour of the company, where general public can freely access information on participating companies’ sustainability index</a:t>
                      </a: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Eco-labelling scheme</a:t>
                      </a:r>
                    </a:p>
                  </a:txBody>
                  <a:tcPr marL="68580" marR="68580" marT="0" marB="0"/>
                </a:tc>
              </a:tr>
              <a:tr h="720080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Environmental management scheme (e.g. ISO 14001)</a:t>
                      </a:r>
                    </a:p>
                  </a:txBody>
                  <a:tcPr marL="68580" marR="68580" marT="0" marB="0"/>
                </a:tc>
              </a:tr>
              <a:tr h="158417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Organization of Green Week/events ensuring possibility for undertakings to take active part (incl. regional and local environmental events and ensuring involvement of regional and local authorities in organizations of such events)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 smtClean="0">
                <a:solidFill>
                  <a:srgbClr val="002060"/>
                </a:solidFill>
              </a:rPr>
              <a:t>Instruments </a:t>
            </a:r>
            <a:r>
              <a:rPr lang="en-GB" sz="3600" dirty="0" smtClean="0">
                <a:solidFill>
                  <a:srgbClr val="002060"/>
                </a:solidFill>
              </a:rPr>
              <a:t>available to business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9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12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98753"/>
              </p:ext>
            </p:extLst>
          </p:nvPr>
        </p:nvGraphicFramePr>
        <p:xfrm>
          <a:off x="0" y="836676"/>
          <a:ext cx="9144000" cy="5644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115212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Sophisticated informational campaigns oriented on resource efficiency, sustainable consumption, energy saving and environmental-friendly behaviour in general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1152164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Organization of Green events (e.g., Green Mobility, 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Big </a:t>
                      </a: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Clean-up, Earth Hour), as well as introduction of sustainability principles in other events (e.g. festivals, concerts)</a:t>
                      </a: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Designation of low emission zones</a:t>
                      </a: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Financial aid to households</a:t>
                      </a: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Development of green mobility supporting infrastructure</a:t>
                      </a:r>
                    </a:p>
                  </a:txBody>
                  <a:tcPr marL="68580" marR="68580" marT="0" marB="0"/>
                </a:tc>
              </a:tr>
              <a:tr h="50409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Popularization of “ecodriving”</a:t>
                      </a: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Impelling fiscal policy</a:t>
                      </a: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Promotion of healthy diet and local food</a:t>
                      </a:r>
                    </a:p>
                  </a:txBody>
                  <a:tcPr marL="68580" marR="68580" marT="0" marB="0"/>
                </a:tc>
              </a:tr>
              <a:tr h="460328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Promotion of installation of thermostats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 smtClean="0">
                <a:solidFill>
                  <a:srgbClr val="002060"/>
                </a:solidFill>
              </a:rPr>
              <a:t>Instruments </a:t>
            </a:r>
            <a:r>
              <a:rPr lang="en-GB" sz="3600" dirty="0" smtClean="0">
                <a:solidFill>
                  <a:srgbClr val="002060"/>
                </a:solidFill>
              </a:rPr>
              <a:t>available to individuals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84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13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710755"/>
              </p:ext>
            </p:extLst>
          </p:nvPr>
        </p:nvGraphicFramePr>
        <p:xfrm>
          <a:off x="0" y="692696"/>
          <a:ext cx="914400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4395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/>
                        <a:t> 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for business 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1(</a:t>
                      </a:r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731520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Eco-labelling scheme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Extended permits for less polluting activities</a:t>
                      </a:r>
                      <a:endParaRPr lang="en-GB" sz="2400" kern="1200" dirty="0" smtClean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Reduced inspection frequency for less polluting activities</a:t>
                      </a:r>
                      <a:endParaRPr lang="en-GB" sz="2400" kern="1200" dirty="0" smtClean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Reduced charges for less polluting activities and products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Zero interest loan for implementation of “green” projects</a:t>
                      </a:r>
                      <a:endParaRPr lang="en-GB" sz="2400" kern="1200" dirty="0" smtClean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Green public procurement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Reduced insurance rates for environment friendly undertakings and technologies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>
                <a:solidFill>
                  <a:srgbClr val="002060"/>
                </a:solidFill>
              </a:rPr>
              <a:t>Recommendations on </a:t>
            </a:r>
            <a:r>
              <a:rPr lang="en-GB" sz="3600" dirty="0" smtClean="0">
                <a:solidFill>
                  <a:srgbClr val="002060"/>
                </a:solidFill>
              </a:rPr>
              <a:t>incentive </a:t>
            </a:r>
            <a:r>
              <a:rPr lang="en-GB" sz="3600" dirty="0" smtClean="0">
                <a:solidFill>
                  <a:srgbClr val="002060"/>
                </a:solidFill>
              </a:rPr>
              <a:t>instruments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95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14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197797"/>
              </p:ext>
            </p:extLst>
          </p:nvPr>
        </p:nvGraphicFramePr>
        <p:xfrm>
          <a:off x="0" y="692696"/>
          <a:ext cx="9144000" cy="5700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4395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/>
                        <a:t> 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for business 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2(</a:t>
                      </a:r>
                      <a:r>
                        <a:rPr lang="ru-RU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22108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Funding schemes (i.e. investment cost subsidies) for introduction of green technologies, establishment and/or operation of environment friendly businesses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Free business support services for environment friendly undertakings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Voluntary sectoral agreements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Development of Good agricultural practice guide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Development of Green Industry Guide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Participation in Kyoto flexibility mechanisms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Support from European Bank for Reconstruction and Development (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EBRD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>
                <a:solidFill>
                  <a:srgbClr val="002060"/>
                </a:solidFill>
              </a:rPr>
              <a:t>Recommendations on incentive instruments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91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15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38428"/>
              </p:ext>
            </p:extLst>
          </p:nvPr>
        </p:nvGraphicFramePr>
        <p:xfrm>
          <a:off x="0" y="692696"/>
          <a:ext cx="9144000" cy="5688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5394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/>
                        <a:t> </a:t>
                      </a:r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for individuals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Informational campaigns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“Green” events</a:t>
                      </a: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Low emission zones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Financial aid to households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Green mobility supporting infrastructure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Popularization of “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ecodriving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”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Impelling fiscal policy</a:t>
                      </a: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Promotion of healthy diet and local food</a:t>
                      </a:r>
                    </a:p>
                  </a:txBody>
                  <a:tcPr marL="68580" marR="68580" marT="0" marB="0"/>
                </a:tc>
              </a:tr>
              <a:tr h="56772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Promotion of installation of thermostats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>
                <a:solidFill>
                  <a:srgbClr val="002060"/>
                </a:solidFill>
              </a:rPr>
              <a:t>Recommendations on incentive instruments</a:t>
            </a:r>
            <a:endParaRPr lang="en-GB" sz="3600" i="1" dirty="0">
              <a:solidFill>
                <a:srgbClr val="002060"/>
              </a:solidFill>
            </a:endParaRPr>
          </a:p>
        </p:txBody>
      </p:sp>
      <p:pic>
        <p:nvPicPr>
          <p:cNvPr id="7" name="Picture 2" descr="Description: ParkAndRideSignOxford2005091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37584" y="1881500"/>
            <a:ext cx="3342928" cy="2195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360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72008" y="3111103"/>
            <a:ext cx="7772400" cy="1470025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Calibri Light" pitchFamily="34" charset="0"/>
              </a:rPr>
              <a:t>Thank you</a:t>
            </a:r>
            <a:endParaRPr lang="en-US" sz="3600" dirty="0">
              <a:latin typeface="Calibr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52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63931" y="692696"/>
            <a:ext cx="82089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spc="100" dirty="0" smtClean="0">
                <a:solidFill>
                  <a:srgbClr val="002060"/>
                </a:solidFill>
              </a:rPr>
              <a:t>Content</a:t>
            </a:r>
            <a:endParaRPr lang="en-GB" sz="4000" spc="1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2</a:t>
            </a:fld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733541" y="1622117"/>
            <a:ext cx="7798899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2060"/>
                </a:solidFill>
              </a:rPr>
              <a:t>International tools</a:t>
            </a:r>
            <a:endParaRPr lang="en-GB" sz="3200" dirty="0">
              <a:solidFill>
                <a:srgbClr val="002060"/>
              </a:solidFill>
            </a:endParaRPr>
          </a:p>
          <a:p>
            <a:pPr marL="457200" lvl="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European </a:t>
            </a:r>
            <a:r>
              <a:rPr lang="en-GB" sz="3200" dirty="0" smtClean="0">
                <a:solidFill>
                  <a:srgbClr val="002060"/>
                </a:solidFill>
              </a:rPr>
              <a:t>tools</a:t>
            </a:r>
          </a:p>
          <a:p>
            <a:pPr marL="457200" lvl="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2060"/>
                </a:solidFill>
              </a:rPr>
              <a:t>Available </a:t>
            </a:r>
            <a:r>
              <a:rPr lang="en-GB" sz="3200" dirty="0" smtClean="0">
                <a:solidFill>
                  <a:srgbClr val="002060"/>
                </a:solidFill>
              </a:rPr>
              <a:t>instruments</a:t>
            </a:r>
            <a:endParaRPr lang="en-GB" sz="3200" dirty="0">
              <a:solidFill>
                <a:srgbClr val="002060"/>
              </a:solidFill>
            </a:endParaRPr>
          </a:p>
          <a:p>
            <a:pPr marL="457200" lvl="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Recommendations on appropriate </a:t>
            </a:r>
            <a:r>
              <a:rPr lang="en-GB" sz="3200" dirty="0" smtClean="0">
                <a:solidFill>
                  <a:srgbClr val="002060"/>
                </a:solidFill>
              </a:rPr>
              <a:t>incentives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use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26064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>
                <a:solidFill>
                  <a:srgbClr val="002060"/>
                </a:solidFill>
              </a:rPr>
              <a:t>International </a:t>
            </a:r>
            <a:r>
              <a:rPr lang="en-GB" sz="3600" dirty="0" smtClean="0">
                <a:solidFill>
                  <a:srgbClr val="002060"/>
                </a:solidFill>
              </a:rPr>
              <a:t>tools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3</a:t>
            </a:fld>
            <a:endParaRPr lang="en-US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052736"/>
            <a:ext cx="864096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Flexibility mechanisms under the Kyoto Protocol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World </a:t>
            </a:r>
            <a:r>
              <a:rPr lang="en-GB" sz="3200" dirty="0" smtClean="0">
                <a:solidFill>
                  <a:srgbClr val="002060"/>
                </a:solidFill>
              </a:rPr>
              <a:t>Bank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en-GB" sz="2400" dirty="0" smtClean="0">
                <a:solidFill>
                  <a:srgbClr val="002060"/>
                </a:solidFill>
              </a:rPr>
              <a:t>The International Bank for Reconstruction and Development (</a:t>
            </a:r>
            <a:r>
              <a:rPr lang="en-GB" sz="2400" dirty="0" err="1" smtClean="0">
                <a:solidFill>
                  <a:srgbClr val="002060"/>
                </a:solidFill>
              </a:rPr>
              <a:t>IBRD</a:t>
            </a:r>
            <a:r>
              <a:rPr lang="en-GB" sz="2400" dirty="0" smtClean="0">
                <a:solidFill>
                  <a:srgbClr val="002060"/>
                </a:solidFill>
              </a:rPr>
              <a:t>)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en-GB" sz="2400" dirty="0" smtClean="0">
                <a:solidFill>
                  <a:srgbClr val="002060"/>
                </a:solidFill>
              </a:rPr>
              <a:t>The </a:t>
            </a:r>
            <a:r>
              <a:rPr lang="en-GB" sz="2400" dirty="0">
                <a:solidFill>
                  <a:srgbClr val="002060"/>
                </a:solidFill>
              </a:rPr>
              <a:t>International Development Association (IDA)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en-GB" sz="2400" dirty="0">
                <a:solidFill>
                  <a:srgbClr val="002060"/>
                </a:solidFill>
              </a:rPr>
              <a:t>The International Finance Corporation (</a:t>
            </a:r>
            <a:r>
              <a:rPr lang="en-GB" sz="2400" dirty="0" err="1">
                <a:solidFill>
                  <a:srgbClr val="002060"/>
                </a:solidFill>
              </a:rPr>
              <a:t>IFC</a:t>
            </a:r>
            <a:r>
              <a:rPr lang="en-GB" sz="2400" dirty="0">
                <a:solidFill>
                  <a:srgbClr val="002060"/>
                </a:solidFill>
              </a:rPr>
              <a:t>)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en-GB" sz="2400" dirty="0">
                <a:solidFill>
                  <a:srgbClr val="002060"/>
                </a:solidFill>
              </a:rPr>
              <a:t>The Multilateral Investment Guarantee Agency (</a:t>
            </a:r>
            <a:r>
              <a:rPr lang="en-GB" sz="2400" dirty="0" err="1">
                <a:solidFill>
                  <a:srgbClr val="002060"/>
                </a:solidFill>
              </a:rPr>
              <a:t>MIGA</a:t>
            </a:r>
            <a:r>
              <a:rPr lang="en-GB" sz="2400" dirty="0">
                <a:solidFill>
                  <a:srgbClr val="002060"/>
                </a:solidFill>
              </a:rPr>
              <a:t>)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en-GB" sz="2400" dirty="0">
                <a:solidFill>
                  <a:srgbClr val="002060"/>
                </a:solidFill>
              </a:rPr>
              <a:t>The International Centre for Settlement of Investment Disputes (</a:t>
            </a:r>
            <a:r>
              <a:rPr lang="en-GB" sz="2400" dirty="0" err="1">
                <a:solidFill>
                  <a:srgbClr val="002060"/>
                </a:solidFill>
              </a:rPr>
              <a:t>ICSID</a:t>
            </a:r>
            <a:r>
              <a:rPr lang="en-GB" sz="2400" dirty="0">
                <a:solidFill>
                  <a:srgbClr val="002060"/>
                </a:solidFill>
              </a:rPr>
              <a:t>)</a:t>
            </a:r>
            <a:r>
              <a:rPr lang="uk-UA" sz="3200" i="1" dirty="0"/>
              <a:t> </a:t>
            </a:r>
            <a:endParaRPr lang="en-GB" sz="3200" dirty="0" smtClean="0"/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2060"/>
                </a:solidFill>
              </a:rPr>
              <a:t>Global Environment Facility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2060"/>
                </a:solidFill>
              </a:rPr>
              <a:t>Special </a:t>
            </a:r>
            <a:r>
              <a:rPr lang="en-GB" sz="3200" dirty="0">
                <a:solidFill>
                  <a:srgbClr val="002060"/>
                </a:solidFill>
              </a:rPr>
              <a:t>Climate Change Fund</a:t>
            </a:r>
          </a:p>
        </p:txBody>
      </p:sp>
    </p:spTree>
    <p:extLst>
      <p:ext uri="{BB962C8B-B14F-4D97-AF65-F5344CB8AC3E}">
        <p14:creationId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26064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 smtClean="0">
                <a:solidFill>
                  <a:srgbClr val="002060"/>
                </a:solidFill>
              </a:rPr>
              <a:t>European tools</a:t>
            </a:r>
            <a:r>
              <a:rPr lang="uk-UA" sz="3600" dirty="0" smtClean="0">
                <a:solidFill>
                  <a:srgbClr val="002060"/>
                </a:solidFill>
              </a:rPr>
              <a:t> 1(3)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4</a:t>
            </a:fld>
            <a:endParaRPr lang="en-US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167710"/>
            <a:ext cx="8599512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2060"/>
                </a:solidFill>
              </a:rPr>
              <a:t>EU Emission Trading System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 err="1" smtClean="0">
                <a:solidFill>
                  <a:srgbClr val="002060"/>
                </a:solidFill>
              </a:rPr>
              <a:t>NER</a:t>
            </a:r>
            <a:r>
              <a:rPr lang="en-GB" sz="3200" dirty="0" smtClean="0">
                <a:solidFill>
                  <a:srgbClr val="002060"/>
                </a:solidFill>
              </a:rPr>
              <a:t> </a:t>
            </a:r>
            <a:r>
              <a:rPr lang="en-GB" sz="3200" dirty="0">
                <a:solidFill>
                  <a:srgbClr val="002060"/>
                </a:solidFill>
              </a:rPr>
              <a:t>300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LIFE +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Intelligent Energy Europe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Seventh Framework Programme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The EU Eco-Management and Audit Scheme (EMAS</a:t>
            </a:r>
            <a:r>
              <a:rPr lang="en-GB" sz="3200" dirty="0" smtClean="0">
                <a:solidFill>
                  <a:srgbClr val="002060"/>
                </a:solidFill>
              </a:rPr>
              <a:t>)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33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26064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 smtClean="0">
                <a:solidFill>
                  <a:srgbClr val="002060"/>
                </a:solidFill>
              </a:rPr>
              <a:t>European tools</a:t>
            </a:r>
            <a:r>
              <a:rPr lang="uk-UA" sz="3600" dirty="0" smtClean="0">
                <a:solidFill>
                  <a:srgbClr val="002060"/>
                </a:solidFill>
              </a:rPr>
              <a:t> 2(3)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5</a:t>
            </a:fld>
            <a:endParaRPr lang="en-US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0576" y="1149419"/>
            <a:ext cx="8515920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2060"/>
                </a:solidFill>
              </a:rPr>
              <a:t>EU </a:t>
            </a:r>
            <a:r>
              <a:rPr lang="en-GB" sz="3200" dirty="0">
                <a:solidFill>
                  <a:srgbClr val="002060"/>
                </a:solidFill>
              </a:rPr>
              <a:t>Ecolabel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Green Public Procurement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IMPEL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European Investment Bank (</a:t>
            </a:r>
            <a:r>
              <a:rPr lang="en-GB" sz="3200" dirty="0" err="1">
                <a:solidFill>
                  <a:srgbClr val="002060"/>
                </a:solidFill>
              </a:rPr>
              <a:t>EIB</a:t>
            </a:r>
            <a:r>
              <a:rPr lang="en-GB" sz="3200" dirty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EuropeAid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Structural Funds</a:t>
            </a:r>
          </a:p>
        </p:txBody>
      </p:sp>
    </p:spTree>
    <p:extLst>
      <p:ext uri="{BB962C8B-B14F-4D97-AF65-F5344CB8AC3E}">
        <p14:creationId xmlns:p14="http://schemas.microsoft.com/office/powerpoint/2010/main" val="123781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26064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>
                <a:solidFill>
                  <a:srgbClr val="002060"/>
                </a:solidFill>
              </a:rPr>
              <a:t>European tools</a:t>
            </a:r>
            <a:r>
              <a:rPr lang="uk-UA" sz="3600" dirty="0">
                <a:solidFill>
                  <a:srgbClr val="002060"/>
                </a:solidFill>
              </a:rPr>
              <a:t> </a:t>
            </a:r>
            <a:r>
              <a:rPr lang="uk-UA" sz="3600" dirty="0" smtClean="0">
                <a:solidFill>
                  <a:srgbClr val="002060"/>
                </a:solidFill>
              </a:rPr>
              <a:t>3(3)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6</a:t>
            </a:fld>
            <a:endParaRPr lang="en-US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6560" y="1031532"/>
            <a:ext cx="8515920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2060"/>
                </a:solidFill>
              </a:rPr>
              <a:t>Mobility </a:t>
            </a:r>
            <a:r>
              <a:rPr lang="en-GB" sz="3200" dirty="0">
                <a:solidFill>
                  <a:srgbClr val="002060"/>
                </a:solidFill>
              </a:rPr>
              <a:t>Week</a:t>
            </a: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en-GB" sz="2400" dirty="0">
                <a:solidFill>
                  <a:srgbClr val="002060"/>
                </a:solidFill>
              </a:rPr>
              <a:t>An annual campaign on sustainable urban </a:t>
            </a:r>
            <a:r>
              <a:rPr lang="en-GB" sz="2400" dirty="0" smtClean="0">
                <a:solidFill>
                  <a:srgbClr val="002060"/>
                </a:solidFill>
              </a:rPr>
              <a:t>mobility</a:t>
            </a:r>
            <a:r>
              <a:rPr lang="uk-UA" sz="2400" dirty="0" smtClean="0">
                <a:solidFill>
                  <a:srgbClr val="002060"/>
                </a:solidFill>
              </a:rPr>
              <a:t> </a:t>
            </a:r>
            <a:r>
              <a:rPr lang="en-GB" sz="2400" dirty="0" smtClean="0">
                <a:solidFill>
                  <a:srgbClr val="002060"/>
                </a:solidFill>
              </a:rPr>
              <a:t>with </a:t>
            </a:r>
            <a:r>
              <a:rPr lang="en-GB" sz="2400" dirty="0">
                <a:solidFill>
                  <a:srgbClr val="002060"/>
                </a:solidFill>
              </a:rPr>
              <a:t>the political and financial support </a:t>
            </a:r>
            <a:r>
              <a:rPr lang="uk-UA" sz="2400" dirty="0" smtClean="0">
                <a:solidFill>
                  <a:srgbClr val="002060"/>
                </a:solidFill>
              </a:rPr>
              <a:t/>
            </a:r>
            <a:br>
              <a:rPr lang="uk-UA" sz="2400" dirty="0" smtClean="0">
                <a:solidFill>
                  <a:srgbClr val="002060"/>
                </a:solidFill>
              </a:rPr>
            </a:br>
            <a:r>
              <a:rPr lang="en-GB" sz="2400" dirty="0" smtClean="0">
                <a:solidFill>
                  <a:srgbClr val="002060"/>
                </a:solidFill>
              </a:rPr>
              <a:t>of </a:t>
            </a:r>
            <a:r>
              <a:rPr lang="en-GB" sz="2400" dirty="0">
                <a:solidFill>
                  <a:srgbClr val="002060"/>
                </a:solidFill>
              </a:rPr>
              <a:t>the Directorates-General for the Environment and Transport of the European Commission</a:t>
            </a: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en-GB" sz="2400" dirty="0">
                <a:solidFill>
                  <a:srgbClr val="002060"/>
                </a:solidFill>
              </a:rPr>
              <a:t>It runs every </a:t>
            </a:r>
            <a:r>
              <a:rPr lang="en-GB" sz="2400" dirty="0" smtClean="0">
                <a:solidFill>
                  <a:srgbClr val="002060"/>
                </a:solidFill>
              </a:rPr>
              <a:t>year from </a:t>
            </a:r>
            <a:r>
              <a:rPr lang="en-GB" sz="2400" dirty="0">
                <a:solidFill>
                  <a:srgbClr val="002060"/>
                </a:solidFill>
              </a:rPr>
              <a:t>16 </a:t>
            </a:r>
            <a:r>
              <a:rPr lang="en-US" sz="2400" dirty="0" smtClean="0">
                <a:solidFill>
                  <a:srgbClr val="002060"/>
                </a:solidFill>
              </a:rPr>
              <a:t>through</a:t>
            </a:r>
            <a:r>
              <a:rPr lang="en-GB" sz="2400" dirty="0" smtClean="0">
                <a:solidFill>
                  <a:srgbClr val="002060"/>
                </a:solidFill>
              </a:rPr>
              <a:t> </a:t>
            </a:r>
            <a:r>
              <a:rPr lang="en-GB" sz="2400" dirty="0">
                <a:solidFill>
                  <a:srgbClr val="002060"/>
                </a:solidFill>
              </a:rPr>
              <a:t>22 </a:t>
            </a:r>
            <a:r>
              <a:rPr lang="en-GB" sz="2400" dirty="0" smtClean="0">
                <a:solidFill>
                  <a:srgbClr val="002060"/>
                </a:solidFill>
              </a:rPr>
              <a:t>September</a:t>
            </a:r>
            <a:endParaRPr lang="en-GB" sz="2400" dirty="0">
              <a:solidFill>
                <a:srgbClr val="002060"/>
              </a:solidFill>
            </a:endParaRP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en-GB" sz="2400" dirty="0">
                <a:solidFill>
                  <a:srgbClr val="002060"/>
                </a:solidFill>
              </a:rPr>
              <a:t>Informative events, </a:t>
            </a:r>
            <a:r>
              <a:rPr lang="en-GB" sz="2400" dirty="0" smtClean="0">
                <a:solidFill>
                  <a:srgbClr val="002060"/>
                </a:solidFill>
              </a:rPr>
              <a:t>implementing </a:t>
            </a:r>
            <a:r>
              <a:rPr lang="en-GB" sz="2400" dirty="0">
                <a:solidFill>
                  <a:srgbClr val="002060"/>
                </a:solidFill>
              </a:rPr>
              <a:t>permanent measures</a:t>
            </a:r>
          </a:p>
          <a:p>
            <a:pPr marL="720000" indent="-342900">
              <a:spcAft>
                <a:spcPts val="900"/>
              </a:spcAft>
              <a:buFont typeface="Calibri" panose="020F0502020204030204" pitchFamily="34" charset="0"/>
              <a:buChar char="–"/>
            </a:pPr>
            <a:r>
              <a:rPr lang="en-GB" sz="2400" dirty="0" smtClean="0">
                <a:solidFill>
                  <a:srgbClr val="002060"/>
                </a:solidFill>
              </a:rPr>
              <a:t>Award </a:t>
            </a:r>
            <a:r>
              <a:rPr lang="en-GB" sz="2400" dirty="0">
                <a:solidFill>
                  <a:srgbClr val="002060"/>
                </a:solidFill>
              </a:rPr>
              <a:t>for the best local </a:t>
            </a:r>
            <a:r>
              <a:rPr lang="en-GB" sz="2400" dirty="0" smtClean="0">
                <a:solidFill>
                  <a:srgbClr val="002060"/>
                </a:solidFill>
              </a:rPr>
              <a:t>authority</a:t>
            </a:r>
          </a:p>
          <a:p>
            <a:pPr marL="720000" indent="-3429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en-GB" sz="2400" dirty="0" smtClean="0">
                <a:solidFill>
                  <a:srgbClr val="002060"/>
                </a:solidFill>
              </a:rPr>
              <a:t>The </a:t>
            </a:r>
            <a:r>
              <a:rPr lang="en-GB" sz="2400" dirty="0">
                <a:solidFill>
                  <a:srgbClr val="002060"/>
                </a:solidFill>
              </a:rPr>
              <a:t>closing event of the week is </a:t>
            </a:r>
            <a:r>
              <a:rPr lang="en-GB" sz="2400" dirty="0" smtClean="0">
                <a:solidFill>
                  <a:srgbClr val="002060"/>
                </a:solidFill>
              </a:rPr>
              <a:t>entitled</a:t>
            </a:r>
            <a:br>
              <a:rPr lang="en-GB" sz="2400" dirty="0" smtClean="0">
                <a:solidFill>
                  <a:srgbClr val="002060"/>
                </a:solidFill>
              </a:rPr>
            </a:br>
            <a:r>
              <a:rPr lang="en-GB" sz="2400" dirty="0" smtClean="0">
                <a:solidFill>
                  <a:srgbClr val="002060"/>
                </a:solidFill>
              </a:rPr>
              <a:t>“</a:t>
            </a:r>
            <a:r>
              <a:rPr lang="en-GB" sz="2400" dirty="0">
                <a:solidFill>
                  <a:srgbClr val="002060"/>
                </a:solidFill>
              </a:rPr>
              <a:t>In Town Without My Car</a:t>
            </a:r>
            <a:r>
              <a:rPr lang="en-GB" sz="2400" dirty="0" smtClean="0">
                <a:solidFill>
                  <a:srgbClr val="002060"/>
                </a:solidFill>
              </a:rPr>
              <a:t>!”</a:t>
            </a:r>
            <a:endParaRPr lang="en-GB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75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7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653658"/>
              </p:ext>
            </p:extLst>
          </p:nvPr>
        </p:nvGraphicFramePr>
        <p:xfrm>
          <a:off x="0" y="980728"/>
          <a:ext cx="9144000" cy="2680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Administrative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023234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Extended permits for less polluting activities </a:t>
                      </a:r>
                      <a:r>
                        <a:rPr lang="en-GB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GB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GB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 </a:t>
                      </a:r>
                      <a:r>
                        <a:rPr lang="en-GB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the framework of industrial pollution permitting system</a:t>
                      </a:r>
                    </a:p>
                  </a:txBody>
                  <a:tcPr marL="68580" marR="68580" marT="0" marB="0"/>
                </a:tc>
              </a:tr>
              <a:tr h="1009515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Reduced inspection frequency for less polluting activities in the framework of industrial pollution permitting system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663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 smtClean="0">
                <a:solidFill>
                  <a:srgbClr val="002060"/>
                </a:solidFill>
              </a:rPr>
              <a:t>Instruments </a:t>
            </a:r>
            <a:r>
              <a:rPr lang="en-GB" sz="3600" dirty="0">
                <a:solidFill>
                  <a:srgbClr val="002060"/>
                </a:solidFill>
              </a:rPr>
              <a:t>available </a:t>
            </a:r>
            <a:r>
              <a:rPr lang="en-GB" sz="3600" dirty="0" smtClean="0">
                <a:solidFill>
                  <a:srgbClr val="002060"/>
                </a:solidFill>
              </a:rPr>
              <a:t>to </a:t>
            </a:r>
            <a:r>
              <a:rPr lang="en-GB" sz="3600" dirty="0">
                <a:solidFill>
                  <a:srgbClr val="002060"/>
                </a:solidFill>
              </a:rPr>
              <a:t>business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8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98531"/>
              </p:ext>
            </p:extLst>
          </p:nvPr>
        </p:nvGraphicFramePr>
        <p:xfrm>
          <a:off x="0" y="857090"/>
          <a:ext cx="9144000" cy="5452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03407">
                <a:tc>
                  <a:txBody>
                    <a:bodyPr/>
                    <a:lstStyle/>
                    <a:p>
                      <a:pPr algn="ctr"/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Economic and fiscal 1(3)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60391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Reduced charges for less polluting activities and/or increased charges/taxes/levies for especially polluting activities</a:t>
                      </a:r>
                    </a:p>
                  </a:txBody>
                  <a:tcPr marL="68580" marR="68580" marT="0" marB="0"/>
                </a:tc>
              </a:tr>
              <a:tr h="1296144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Special loan and grant programme for establishing environment-friendly businesses or introduction of innovative environmental technologies</a:t>
                      </a:r>
                    </a:p>
                  </a:txBody>
                  <a:tcPr marL="68580" marR="68580" marT="0" marB="0"/>
                </a:tc>
              </a:tr>
              <a:tr h="1656184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Preferred status for environment friendly undertakings/undertakings using less polluting technologies etc. in public procurement procedures (i.e. green public procurement)</a:t>
                      </a:r>
                    </a:p>
                  </a:txBody>
                  <a:tcPr marL="68580" marR="68580" marT="0" marB="0"/>
                </a:tc>
              </a:tr>
              <a:tr h="936104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Reduced insurance rates for environment friendly undertakings and technologies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 smtClean="0">
                <a:solidFill>
                  <a:srgbClr val="002060"/>
                </a:solidFill>
              </a:rPr>
              <a:t>Instruments </a:t>
            </a:r>
            <a:r>
              <a:rPr lang="en-GB" sz="3600" dirty="0" smtClean="0">
                <a:solidFill>
                  <a:srgbClr val="002060"/>
                </a:solidFill>
              </a:rPr>
              <a:t>available to business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61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9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643601"/>
              </p:ext>
            </p:extLst>
          </p:nvPr>
        </p:nvGraphicFramePr>
        <p:xfrm>
          <a:off x="0" y="844701"/>
          <a:ext cx="9144000" cy="5643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03407">
                <a:tc>
                  <a:txBody>
                    <a:bodyPr/>
                    <a:lstStyle/>
                    <a:p>
                      <a:pPr algn="ctr"/>
                      <a:r>
                        <a:rPr lang="en-GB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Economic and fiscal 2(3)</a:t>
                      </a:r>
                      <a:endParaRPr lang="uk-UA" sz="32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248423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Funding schemes for introduction of green technologies, establishment and/or operation of environment friendly businesses</a:t>
                      </a:r>
                      <a:endParaRPr lang="en-GB" sz="24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Free business support services for environment friendly undertakings</a:t>
                      </a:r>
                    </a:p>
                  </a:txBody>
                  <a:tcPr marL="68580" marR="68580" marT="0" marB="0"/>
                </a:tc>
              </a:tr>
              <a:tr h="839809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Voluntary sectoral agreements between government (regions, local authorities) and operators</a:t>
                      </a: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Development of Good agricultural practice guide</a:t>
                      </a: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Development of Green Industry Guide</a:t>
                      </a:r>
                    </a:p>
                  </a:txBody>
                  <a:tcPr marL="68580" marR="68580" marT="0" marB="0"/>
                </a:tc>
              </a:tr>
              <a:tr h="62519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Participation in Kyoto flexibility mechanisms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18373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 dirty="0" smtClean="0">
                <a:solidFill>
                  <a:srgbClr val="002060"/>
                </a:solidFill>
              </a:rPr>
              <a:t>Instruments </a:t>
            </a:r>
            <a:r>
              <a:rPr lang="en-GB" sz="3600" dirty="0" smtClean="0">
                <a:solidFill>
                  <a:srgbClr val="002060"/>
                </a:solidFill>
              </a:rPr>
              <a:t>available to business</a:t>
            </a:r>
            <a:endParaRPr lang="en-GB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3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7677</TotalTime>
  <Words>713</Words>
  <Application>Microsoft Office PowerPoint</Application>
  <PresentationFormat>Экран (4:3)</PresentationFormat>
  <Paragraphs>143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Thank you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500</cp:revision>
  <cp:lastPrinted>2014-02-06T08:53:16Z</cp:lastPrinted>
  <dcterms:created xsi:type="dcterms:W3CDTF">2011-10-12T15:30:18Z</dcterms:created>
  <dcterms:modified xsi:type="dcterms:W3CDTF">2014-10-18T08:36:29Z</dcterms:modified>
</cp:coreProperties>
</file>